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73" r:id="rId7"/>
    <p:sldId id="266" r:id="rId8"/>
    <p:sldId id="274" r:id="rId9"/>
    <p:sldId id="275" r:id="rId10"/>
    <p:sldId id="262" r:id="rId11"/>
    <p:sldId id="263" r:id="rId12"/>
    <p:sldId id="264" r:id="rId13"/>
    <p:sldId id="265" r:id="rId14"/>
    <p:sldId id="267" r:id="rId15"/>
    <p:sldId id="268" r:id="rId16"/>
    <p:sldId id="269" r:id="rId17"/>
    <p:sldId id="271" r:id="rId18"/>
    <p:sldId id="272" r:id="rId19"/>
    <p:sldId id="276" r:id="rId20"/>
  </p:sldIdLst>
  <p:sldSz cx="9144000" cy="5143500" type="screen16x9"/>
  <p:notesSz cx="6858000" cy="9144000"/>
  <p:embeddedFontLst>
    <p:embeddedFont>
      <p:font typeface="Maven Pro" panose="020B0604020202020204" charset="0"/>
      <p:regular r:id="rId22"/>
      <p:bold r:id="rId23"/>
    </p:embeddedFont>
    <p:embeddedFont>
      <p:font typeface="Nunito"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10a5b0937d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10a5b0937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10ad125091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210ad12509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10ad125091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10ad12509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210ad12509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210ad12509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f2781b19f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f2781b19f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f2781b19f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f2781b19f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f2781b19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f2781b19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10ad1250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10ad1250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f2781b19fb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f2781b19fb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f2781b19f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f2781b19f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10ad12509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10ad12509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10ad1250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10ad1250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f2781b19fb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f2781b19f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10a5b0937d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210a5b0937d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51CBC-39F1-1373-0B03-2A3FB1CC53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A73C63-3D73-03F2-8936-BBFEE0A457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2A21E5-BDA1-84F9-D534-EAF5C49F1D52}"/>
              </a:ext>
            </a:extLst>
          </p:cNvPr>
          <p:cNvSpPr>
            <a:spLocks noGrp="1"/>
          </p:cNvSpPr>
          <p:nvPr>
            <p:ph type="dt" sz="half" idx="10"/>
          </p:nvPr>
        </p:nvSpPr>
        <p:spPr/>
        <p:txBody>
          <a:bodyPr/>
          <a:lstStyle/>
          <a:p>
            <a:fld id="{DC3E9386-775B-6D46-9EB9-94B5E85C4DBE}" type="datetimeFigureOut">
              <a:rPr lang="en-US" smtClean="0"/>
              <a:t>2/23/2023</a:t>
            </a:fld>
            <a:endParaRPr lang="en-US"/>
          </a:p>
        </p:txBody>
      </p:sp>
      <p:sp>
        <p:nvSpPr>
          <p:cNvPr id="5" name="Footer Placeholder 4">
            <a:extLst>
              <a:ext uri="{FF2B5EF4-FFF2-40B4-BE49-F238E27FC236}">
                <a16:creationId xmlns:a16="http://schemas.microsoft.com/office/drawing/2014/main" id="{352A945B-0E76-1F79-75AF-D1FEC9D23D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DB652B-7579-5E21-928B-1132A04D9C77}"/>
              </a:ext>
            </a:extLst>
          </p:cNvPr>
          <p:cNvSpPr>
            <a:spLocks noGrp="1"/>
          </p:cNvSpPr>
          <p:nvPr>
            <p:ph type="sldNum" sz="quarter" idx="12"/>
          </p:nvPr>
        </p:nvSpPr>
        <p:spPr/>
        <p:txBody>
          <a:bodyPr/>
          <a:lstStyle/>
          <a:p>
            <a:fld id="{D0401FFD-7175-1740-95A4-1078175A46A5}" type="slidenum">
              <a:rPr lang="en-US" smtClean="0"/>
              <a:t>‹#›</a:t>
            </a:fld>
            <a:endParaRPr lang="en-US"/>
          </a:p>
        </p:txBody>
      </p:sp>
    </p:spTree>
    <p:extLst>
      <p:ext uri="{BB962C8B-B14F-4D97-AF65-F5344CB8AC3E}">
        <p14:creationId xmlns:p14="http://schemas.microsoft.com/office/powerpoint/2010/main" val="1498598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competitions/house-prices-advanced-regression-techniques"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Housing Prices</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a:t>Eyes to Analyze</a:t>
            </a:r>
            <a:endParaRPr/>
          </a:p>
          <a:p>
            <a:pPr marL="0" lvl="0" indent="0" algn="l" rtl="0">
              <a:spcBef>
                <a:spcPts val="0"/>
              </a:spcBef>
              <a:spcAft>
                <a:spcPts val="0"/>
              </a:spcAft>
              <a:buNone/>
            </a:pPr>
            <a:r>
              <a:rPr lang="en"/>
              <a:t>(Derek H., Clemance K., Felipe L., Aderonke A.)</a:t>
            </a:r>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313" name="Google Shape;313;p19"/>
          <p:cNvPicPr preferRelativeResize="0"/>
          <p:nvPr/>
        </p:nvPicPr>
        <p:blipFill>
          <a:blip r:embed="rId3">
            <a:alphaModFix/>
          </a:blip>
          <a:stretch>
            <a:fillRect/>
          </a:stretch>
        </p:blipFill>
        <p:spPr>
          <a:xfrm>
            <a:off x="2776384" y="1482435"/>
            <a:ext cx="3762961" cy="3454053"/>
          </a:xfrm>
          <a:prstGeom prst="rect">
            <a:avLst/>
          </a:prstGeom>
          <a:noFill/>
          <a:ln>
            <a:noFill/>
          </a:ln>
        </p:spPr>
      </p:pic>
      <p:sp>
        <p:nvSpPr>
          <p:cNvPr id="4" name="Title 3">
            <a:extLst>
              <a:ext uri="{FF2B5EF4-FFF2-40B4-BE49-F238E27FC236}">
                <a16:creationId xmlns:a16="http://schemas.microsoft.com/office/drawing/2014/main" id="{9351127E-91E4-D311-761B-9E058E4745BD}"/>
              </a:ext>
            </a:extLst>
          </p:cNvPr>
          <p:cNvSpPr>
            <a:spLocks noGrp="1"/>
          </p:cNvSpPr>
          <p:nvPr>
            <p:ph type="title"/>
          </p:nvPr>
        </p:nvSpPr>
        <p:spPr>
          <a:xfrm>
            <a:off x="1303800" y="598575"/>
            <a:ext cx="3430500" cy="752243"/>
          </a:xfrm>
        </p:spPr>
        <p:txBody>
          <a:bodyPr>
            <a:normAutofit fontScale="90000"/>
          </a:bodyPr>
          <a:lstStyle/>
          <a:p>
            <a:r>
              <a:rPr lang="en" dirty="0"/>
              <a:t>Sales Price vs Overall Quality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Sales Price vs Overall Quality	</a:t>
            </a:r>
            <a:endParaRPr dirty="0"/>
          </a:p>
        </p:txBody>
      </p:sp>
      <p:pic>
        <p:nvPicPr>
          <p:cNvPr id="319" name="Google Shape;319;p20"/>
          <p:cNvPicPr preferRelativeResize="0"/>
          <p:nvPr/>
        </p:nvPicPr>
        <p:blipFill>
          <a:blip r:embed="rId3">
            <a:alphaModFix/>
          </a:blip>
          <a:stretch>
            <a:fillRect/>
          </a:stretch>
        </p:blipFill>
        <p:spPr>
          <a:xfrm>
            <a:off x="1550559" y="1477241"/>
            <a:ext cx="4857200" cy="32059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SalesPrice/Great Living Area</a:t>
            </a:r>
            <a:endParaRPr/>
          </a:p>
        </p:txBody>
      </p:sp>
      <p:pic>
        <p:nvPicPr>
          <p:cNvPr id="325" name="Google Shape;325;p21"/>
          <p:cNvPicPr preferRelativeResize="0"/>
          <p:nvPr/>
        </p:nvPicPr>
        <p:blipFill>
          <a:blip r:embed="rId3">
            <a:alphaModFix/>
          </a:blip>
          <a:stretch>
            <a:fillRect/>
          </a:stretch>
        </p:blipFill>
        <p:spPr>
          <a:xfrm>
            <a:off x="1303800" y="1694500"/>
            <a:ext cx="5047187" cy="3240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Sales Price/Garage </a:t>
            </a:r>
            <a:endParaRPr/>
          </a:p>
        </p:txBody>
      </p:sp>
      <p:pic>
        <p:nvPicPr>
          <p:cNvPr id="331" name="Google Shape;331;p22"/>
          <p:cNvPicPr preferRelativeResize="0"/>
          <p:nvPr/>
        </p:nvPicPr>
        <p:blipFill>
          <a:blip r:embed="rId3">
            <a:alphaModFix/>
          </a:blip>
          <a:stretch>
            <a:fillRect/>
          </a:stretch>
        </p:blipFill>
        <p:spPr>
          <a:xfrm>
            <a:off x="1303800" y="1705650"/>
            <a:ext cx="5228831" cy="3240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Selecting and Training a Model</a:t>
            </a:r>
            <a:endParaRPr/>
          </a:p>
        </p:txBody>
      </p:sp>
      <p:sp>
        <p:nvSpPr>
          <p:cNvPr id="343" name="Google Shape;343;p2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We used supervised machine learning regression models to analyze the continuous variable in the dataset which was the Sales Price. </a:t>
            </a:r>
            <a:endParaRPr sz="1400"/>
          </a:p>
          <a:p>
            <a:pPr marL="0" lvl="0" indent="0" algn="l" rtl="0">
              <a:spcBef>
                <a:spcPts val="1200"/>
              </a:spcBef>
              <a:spcAft>
                <a:spcPts val="0"/>
              </a:spcAft>
              <a:buNone/>
            </a:pPr>
            <a:endParaRPr sz="1400"/>
          </a:p>
          <a:p>
            <a:pPr marL="0" lvl="0" indent="0" algn="l" rtl="0">
              <a:spcBef>
                <a:spcPts val="1200"/>
              </a:spcBef>
              <a:spcAft>
                <a:spcPts val="0"/>
              </a:spcAft>
              <a:buNone/>
            </a:pPr>
            <a:r>
              <a:rPr lang="en" sz="1400"/>
              <a:t>We started out with three options: </a:t>
            </a:r>
            <a:endParaRPr sz="1400"/>
          </a:p>
          <a:p>
            <a:pPr marL="457200" lvl="0" indent="-317500" algn="l" rtl="0">
              <a:spcBef>
                <a:spcPts val="1200"/>
              </a:spcBef>
              <a:spcAft>
                <a:spcPts val="0"/>
              </a:spcAft>
              <a:buSzPts val="1400"/>
              <a:buAutoNum type="arabicPeriod"/>
            </a:pPr>
            <a:r>
              <a:rPr lang="en" sz="1400"/>
              <a:t>Decision Tree Regressor</a:t>
            </a:r>
            <a:endParaRPr sz="1400"/>
          </a:p>
          <a:p>
            <a:pPr marL="457200" lvl="0" indent="-317500" algn="l" rtl="0">
              <a:spcBef>
                <a:spcPts val="0"/>
              </a:spcBef>
              <a:spcAft>
                <a:spcPts val="0"/>
              </a:spcAft>
              <a:buSzPts val="1400"/>
              <a:buAutoNum type="arabicPeriod"/>
            </a:pPr>
            <a:r>
              <a:rPr lang="en" sz="1400"/>
              <a:t>Random Forest Regressor</a:t>
            </a:r>
            <a:endParaRPr sz="1400"/>
          </a:p>
          <a:p>
            <a:pPr marL="457200" lvl="0" indent="-317500" algn="l" rtl="0">
              <a:spcBef>
                <a:spcPts val="0"/>
              </a:spcBef>
              <a:spcAft>
                <a:spcPts val="0"/>
              </a:spcAft>
              <a:buSzPts val="1400"/>
              <a:buAutoNum type="arabicPeriod"/>
            </a:pPr>
            <a:r>
              <a:rPr lang="en" sz="1400"/>
              <a:t>Gradient Boosting Regressor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Scikit Learn’s Cross Validation</a:t>
            </a:r>
            <a:endParaRPr/>
          </a:p>
        </p:txBody>
      </p:sp>
      <p:sp>
        <p:nvSpPr>
          <p:cNvPr id="349" name="Google Shape;349;p2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To make our decision, we evaluated our dataset using Scikit Learn’s Cross Validation Feature. This feature split our dataset in 10 subsets, trains, and evaluated each data subset 10 times. The advantages include:</a:t>
            </a:r>
            <a:endParaRPr sz="1400"/>
          </a:p>
          <a:p>
            <a:pPr marL="457200" lvl="0" indent="-317500" algn="l" rtl="0">
              <a:spcBef>
                <a:spcPts val="1200"/>
              </a:spcBef>
              <a:spcAft>
                <a:spcPts val="0"/>
              </a:spcAft>
              <a:buSzPts val="1400"/>
              <a:buAutoNum type="alphaUcPeriod"/>
            </a:pPr>
            <a:r>
              <a:rPr lang="en" sz="1400"/>
              <a:t>Giving us an estimate of our model’s performance</a:t>
            </a:r>
            <a:endParaRPr sz="1400"/>
          </a:p>
          <a:p>
            <a:pPr marL="457200" lvl="0" indent="-317500" algn="l" rtl="0">
              <a:spcBef>
                <a:spcPts val="0"/>
              </a:spcBef>
              <a:spcAft>
                <a:spcPts val="0"/>
              </a:spcAft>
              <a:buSzPts val="1400"/>
              <a:buAutoNum type="alphaUcPeriod"/>
            </a:pPr>
            <a:r>
              <a:rPr lang="en" sz="1400"/>
              <a:t>Calculated the Standard derivation which lets us know how precise the estimate is.</a:t>
            </a:r>
            <a:endParaRPr sz="1400"/>
          </a:p>
          <a:p>
            <a:pPr marL="0" lvl="0" indent="0" algn="l" rtl="0">
              <a:spcBef>
                <a:spcPts val="1200"/>
              </a:spcBef>
              <a:spcAft>
                <a:spcPts val="1200"/>
              </a:spcAft>
              <a:buNone/>
            </a:pPr>
            <a:r>
              <a:rPr lang="en" sz="1400"/>
              <a:t>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Fine Tuning the Model</a:t>
            </a:r>
            <a:endParaRPr/>
          </a:p>
        </p:txBody>
      </p:sp>
      <p:sp>
        <p:nvSpPr>
          <p:cNvPr id="355" name="Google Shape;355;p26"/>
          <p:cNvSpPr txBox="1">
            <a:spLocks noGrp="1"/>
          </p:cNvSpPr>
          <p:nvPr>
            <p:ph type="body" idx="1"/>
          </p:nvPr>
        </p:nvSpPr>
        <p:spPr>
          <a:xfrm>
            <a:off x="1179743" y="1251319"/>
            <a:ext cx="7030500" cy="1789754"/>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en" dirty="0"/>
              <a:t>To fine-tune our model we needed to decide on the best hyperparameter to use. </a:t>
            </a:r>
            <a:br>
              <a:rPr lang="en" dirty="0"/>
            </a:br>
            <a:endParaRPr dirty="0"/>
          </a:p>
          <a:p>
            <a:pPr marL="457200" lvl="0" indent="-311150" algn="l" rtl="0">
              <a:spcBef>
                <a:spcPts val="0"/>
              </a:spcBef>
              <a:spcAft>
                <a:spcPts val="0"/>
              </a:spcAft>
              <a:buSzPts val="1300"/>
              <a:buChar char="●"/>
            </a:pPr>
            <a:r>
              <a:rPr lang="en" dirty="0"/>
              <a:t>To help with this, we utilized Scikit Learn’s GridSearch function. </a:t>
            </a:r>
            <a:endParaRPr dirty="0"/>
          </a:p>
          <a:p>
            <a:pPr marL="914400" lvl="1" indent="-298450" algn="l" rtl="0">
              <a:spcBef>
                <a:spcPts val="0"/>
              </a:spcBef>
              <a:spcAft>
                <a:spcPts val="0"/>
              </a:spcAft>
              <a:buSzPts val="1100"/>
              <a:buChar char="○"/>
            </a:pPr>
            <a:r>
              <a:rPr lang="en" dirty="0"/>
              <a:t>Using GridSearch, we were not only able to determine the best hyperparameter but we were also able to determine the best estimator to pair the  hyperparameter with.</a:t>
            </a:r>
            <a:br>
              <a:rPr lang="en" dirty="0"/>
            </a:br>
            <a:endParaRPr dirty="0"/>
          </a:p>
          <a:p>
            <a:pPr marL="457200" lvl="0" indent="-311150" algn="l" rtl="0">
              <a:spcBef>
                <a:spcPts val="0"/>
              </a:spcBef>
              <a:spcAft>
                <a:spcPts val="0"/>
              </a:spcAft>
              <a:buSzPts val="1300"/>
              <a:buChar char="●"/>
            </a:pPr>
            <a:r>
              <a:rPr lang="en" dirty="0"/>
              <a:t>With our model decided, we are successfully able to make predictions.</a:t>
            </a:r>
          </a:p>
          <a:p>
            <a:pPr marL="457200" lvl="0" indent="-311150" algn="l" rtl="0">
              <a:spcBef>
                <a:spcPts val="0"/>
              </a:spcBef>
              <a:spcAft>
                <a:spcPts val="0"/>
              </a:spcAft>
              <a:buSzPts val="1300"/>
              <a:buChar char="●"/>
            </a:pPr>
            <a:r>
              <a:rPr lang="en" dirty="0"/>
              <a:t>Accuracy:  </a:t>
            </a:r>
            <a:endParaRPr dirty="0"/>
          </a:p>
          <a:p>
            <a:pPr marL="0" lvl="0" indent="0" algn="l" rtl="0">
              <a:spcBef>
                <a:spcPts val="1200"/>
              </a:spcBef>
              <a:spcAft>
                <a:spcPts val="1200"/>
              </a:spcAft>
              <a:buNone/>
            </a:pPr>
            <a:endParaRPr dirty="0"/>
          </a:p>
        </p:txBody>
      </p:sp>
      <p:pic>
        <p:nvPicPr>
          <p:cNvPr id="7" name="Picture 6" descr="Graphical user interface, text, application, email">
            <a:extLst>
              <a:ext uri="{FF2B5EF4-FFF2-40B4-BE49-F238E27FC236}">
                <a16:creationId xmlns:a16="http://schemas.microsoft.com/office/drawing/2014/main" id="{567E4653-91CB-0F5F-3C93-8DBE49507270}"/>
              </a:ext>
            </a:extLst>
          </p:cNvPr>
          <p:cNvPicPr>
            <a:picLocks noChangeAspect="1"/>
          </p:cNvPicPr>
          <p:nvPr/>
        </p:nvPicPr>
        <p:blipFill rotWithShape="1">
          <a:blip r:embed="rId3"/>
          <a:srcRect l="6446"/>
          <a:stretch/>
        </p:blipFill>
        <p:spPr>
          <a:xfrm>
            <a:off x="878013" y="2957945"/>
            <a:ext cx="7815713" cy="137758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Conclusion/Summary</a:t>
            </a:r>
            <a:endParaRPr/>
          </a:p>
        </p:txBody>
      </p:sp>
      <p:sp>
        <p:nvSpPr>
          <p:cNvPr id="367" name="Google Shape;367;p28"/>
          <p:cNvSpPr txBox="1">
            <a:spLocks noGrp="1"/>
          </p:cNvSpPr>
          <p:nvPr>
            <p:ph type="body" idx="1"/>
          </p:nvPr>
        </p:nvSpPr>
        <p:spPr>
          <a:xfrm>
            <a:off x="1289945" y="1428941"/>
            <a:ext cx="7030500" cy="25416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1400" dirty="0"/>
              <a:t>Many features have an impact on the pricing of the home such as:</a:t>
            </a:r>
            <a:endParaRPr sz="1400" dirty="0"/>
          </a:p>
          <a:p>
            <a:pPr marL="457200" lvl="0" indent="-317500" algn="l" rtl="0">
              <a:spcBef>
                <a:spcPts val="1200"/>
              </a:spcBef>
              <a:spcAft>
                <a:spcPts val="0"/>
              </a:spcAft>
              <a:buSzPts val="1400"/>
              <a:buChar char="●"/>
            </a:pPr>
            <a:r>
              <a:rPr lang="en" sz="1400" dirty="0"/>
              <a:t>Built in garage</a:t>
            </a:r>
            <a:endParaRPr sz="1400" dirty="0"/>
          </a:p>
          <a:p>
            <a:pPr marL="457200" lvl="0" indent="-317500" algn="l" rtl="0">
              <a:spcBef>
                <a:spcPts val="0"/>
              </a:spcBef>
              <a:spcAft>
                <a:spcPts val="0"/>
              </a:spcAft>
              <a:buSzPts val="1400"/>
              <a:buChar char="●"/>
            </a:pPr>
            <a:r>
              <a:rPr lang="en" sz="1400" dirty="0"/>
              <a:t>Greater living area included</a:t>
            </a:r>
            <a:endParaRPr sz="1400" dirty="0"/>
          </a:p>
          <a:p>
            <a:pPr marL="457200" lvl="0" indent="-317500" algn="l" rtl="0">
              <a:spcBef>
                <a:spcPts val="0"/>
              </a:spcBef>
              <a:spcAft>
                <a:spcPts val="0"/>
              </a:spcAft>
              <a:buSzPts val="1400"/>
              <a:buChar char="●"/>
            </a:pPr>
            <a:r>
              <a:rPr lang="en" sz="1400" dirty="0"/>
              <a:t>Pool</a:t>
            </a:r>
            <a:endParaRPr sz="1400" dirty="0"/>
          </a:p>
          <a:p>
            <a:pPr marL="457200" lvl="0" indent="-317500" algn="l" rtl="0">
              <a:spcBef>
                <a:spcPts val="0"/>
              </a:spcBef>
              <a:spcAft>
                <a:spcPts val="0"/>
              </a:spcAft>
              <a:buSzPts val="1400"/>
              <a:buChar char="●"/>
            </a:pPr>
            <a:r>
              <a:rPr lang="en" sz="1400" dirty="0"/>
              <a:t>Alley Feature</a:t>
            </a:r>
          </a:p>
          <a:p>
            <a:pPr marL="139700" lvl="0" indent="0" algn="l" rtl="0">
              <a:spcBef>
                <a:spcPts val="0"/>
              </a:spcBef>
              <a:spcAft>
                <a:spcPts val="0"/>
              </a:spcAft>
              <a:buSzPts val="1400"/>
              <a:buNone/>
            </a:pPr>
            <a:endParaRPr lang="en" sz="1400" dirty="0"/>
          </a:p>
          <a:p>
            <a:pPr marL="139700" lvl="0" indent="0" algn="l" rtl="0">
              <a:spcBef>
                <a:spcPts val="0"/>
              </a:spcBef>
              <a:spcAft>
                <a:spcPts val="0"/>
              </a:spcAft>
              <a:buSzPts val="1400"/>
              <a:buNone/>
            </a:pPr>
            <a:r>
              <a:rPr lang="en" sz="1400" dirty="0"/>
              <a:t>We were able to that homes, that were remodeled closer to the sale date increased the sale price, almost reguardless of the age of the home. Newer homes, in newly developed areas received the highest sale price. Older, non-</a:t>
            </a:r>
            <a:r>
              <a:rPr lang="en-US" sz="1400" dirty="0"/>
              <a:t>renovated homes didn’t receive nearly the same sale price as newer homes.</a:t>
            </a:r>
            <a:endParaRPr sz="1400" dirty="0"/>
          </a:p>
          <a:p>
            <a:pPr marL="0" lvl="0" indent="0" algn="l" rtl="0">
              <a:spcBef>
                <a:spcPts val="1200"/>
              </a:spcBef>
              <a:spcAft>
                <a:spcPts val="1200"/>
              </a:spcAft>
              <a:buNone/>
            </a:pPr>
            <a:endParaRPr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Further Analysis</a:t>
            </a:r>
            <a:endParaRPr dirty="0"/>
          </a:p>
        </p:txBody>
      </p:sp>
      <p:sp>
        <p:nvSpPr>
          <p:cNvPr id="373" name="Google Shape;373;p2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dirty="0"/>
              <a:t>The next steps we would suggest looking into, to answer other pressing questions would be: </a:t>
            </a:r>
            <a:endParaRPr sz="1400" dirty="0"/>
          </a:p>
          <a:p>
            <a:pPr marL="457200" lvl="0" indent="-317500" algn="l" rtl="0">
              <a:spcBef>
                <a:spcPts val="1200"/>
              </a:spcBef>
              <a:spcAft>
                <a:spcPts val="0"/>
              </a:spcAft>
              <a:buSzPts val="1400"/>
              <a:buChar char="●"/>
            </a:pPr>
            <a:r>
              <a:rPr lang="en" sz="1400" dirty="0">
                <a:solidFill>
                  <a:srgbClr val="000000"/>
                </a:solidFill>
              </a:rPr>
              <a:t>What are the top 5 most expensive neighborhoods? Are these area older, newer, remodeled, or not remodeled? </a:t>
            </a:r>
            <a:endParaRPr sz="1400" dirty="0">
              <a:solidFill>
                <a:srgbClr val="000000"/>
              </a:solidFill>
            </a:endParaRPr>
          </a:p>
          <a:p>
            <a:pPr marL="457200" lvl="0" indent="-317500" algn="l" rtl="0">
              <a:spcBef>
                <a:spcPts val="0"/>
              </a:spcBef>
              <a:spcAft>
                <a:spcPts val="0"/>
              </a:spcAft>
              <a:buClr>
                <a:srgbClr val="000000"/>
              </a:buClr>
              <a:buSzPts val="1400"/>
              <a:buChar char="●"/>
            </a:pPr>
            <a:r>
              <a:rPr lang="en" sz="1400" dirty="0">
                <a:solidFill>
                  <a:srgbClr val="000000"/>
                </a:solidFill>
              </a:rPr>
              <a:t>What is the average selling price of different building types?</a:t>
            </a:r>
            <a:endParaRPr sz="1400" dirty="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C8C60-BDD9-1111-E9D6-1AD501C5ABAA}"/>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C4F70AB5-89CC-842E-FE58-0657C7846526}"/>
              </a:ext>
            </a:extLst>
          </p:cNvPr>
          <p:cNvSpPr>
            <a:spLocks noGrp="1"/>
          </p:cNvSpPr>
          <p:nvPr>
            <p:ph type="body" idx="1"/>
          </p:nvPr>
        </p:nvSpPr>
        <p:spPr/>
        <p:txBody>
          <a:bodyPr/>
          <a:lstStyle/>
          <a:p>
            <a:pPr marL="146050" indent="0" algn="ctr">
              <a:buNone/>
            </a:pPr>
            <a:r>
              <a:rPr lang="en-US" dirty="0"/>
              <a:t>Thank you all for your time tonight.</a:t>
            </a:r>
          </a:p>
          <a:p>
            <a:pPr marL="146050" indent="0" algn="ctr">
              <a:buNone/>
            </a:pPr>
            <a:endParaRPr lang="en-US" dirty="0"/>
          </a:p>
          <a:p>
            <a:pPr marL="146050" indent="0" algn="ctr">
              <a:buNone/>
            </a:pPr>
            <a:r>
              <a:rPr lang="en-US" dirty="0"/>
              <a:t>Any Questions?</a:t>
            </a:r>
          </a:p>
        </p:txBody>
      </p:sp>
    </p:spTree>
    <p:extLst>
      <p:ext uri="{BB962C8B-B14F-4D97-AF65-F5344CB8AC3E}">
        <p14:creationId xmlns:p14="http://schemas.microsoft.com/office/powerpoint/2010/main" val="3319064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Introduction</a:t>
            </a:r>
            <a:endParaRPr dirty="0"/>
          </a:p>
        </p:txBody>
      </p:sp>
      <p:sp>
        <p:nvSpPr>
          <p:cNvPr id="284" name="Google Shape;284;p14"/>
          <p:cNvSpPr txBox="1">
            <a:spLocks noGrp="1"/>
          </p:cNvSpPr>
          <p:nvPr>
            <p:ph type="body" idx="1"/>
          </p:nvPr>
        </p:nvSpPr>
        <p:spPr>
          <a:xfrm>
            <a:off x="1303800" y="2022025"/>
            <a:ext cx="7030500" cy="1523601"/>
          </a:xfrm>
          <a:prstGeom prst="rect">
            <a:avLst/>
          </a:prstGeom>
        </p:spPr>
        <p:txBody>
          <a:bodyPr spcFirstLastPara="1" wrap="square" lIns="91425" tIns="91425" rIns="91425" bIns="91425" anchor="t" anchorCtr="0">
            <a:normAutofit fontScale="92500" lnSpcReduction="20000"/>
          </a:bodyPr>
          <a:lstStyle/>
          <a:p>
            <a:pPr marL="457200" lvl="0" indent="-317500" algn="l" rtl="0">
              <a:spcBef>
                <a:spcPts val="0"/>
              </a:spcBef>
              <a:spcAft>
                <a:spcPts val="0"/>
              </a:spcAft>
              <a:buSzPts val="1400"/>
              <a:buChar char="●"/>
            </a:pPr>
            <a:r>
              <a:rPr lang="en-US" sz="1400" b="0" i="0" dirty="0">
                <a:solidFill>
                  <a:srgbClr val="24292F"/>
                </a:solidFill>
                <a:effectLst/>
                <a:latin typeface="Nunito" pitchFamily="2" charset="0"/>
              </a:rPr>
              <a:t>The purpose of this analysis is to predict the potential sale price, in US Dollars, of 1,459 homes located in Ames, Iowa based on 79 categorical and numerical variables that describe different aspects of each house. The dataset, along with the approach for this analysis, derive from a Kaggle competition titled "</a:t>
            </a:r>
            <a:r>
              <a:rPr lang="en-US" sz="1400" b="0" i="0" u="none" strike="noStrike" dirty="0">
                <a:solidFill>
                  <a:srgbClr val="24292F"/>
                </a:solidFill>
                <a:effectLst/>
                <a:latin typeface="Nunito" pitchFamily="2" charset="0"/>
                <a:hlinkClick r:id="rId3"/>
              </a:rPr>
              <a:t>House Prices - Advanced Regression Techniques</a:t>
            </a:r>
            <a:r>
              <a:rPr lang="en-US" sz="1400" b="0" i="0" dirty="0">
                <a:solidFill>
                  <a:srgbClr val="24292F"/>
                </a:solidFill>
                <a:effectLst/>
                <a:latin typeface="Nunito" pitchFamily="2" charset="0"/>
              </a:rPr>
              <a:t>". </a:t>
            </a:r>
          </a:p>
          <a:p>
            <a:pPr marL="139700" lvl="0" indent="0" algn="l" rtl="0">
              <a:spcBef>
                <a:spcPts val="0"/>
              </a:spcBef>
              <a:spcAft>
                <a:spcPts val="0"/>
              </a:spcAft>
              <a:buSzPts val="1400"/>
              <a:buNone/>
            </a:pPr>
            <a:endParaRPr lang="en-US" sz="1400" b="0" i="0" dirty="0">
              <a:solidFill>
                <a:srgbClr val="24292F"/>
              </a:solidFill>
              <a:effectLst/>
              <a:latin typeface="-apple-system"/>
            </a:endParaRPr>
          </a:p>
          <a:p>
            <a:pPr marL="457200" lvl="0" indent="-317500" algn="l" rtl="0">
              <a:spcBef>
                <a:spcPts val="0"/>
              </a:spcBef>
              <a:spcAft>
                <a:spcPts val="0"/>
              </a:spcAft>
              <a:buSzPts val="1400"/>
              <a:buChar char="●"/>
            </a:pPr>
            <a:r>
              <a:rPr lang="en" sz="1400" dirty="0"/>
              <a:t>We chose this competition due to our shared interests in finances and housing market. </a:t>
            </a:r>
            <a:endParaRPr sz="1400" dirty="0"/>
          </a:p>
          <a:p>
            <a:pPr marL="0" lvl="0" indent="0" algn="l" rtl="0">
              <a:spcBef>
                <a:spcPts val="1200"/>
              </a:spcBef>
              <a:spcAft>
                <a:spcPts val="1200"/>
              </a:spcAft>
              <a:buNone/>
            </a:pPr>
            <a:endParaRPr sz="1400" dirty="0"/>
          </a:p>
        </p:txBody>
      </p:sp>
      <p:pic>
        <p:nvPicPr>
          <p:cNvPr id="3" name="Picture 2" descr="A picture containing shape&#10;&#10;Description automatically generated">
            <a:extLst>
              <a:ext uri="{FF2B5EF4-FFF2-40B4-BE49-F238E27FC236}">
                <a16:creationId xmlns:a16="http://schemas.microsoft.com/office/drawing/2014/main" id="{B72FA91C-296E-7881-7A01-ACB7B730280C}"/>
              </a:ext>
            </a:extLst>
          </p:cNvPr>
          <p:cNvPicPr>
            <a:picLocks noChangeAspect="1"/>
          </p:cNvPicPr>
          <p:nvPr/>
        </p:nvPicPr>
        <p:blipFill>
          <a:blip r:embed="rId4"/>
          <a:stretch>
            <a:fillRect/>
          </a:stretch>
        </p:blipFill>
        <p:spPr>
          <a:xfrm>
            <a:off x="0" y="3612088"/>
            <a:ext cx="9144000" cy="161848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Questions our Project Answered</a:t>
            </a:r>
            <a:endParaRPr/>
          </a:p>
        </p:txBody>
      </p:sp>
      <p:sp>
        <p:nvSpPr>
          <p:cNvPr id="290" name="Google Shape;290;p15"/>
          <p:cNvSpPr txBox="1">
            <a:spLocks noGrp="1"/>
          </p:cNvSpPr>
          <p:nvPr>
            <p:ph type="body" idx="1"/>
          </p:nvPr>
        </p:nvSpPr>
        <p:spPr>
          <a:xfrm>
            <a:off x="1303800" y="1990050"/>
            <a:ext cx="7030500" cy="1411241"/>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AutoNum type="arabicPeriod"/>
            </a:pPr>
            <a:r>
              <a:rPr lang="en" sz="1400" dirty="0">
                <a:solidFill>
                  <a:srgbClr val="000000"/>
                </a:solidFill>
              </a:rPr>
              <a:t>What is the relationship between overall home quality to the sales price?</a:t>
            </a:r>
            <a:endParaRPr sz="1400" dirty="0">
              <a:solidFill>
                <a:srgbClr val="000000"/>
              </a:solidFill>
            </a:endParaRPr>
          </a:p>
          <a:p>
            <a:pPr marL="457200" lvl="0" indent="-317500" algn="l" rtl="0">
              <a:spcBef>
                <a:spcPts val="0"/>
              </a:spcBef>
              <a:spcAft>
                <a:spcPts val="0"/>
              </a:spcAft>
              <a:buClr>
                <a:srgbClr val="000000"/>
              </a:buClr>
              <a:buSzPts val="1400"/>
              <a:buAutoNum type="arabicPeriod"/>
            </a:pPr>
            <a:r>
              <a:rPr lang="en" sz="1400" dirty="0">
                <a:solidFill>
                  <a:srgbClr val="000000"/>
                </a:solidFill>
              </a:rPr>
              <a:t>Do homes remodeled after 2005 have better conditions than those remodeled before 2005?</a:t>
            </a:r>
            <a:endParaRPr sz="1400" dirty="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Dataset	</a:t>
            </a:r>
            <a:endParaRPr/>
          </a:p>
        </p:txBody>
      </p:sp>
      <p:sp>
        <p:nvSpPr>
          <p:cNvPr id="296" name="Google Shape;296;p16"/>
          <p:cNvSpPr txBox="1">
            <a:spLocks noGrp="1"/>
          </p:cNvSpPr>
          <p:nvPr>
            <p:ph type="body" idx="1"/>
          </p:nvPr>
        </p:nvSpPr>
        <p:spPr>
          <a:xfrm>
            <a:off x="1213746" y="1597876"/>
            <a:ext cx="7030500" cy="2066652"/>
          </a:xfrm>
          <a:prstGeom prst="rect">
            <a:avLst/>
          </a:prstGeom>
        </p:spPr>
        <p:txBody>
          <a:bodyPr spcFirstLastPara="1" wrap="square" lIns="91425" tIns="91425" rIns="91425" bIns="91425" anchor="t" anchorCtr="0">
            <a:normAutofit fontScale="25000" lnSpcReduction="20000"/>
          </a:bodyPr>
          <a:lstStyle/>
          <a:p>
            <a:pPr marL="146050" indent="0" algn="l">
              <a:buNone/>
            </a:pPr>
            <a:endParaRPr lang="en-US" sz="5600" b="0" i="0" dirty="0">
              <a:solidFill>
                <a:srgbClr val="24292F"/>
              </a:solidFill>
              <a:effectLst/>
              <a:latin typeface="-apple-system"/>
            </a:endParaRPr>
          </a:p>
          <a:p>
            <a:pPr algn="l"/>
            <a:r>
              <a:rPr lang="en-US" sz="5600" b="0" i="0" dirty="0">
                <a:solidFill>
                  <a:srgbClr val="24292F"/>
                </a:solidFill>
                <a:effectLst/>
                <a:latin typeface="-apple-system"/>
              </a:rPr>
              <a:t>The Kaggle competition provided a "training dataset" that already includes a Sale Price for each home that will be used to train the machine learning model; said model will be used to make predictions on the observations contained in the "test dataset".</a:t>
            </a:r>
          </a:p>
          <a:p>
            <a:pPr marL="146050" indent="0" algn="l">
              <a:buNone/>
            </a:pPr>
            <a:endParaRPr lang="en-US" sz="5600" b="0" i="0" dirty="0">
              <a:solidFill>
                <a:srgbClr val="24292F"/>
              </a:solidFill>
              <a:effectLst/>
              <a:latin typeface="-apple-system"/>
            </a:endParaRPr>
          </a:p>
          <a:p>
            <a:pPr algn="l"/>
            <a:r>
              <a:rPr lang="en-US" sz="5600" b="0" i="0" dirty="0">
                <a:solidFill>
                  <a:srgbClr val="24292F"/>
                </a:solidFill>
                <a:effectLst/>
                <a:latin typeface="-apple-system"/>
              </a:rPr>
              <a:t>Based on the provided data, the team will perform an Exploratory Data Analysis and select the relevant variables in order to determine which machine learning model would result more accurate to predict the potential sale price of each home most </a:t>
            </a:r>
            <a:r>
              <a:rPr lang="en-US" sz="5600" b="0" i="0" dirty="0" err="1">
                <a:solidFill>
                  <a:srgbClr val="24292F"/>
                </a:solidFill>
                <a:effectLst/>
                <a:latin typeface="-apple-system"/>
              </a:rPr>
              <a:t>accuratly</a:t>
            </a:r>
            <a:r>
              <a:rPr lang="en-US" sz="5600" b="0" i="0" dirty="0">
                <a:solidFill>
                  <a:srgbClr val="24292F"/>
                </a:solidFill>
                <a:effectLst/>
                <a:latin typeface="-apple-system"/>
              </a:rPr>
              <a:t>.</a:t>
            </a:r>
          </a:p>
          <a:p>
            <a:pPr marL="139700" lvl="0" indent="0" algn="l" rtl="0">
              <a:spcBef>
                <a:spcPts val="0"/>
              </a:spcBef>
              <a:spcAft>
                <a:spcPts val="0"/>
              </a:spcAft>
              <a:buSzPts val="1400"/>
              <a:buNone/>
            </a:pP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Steps</a:t>
            </a:r>
            <a:endParaRPr/>
          </a:p>
        </p:txBody>
      </p:sp>
      <p:sp>
        <p:nvSpPr>
          <p:cNvPr id="302" name="Google Shape;302;p17"/>
          <p:cNvSpPr txBox="1">
            <a:spLocks noGrp="1"/>
          </p:cNvSpPr>
          <p:nvPr>
            <p:ph type="body" idx="1"/>
          </p:nvPr>
        </p:nvSpPr>
        <p:spPr>
          <a:xfrm>
            <a:off x="1303800" y="1300950"/>
            <a:ext cx="7030500" cy="1885595"/>
          </a:xfrm>
          <a:prstGeom prst="rect">
            <a:avLst/>
          </a:prstGeom>
        </p:spPr>
        <p:txBody>
          <a:bodyPr spcFirstLastPara="1" wrap="square" lIns="91425" tIns="91425" rIns="91425" bIns="91425" anchor="t" anchorCtr="0">
            <a:normAutofit lnSpcReduction="10000"/>
          </a:bodyPr>
          <a:lstStyle/>
          <a:p>
            <a:pPr marL="457200" lvl="0" indent="-317500" algn="l" rtl="0">
              <a:spcBef>
                <a:spcPts val="0"/>
              </a:spcBef>
              <a:spcAft>
                <a:spcPts val="0"/>
              </a:spcAft>
              <a:buSzPts val="1400"/>
              <a:buChar char="●"/>
            </a:pPr>
            <a:r>
              <a:rPr lang="en" sz="1400" dirty="0"/>
              <a:t>First, we imported the datasets.</a:t>
            </a:r>
            <a:endParaRPr sz="1400" dirty="0"/>
          </a:p>
          <a:p>
            <a:pPr marL="457200" lvl="0" indent="-317500" algn="l" rtl="0">
              <a:spcBef>
                <a:spcPts val="0"/>
              </a:spcBef>
              <a:spcAft>
                <a:spcPts val="0"/>
              </a:spcAft>
              <a:buSzPts val="1400"/>
              <a:buChar char="●"/>
            </a:pPr>
            <a:r>
              <a:rPr lang="en" sz="1400" dirty="0"/>
              <a:t>To clean the data we removed the null values and transformed the categorical features to numerical form so our model would run. </a:t>
            </a:r>
            <a:endParaRPr sz="1400" dirty="0"/>
          </a:p>
          <a:p>
            <a:pPr marL="457200" lvl="0" indent="-317500" algn="l" rtl="0">
              <a:spcBef>
                <a:spcPts val="0"/>
              </a:spcBef>
              <a:spcAft>
                <a:spcPts val="0"/>
              </a:spcAft>
              <a:buSzPts val="1400"/>
              <a:buChar char="●"/>
            </a:pPr>
            <a:r>
              <a:rPr lang="en" sz="1400" dirty="0"/>
              <a:t>Next, we created a new data set by listing the variables. </a:t>
            </a:r>
            <a:endParaRPr sz="1400" dirty="0"/>
          </a:p>
          <a:p>
            <a:pPr marL="457200" lvl="0" indent="-317500" algn="l" rtl="0">
              <a:spcBef>
                <a:spcPts val="0"/>
              </a:spcBef>
              <a:spcAft>
                <a:spcPts val="0"/>
              </a:spcAft>
              <a:buSzPts val="1400"/>
              <a:buChar char="●"/>
            </a:pPr>
            <a:r>
              <a:rPr lang="en" sz="1400" dirty="0"/>
              <a:t>We shifted through the variables to find the variables with poor correlation to the Sales Price. </a:t>
            </a:r>
            <a:endParaRPr sz="1400" dirty="0"/>
          </a:p>
          <a:p>
            <a:pPr marL="457200" lvl="0" indent="-317500" algn="l" rtl="0">
              <a:spcBef>
                <a:spcPts val="0"/>
              </a:spcBef>
              <a:spcAft>
                <a:spcPts val="0"/>
              </a:spcAft>
              <a:buSzPts val="1400"/>
              <a:buChar char="●"/>
            </a:pPr>
            <a:r>
              <a:rPr lang="en" sz="1400" dirty="0"/>
              <a:t>From there, we started the machine learning process. </a:t>
            </a:r>
            <a:endParaRPr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A2686-B22F-9BBD-7E60-B3D68CC95E47}"/>
              </a:ext>
            </a:extLst>
          </p:cNvPr>
          <p:cNvSpPr>
            <a:spLocks noGrp="1"/>
          </p:cNvSpPr>
          <p:nvPr>
            <p:ph type="title"/>
          </p:nvPr>
        </p:nvSpPr>
        <p:spPr/>
        <p:txBody>
          <a:bodyPr>
            <a:normAutofit fontScale="90000"/>
          </a:bodyPr>
          <a:lstStyle/>
          <a:p>
            <a:r>
              <a:rPr lang="en-US" dirty="0"/>
              <a:t>Data Exploration</a:t>
            </a:r>
          </a:p>
        </p:txBody>
      </p:sp>
      <p:sp>
        <p:nvSpPr>
          <p:cNvPr id="3" name="Content Placeholder 2">
            <a:extLst>
              <a:ext uri="{FF2B5EF4-FFF2-40B4-BE49-F238E27FC236}">
                <a16:creationId xmlns:a16="http://schemas.microsoft.com/office/drawing/2014/main" id="{8334A802-9954-6DE4-1C2E-6D82FCA358E3}"/>
              </a:ext>
            </a:extLst>
          </p:cNvPr>
          <p:cNvSpPr>
            <a:spLocks noGrp="1"/>
          </p:cNvSpPr>
          <p:nvPr>
            <p:ph idx="1"/>
          </p:nvPr>
        </p:nvSpPr>
        <p:spPr>
          <a:xfrm>
            <a:off x="2272144" y="1648691"/>
            <a:ext cx="4745183" cy="2064327"/>
          </a:xfrm>
        </p:spPr>
        <p:txBody>
          <a:bodyPr/>
          <a:lstStyle/>
          <a:p>
            <a:r>
              <a:rPr lang="en-US" dirty="0"/>
              <a:t>The analyzed dataset contained 79 variables plus the target variable. </a:t>
            </a:r>
          </a:p>
          <a:p>
            <a:r>
              <a:rPr lang="en-US" dirty="0"/>
              <a:t>43 of independent variables are numerical.</a:t>
            </a:r>
          </a:p>
          <a:p>
            <a:r>
              <a:rPr lang="en-US" dirty="0"/>
              <a:t>The remaining 36 variables are categorical. </a:t>
            </a:r>
          </a:p>
          <a:p>
            <a:endParaRPr lang="en-US" dirty="0"/>
          </a:p>
          <a:p>
            <a:pPr marL="457200" lvl="0" indent="-317500" algn="l" rtl="0">
              <a:spcBef>
                <a:spcPts val="0"/>
              </a:spcBef>
              <a:spcAft>
                <a:spcPts val="0"/>
              </a:spcAft>
              <a:buSzPts val="1400"/>
              <a:buChar char="●"/>
            </a:pPr>
            <a:r>
              <a:rPr lang="en-US" sz="1400" dirty="0"/>
              <a:t>The tools we used to analyze the dataset was:</a:t>
            </a:r>
          </a:p>
          <a:p>
            <a:pPr marL="914400" lvl="1" indent="-317500" algn="l" rtl="0">
              <a:spcBef>
                <a:spcPts val="0"/>
              </a:spcBef>
              <a:spcAft>
                <a:spcPts val="0"/>
              </a:spcAft>
              <a:buSzPts val="1400"/>
              <a:buChar char="○"/>
            </a:pPr>
            <a:r>
              <a:rPr lang="en-US" sz="1400" dirty="0"/>
              <a:t>Jupyter Notebook</a:t>
            </a:r>
          </a:p>
          <a:p>
            <a:pPr marL="914400" lvl="1" indent="-317500" algn="l" rtl="0">
              <a:spcBef>
                <a:spcPts val="0"/>
              </a:spcBef>
              <a:spcAft>
                <a:spcPts val="0"/>
              </a:spcAft>
              <a:buSzPts val="1400"/>
              <a:buChar char="○"/>
            </a:pPr>
            <a:r>
              <a:rPr lang="en-US" sz="1400" dirty="0"/>
              <a:t>Python</a:t>
            </a:r>
          </a:p>
          <a:p>
            <a:pPr marL="146050" indent="0">
              <a:buNone/>
            </a:pPr>
            <a:endParaRPr lang="en-US" dirty="0"/>
          </a:p>
          <a:p>
            <a:endParaRPr lang="en-US" dirty="0"/>
          </a:p>
        </p:txBody>
      </p:sp>
    </p:spTree>
    <p:extLst>
      <p:ext uri="{BB962C8B-B14F-4D97-AF65-F5344CB8AC3E}">
        <p14:creationId xmlns:p14="http://schemas.microsoft.com/office/powerpoint/2010/main" val="796417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Cleaning</a:t>
            </a:r>
            <a:endParaRPr/>
          </a:p>
        </p:txBody>
      </p:sp>
      <p:sp>
        <p:nvSpPr>
          <p:cNvPr id="337" name="Google Shape;337;p2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This is a vital aspect of our project as this determined the success of our model. The process consisted of:</a:t>
            </a:r>
            <a:endParaRPr sz="1400"/>
          </a:p>
          <a:p>
            <a:pPr marL="457200" lvl="0" indent="-317500" algn="l" rtl="0">
              <a:spcBef>
                <a:spcPts val="1200"/>
              </a:spcBef>
              <a:spcAft>
                <a:spcPts val="0"/>
              </a:spcAft>
              <a:buSzPts val="1400"/>
              <a:buAutoNum type="arabicPeriod"/>
            </a:pPr>
            <a:r>
              <a:rPr lang="en" sz="1400"/>
              <a:t>Substituting our null values with the median value of the numerical data using the imputer function. </a:t>
            </a:r>
            <a:endParaRPr sz="1400"/>
          </a:p>
          <a:p>
            <a:pPr marL="457200" lvl="0" indent="-317500" algn="l" rtl="0">
              <a:spcBef>
                <a:spcPts val="0"/>
              </a:spcBef>
              <a:spcAft>
                <a:spcPts val="0"/>
              </a:spcAft>
              <a:buSzPts val="1400"/>
              <a:buAutoNum type="arabicPeriod"/>
            </a:pPr>
            <a:r>
              <a:rPr lang="en" sz="1400"/>
              <a:t>Transforming our categorical data to numerical data using the Hot Encoder Function.</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180F4-F698-870C-858A-E2B23AFEEAC3}"/>
              </a:ext>
            </a:extLst>
          </p:cNvPr>
          <p:cNvSpPr>
            <a:spLocks noGrp="1"/>
          </p:cNvSpPr>
          <p:nvPr>
            <p:ph type="title"/>
          </p:nvPr>
        </p:nvSpPr>
        <p:spPr>
          <a:xfrm>
            <a:off x="473202" y="377190"/>
            <a:ext cx="2564892" cy="1097280"/>
          </a:xfrm>
        </p:spPr>
        <p:txBody>
          <a:bodyPr anchor="ctr">
            <a:normAutofit fontScale="90000"/>
          </a:bodyPr>
          <a:lstStyle/>
          <a:p>
            <a:r>
              <a:rPr lang="en-US" sz="2250" dirty="0"/>
              <a:t>Data Exploration</a:t>
            </a:r>
            <a:br>
              <a:rPr lang="en-US" sz="2250" dirty="0"/>
            </a:br>
            <a:r>
              <a:rPr lang="en-US" sz="2250" dirty="0"/>
              <a:t>Target variable (Sale Price)</a:t>
            </a:r>
          </a:p>
        </p:txBody>
      </p:sp>
      <p:sp>
        <p:nvSpPr>
          <p:cNvPr id="3" name="Content Placeholder 2">
            <a:extLst>
              <a:ext uri="{FF2B5EF4-FFF2-40B4-BE49-F238E27FC236}">
                <a16:creationId xmlns:a16="http://schemas.microsoft.com/office/drawing/2014/main" id="{7B1EB602-FD82-2509-CA42-A337597A142F}"/>
              </a:ext>
            </a:extLst>
          </p:cNvPr>
          <p:cNvSpPr>
            <a:spLocks noGrp="1"/>
          </p:cNvSpPr>
          <p:nvPr>
            <p:ph idx="1"/>
          </p:nvPr>
        </p:nvSpPr>
        <p:spPr>
          <a:xfrm>
            <a:off x="3490721" y="133350"/>
            <a:ext cx="5383529" cy="1951242"/>
          </a:xfrm>
        </p:spPr>
        <p:txBody>
          <a:bodyPr anchor="ctr">
            <a:normAutofit fontScale="62500" lnSpcReduction="20000"/>
          </a:bodyPr>
          <a:lstStyle/>
          <a:p>
            <a:pPr algn="just"/>
            <a:r>
              <a:rPr lang="en-US" sz="1800" dirty="0">
                <a:solidFill>
                  <a:srgbClr val="24292F"/>
                </a:solidFill>
                <a:latin typeface="-apple-system"/>
              </a:rPr>
              <a:t>Both train and test datasets contain 79 variables plus the Sale Price variable that is provided in the training dataset and will be calculated for the test dataset. Of the 79 independent variables, 43 are numerical and 36 are categorical.</a:t>
            </a:r>
          </a:p>
          <a:p>
            <a:pPr algn="just"/>
            <a:endParaRPr lang="en-US" sz="1800" dirty="0">
              <a:solidFill>
                <a:srgbClr val="24292F"/>
              </a:solidFill>
              <a:latin typeface="-apple-system"/>
            </a:endParaRPr>
          </a:p>
          <a:p>
            <a:pPr marL="146050" indent="0" algn="just">
              <a:buNone/>
            </a:pPr>
            <a:r>
              <a:rPr lang="en-US" sz="1800" dirty="0">
                <a:solidFill>
                  <a:srgbClr val="24292F"/>
                </a:solidFill>
                <a:latin typeface="-apple-system"/>
              </a:rPr>
              <a:t>		Target variable: Sale Price</a:t>
            </a:r>
          </a:p>
          <a:p>
            <a:pPr algn="just"/>
            <a:r>
              <a:rPr lang="en-US" sz="1800" dirty="0">
                <a:solidFill>
                  <a:srgbClr val="24292F"/>
                </a:solidFill>
                <a:latin typeface="-apple-system"/>
              </a:rPr>
              <a:t>To better understand the variable that we aim to predict, a brief analysis was performed in the SalePrice variable provided in the train dataset.</a:t>
            </a:r>
          </a:p>
          <a:p>
            <a:pPr marL="146050" indent="0" algn="just">
              <a:buNone/>
            </a:pPr>
            <a:endParaRPr lang="en-US" sz="1800" dirty="0">
              <a:solidFill>
                <a:srgbClr val="24292F"/>
              </a:solidFill>
              <a:latin typeface="-apple-system"/>
            </a:endParaRPr>
          </a:p>
          <a:p>
            <a:pPr algn="just"/>
            <a:r>
              <a:rPr lang="en-US" sz="1800" dirty="0">
                <a:solidFill>
                  <a:srgbClr val="24292F"/>
                </a:solidFill>
                <a:latin typeface="-apple-system"/>
              </a:rPr>
              <a:t>Distribution of target variable is positively skewed and observes kurtosis of 6.53, thus target variable is not normally distributed. The presence of outliers is noted as well.</a:t>
            </a:r>
            <a:endParaRPr lang="en-US" sz="1800" dirty="0">
              <a:latin typeface="-apple-system"/>
            </a:endParaRPr>
          </a:p>
          <a:p>
            <a:pPr algn="just"/>
            <a:endParaRPr lang="en-US" sz="1050" dirty="0"/>
          </a:p>
        </p:txBody>
      </p:sp>
      <p:pic>
        <p:nvPicPr>
          <p:cNvPr id="1026" name="Picture 2" descr="Image of Sales Price Distribution">
            <a:extLst>
              <a:ext uri="{FF2B5EF4-FFF2-40B4-BE49-F238E27FC236}">
                <a16:creationId xmlns:a16="http://schemas.microsoft.com/office/drawing/2014/main" id="{D4435571-A09A-4A8D-CFDE-A731BDA732C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3201" y="2084592"/>
            <a:ext cx="8188452" cy="2681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56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C2C1E-E3A6-3E2C-F5AA-0E34FDF65E76}"/>
              </a:ext>
            </a:extLst>
          </p:cNvPr>
          <p:cNvSpPr>
            <a:spLocks noGrp="1"/>
          </p:cNvSpPr>
          <p:nvPr>
            <p:ph type="title"/>
          </p:nvPr>
        </p:nvSpPr>
        <p:spPr>
          <a:xfrm>
            <a:off x="473202" y="480060"/>
            <a:ext cx="3614166" cy="1110996"/>
          </a:xfrm>
        </p:spPr>
        <p:txBody>
          <a:bodyPr anchor="b">
            <a:normAutofit fontScale="90000"/>
          </a:bodyPr>
          <a:lstStyle/>
          <a:p>
            <a:r>
              <a:rPr lang="en-US" sz="3150"/>
              <a:t>Data Exploration</a:t>
            </a:r>
            <a:br>
              <a:rPr lang="en-US" sz="3150"/>
            </a:br>
            <a:r>
              <a:rPr lang="en-US" sz="3150"/>
              <a:t>Categorical variables</a:t>
            </a:r>
          </a:p>
        </p:txBody>
      </p:sp>
      <p:sp>
        <p:nvSpPr>
          <p:cNvPr id="3078" name="Content Placeholder 3077">
            <a:extLst>
              <a:ext uri="{FF2B5EF4-FFF2-40B4-BE49-F238E27FC236}">
                <a16:creationId xmlns:a16="http://schemas.microsoft.com/office/drawing/2014/main" id="{91651391-B039-0CB9-4BB1-24C327B8346A}"/>
              </a:ext>
            </a:extLst>
          </p:cNvPr>
          <p:cNvSpPr>
            <a:spLocks noGrp="1"/>
          </p:cNvSpPr>
          <p:nvPr>
            <p:ph idx="1"/>
          </p:nvPr>
        </p:nvSpPr>
        <p:spPr>
          <a:xfrm>
            <a:off x="473202" y="1995678"/>
            <a:ext cx="3614166" cy="2660904"/>
          </a:xfrm>
        </p:spPr>
        <p:txBody>
          <a:bodyPr anchor="t">
            <a:normAutofit/>
          </a:bodyPr>
          <a:lstStyle/>
          <a:p>
            <a:r>
              <a:rPr lang="en-US" sz="1650" dirty="0"/>
              <a:t>An Analysis of Variance was performed to obtain those variables that would prove statistically significant for our analysis. </a:t>
            </a:r>
          </a:p>
        </p:txBody>
      </p:sp>
      <p:pic>
        <p:nvPicPr>
          <p:cNvPr id="3074" name="Picture 2">
            <a:extLst>
              <a:ext uri="{FF2B5EF4-FFF2-40B4-BE49-F238E27FC236}">
                <a16:creationId xmlns:a16="http://schemas.microsoft.com/office/drawing/2014/main" id="{DACB08AE-D70A-26A2-C9B1-9A3C04544B6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4245" y="163015"/>
            <a:ext cx="3107243" cy="4817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894828"/>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358</TotalTime>
  <Words>882</Words>
  <Application>Microsoft Office PowerPoint</Application>
  <PresentationFormat>On-screen Show (16:9)</PresentationFormat>
  <Paragraphs>80</Paragraphs>
  <Slides>19</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Maven Pro</vt:lpstr>
      <vt:lpstr>Nunito</vt:lpstr>
      <vt:lpstr>-apple-system</vt:lpstr>
      <vt:lpstr>Arial</vt:lpstr>
      <vt:lpstr>Momentum</vt:lpstr>
      <vt:lpstr>Housing Prices</vt:lpstr>
      <vt:lpstr>Introduction</vt:lpstr>
      <vt:lpstr>Questions our Project Answered</vt:lpstr>
      <vt:lpstr>The Dataset </vt:lpstr>
      <vt:lpstr>Data Steps</vt:lpstr>
      <vt:lpstr>Data Exploration</vt:lpstr>
      <vt:lpstr>Data Cleaning</vt:lpstr>
      <vt:lpstr>Data Exploration Target variable (Sale Price)</vt:lpstr>
      <vt:lpstr>Data Exploration Categorical variables</vt:lpstr>
      <vt:lpstr>Sales Price vs Overall Quality</vt:lpstr>
      <vt:lpstr>Sales Price vs Overall Quality </vt:lpstr>
      <vt:lpstr>SalesPrice/Great Living Area</vt:lpstr>
      <vt:lpstr>Sales Price/Garage </vt:lpstr>
      <vt:lpstr>Selecting and Training a Model</vt:lpstr>
      <vt:lpstr>Scikit Learn’s Cross Validation</vt:lpstr>
      <vt:lpstr>Fine Tuning the Model</vt:lpstr>
      <vt:lpstr>Conclusion/Summary</vt:lpstr>
      <vt:lpstr>Further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Prices</dc:title>
  <cp:lastModifiedBy>Derek Hypolite</cp:lastModifiedBy>
  <cp:revision>26</cp:revision>
  <dcterms:modified xsi:type="dcterms:W3CDTF">2023-02-24T06:21:15Z</dcterms:modified>
</cp:coreProperties>
</file>