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
      <p:font typeface="Marck Script"/>
      <p:regular r:id="rId41"/>
    </p:embeddedFon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Comfortaa-regular.fntdata"/><Relationship Id="rId41" Type="http://schemas.openxmlformats.org/officeDocument/2006/relationships/font" Target="fonts/MarckScript-regular.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omfortaa-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a4cdf9c33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a4cdf9c33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a4cdf9c3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a4cdf9c3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a4cdf9c33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a4cdf9c33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645b15e3d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645b15e3d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645b15e3d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45b15e3d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645b15e3d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645b15e3d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a4cdf9c33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a4cdf9c33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645b15e3d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645b15e3d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a4cdf9c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a4cdf9c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a4cdf9c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a4cdf9c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45b15e3d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45b15e3d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a4cdf9c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a4cdf9c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a4cdf9c3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a4cdf9c3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a4cdf9c3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a4cdf9c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a4cdf9c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a4cdf9c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a4cdf9c3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a4cdf9c3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a4cdf9c33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a4cdf9c33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8a4da8efd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8a4da8efd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a4cdf9c3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a4cdf9c3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a4cdf9c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a4cdf9c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a4cdf9c3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a4cdf9c3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a4cdf9c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a4cdf9c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a4cdf9c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a4cdf9c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a4cdf9c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a4cdf9c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a4cdf9c33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a4cdf9c33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a4cdf9c33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a4cdf9c33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23.jpg"/><Relationship Id="rId7" Type="http://schemas.openxmlformats.org/officeDocument/2006/relationships/image" Target="../media/image19.jpg"/><Relationship Id="rId8"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jp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14.jpg"/><Relationship Id="rId7"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jpg"/><Relationship Id="rId4" Type="http://schemas.openxmlformats.org/officeDocument/2006/relationships/image" Target="../media/image7.jpg"/><Relationship Id="rId5" Type="http://schemas.openxmlformats.org/officeDocument/2006/relationships/image" Target="../media/image2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27.jpg"/><Relationship Id="rId6" Type="http://schemas.openxmlformats.org/officeDocument/2006/relationships/image" Target="../media/image28.jpg"/><Relationship Id="rId7" Type="http://schemas.openxmlformats.org/officeDocument/2006/relationships/image" Target="../media/image30.jpg"/><Relationship Id="rId8" Type="http://schemas.openxmlformats.org/officeDocument/2006/relationships/image" Target="../media/image2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Biola Buddy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Derek James, Matt Robles, Ryan Tsukamoto, Jiahui Jiang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Design of Biola Buddy</a:t>
            </a:r>
            <a:endParaRPr/>
          </a:p>
        </p:txBody>
      </p:sp>
      <p:sp>
        <p:nvSpPr>
          <p:cNvPr id="191" name="Google Shape;191;p22"/>
          <p:cNvSpPr txBox="1"/>
          <p:nvPr>
            <p:ph idx="1" type="body"/>
          </p:nvPr>
        </p:nvSpPr>
        <p:spPr>
          <a:xfrm>
            <a:off x="406900" y="1467300"/>
            <a:ext cx="7872600" cy="3471600"/>
          </a:xfrm>
          <a:prstGeom prst="rect">
            <a:avLst/>
          </a:prstGeom>
        </p:spPr>
        <p:txBody>
          <a:bodyPr anchorCtr="0" anchor="t" bIns="91425" lIns="91425" spcFirstLastPara="1" rIns="91425" wrap="square" tIns="91425">
            <a:noAutofit/>
          </a:bodyPr>
          <a:lstStyle/>
          <a:p>
            <a:pPr indent="-317500" lvl="0" marL="9144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Icon: </a:t>
            </a:r>
            <a:endParaRPr sz="1400">
              <a:solidFill>
                <a:srgbClr val="FFFFFF"/>
              </a:solidFill>
              <a:latin typeface="Montserrat"/>
              <a:ea typeface="Montserrat"/>
              <a:cs typeface="Montserrat"/>
              <a:sym typeface="Montserrat"/>
            </a:endParaRPr>
          </a:p>
          <a:p>
            <a:pPr indent="-317500" lvl="1" marL="13716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Biola icon is the main icon that we use for this app.</a:t>
            </a:r>
            <a:endParaRPr sz="1400">
              <a:solidFill>
                <a:srgbClr val="FFFFFF"/>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rPr lang="en" sz="1400">
                <a:solidFill>
                  <a:srgbClr val="FFFFFF"/>
                </a:solidFill>
                <a:latin typeface="Montserrat"/>
                <a:ea typeface="Montserrat"/>
                <a:cs typeface="Montserrat"/>
                <a:sym typeface="Montserrat"/>
              </a:rPr>
              <a:t>There are two separate versions of it.</a:t>
            </a:r>
            <a:endParaRPr sz="1400">
              <a:solidFill>
                <a:srgbClr val="FFFFFF"/>
              </a:solidFill>
              <a:latin typeface="Montserrat"/>
              <a:ea typeface="Montserrat"/>
              <a:cs typeface="Montserrat"/>
              <a:sym typeface="Montserrat"/>
            </a:endParaRPr>
          </a:p>
          <a:p>
            <a:pPr indent="-317500" lvl="0" marL="9144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Usability:</a:t>
            </a:r>
            <a:endParaRPr sz="1400">
              <a:solidFill>
                <a:srgbClr val="FFFFFF"/>
              </a:solidFill>
              <a:latin typeface="Montserrat"/>
              <a:ea typeface="Montserrat"/>
              <a:cs typeface="Montserrat"/>
              <a:sym typeface="Montserrat"/>
            </a:endParaRPr>
          </a:p>
          <a:p>
            <a:pPr indent="-317500" lvl="1" marL="13716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Minimal bugs and issues regarding performance</a:t>
            </a:r>
            <a:endParaRPr sz="1400">
              <a:solidFill>
                <a:srgbClr val="FFFFFF"/>
              </a:solidFill>
              <a:latin typeface="Montserrat"/>
              <a:ea typeface="Montserrat"/>
              <a:cs typeface="Montserrat"/>
              <a:sym typeface="Montserrat"/>
            </a:endParaRPr>
          </a:p>
          <a:p>
            <a:pPr indent="-317500" lvl="1" marL="13716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Fully functional and user-ready.</a:t>
            </a:r>
            <a:endParaRPr sz="1400">
              <a:solidFill>
                <a:srgbClr val="FFFFFF"/>
              </a:solidFill>
              <a:latin typeface="Montserrat"/>
              <a:ea typeface="Montserrat"/>
              <a:cs typeface="Montserrat"/>
              <a:sym typeface="Montserrat"/>
            </a:endParaRPr>
          </a:p>
          <a:p>
            <a:pPr indent="-317500" lvl="0" marL="9144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Accessibility: </a:t>
            </a:r>
            <a:endParaRPr sz="1400">
              <a:solidFill>
                <a:srgbClr val="FFFFFF"/>
              </a:solidFill>
              <a:latin typeface="Montserrat"/>
              <a:ea typeface="Montserrat"/>
              <a:cs typeface="Montserrat"/>
              <a:sym typeface="Montserrat"/>
            </a:endParaRPr>
          </a:p>
          <a:p>
            <a:pPr indent="-317500" lvl="1" marL="13716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All images have content descriptions </a:t>
            </a:r>
            <a:endParaRPr sz="1400">
              <a:solidFill>
                <a:srgbClr val="FFFFFF"/>
              </a:solidFill>
              <a:latin typeface="Montserrat"/>
              <a:ea typeface="Montserrat"/>
              <a:cs typeface="Montserrat"/>
              <a:sym typeface="Montserrat"/>
            </a:endParaRPr>
          </a:p>
          <a:p>
            <a:pPr indent="-317500" lvl="1" marL="13716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Clickable elements are all visible and has sufficient</a:t>
            </a:r>
            <a:endParaRPr sz="1400">
              <a:solidFill>
                <a:srgbClr val="FFFFFF"/>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rPr lang="en" sz="1400">
                <a:solidFill>
                  <a:srgbClr val="FFFFFF"/>
                </a:solidFill>
                <a:latin typeface="Montserrat"/>
                <a:ea typeface="Montserrat"/>
                <a:cs typeface="Montserrat"/>
                <a:sym typeface="Montserrat"/>
              </a:rPr>
              <a:t>contrast and size</a:t>
            </a:r>
            <a:endParaRPr sz="1400">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1400">
              <a:solidFill>
                <a:srgbClr val="FFFFFF"/>
              </a:solidFill>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1400">
              <a:solidFill>
                <a:srgbClr val="FFFFFF"/>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t/>
            </a:r>
            <a:endParaRPr sz="1400">
              <a:solidFill>
                <a:srgbClr val="FFFFFF"/>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t/>
            </a:r>
            <a:endParaRPr sz="1400">
              <a:solidFill>
                <a:srgbClr val="FFFFFF"/>
              </a:solidFill>
              <a:latin typeface="Montserrat"/>
              <a:ea typeface="Montserrat"/>
              <a:cs typeface="Montserrat"/>
              <a:sym typeface="Montserrat"/>
            </a:endParaRPr>
          </a:p>
          <a:p>
            <a:pPr indent="0" lvl="0" marL="137160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200">
                <a:solidFill>
                  <a:srgbClr val="FFFFFF"/>
                </a:solidFill>
                <a:latin typeface="Montserrat"/>
                <a:ea typeface="Montserrat"/>
                <a:cs typeface="Montserrat"/>
                <a:sym typeface="Montserrat"/>
              </a:rPr>
              <a:t>	</a:t>
            </a:r>
            <a:endParaRPr sz="1200">
              <a:solidFill>
                <a:srgbClr val="FFFFFF"/>
              </a:solidFill>
              <a:latin typeface="Montserrat"/>
              <a:ea typeface="Montserrat"/>
              <a:cs typeface="Montserrat"/>
              <a:sym typeface="Montserrat"/>
            </a:endParaRPr>
          </a:p>
        </p:txBody>
      </p:sp>
      <p:pic>
        <p:nvPicPr>
          <p:cNvPr id="192" name="Google Shape;192;p22"/>
          <p:cNvPicPr preferRelativeResize="0"/>
          <p:nvPr/>
        </p:nvPicPr>
        <p:blipFill>
          <a:blip r:embed="rId3">
            <a:alphaModFix/>
          </a:blip>
          <a:stretch>
            <a:fillRect/>
          </a:stretch>
        </p:blipFill>
        <p:spPr>
          <a:xfrm>
            <a:off x="7031825" y="1037775"/>
            <a:ext cx="1746720" cy="29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a:t>
            </a:r>
            <a:endParaRPr/>
          </a:p>
        </p:txBody>
      </p:sp>
      <p:sp>
        <p:nvSpPr>
          <p:cNvPr id="198" name="Google Shape;198;p23"/>
          <p:cNvSpPr txBox="1"/>
          <p:nvPr>
            <p:ph idx="1" type="body"/>
          </p:nvPr>
        </p:nvSpPr>
        <p:spPr>
          <a:xfrm>
            <a:off x="-609100" y="1467300"/>
            <a:ext cx="7872600" cy="29112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Learnability: </a:t>
            </a:r>
            <a:endParaRPr sz="1400">
              <a:solidFill>
                <a:srgbClr val="FFFFFF"/>
              </a:solidFill>
              <a:latin typeface="Montserrat"/>
              <a:ea typeface="Montserrat"/>
              <a:cs typeface="Montserrat"/>
              <a:sym typeface="Montserrat"/>
            </a:endParaRPr>
          </a:p>
          <a:p>
            <a:pPr indent="-317500" lvl="1" marL="1371600" rtl="0" algn="l">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All buttons are self-</a:t>
            </a:r>
            <a:r>
              <a:rPr lang="en" sz="1400">
                <a:solidFill>
                  <a:srgbClr val="FFFFFF"/>
                </a:solidFill>
                <a:latin typeface="Montserrat"/>
                <a:ea typeface="Montserrat"/>
                <a:cs typeface="Montserrat"/>
                <a:sym typeface="Montserrat"/>
              </a:rPr>
              <a:t>explanatory</a:t>
            </a:r>
            <a:r>
              <a:rPr lang="en" sz="1400">
                <a:solidFill>
                  <a:srgbClr val="FFFFFF"/>
                </a:solidFill>
                <a:latin typeface="Montserrat"/>
                <a:ea typeface="Montserrat"/>
                <a:cs typeface="Montserrat"/>
                <a:sym typeface="Montserrat"/>
              </a:rPr>
              <a:t> and are in the places </a:t>
            </a:r>
            <a:endParaRPr sz="1400">
              <a:solidFill>
                <a:srgbClr val="FFFFFF"/>
              </a:solidFill>
              <a:latin typeface="Montserrat"/>
              <a:ea typeface="Montserrat"/>
              <a:cs typeface="Montserrat"/>
              <a:sym typeface="Montserrat"/>
            </a:endParaRPr>
          </a:p>
          <a:p>
            <a:pPr indent="0" lvl="0" marL="1371600" rtl="0" algn="l">
              <a:spcBef>
                <a:spcPts val="0"/>
              </a:spcBef>
              <a:spcAft>
                <a:spcPts val="0"/>
              </a:spcAft>
              <a:buNone/>
            </a:pPr>
            <a:r>
              <a:rPr lang="en" sz="1400">
                <a:solidFill>
                  <a:srgbClr val="FFFFFF"/>
                </a:solidFill>
                <a:latin typeface="Montserrat"/>
                <a:ea typeface="Montserrat"/>
                <a:cs typeface="Montserrat"/>
                <a:sym typeface="Montserrat"/>
              </a:rPr>
              <a:t>that they need to be</a:t>
            </a:r>
            <a:endParaRPr sz="1400">
              <a:solidFill>
                <a:srgbClr val="FFFFFF"/>
              </a:solidFill>
              <a:latin typeface="Montserrat"/>
              <a:ea typeface="Montserrat"/>
              <a:cs typeface="Montserrat"/>
              <a:sym typeface="Montserrat"/>
            </a:endParaRPr>
          </a:p>
          <a:p>
            <a:pPr indent="-317500" lvl="1" marL="1371600" rtl="0" algn="l">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According to feedbacks from our testings, new users </a:t>
            </a:r>
            <a:endParaRPr sz="1400">
              <a:solidFill>
                <a:srgbClr val="FFFFFF"/>
              </a:solidFill>
              <a:latin typeface="Montserrat"/>
              <a:ea typeface="Montserrat"/>
              <a:cs typeface="Montserrat"/>
              <a:sym typeface="Montserrat"/>
            </a:endParaRPr>
          </a:p>
          <a:p>
            <a:pPr indent="0" lvl="0" marL="1371600" rtl="0" algn="l">
              <a:spcBef>
                <a:spcPts val="0"/>
              </a:spcBef>
              <a:spcAft>
                <a:spcPts val="0"/>
              </a:spcAft>
              <a:buNone/>
            </a:pPr>
            <a:r>
              <a:rPr lang="en" sz="1400">
                <a:solidFill>
                  <a:srgbClr val="FFFFFF"/>
                </a:solidFill>
                <a:latin typeface="Montserrat"/>
                <a:ea typeface="Montserrat"/>
                <a:cs typeface="Montserrat"/>
                <a:sym typeface="Montserrat"/>
              </a:rPr>
              <a:t>stated </a:t>
            </a:r>
            <a:r>
              <a:rPr lang="en" sz="1400">
                <a:latin typeface="Montserrat"/>
                <a:ea typeface="Montserrat"/>
                <a:cs typeface="Montserrat"/>
                <a:sym typeface="Montserrat"/>
              </a:rPr>
              <a:t>where the button looks like will take you to</a:t>
            </a:r>
            <a:endParaRPr sz="1400">
              <a:latin typeface="Montserrat"/>
              <a:ea typeface="Montserrat"/>
              <a:cs typeface="Montserrat"/>
              <a:sym typeface="Montserrat"/>
            </a:endParaRPr>
          </a:p>
          <a:p>
            <a:pPr indent="-317500" lvl="1" marL="1371600" rtl="0" algn="l">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UI </a:t>
            </a:r>
            <a:r>
              <a:rPr lang="en" sz="1400">
                <a:solidFill>
                  <a:srgbClr val="FFFFFF"/>
                </a:solidFill>
                <a:latin typeface="Montserrat"/>
                <a:ea typeface="Montserrat"/>
                <a:cs typeface="Montserrat"/>
                <a:sym typeface="Montserrat"/>
              </a:rPr>
              <a:t>designs</a:t>
            </a:r>
            <a:r>
              <a:rPr lang="en" sz="1400">
                <a:solidFill>
                  <a:srgbClr val="FFFFFF"/>
                </a:solidFill>
                <a:latin typeface="Montserrat"/>
                <a:ea typeface="Montserrat"/>
                <a:cs typeface="Montserrat"/>
                <a:sym typeface="Montserrat"/>
              </a:rPr>
              <a:t> are clean and consistent</a:t>
            </a:r>
            <a:endParaRPr sz="1400">
              <a:solidFill>
                <a:srgbClr val="FFFFFF"/>
              </a:solidFill>
              <a:latin typeface="Montserrat"/>
              <a:ea typeface="Montserrat"/>
              <a:cs typeface="Montserrat"/>
              <a:sym typeface="Montserrat"/>
            </a:endParaRPr>
          </a:p>
          <a:p>
            <a:pPr indent="-317500" lvl="0" marL="914400" rtl="0" algn="l">
              <a:spcBef>
                <a:spcPts val="0"/>
              </a:spcBef>
              <a:spcAft>
                <a:spcPts val="0"/>
              </a:spcAft>
              <a:buSzPts val="1400"/>
              <a:buFont typeface="Montserrat"/>
              <a:buChar char="●"/>
            </a:pPr>
            <a:r>
              <a:rPr lang="en" sz="1400">
                <a:latin typeface="Montserrat"/>
                <a:ea typeface="Montserrat"/>
                <a:cs typeface="Montserrat"/>
                <a:sym typeface="Montserrat"/>
              </a:rPr>
              <a:t>Memorability:  </a:t>
            </a:r>
            <a:endParaRPr sz="1400">
              <a:latin typeface="Montserrat"/>
              <a:ea typeface="Montserrat"/>
              <a:cs typeface="Montserrat"/>
              <a:sym typeface="Montserrat"/>
            </a:endParaRPr>
          </a:p>
          <a:p>
            <a:pPr indent="-317500" lvl="1" marL="1371600" rtl="0" algn="l">
              <a:spcBef>
                <a:spcPts val="0"/>
              </a:spcBef>
              <a:spcAft>
                <a:spcPts val="0"/>
              </a:spcAft>
              <a:buSzPts val="1400"/>
              <a:buFont typeface="Montserrat"/>
              <a:buChar char="○"/>
            </a:pPr>
            <a:r>
              <a:rPr lang="en" sz="1400">
                <a:latin typeface="Montserrat"/>
                <a:ea typeface="Montserrat"/>
                <a:cs typeface="Montserrat"/>
                <a:sym typeface="Montserrat"/>
              </a:rPr>
              <a:t>Because of the simplistic design, returning users should </a:t>
            </a:r>
            <a:endParaRPr sz="1400">
              <a:latin typeface="Montserrat"/>
              <a:ea typeface="Montserrat"/>
              <a:cs typeface="Montserrat"/>
              <a:sym typeface="Montserrat"/>
            </a:endParaRPr>
          </a:p>
          <a:p>
            <a:pPr indent="0" lvl="0" marL="1371600" rtl="0" algn="l">
              <a:spcBef>
                <a:spcPts val="0"/>
              </a:spcBef>
              <a:spcAft>
                <a:spcPts val="0"/>
              </a:spcAft>
              <a:buNone/>
            </a:pPr>
            <a:r>
              <a:rPr lang="en" sz="1400">
                <a:latin typeface="Montserrat"/>
                <a:ea typeface="Montserrat"/>
                <a:cs typeface="Montserrat"/>
                <a:sym typeface="Montserrat"/>
              </a:rPr>
              <a:t>be able to pick up the interface fairly quickly.</a:t>
            </a:r>
            <a:endParaRPr sz="1400">
              <a:solidFill>
                <a:srgbClr val="FFFFFF"/>
              </a:solidFill>
              <a:latin typeface="Montserrat"/>
              <a:ea typeface="Montserrat"/>
              <a:cs typeface="Montserrat"/>
              <a:sym typeface="Montserrat"/>
            </a:endParaRPr>
          </a:p>
          <a:p>
            <a:pPr indent="0" lvl="0" marL="137160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200">
                <a:solidFill>
                  <a:srgbClr val="FFFFFF"/>
                </a:solidFill>
                <a:latin typeface="Montserrat"/>
                <a:ea typeface="Montserrat"/>
                <a:cs typeface="Montserrat"/>
                <a:sym typeface="Montserrat"/>
              </a:rPr>
              <a:t>	</a:t>
            </a:r>
            <a:endParaRPr sz="1200">
              <a:solidFill>
                <a:srgbClr val="FFFFFF"/>
              </a:solidFill>
              <a:latin typeface="Montserrat"/>
              <a:ea typeface="Montserrat"/>
              <a:cs typeface="Montserrat"/>
              <a:sym typeface="Montserrat"/>
            </a:endParaRPr>
          </a:p>
        </p:txBody>
      </p:sp>
      <p:pic>
        <p:nvPicPr>
          <p:cNvPr id="199" name="Google Shape;199;p23"/>
          <p:cNvPicPr preferRelativeResize="0"/>
          <p:nvPr/>
        </p:nvPicPr>
        <p:blipFill>
          <a:blip r:embed="rId3">
            <a:alphaModFix/>
          </a:blip>
          <a:stretch>
            <a:fillRect/>
          </a:stretch>
        </p:blipFill>
        <p:spPr>
          <a:xfrm>
            <a:off x="6568305" y="1185100"/>
            <a:ext cx="1983045" cy="3305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a:t>
            </a:r>
            <a:endParaRPr/>
          </a:p>
        </p:txBody>
      </p:sp>
      <p:sp>
        <p:nvSpPr>
          <p:cNvPr id="205" name="Google Shape;205;p24"/>
          <p:cNvSpPr txBox="1"/>
          <p:nvPr>
            <p:ph idx="1" type="body"/>
          </p:nvPr>
        </p:nvSpPr>
        <p:spPr>
          <a:xfrm>
            <a:off x="-636875" y="1209075"/>
            <a:ext cx="7872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1400">
              <a:latin typeface="Montserrat"/>
              <a:ea typeface="Montserrat"/>
              <a:cs typeface="Montserrat"/>
              <a:sym typeface="Montserrat"/>
            </a:endParaRPr>
          </a:p>
          <a:p>
            <a:pPr indent="-317500" lvl="0" marL="914400" rtl="0" algn="l">
              <a:spcBef>
                <a:spcPts val="0"/>
              </a:spcBef>
              <a:spcAft>
                <a:spcPts val="0"/>
              </a:spcAft>
              <a:buSzPts val="1400"/>
              <a:buFont typeface="Montserrat"/>
              <a:buChar char="●"/>
            </a:pPr>
            <a:r>
              <a:rPr lang="en" sz="1400">
                <a:latin typeface="Montserrat"/>
                <a:ea typeface="Montserrat"/>
                <a:cs typeface="Montserrat"/>
                <a:sym typeface="Montserrat"/>
              </a:rPr>
              <a:t>Efficiency: </a:t>
            </a:r>
            <a:endParaRPr sz="1400">
              <a:latin typeface="Montserrat"/>
              <a:ea typeface="Montserrat"/>
              <a:cs typeface="Montserrat"/>
              <a:sym typeface="Montserrat"/>
            </a:endParaRPr>
          </a:p>
          <a:p>
            <a:pPr indent="-317500" lvl="1" marL="1371600" rtl="0" algn="l">
              <a:spcBef>
                <a:spcPts val="0"/>
              </a:spcBef>
              <a:spcAft>
                <a:spcPts val="0"/>
              </a:spcAft>
              <a:buSzPts val="1400"/>
              <a:buFont typeface="Montserrat"/>
              <a:buChar char="○"/>
            </a:pPr>
            <a:r>
              <a:rPr lang="en" sz="1400">
                <a:latin typeface="Montserrat"/>
                <a:ea typeface="Montserrat"/>
                <a:cs typeface="Montserrat"/>
                <a:sym typeface="Montserrat"/>
              </a:rPr>
              <a:t>Most onclick listeners are set to ImageViews, TestViews, </a:t>
            </a:r>
            <a:endParaRPr sz="1400">
              <a:latin typeface="Montserrat"/>
              <a:ea typeface="Montserrat"/>
              <a:cs typeface="Montserrat"/>
              <a:sym typeface="Montserrat"/>
            </a:endParaRPr>
          </a:p>
          <a:p>
            <a:pPr indent="0" lvl="0" marL="1371600" rtl="0" algn="l">
              <a:spcBef>
                <a:spcPts val="0"/>
              </a:spcBef>
              <a:spcAft>
                <a:spcPts val="0"/>
              </a:spcAft>
              <a:buNone/>
            </a:pPr>
            <a:r>
              <a:rPr lang="en" sz="1400">
                <a:latin typeface="Montserrat"/>
                <a:ea typeface="Montserrat"/>
                <a:cs typeface="Montserrat"/>
                <a:sym typeface="Montserrat"/>
              </a:rPr>
              <a:t> or ListItems, so it is easy to click.</a:t>
            </a:r>
            <a:endParaRPr sz="1400">
              <a:latin typeface="Montserrat"/>
              <a:ea typeface="Montserrat"/>
              <a:cs typeface="Montserrat"/>
              <a:sym typeface="Montserrat"/>
            </a:endParaRPr>
          </a:p>
          <a:p>
            <a:pPr indent="-317500" lvl="1" marL="1371600" rtl="0" algn="l">
              <a:spcBef>
                <a:spcPts val="0"/>
              </a:spcBef>
              <a:spcAft>
                <a:spcPts val="0"/>
              </a:spcAft>
              <a:buSzPts val="1400"/>
              <a:buFont typeface="Montserrat"/>
              <a:buChar char="○"/>
            </a:pPr>
            <a:r>
              <a:rPr lang="en" sz="1400">
                <a:latin typeface="Montserrat"/>
                <a:ea typeface="Montserrat"/>
                <a:cs typeface="Montserrat"/>
                <a:sym typeface="Montserrat"/>
              </a:rPr>
              <a:t>We’ve implemented a navigation bar at the bottom</a:t>
            </a:r>
            <a:endParaRPr sz="1400">
              <a:latin typeface="Montserrat"/>
              <a:ea typeface="Montserrat"/>
              <a:cs typeface="Montserrat"/>
              <a:sym typeface="Montserrat"/>
            </a:endParaRPr>
          </a:p>
          <a:p>
            <a:pPr indent="0" lvl="0" marL="1371600" rtl="0" algn="l">
              <a:spcBef>
                <a:spcPts val="0"/>
              </a:spcBef>
              <a:spcAft>
                <a:spcPts val="0"/>
              </a:spcAft>
              <a:buNone/>
            </a:pPr>
            <a:r>
              <a:rPr lang="en" sz="1400">
                <a:latin typeface="Montserrat"/>
                <a:ea typeface="Montserrat"/>
                <a:cs typeface="Montserrat"/>
                <a:sym typeface="Montserrat"/>
              </a:rPr>
              <a:t>of every page for easier access to other pages.</a:t>
            </a:r>
            <a:endParaRPr sz="1400">
              <a:latin typeface="Montserrat"/>
              <a:ea typeface="Montserrat"/>
              <a:cs typeface="Montserrat"/>
              <a:sym typeface="Montserrat"/>
            </a:endParaRPr>
          </a:p>
          <a:p>
            <a:pPr indent="-317500" lvl="1" marL="1371600" rtl="0" algn="l">
              <a:spcBef>
                <a:spcPts val="0"/>
              </a:spcBef>
              <a:spcAft>
                <a:spcPts val="0"/>
              </a:spcAft>
              <a:buSzPts val="1400"/>
              <a:buFont typeface="Montserrat"/>
              <a:buChar char="○"/>
            </a:pPr>
            <a:r>
              <a:rPr lang="en" sz="1400">
                <a:latin typeface="Montserrat"/>
                <a:ea typeface="Montserrat"/>
                <a:cs typeface="Montserrat"/>
                <a:sym typeface="Montserrat"/>
              </a:rPr>
              <a:t>Additionally, we’ve added back buttons on every page, enabling</a:t>
            </a:r>
            <a:endParaRPr sz="1400">
              <a:latin typeface="Montserrat"/>
              <a:ea typeface="Montserrat"/>
              <a:cs typeface="Montserrat"/>
              <a:sym typeface="Montserrat"/>
            </a:endParaRPr>
          </a:p>
          <a:p>
            <a:pPr indent="0" lvl="0" marL="1371600" rtl="0" algn="l">
              <a:spcBef>
                <a:spcPts val="0"/>
              </a:spcBef>
              <a:spcAft>
                <a:spcPts val="0"/>
              </a:spcAft>
              <a:buNone/>
            </a:pPr>
            <a:r>
              <a:rPr lang="en" sz="1400">
                <a:latin typeface="Montserrat"/>
                <a:ea typeface="Montserrat"/>
                <a:cs typeface="Montserrat"/>
                <a:sym typeface="Montserrat"/>
              </a:rPr>
              <a:t>for faster navigation and increased design elements.</a:t>
            </a:r>
            <a:endParaRPr sz="1400">
              <a:latin typeface="Montserrat"/>
              <a:ea typeface="Montserrat"/>
              <a:cs typeface="Montserrat"/>
              <a:sym typeface="Montserrat"/>
            </a:endParaRPr>
          </a:p>
          <a:p>
            <a:pPr indent="-317500" lvl="0" marL="914400" rtl="0" algn="l">
              <a:spcBef>
                <a:spcPts val="0"/>
              </a:spcBef>
              <a:spcAft>
                <a:spcPts val="0"/>
              </a:spcAft>
              <a:buSzPts val="1400"/>
              <a:buFont typeface="Montserrat"/>
              <a:buChar char="●"/>
            </a:pPr>
            <a:r>
              <a:rPr lang="en" sz="1400">
                <a:latin typeface="Montserrat"/>
                <a:ea typeface="Montserrat"/>
                <a:cs typeface="Montserrat"/>
                <a:sym typeface="Montserrat"/>
              </a:rPr>
              <a:t>Satisfaction:</a:t>
            </a:r>
            <a:endParaRPr sz="1400">
              <a:latin typeface="Montserrat"/>
              <a:ea typeface="Montserrat"/>
              <a:cs typeface="Montserrat"/>
              <a:sym typeface="Montserrat"/>
            </a:endParaRPr>
          </a:p>
          <a:p>
            <a:pPr indent="-317500" lvl="1" marL="1371600" rtl="0" algn="l">
              <a:spcBef>
                <a:spcPts val="0"/>
              </a:spcBef>
              <a:spcAft>
                <a:spcPts val="0"/>
              </a:spcAft>
              <a:buSzPts val="1400"/>
              <a:buFont typeface="Montserrat"/>
              <a:buChar char="○"/>
            </a:pPr>
            <a:r>
              <a:rPr lang="en" sz="1400">
                <a:latin typeface="Montserrat"/>
                <a:ea typeface="Montserrat"/>
                <a:cs typeface="Montserrat"/>
                <a:sym typeface="Montserrat"/>
              </a:rPr>
              <a:t>In its entirety, the app is effective and pleasing to the eye.</a:t>
            </a:r>
            <a:endParaRPr sz="1400">
              <a:latin typeface="Montserrat"/>
              <a:ea typeface="Montserrat"/>
              <a:cs typeface="Montserrat"/>
              <a:sym typeface="Montserrat"/>
            </a:endParaRPr>
          </a:p>
          <a:p>
            <a:pPr indent="0" lvl="0" marL="137160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200">
                <a:solidFill>
                  <a:srgbClr val="FFFFFF"/>
                </a:solidFill>
                <a:latin typeface="Montserrat"/>
                <a:ea typeface="Montserrat"/>
                <a:cs typeface="Montserrat"/>
                <a:sym typeface="Montserrat"/>
              </a:rPr>
              <a:t>	</a:t>
            </a:r>
            <a:endParaRPr sz="1200">
              <a:solidFill>
                <a:srgbClr val="FFFFFF"/>
              </a:solidFill>
              <a:latin typeface="Montserrat"/>
              <a:ea typeface="Montserrat"/>
              <a:cs typeface="Montserrat"/>
              <a:sym typeface="Montserrat"/>
            </a:endParaRPr>
          </a:p>
        </p:txBody>
      </p:sp>
      <p:pic>
        <p:nvPicPr>
          <p:cNvPr id="206" name="Google Shape;206;p24"/>
          <p:cNvPicPr preferRelativeResize="0"/>
          <p:nvPr/>
        </p:nvPicPr>
        <p:blipFill>
          <a:blip r:embed="rId3">
            <a:alphaModFix/>
          </a:blip>
          <a:stretch>
            <a:fillRect/>
          </a:stretch>
        </p:blipFill>
        <p:spPr>
          <a:xfrm>
            <a:off x="6687124" y="1307850"/>
            <a:ext cx="1894850" cy="31484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Fidelity Prototype</a:t>
            </a:r>
            <a:endParaRPr/>
          </a:p>
          <a:p>
            <a:pPr indent="0" lvl="0" marL="0" rtl="0" algn="l">
              <a:spcBef>
                <a:spcPts val="0"/>
              </a:spcBef>
              <a:spcAft>
                <a:spcPts val="0"/>
              </a:spcAft>
              <a:buNone/>
            </a:pPr>
            <a:r>
              <a:rPr lang="en"/>
              <a:t>(Wireframe)</a:t>
            </a:r>
            <a:endParaRPr/>
          </a:p>
        </p:txBody>
      </p:sp>
      <p:pic>
        <p:nvPicPr>
          <p:cNvPr id="212" name="Google Shape;212;p25"/>
          <p:cNvPicPr preferRelativeResize="0"/>
          <p:nvPr/>
        </p:nvPicPr>
        <p:blipFill>
          <a:blip r:embed="rId3">
            <a:alphaModFix/>
          </a:blip>
          <a:stretch>
            <a:fillRect/>
          </a:stretch>
        </p:blipFill>
        <p:spPr>
          <a:xfrm>
            <a:off x="5238625" y="219539"/>
            <a:ext cx="3497349" cy="470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Fidelity Prototype</a:t>
            </a:r>
            <a:endParaRPr/>
          </a:p>
          <a:p>
            <a:pPr indent="-381000" lvl="0" marL="457200" rtl="0" algn="l">
              <a:spcBef>
                <a:spcPts val="0"/>
              </a:spcBef>
              <a:spcAft>
                <a:spcPts val="0"/>
              </a:spcAft>
              <a:buSzPts val="2400"/>
              <a:buChar char="-"/>
            </a:pPr>
            <a:r>
              <a:rPr lang="en"/>
              <a:t>User Testing and Feedback</a:t>
            </a:r>
            <a:endParaRPr/>
          </a:p>
        </p:txBody>
      </p:sp>
      <p:sp>
        <p:nvSpPr>
          <p:cNvPr id="218" name="Google Shape;218;p26"/>
          <p:cNvSpPr txBox="1"/>
          <p:nvPr>
            <p:ph idx="1" type="body"/>
          </p:nvPr>
        </p:nvSpPr>
        <p:spPr>
          <a:xfrm>
            <a:off x="463875" y="1567550"/>
            <a:ext cx="7872600" cy="2911200"/>
          </a:xfrm>
          <a:prstGeom prst="rect">
            <a:avLst/>
          </a:prstGeom>
        </p:spPr>
        <p:txBody>
          <a:bodyPr anchorCtr="0" anchor="t" bIns="91425" lIns="91425" spcFirstLastPara="1" rIns="91425" wrap="square" tIns="91425">
            <a:noAutofit/>
          </a:bodyPr>
          <a:lstStyle/>
          <a:p>
            <a:pPr indent="-304800" lvl="0" marL="9144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Users liked layout and flow of activities</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Users wanted a title bar that stands out more</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Users did not like the word “restaurants” and recommended “eateries”, or “dining” instead.</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Users recommended to make the food section red</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Users desired a fullscreen map</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Users recommended that we include weather</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Some users requested a department contact info</a:t>
            </a:r>
            <a:endParaRPr sz="1200">
              <a:solidFill>
                <a:srgbClr val="FFFFFF"/>
              </a:solidFill>
              <a:latin typeface="Montserrat"/>
              <a:ea typeface="Montserrat"/>
              <a:cs typeface="Montserrat"/>
              <a:sym typeface="Montserrat"/>
            </a:endParaRPr>
          </a:p>
          <a:p>
            <a:pPr indent="-304800" lvl="0" marL="9144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Users requested a search bar for the Chimes page</a:t>
            </a:r>
            <a:endParaRPr>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Fidelity </a:t>
            </a:r>
            <a:r>
              <a:rPr lang="en"/>
              <a:t>Prototype</a:t>
            </a:r>
            <a:endParaRPr/>
          </a:p>
          <a:p>
            <a:pPr indent="-381000" lvl="0" marL="457200" rtl="0" algn="l">
              <a:spcBef>
                <a:spcPts val="0"/>
              </a:spcBef>
              <a:spcAft>
                <a:spcPts val="0"/>
              </a:spcAft>
              <a:buSzPts val="2400"/>
              <a:buChar char="-"/>
            </a:pPr>
            <a:r>
              <a:rPr lang="en"/>
              <a:t>Features</a:t>
            </a:r>
            <a:endParaRPr/>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ontserrat"/>
                <a:ea typeface="Montserrat"/>
                <a:cs typeface="Montserrat"/>
                <a:sym typeface="Montserrat"/>
              </a:rPr>
              <a:t> Chimes articles</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Auto-updates of the newest articles posted on chimes website</a:t>
            </a:r>
            <a:r>
              <a:rPr lang="en" sz="1200">
                <a:solidFill>
                  <a:srgbClr val="FFFFFF"/>
                </a:solidFill>
                <a:latin typeface="Montserrat"/>
                <a:ea typeface="Montserrat"/>
                <a:cs typeface="Montserrat"/>
                <a:sym typeface="Montserrat"/>
              </a:rPr>
              <a:t>.</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Categorize articles according to different contexts</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Able to search articles according to their titles</a:t>
            </a:r>
            <a:r>
              <a:rPr lang="en" sz="1200">
                <a:solidFill>
                  <a:srgbClr val="FFFFFF"/>
                </a:solidFill>
                <a:latin typeface="Montserrat"/>
                <a:ea typeface="Montserrat"/>
                <a:cs typeface="Montserrat"/>
                <a:sym typeface="Montserrat"/>
              </a:rPr>
              <a:t>.</a:t>
            </a:r>
            <a:endParaRPr sz="1200">
              <a:solidFill>
                <a:srgbClr val="FFFFFF"/>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rPr lang="en" sz="1200">
                <a:latin typeface="Montserrat"/>
                <a:ea typeface="Montserrat"/>
                <a:cs typeface="Montserrat"/>
                <a:sym typeface="Montserrat"/>
              </a:rPr>
              <a:t>Interactive map</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Full-screen map that helps to navigate directions on-campus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Opens other map app if entered off-campus address</a:t>
            </a:r>
            <a:endParaRPr sz="1200">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rPr lang="en" sz="1200">
                <a:latin typeface="Montserrat"/>
                <a:ea typeface="Montserrat"/>
                <a:cs typeface="Montserrat"/>
                <a:sym typeface="Montserrat"/>
              </a:rPr>
              <a:t>Building hours.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Display all building hours on-campus and contact info of different departments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Display local daily weather</a:t>
            </a:r>
            <a:endParaRPr sz="1200">
              <a:latin typeface="Montserrat"/>
              <a:ea typeface="Montserrat"/>
              <a:cs typeface="Montserrat"/>
              <a:sym typeface="Montserrat"/>
            </a:endParaRPr>
          </a:p>
          <a:p>
            <a:pPr indent="0" lvl="0" marL="0" rtl="0" algn="l">
              <a:spcBef>
                <a:spcPts val="0"/>
              </a:spcBef>
              <a:spcAft>
                <a:spcPts val="0"/>
              </a:spcAft>
              <a:buNone/>
            </a:pPr>
            <a:r>
              <a:rPr lang="en" sz="1200">
                <a:solidFill>
                  <a:srgbClr val="FFFFFF"/>
                </a:solidFill>
                <a:latin typeface="Montserrat"/>
                <a:ea typeface="Montserrat"/>
                <a:cs typeface="Montserrat"/>
                <a:sym typeface="Montserrat"/>
              </a:rPr>
              <a:t>Restaurant hours and menus </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Display on-campus restaurant hours</a:t>
            </a:r>
            <a:endParaRPr sz="1200">
              <a:solidFill>
                <a:srgbClr val="FFFFFF"/>
              </a:solidFill>
              <a:latin typeface="Montserrat"/>
              <a:ea typeface="Montserrat"/>
              <a:cs typeface="Montserrat"/>
              <a:sym typeface="Montserrat"/>
            </a:endParaRPr>
          </a:p>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Display the menu of </a:t>
            </a:r>
            <a:r>
              <a:rPr lang="en" sz="1200">
                <a:solidFill>
                  <a:srgbClr val="FFFFFF"/>
                </a:solidFill>
                <a:latin typeface="Montserrat"/>
                <a:ea typeface="Montserrat"/>
                <a:cs typeface="Montserrat"/>
                <a:sym typeface="Montserrat"/>
              </a:rPr>
              <a:t>restaurant </a:t>
            </a:r>
            <a:r>
              <a:rPr lang="en" sz="1200">
                <a:solidFill>
                  <a:srgbClr val="FFFFFF"/>
                </a:solidFill>
                <a:latin typeface="Montserrat"/>
                <a:ea typeface="Montserrat"/>
                <a:cs typeface="Montserrat"/>
                <a:sym typeface="Montserrat"/>
              </a:rPr>
              <a:t>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1828800" rtl="0" algn="l">
              <a:spcBef>
                <a:spcPts val="0"/>
              </a:spcBef>
              <a:spcAft>
                <a:spcPts val="0"/>
              </a:spcAft>
              <a:buClr>
                <a:srgbClr val="000000"/>
              </a:buClr>
              <a:buSzPts val="1100"/>
              <a:buFont typeface="Arial"/>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sz="1200">
              <a:solidFill>
                <a:srgbClr val="FFFF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Fidelity Prototype</a:t>
            </a:r>
            <a:endParaRPr/>
          </a:p>
        </p:txBody>
      </p:sp>
      <p:sp>
        <p:nvSpPr>
          <p:cNvPr id="230" name="Google Shape;230;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1" name="Google Shape;231;p28"/>
          <p:cNvPicPr preferRelativeResize="0"/>
          <p:nvPr/>
        </p:nvPicPr>
        <p:blipFill>
          <a:blip r:embed="rId3">
            <a:alphaModFix/>
          </a:blip>
          <a:stretch>
            <a:fillRect/>
          </a:stretch>
        </p:blipFill>
        <p:spPr>
          <a:xfrm>
            <a:off x="132725" y="2207425"/>
            <a:ext cx="1105892" cy="1981775"/>
          </a:xfrm>
          <a:prstGeom prst="rect">
            <a:avLst/>
          </a:prstGeom>
          <a:noFill/>
          <a:ln>
            <a:noFill/>
          </a:ln>
        </p:spPr>
      </p:pic>
      <p:pic>
        <p:nvPicPr>
          <p:cNvPr id="232" name="Google Shape;232;p28"/>
          <p:cNvPicPr preferRelativeResize="0"/>
          <p:nvPr/>
        </p:nvPicPr>
        <p:blipFill>
          <a:blip r:embed="rId4">
            <a:alphaModFix/>
          </a:blip>
          <a:stretch>
            <a:fillRect/>
          </a:stretch>
        </p:blipFill>
        <p:spPr>
          <a:xfrm>
            <a:off x="2950237" y="2207838"/>
            <a:ext cx="1182825" cy="1980944"/>
          </a:xfrm>
          <a:prstGeom prst="rect">
            <a:avLst/>
          </a:prstGeom>
          <a:noFill/>
          <a:ln>
            <a:noFill/>
          </a:ln>
        </p:spPr>
      </p:pic>
      <p:pic>
        <p:nvPicPr>
          <p:cNvPr id="233" name="Google Shape;233;p28"/>
          <p:cNvPicPr preferRelativeResize="0"/>
          <p:nvPr/>
        </p:nvPicPr>
        <p:blipFill>
          <a:blip r:embed="rId5">
            <a:alphaModFix/>
          </a:blip>
          <a:stretch>
            <a:fillRect/>
          </a:stretch>
        </p:blipFill>
        <p:spPr>
          <a:xfrm>
            <a:off x="4679875" y="2196500"/>
            <a:ext cx="1182825" cy="1981783"/>
          </a:xfrm>
          <a:prstGeom prst="rect">
            <a:avLst/>
          </a:prstGeom>
          <a:noFill/>
          <a:ln>
            <a:noFill/>
          </a:ln>
        </p:spPr>
      </p:pic>
      <p:pic>
        <p:nvPicPr>
          <p:cNvPr id="234" name="Google Shape;234;p28"/>
          <p:cNvPicPr preferRelativeResize="0"/>
          <p:nvPr/>
        </p:nvPicPr>
        <p:blipFill>
          <a:blip r:embed="rId6">
            <a:alphaModFix/>
          </a:blip>
          <a:stretch>
            <a:fillRect/>
          </a:stretch>
        </p:blipFill>
        <p:spPr>
          <a:xfrm>
            <a:off x="6473800" y="2209935"/>
            <a:ext cx="1182825" cy="1954900"/>
          </a:xfrm>
          <a:prstGeom prst="rect">
            <a:avLst/>
          </a:prstGeom>
          <a:noFill/>
          <a:ln>
            <a:noFill/>
          </a:ln>
        </p:spPr>
      </p:pic>
      <p:pic>
        <p:nvPicPr>
          <p:cNvPr id="235" name="Google Shape;235;p28"/>
          <p:cNvPicPr preferRelativeResize="0"/>
          <p:nvPr/>
        </p:nvPicPr>
        <p:blipFill>
          <a:blip r:embed="rId7">
            <a:alphaModFix/>
          </a:blip>
          <a:stretch>
            <a:fillRect/>
          </a:stretch>
        </p:blipFill>
        <p:spPr>
          <a:xfrm>
            <a:off x="1297500" y="2207425"/>
            <a:ext cx="1105900" cy="1959920"/>
          </a:xfrm>
          <a:prstGeom prst="rect">
            <a:avLst/>
          </a:prstGeom>
          <a:noFill/>
          <a:ln>
            <a:noFill/>
          </a:ln>
        </p:spPr>
      </p:pic>
      <p:pic>
        <p:nvPicPr>
          <p:cNvPr id="236" name="Google Shape;236;p28"/>
          <p:cNvPicPr preferRelativeResize="0"/>
          <p:nvPr/>
        </p:nvPicPr>
        <p:blipFill>
          <a:blip r:embed="rId8">
            <a:alphaModFix/>
          </a:blip>
          <a:stretch>
            <a:fillRect/>
          </a:stretch>
        </p:blipFill>
        <p:spPr>
          <a:xfrm>
            <a:off x="7811175" y="2216250"/>
            <a:ext cx="1182825" cy="1964133"/>
          </a:xfrm>
          <a:prstGeom prst="rect">
            <a:avLst/>
          </a:prstGeom>
          <a:noFill/>
          <a:ln>
            <a:noFill/>
          </a:ln>
        </p:spPr>
      </p:pic>
      <p:sp>
        <p:nvSpPr>
          <p:cNvPr id="237" name="Google Shape;237;p28"/>
          <p:cNvSpPr txBox="1"/>
          <p:nvPr/>
        </p:nvSpPr>
        <p:spPr>
          <a:xfrm>
            <a:off x="416463" y="1720050"/>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Chimes</a:t>
            </a:r>
            <a:endParaRPr>
              <a:solidFill>
                <a:srgbClr val="FFFFFF"/>
              </a:solidFill>
              <a:latin typeface="Montserrat"/>
              <a:ea typeface="Montserrat"/>
              <a:cs typeface="Montserrat"/>
              <a:sym typeface="Montserrat"/>
            </a:endParaRPr>
          </a:p>
        </p:txBody>
      </p:sp>
      <p:sp>
        <p:nvSpPr>
          <p:cNvPr id="238" name="Google Shape;238;p28"/>
          <p:cNvSpPr txBox="1"/>
          <p:nvPr/>
        </p:nvSpPr>
        <p:spPr>
          <a:xfrm>
            <a:off x="4404125" y="176562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Chapel</a:t>
            </a:r>
            <a:endParaRPr>
              <a:solidFill>
                <a:srgbClr val="FFFFFF"/>
              </a:solidFill>
              <a:latin typeface="Montserrat"/>
              <a:ea typeface="Montserrat"/>
              <a:cs typeface="Montserrat"/>
              <a:sym typeface="Montserrat"/>
            </a:endParaRPr>
          </a:p>
        </p:txBody>
      </p:sp>
      <p:sp>
        <p:nvSpPr>
          <p:cNvPr id="239" name="Google Shape;239;p28"/>
          <p:cNvSpPr txBox="1"/>
          <p:nvPr/>
        </p:nvSpPr>
        <p:spPr>
          <a:xfrm>
            <a:off x="2674475" y="176562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Map</a:t>
            </a:r>
            <a:endParaRPr>
              <a:solidFill>
                <a:srgbClr val="FFFFFF"/>
              </a:solidFill>
              <a:latin typeface="Montserrat"/>
              <a:ea typeface="Montserrat"/>
              <a:cs typeface="Montserrat"/>
              <a:sym typeface="Montserrat"/>
            </a:endParaRPr>
          </a:p>
        </p:txBody>
      </p:sp>
      <p:sp>
        <p:nvSpPr>
          <p:cNvPr id="240" name="Google Shape;240;p28"/>
          <p:cNvSpPr txBox="1"/>
          <p:nvPr/>
        </p:nvSpPr>
        <p:spPr>
          <a:xfrm>
            <a:off x="6890338" y="1720050"/>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Dining</a:t>
            </a:r>
            <a:endParaRPr>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Fidelity Prototype</a:t>
            </a:r>
            <a:endParaRPr/>
          </a:p>
          <a:p>
            <a:pPr indent="-381000" lvl="0" marL="457200" rtl="0" algn="l">
              <a:spcBef>
                <a:spcPts val="0"/>
              </a:spcBef>
              <a:spcAft>
                <a:spcPts val="0"/>
              </a:spcAft>
              <a:buSzPts val="2400"/>
              <a:buChar char="-"/>
            </a:pPr>
            <a:r>
              <a:rPr lang="en"/>
              <a:t>Participant Evaluation #1</a:t>
            </a:r>
            <a:endParaRPr/>
          </a:p>
        </p:txBody>
      </p:sp>
      <p:sp>
        <p:nvSpPr>
          <p:cNvPr id="246" name="Google Shape;246;p29"/>
          <p:cNvSpPr txBox="1"/>
          <p:nvPr>
            <p:ph idx="1" type="body"/>
          </p:nvPr>
        </p:nvSpPr>
        <p:spPr>
          <a:xfrm>
            <a:off x="1297500" y="1567550"/>
            <a:ext cx="7038900" cy="309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900" u="sng"/>
              <a:t>I</a:t>
            </a:r>
            <a:r>
              <a:rPr b="1" lang="en" sz="900" u="sng"/>
              <a:t>nterface</a:t>
            </a:r>
            <a:r>
              <a:rPr lang="en" sz="900"/>
              <a:t>: The interface is pretty simple to use and quite friendly looking. It is pretty clear as to where to find what I want to find.</a:t>
            </a:r>
            <a:br>
              <a:rPr lang="en" sz="900"/>
            </a:br>
            <a:br>
              <a:rPr lang="en" sz="900"/>
            </a:br>
            <a:r>
              <a:rPr b="1" lang="en" sz="900" u="sng"/>
              <a:t>Functionality</a:t>
            </a:r>
            <a:r>
              <a:rPr lang="en" sz="900"/>
              <a:t>: It was quite functionable. Some links are not added in yet, but it is easy to understand what the app was trying to do.</a:t>
            </a:r>
            <a:br>
              <a:rPr lang="en" sz="900"/>
            </a:br>
            <a:br>
              <a:rPr lang="en" sz="900"/>
            </a:br>
            <a:r>
              <a:rPr b="1" lang="en" sz="900" u="sng"/>
              <a:t>Navigation &amp; Task Flow</a:t>
            </a:r>
            <a:r>
              <a:rPr lang="en" sz="900"/>
              <a:t>: Navigation was good. The tabs located at the bottom of the page really made it easy to navigate through the app.</a:t>
            </a:r>
            <a:br>
              <a:rPr lang="en" sz="900"/>
            </a:br>
            <a:br>
              <a:rPr lang="en" sz="900"/>
            </a:br>
            <a:r>
              <a:rPr b="1" lang="en" sz="900" u="sng"/>
              <a:t>Terminology Used</a:t>
            </a:r>
            <a:r>
              <a:rPr lang="en" sz="900"/>
              <a:t>: Terminology was very self explanatory and was easy to understand. The “read more” button was different, but after using it a few times it was very helpful.</a:t>
            </a:r>
            <a:br>
              <a:rPr lang="en" sz="900"/>
            </a:br>
            <a:br>
              <a:rPr lang="en" sz="900"/>
            </a:br>
            <a:r>
              <a:rPr b="1" lang="en" sz="900" u="sng"/>
              <a:t>Screen Contents</a:t>
            </a:r>
            <a:r>
              <a:rPr lang="en" sz="900"/>
              <a:t>: Everything was consistent within each screen content.</a:t>
            </a:r>
            <a:br>
              <a:rPr lang="en" sz="900"/>
            </a:br>
            <a:br>
              <a:rPr lang="en" sz="900"/>
            </a:br>
            <a:r>
              <a:rPr b="1" lang="en" sz="900" u="sng"/>
              <a:t>Screen Layout</a:t>
            </a:r>
            <a:r>
              <a:rPr lang="en" sz="900"/>
              <a:t>: Screen layout was quite simple. Could be a little brighter but overall quite functionable.</a:t>
            </a:r>
            <a:br>
              <a:rPr lang="en" sz="900"/>
            </a:br>
            <a:br>
              <a:rPr lang="en" sz="900"/>
            </a:br>
            <a:r>
              <a:rPr b="1" lang="en" sz="900" u="sng"/>
              <a:t>Colors/Fonts/Icons</a:t>
            </a:r>
            <a:r>
              <a:rPr lang="en" sz="900"/>
              <a:t>: Use of school colors was a good idea. Fonts were normal. Icons were very nice and easy to understand.</a:t>
            </a:r>
            <a:br>
              <a:rPr lang="en" sz="900"/>
            </a:br>
            <a:br>
              <a:rPr lang="en" sz="900"/>
            </a:br>
            <a:r>
              <a:rPr b="1" lang="en" sz="900" u="sng"/>
              <a:t>Good color choices</a:t>
            </a:r>
            <a:r>
              <a:rPr lang="en" sz="900"/>
              <a:t>: Could use a little bit more color to enhance the quality.</a:t>
            </a:r>
            <a:br>
              <a:rPr lang="en" sz="900"/>
            </a:br>
            <a:r>
              <a:rPr lang="en" sz="900"/>
              <a:t> </a:t>
            </a:r>
            <a:br>
              <a:rPr lang="en" sz="900"/>
            </a:br>
            <a:r>
              <a:rPr b="1" lang="en" sz="900" u="sng"/>
              <a:t>Efficiency</a:t>
            </a:r>
            <a:r>
              <a:rPr lang="en" sz="900"/>
              <a:t>: Pretty efficient with getting from one tab to another. Overall very user friendly.</a:t>
            </a:r>
            <a:br>
              <a:rPr lang="en" sz="900"/>
            </a:b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High Fidelity Prototype</a:t>
            </a:r>
            <a:endParaRPr/>
          </a:p>
          <a:p>
            <a:pPr indent="-381000" lvl="0" marL="457200" rtl="0" algn="l">
              <a:spcBef>
                <a:spcPts val="0"/>
              </a:spcBef>
              <a:spcAft>
                <a:spcPts val="0"/>
              </a:spcAft>
              <a:buSzPts val="2400"/>
              <a:buChar char="-"/>
            </a:pPr>
            <a:r>
              <a:rPr lang="en"/>
              <a:t>Participant Evaluation #2</a:t>
            </a:r>
            <a:endParaRPr/>
          </a:p>
        </p:txBody>
      </p:sp>
      <p:sp>
        <p:nvSpPr>
          <p:cNvPr id="252" name="Google Shape;252;p30"/>
          <p:cNvSpPr txBox="1"/>
          <p:nvPr>
            <p:ph idx="1" type="body"/>
          </p:nvPr>
        </p:nvSpPr>
        <p:spPr>
          <a:xfrm>
            <a:off x="1297500" y="1567550"/>
            <a:ext cx="7038900" cy="340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900" u="sng"/>
              <a:t>Interface</a:t>
            </a:r>
            <a:r>
              <a:rPr lang="en" sz="900"/>
              <a:t>: The interface is plain, but efficient. It is easy to switch tabs from one tab to another, and I also don’t have to wait for too long for the different tabs to load.</a:t>
            </a:r>
            <a:br>
              <a:rPr lang="en" sz="900"/>
            </a:br>
            <a:br>
              <a:rPr lang="en" sz="900"/>
            </a:br>
            <a:r>
              <a:rPr b="1" lang="en" sz="900" u="sng"/>
              <a:t>Functionality</a:t>
            </a:r>
            <a:r>
              <a:rPr lang="en" sz="900"/>
              <a:t>: All the functions seem like they could work.</a:t>
            </a:r>
            <a:br>
              <a:rPr lang="en" sz="900"/>
            </a:br>
            <a:br>
              <a:rPr lang="en" sz="900"/>
            </a:br>
            <a:r>
              <a:rPr b="1" lang="en" sz="900" u="sng"/>
              <a:t>Navigation &amp; Task Flow</a:t>
            </a:r>
            <a:r>
              <a:rPr lang="en" sz="900"/>
              <a:t>: The Navigation of the lower tabs is relatively slower than the upper tabs in the Chimes section, but still functional.</a:t>
            </a:r>
            <a:br>
              <a:rPr lang="en" sz="900"/>
            </a:br>
            <a:br>
              <a:rPr lang="en" sz="900"/>
            </a:br>
            <a:r>
              <a:rPr b="1" lang="en" sz="900" u="sng"/>
              <a:t>Terminology Used</a:t>
            </a:r>
            <a:r>
              <a:rPr lang="en" sz="900"/>
              <a:t>: The application is descriptive in the terms it uses, and I think that the terms cover most of the important assets an informative app should have.</a:t>
            </a:r>
            <a:br>
              <a:rPr lang="en" sz="900"/>
            </a:br>
            <a:br>
              <a:rPr lang="en" sz="900"/>
            </a:br>
            <a:r>
              <a:rPr b="1" lang="en" sz="900" u="sng"/>
              <a:t>Screen Contents</a:t>
            </a:r>
            <a:r>
              <a:rPr lang="en" sz="900"/>
              <a:t>: The app provides a variety of screen contents such as pictures and tabs that you could click on.</a:t>
            </a:r>
            <a:br>
              <a:rPr lang="en" sz="900"/>
            </a:br>
            <a:br>
              <a:rPr lang="en" sz="900"/>
            </a:br>
            <a:r>
              <a:rPr b="1" lang="en" sz="900" u="sng"/>
              <a:t>Screen Layout</a:t>
            </a:r>
            <a:r>
              <a:rPr lang="en" sz="900"/>
              <a:t>: The content layout is relatively simple, but slightly too plain. Could work on some of the aesthetic aspect.</a:t>
            </a:r>
            <a:br>
              <a:rPr lang="en" sz="900"/>
            </a:br>
            <a:br>
              <a:rPr lang="en" sz="900"/>
            </a:br>
            <a:r>
              <a:rPr b="1" lang="en" sz="900" u="sng"/>
              <a:t>Colors/Fonts/Icons</a:t>
            </a:r>
            <a:r>
              <a:rPr lang="en" sz="900"/>
              <a:t>: Good color choices representing Biola’s colors.</a:t>
            </a:r>
            <a:br>
              <a:rPr lang="en" sz="900"/>
            </a:br>
            <a:br>
              <a:rPr lang="en" sz="900"/>
            </a:br>
            <a:r>
              <a:rPr b="1" lang="en" sz="900" u="sng"/>
              <a:t>Efficiency:</a:t>
            </a:r>
            <a:r>
              <a:rPr lang="en" sz="900"/>
              <a:t> Efficient use of space with the pictures on the Chimes page, and switching tabs from Chimes to Map to Buildings to Dining take a long time considering it’s an app.</a:t>
            </a:r>
            <a:br>
              <a:rPr lang="en" sz="900"/>
            </a:b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Response to Participant Evaluation</a:t>
            </a:r>
            <a:endParaRPr/>
          </a:p>
        </p:txBody>
      </p:sp>
      <p:sp>
        <p:nvSpPr>
          <p:cNvPr id="258" name="Google Shape;258;p31"/>
          <p:cNvSpPr txBox="1"/>
          <p:nvPr>
            <p:ph idx="1" type="body"/>
          </p:nvPr>
        </p:nvSpPr>
        <p:spPr>
          <a:xfrm>
            <a:off x="1297500" y="1567550"/>
            <a:ext cx="7038900" cy="33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Missing or broken features</a:t>
            </a:r>
            <a:r>
              <a:rPr lang="en"/>
              <a:t>: We understood that we still had some serious time to invest in the application. There was a good amount of functionality that was missing. Implementing missing features and optimizing inefficiencies became our top priority after reviewing our user feedback.</a:t>
            </a:r>
            <a:endParaRPr/>
          </a:p>
          <a:p>
            <a:pPr indent="0" lvl="0" marL="0" rtl="0" algn="l">
              <a:spcBef>
                <a:spcPts val="1600"/>
              </a:spcBef>
              <a:spcAft>
                <a:spcPts val="0"/>
              </a:spcAft>
              <a:buNone/>
            </a:pPr>
            <a:r>
              <a:rPr b="1" lang="en" u="sng"/>
              <a:t>Revisions</a:t>
            </a:r>
            <a:r>
              <a:rPr lang="en"/>
              <a:t>: Users requested that we replace building hours with chapel hours. We immediately responded, implemented chapel hours, and changed our layout to support it.e</a:t>
            </a:r>
            <a:endParaRPr/>
          </a:p>
          <a:p>
            <a:pPr indent="0" lvl="0" marL="0" rtl="0" algn="l">
              <a:spcBef>
                <a:spcPts val="1600"/>
              </a:spcBef>
              <a:spcAft>
                <a:spcPts val="1600"/>
              </a:spcAft>
              <a:buNone/>
            </a:pPr>
            <a:r>
              <a:rPr b="1" lang="en" u="sng"/>
              <a:t>Design</a:t>
            </a:r>
            <a:r>
              <a:rPr lang="en"/>
              <a:t>: We were flattered to hear a good amount of positive feedback on our user interface. Our main goal was to create a Biola application that is aesthetically pleasing, easy to use, and useful in many ways. We contemplated the suggestion on color changes, but for the sake of simplicity, we decided it was best to constrain our choice of colors. Likewise, we optimized response time, transitions, and added features to enable faster user navigation.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Biola Buddy Features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 Chimes articles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Auto-updates of the newest articles posted on chimes website.</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Categorize articles according to different contexts</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Interactive map</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Full-screen map that helps to navigate directions on-campus</a:t>
            </a:r>
            <a:endParaRPr sz="1200">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rPr lang="en" sz="1200">
                <a:latin typeface="Montserrat"/>
                <a:ea typeface="Montserrat"/>
                <a:cs typeface="Montserrat"/>
                <a:sym typeface="Montserrat"/>
              </a:rPr>
              <a:t>Chapel Schedule</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Display the weekly chapel schedule</a:t>
            </a:r>
            <a:endParaRPr sz="1200">
              <a:latin typeface="Montserrat"/>
              <a:ea typeface="Montserrat"/>
              <a:cs typeface="Montserrat"/>
              <a:sym typeface="Montserrat"/>
            </a:endParaRPr>
          </a:p>
          <a:p>
            <a:pPr indent="-304800" lvl="1" marL="914400" rtl="0" algn="l">
              <a:spcBef>
                <a:spcPts val="0"/>
              </a:spcBef>
              <a:spcAft>
                <a:spcPts val="0"/>
              </a:spcAft>
              <a:buSzPts val="1200"/>
              <a:buFont typeface="Montserrat"/>
              <a:buChar char="-"/>
            </a:pPr>
            <a:r>
              <a:rPr lang="en" sz="1200">
                <a:latin typeface="Montserrat"/>
                <a:ea typeface="Montserrat"/>
                <a:cs typeface="Montserrat"/>
                <a:sym typeface="Montserrat"/>
              </a:rPr>
              <a:t>Includes times, location, and speaker</a:t>
            </a:r>
            <a:endParaRPr sz="1200">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rPr lang="en" sz="1200">
                <a:latin typeface="Montserrat"/>
                <a:ea typeface="Montserrat"/>
                <a:cs typeface="Montserrat"/>
                <a:sym typeface="Montserrat"/>
              </a:rPr>
              <a:t>Restaurant hours and menus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Display on-campus restaurant options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Display the menu of restaurant </a:t>
            </a:r>
            <a:endParaRPr sz="12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Screen Progression</a:t>
            </a:r>
            <a:endParaRPr/>
          </a:p>
        </p:txBody>
      </p:sp>
      <p:pic>
        <p:nvPicPr>
          <p:cNvPr id="264" name="Google Shape;264;p32"/>
          <p:cNvPicPr preferRelativeResize="0"/>
          <p:nvPr/>
        </p:nvPicPr>
        <p:blipFill>
          <a:blip r:embed="rId3">
            <a:alphaModFix/>
          </a:blip>
          <a:stretch>
            <a:fillRect/>
          </a:stretch>
        </p:blipFill>
        <p:spPr>
          <a:xfrm>
            <a:off x="1297500" y="1094625"/>
            <a:ext cx="1828800" cy="3200400"/>
          </a:xfrm>
          <a:prstGeom prst="rect">
            <a:avLst/>
          </a:prstGeom>
          <a:noFill/>
          <a:ln>
            <a:noFill/>
          </a:ln>
        </p:spPr>
      </p:pic>
      <p:pic>
        <p:nvPicPr>
          <p:cNvPr id="265" name="Google Shape;265;p32"/>
          <p:cNvPicPr preferRelativeResize="0"/>
          <p:nvPr/>
        </p:nvPicPr>
        <p:blipFill>
          <a:blip r:embed="rId4">
            <a:alphaModFix/>
          </a:blip>
          <a:stretch>
            <a:fillRect/>
          </a:stretch>
        </p:blipFill>
        <p:spPr>
          <a:xfrm>
            <a:off x="6416200" y="971550"/>
            <a:ext cx="1828800" cy="3200399"/>
          </a:xfrm>
          <a:prstGeom prst="rect">
            <a:avLst/>
          </a:prstGeom>
          <a:noFill/>
          <a:ln>
            <a:noFill/>
          </a:ln>
        </p:spPr>
      </p:pic>
      <p:sp>
        <p:nvSpPr>
          <p:cNvPr id="266" name="Google Shape;266;p32"/>
          <p:cNvSpPr/>
          <p:nvPr/>
        </p:nvSpPr>
        <p:spPr>
          <a:xfrm>
            <a:off x="3627225" y="2114700"/>
            <a:ext cx="2316000" cy="9141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txBox="1"/>
          <p:nvPr/>
        </p:nvSpPr>
        <p:spPr>
          <a:xfrm>
            <a:off x="1297500" y="44986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Low Fidelity</a:t>
            </a:r>
            <a:endParaRPr>
              <a:solidFill>
                <a:srgbClr val="FFFFFF"/>
              </a:solidFill>
              <a:latin typeface="Montserrat"/>
              <a:ea typeface="Montserrat"/>
              <a:cs typeface="Montserrat"/>
              <a:sym typeface="Montserrat"/>
            </a:endParaRPr>
          </a:p>
        </p:txBody>
      </p:sp>
      <p:sp>
        <p:nvSpPr>
          <p:cNvPr id="268" name="Google Shape;268;p32"/>
          <p:cNvSpPr txBox="1"/>
          <p:nvPr/>
        </p:nvSpPr>
        <p:spPr>
          <a:xfrm>
            <a:off x="6463450" y="44986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Finished Product</a:t>
            </a:r>
            <a:endParaRPr>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Chimes Progression</a:t>
            </a:r>
            <a:endParaRPr/>
          </a:p>
        </p:txBody>
      </p:sp>
      <p:pic>
        <p:nvPicPr>
          <p:cNvPr id="274" name="Google Shape;274;p33"/>
          <p:cNvPicPr preferRelativeResize="0"/>
          <p:nvPr/>
        </p:nvPicPr>
        <p:blipFill>
          <a:blip r:embed="rId3">
            <a:alphaModFix/>
          </a:blip>
          <a:stretch>
            <a:fillRect/>
          </a:stretch>
        </p:blipFill>
        <p:spPr>
          <a:xfrm>
            <a:off x="1141075" y="1006025"/>
            <a:ext cx="967225" cy="3619149"/>
          </a:xfrm>
          <a:prstGeom prst="rect">
            <a:avLst/>
          </a:prstGeom>
          <a:noFill/>
          <a:ln>
            <a:noFill/>
          </a:ln>
        </p:spPr>
      </p:pic>
      <p:sp>
        <p:nvSpPr>
          <p:cNvPr id="275" name="Google Shape;275;p33"/>
          <p:cNvSpPr/>
          <p:nvPr/>
        </p:nvSpPr>
        <p:spPr>
          <a:xfrm>
            <a:off x="6142300" y="2571750"/>
            <a:ext cx="1040400" cy="676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3"/>
          <p:cNvPicPr preferRelativeResize="0"/>
          <p:nvPr/>
        </p:nvPicPr>
        <p:blipFill>
          <a:blip r:embed="rId4">
            <a:alphaModFix/>
          </a:blip>
          <a:stretch>
            <a:fillRect/>
          </a:stretch>
        </p:blipFill>
        <p:spPr>
          <a:xfrm>
            <a:off x="4465625" y="1006025"/>
            <a:ext cx="1005840" cy="1600200"/>
          </a:xfrm>
          <a:prstGeom prst="rect">
            <a:avLst/>
          </a:prstGeom>
          <a:noFill/>
          <a:ln>
            <a:noFill/>
          </a:ln>
        </p:spPr>
      </p:pic>
      <p:pic>
        <p:nvPicPr>
          <p:cNvPr id="277" name="Google Shape;277;p33"/>
          <p:cNvPicPr preferRelativeResize="0"/>
          <p:nvPr/>
        </p:nvPicPr>
        <p:blipFill>
          <a:blip r:embed="rId5">
            <a:alphaModFix/>
          </a:blip>
          <a:stretch>
            <a:fillRect/>
          </a:stretch>
        </p:blipFill>
        <p:spPr>
          <a:xfrm>
            <a:off x="4465625" y="2689750"/>
            <a:ext cx="1005840" cy="1600200"/>
          </a:xfrm>
          <a:prstGeom prst="rect">
            <a:avLst/>
          </a:prstGeom>
          <a:noFill/>
          <a:ln>
            <a:noFill/>
          </a:ln>
        </p:spPr>
      </p:pic>
      <p:pic>
        <p:nvPicPr>
          <p:cNvPr id="278" name="Google Shape;278;p33"/>
          <p:cNvPicPr preferRelativeResize="0"/>
          <p:nvPr/>
        </p:nvPicPr>
        <p:blipFill>
          <a:blip r:embed="rId6">
            <a:alphaModFix/>
          </a:blip>
          <a:stretch>
            <a:fillRect/>
          </a:stretch>
        </p:blipFill>
        <p:spPr>
          <a:xfrm>
            <a:off x="7564000" y="2461150"/>
            <a:ext cx="1142999" cy="1828801"/>
          </a:xfrm>
          <a:prstGeom prst="rect">
            <a:avLst/>
          </a:prstGeom>
          <a:noFill/>
          <a:ln>
            <a:noFill/>
          </a:ln>
        </p:spPr>
      </p:pic>
      <p:sp>
        <p:nvSpPr>
          <p:cNvPr id="279" name="Google Shape;279;p33"/>
          <p:cNvSpPr/>
          <p:nvPr/>
        </p:nvSpPr>
        <p:spPr>
          <a:xfrm>
            <a:off x="2836125" y="2571750"/>
            <a:ext cx="1040400" cy="676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txBox="1"/>
          <p:nvPr/>
        </p:nvSpPr>
        <p:spPr>
          <a:xfrm>
            <a:off x="757538" y="46942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Low Fidelity</a:t>
            </a:r>
            <a:endParaRPr>
              <a:solidFill>
                <a:srgbClr val="FFFFFF"/>
              </a:solidFill>
              <a:latin typeface="Montserrat"/>
              <a:ea typeface="Montserrat"/>
              <a:cs typeface="Montserrat"/>
              <a:sym typeface="Montserrat"/>
            </a:endParaRPr>
          </a:p>
        </p:txBody>
      </p:sp>
      <p:sp>
        <p:nvSpPr>
          <p:cNvPr id="281" name="Google Shape;281;p33"/>
          <p:cNvSpPr txBox="1"/>
          <p:nvPr/>
        </p:nvSpPr>
        <p:spPr>
          <a:xfrm>
            <a:off x="4101400" y="46942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High</a:t>
            </a:r>
            <a:r>
              <a:rPr lang="en">
                <a:solidFill>
                  <a:srgbClr val="FFFFFF"/>
                </a:solidFill>
                <a:latin typeface="Montserrat"/>
                <a:ea typeface="Montserrat"/>
                <a:cs typeface="Montserrat"/>
                <a:sym typeface="Montserrat"/>
              </a:rPr>
              <a:t> Fidelity</a:t>
            </a:r>
            <a:endParaRPr>
              <a:solidFill>
                <a:srgbClr val="FFFFFF"/>
              </a:solidFill>
              <a:latin typeface="Montserrat"/>
              <a:ea typeface="Montserrat"/>
              <a:cs typeface="Montserrat"/>
              <a:sym typeface="Montserrat"/>
            </a:endParaRPr>
          </a:p>
        </p:txBody>
      </p:sp>
      <p:sp>
        <p:nvSpPr>
          <p:cNvPr id="282" name="Google Shape;282;p33"/>
          <p:cNvSpPr txBox="1"/>
          <p:nvPr/>
        </p:nvSpPr>
        <p:spPr>
          <a:xfrm>
            <a:off x="7303275" y="46942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Finished Product</a:t>
            </a:r>
            <a:endParaRPr>
              <a:solidFill>
                <a:srgbClr val="FFFFFF"/>
              </a:solidFill>
              <a:latin typeface="Montserrat"/>
              <a:ea typeface="Montserrat"/>
              <a:cs typeface="Montserrat"/>
              <a:sym typeface="Montserrat"/>
            </a:endParaRPr>
          </a:p>
        </p:txBody>
      </p:sp>
      <p:pic>
        <p:nvPicPr>
          <p:cNvPr id="283" name="Google Shape;283;p33"/>
          <p:cNvPicPr preferRelativeResize="0"/>
          <p:nvPr/>
        </p:nvPicPr>
        <p:blipFill>
          <a:blip r:embed="rId7">
            <a:alphaModFix/>
          </a:blip>
          <a:stretch>
            <a:fillRect/>
          </a:stretch>
        </p:blipFill>
        <p:spPr>
          <a:xfrm>
            <a:off x="7564008" y="533451"/>
            <a:ext cx="1114513" cy="18288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Progression</a:t>
            </a:r>
            <a:endParaRPr/>
          </a:p>
        </p:txBody>
      </p:sp>
      <p:pic>
        <p:nvPicPr>
          <p:cNvPr id="289" name="Google Shape;289;p34"/>
          <p:cNvPicPr preferRelativeResize="0"/>
          <p:nvPr/>
        </p:nvPicPr>
        <p:blipFill>
          <a:blip r:embed="rId3">
            <a:alphaModFix/>
          </a:blip>
          <a:stretch>
            <a:fillRect/>
          </a:stretch>
        </p:blipFill>
        <p:spPr>
          <a:xfrm>
            <a:off x="1154275" y="1117837"/>
            <a:ext cx="1689875" cy="2907800"/>
          </a:xfrm>
          <a:prstGeom prst="rect">
            <a:avLst/>
          </a:prstGeom>
          <a:noFill/>
          <a:ln>
            <a:noFill/>
          </a:ln>
        </p:spPr>
      </p:pic>
      <p:pic>
        <p:nvPicPr>
          <p:cNvPr id="290" name="Google Shape;290;p34"/>
          <p:cNvPicPr preferRelativeResize="0"/>
          <p:nvPr/>
        </p:nvPicPr>
        <p:blipFill>
          <a:blip r:embed="rId4">
            <a:alphaModFix/>
          </a:blip>
          <a:stretch>
            <a:fillRect/>
          </a:stretch>
        </p:blipFill>
        <p:spPr>
          <a:xfrm>
            <a:off x="7222000" y="1117848"/>
            <a:ext cx="1691640" cy="2907792"/>
          </a:xfrm>
          <a:prstGeom prst="rect">
            <a:avLst/>
          </a:prstGeom>
          <a:noFill/>
          <a:ln>
            <a:noFill/>
          </a:ln>
        </p:spPr>
      </p:pic>
      <p:pic>
        <p:nvPicPr>
          <p:cNvPr id="291" name="Google Shape;291;p34"/>
          <p:cNvPicPr preferRelativeResize="0"/>
          <p:nvPr/>
        </p:nvPicPr>
        <p:blipFill>
          <a:blip r:embed="rId5">
            <a:alphaModFix/>
          </a:blip>
          <a:stretch>
            <a:fillRect/>
          </a:stretch>
        </p:blipFill>
        <p:spPr>
          <a:xfrm>
            <a:off x="4218694" y="1117850"/>
            <a:ext cx="1691640" cy="2907792"/>
          </a:xfrm>
          <a:prstGeom prst="rect">
            <a:avLst/>
          </a:prstGeom>
          <a:noFill/>
          <a:ln>
            <a:noFill/>
          </a:ln>
        </p:spPr>
      </p:pic>
      <p:sp>
        <p:nvSpPr>
          <p:cNvPr id="292" name="Google Shape;292;p34"/>
          <p:cNvSpPr/>
          <p:nvPr/>
        </p:nvSpPr>
        <p:spPr>
          <a:xfrm>
            <a:off x="3011225" y="2233650"/>
            <a:ext cx="1040400" cy="676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p:nvPr/>
        </p:nvSpPr>
        <p:spPr>
          <a:xfrm>
            <a:off x="6045963" y="2233638"/>
            <a:ext cx="1040400" cy="676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txBox="1"/>
          <p:nvPr/>
        </p:nvSpPr>
        <p:spPr>
          <a:xfrm>
            <a:off x="1132063" y="44986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Low Fidelity</a:t>
            </a:r>
            <a:endParaRPr>
              <a:solidFill>
                <a:srgbClr val="FFFFFF"/>
              </a:solidFill>
              <a:latin typeface="Montserrat"/>
              <a:ea typeface="Montserrat"/>
              <a:cs typeface="Montserrat"/>
              <a:sym typeface="Montserrat"/>
            </a:endParaRPr>
          </a:p>
        </p:txBody>
      </p:sp>
      <p:sp>
        <p:nvSpPr>
          <p:cNvPr id="295" name="Google Shape;295;p34"/>
          <p:cNvSpPr txBox="1"/>
          <p:nvPr/>
        </p:nvSpPr>
        <p:spPr>
          <a:xfrm>
            <a:off x="4197350" y="44986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High</a:t>
            </a:r>
            <a:r>
              <a:rPr lang="en">
                <a:solidFill>
                  <a:srgbClr val="FFFFFF"/>
                </a:solidFill>
                <a:latin typeface="Montserrat"/>
                <a:ea typeface="Montserrat"/>
                <a:cs typeface="Montserrat"/>
                <a:sym typeface="Montserrat"/>
              </a:rPr>
              <a:t> Fidelity</a:t>
            </a:r>
            <a:endParaRPr>
              <a:solidFill>
                <a:srgbClr val="FFFFFF"/>
              </a:solidFill>
              <a:latin typeface="Montserrat"/>
              <a:ea typeface="Montserrat"/>
              <a:cs typeface="Montserrat"/>
              <a:sym typeface="Montserrat"/>
            </a:endParaRPr>
          </a:p>
        </p:txBody>
      </p:sp>
      <p:sp>
        <p:nvSpPr>
          <p:cNvPr id="296" name="Google Shape;296;p34"/>
          <p:cNvSpPr txBox="1"/>
          <p:nvPr/>
        </p:nvSpPr>
        <p:spPr>
          <a:xfrm>
            <a:off x="7200675" y="44986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Finished Product</a:t>
            </a:r>
            <a:endParaRPr>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Chapel Schedule Progression</a:t>
            </a:r>
            <a:endParaRPr/>
          </a:p>
        </p:txBody>
      </p:sp>
      <p:pic>
        <p:nvPicPr>
          <p:cNvPr id="302" name="Google Shape;302;p35"/>
          <p:cNvPicPr preferRelativeResize="0"/>
          <p:nvPr/>
        </p:nvPicPr>
        <p:blipFill>
          <a:blip r:embed="rId3">
            <a:alphaModFix/>
          </a:blip>
          <a:stretch>
            <a:fillRect/>
          </a:stretch>
        </p:blipFill>
        <p:spPr>
          <a:xfrm>
            <a:off x="1207575" y="1117849"/>
            <a:ext cx="1691640" cy="2907792"/>
          </a:xfrm>
          <a:prstGeom prst="rect">
            <a:avLst/>
          </a:prstGeom>
          <a:noFill/>
          <a:ln>
            <a:noFill/>
          </a:ln>
        </p:spPr>
      </p:pic>
      <p:pic>
        <p:nvPicPr>
          <p:cNvPr id="303" name="Google Shape;303;p35"/>
          <p:cNvPicPr preferRelativeResize="0"/>
          <p:nvPr/>
        </p:nvPicPr>
        <p:blipFill>
          <a:blip r:embed="rId4">
            <a:alphaModFix/>
          </a:blip>
          <a:stretch>
            <a:fillRect/>
          </a:stretch>
        </p:blipFill>
        <p:spPr>
          <a:xfrm>
            <a:off x="4205750" y="1117850"/>
            <a:ext cx="1691640" cy="2907792"/>
          </a:xfrm>
          <a:prstGeom prst="rect">
            <a:avLst/>
          </a:prstGeom>
          <a:noFill/>
          <a:ln>
            <a:noFill/>
          </a:ln>
        </p:spPr>
      </p:pic>
      <p:sp>
        <p:nvSpPr>
          <p:cNvPr id="304" name="Google Shape;304;p35"/>
          <p:cNvSpPr/>
          <p:nvPr/>
        </p:nvSpPr>
        <p:spPr>
          <a:xfrm>
            <a:off x="6063400" y="2233650"/>
            <a:ext cx="1040400" cy="676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3032288" y="2233650"/>
            <a:ext cx="1040400" cy="676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nvSpPr>
        <p:spPr>
          <a:xfrm>
            <a:off x="1207575" y="44986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Low Fidelity</a:t>
            </a:r>
            <a:endParaRPr>
              <a:solidFill>
                <a:srgbClr val="FFFFFF"/>
              </a:solidFill>
              <a:latin typeface="Montserrat"/>
              <a:ea typeface="Montserrat"/>
              <a:cs typeface="Montserrat"/>
              <a:sym typeface="Montserrat"/>
            </a:endParaRPr>
          </a:p>
        </p:txBody>
      </p:sp>
      <p:sp>
        <p:nvSpPr>
          <p:cNvPr id="307" name="Google Shape;307;p35"/>
          <p:cNvSpPr txBox="1"/>
          <p:nvPr/>
        </p:nvSpPr>
        <p:spPr>
          <a:xfrm>
            <a:off x="4184425" y="44986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High</a:t>
            </a:r>
            <a:r>
              <a:rPr lang="en">
                <a:solidFill>
                  <a:srgbClr val="FFFFFF"/>
                </a:solidFill>
                <a:latin typeface="Montserrat"/>
                <a:ea typeface="Montserrat"/>
                <a:cs typeface="Montserrat"/>
                <a:sym typeface="Montserrat"/>
              </a:rPr>
              <a:t> Fidelity</a:t>
            </a:r>
            <a:endParaRPr>
              <a:solidFill>
                <a:srgbClr val="FFFFFF"/>
              </a:solidFill>
              <a:latin typeface="Montserrat"/>
              <a:ea typeface="Montserrat"/>
              <a:cs typeface="Montserrat"/>
              <a:sym typeface="Montserrat"/>
            </a:endParaRPr>
          </a:p>
        </p:txBody>
      </p:sp>
      <p:sp>
        <p:nvSpPr>
          <p:cNvPr id="308" name="Google Shape;308;p35"/>
          <p:cNvSpPr txBox="1"/>
          <p:nvPr/>
        </p:nvSpPr>
        <p:spPr>
          <a:xfrm>
            <a:off x="7143150" y="4498675"/>
            <a:ext cx="18132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 Finished Product</a:t>
            </a:r>
            <a:endParaRPr>
              <a:solidFill>
                <a:srgbClr val="FFFFFF"/>
              </a:solidFill>
              <a:latin typeface="Montserrat"/>
              <a:ea typeface="Montserrat"/>
              <a:cs typeface="Montserrat"/>
              <a:sym typeface="Montserrat"/>
            </a:endParaRPr>
          </a:p>
        </p:txBody>
      </p:sp>
      <p:pic>
        <p:nvPicPr>
          <p:cNvPr id="309" name="Google Shape;309;p35"/>
          <p:cNvPicPr preferRelativeResize="0"/>
          <p:nvPr/>
        </p:nvPicPr>
        <p:blipFill>
          <a:blip r:embed="rId5">
            <a:alphaModFix/>
          </a:blip>
          <a:stretch>
            <a:fillRect/>
          </a:stretch>
        </p:blipFill>
        <p:spPr>
          <a:xfrm>
            <a:off x="7269800" y="1138113"/>
            <a:ext cx="1734300" cy="28672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1297500" y="4216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Dining Progression</a:t>
            </a:r>
            <a:endParaRPr/>
          </a:p>
        </p:txBody>
      </p:sp>
      <p:pic>
        <p:nvPicPr>
          <p:cNvPr id="315" name="Google Shape;315;p36"/>
          <p:cNvPicPr preferRelativeResize="0"/>
          <p:nvPr/>
        </p:nvPicPr>
        <p:blipFill>
          <a:blip r:embed="rId3">
            <a:alphaModFix/>
          </a:blip>
          <a:stretch>
            <a:fillRect/>
          </a:stretch>
        </p:blipFill>
        <p:spPr>
          <a:xfrm>
            <a:off x="1297500" y="1162125"/>
            <a:ext cx="1300225" cy="3396501"/>
          </a:xfrm>
          <a:prstGeom prst="rect">
            <a:avLst/>
          </a:prstGeom>
          <a:noFill/>
          <a:ln>
            <a:noFill/>
          </a:ln>
        </p:spPr>
      </p:pic>
      <p:pic>
        <p:nvPicPr>
          <p:cNvPr id="316" name="Google Shape;316;p36"/>
          <p:cNvPicPr preferRelativeResize="0"/>
          <p:nvPr/>
        </p:nvPicPr>
        <p:blipFill>
          <a:blip r:embed="rId4">
            <a:alphaModFix/>
          </a:blip>
          <a:stretch>
            <a:fillRect/>
          </a:stretch>
        </p:blipFill>
        <p:spPr>
          <a:xfrm>
            <a:off x="4370624" y="1071100"/>
            <a:ext cx="1033272" cy="1719071"/>
          </a:xfrm>
          <a:prstGeom prst="rect">
            <a:avLst/>
          </a:prstGeom>
          <a:noFill/>
          <a:ln>
            <a:noFill/>
          </a:ln>
        </p:spPr>
      </p:pic>
      <p:pic>
        <p:nvPicPr>
          <p:cNvPr id="317" name="Google Shape;317;p36"/>
          <p:cNvPicPr preferRelativeResize="0"/>
          <p:nvPr/>
        </p:nvPicPr>
        <p:blipFill>
          <a:blip r:embed="rId5">
            <a:alphaModFix/>
          </a:blip>
          <a:stretch>
            <a:fillRect/>
          </a:stretch>
        </p:blipFill>
        <p:spPr>
          <a:xfrm>
            <a:off x="4370624" y="2929675"/>
            <a:ext cx="1033272" cy="1719073"/>
          </a:xfrm>
          <a:prstGeom prst="rect">
            <a:avLst/>
          </a:prstGeom>
          <a:noFill/>
          <a:ln>
            <a:noFill/>
          </a:ln>
        </p:spPr>
      </p:pic>
      <p:sp>
        <p:nvSpPr>
          <p:cNvPr id="318" name="Google Shape;318;p36"/>
          <p:cNvSpPr/>
          <p:nvPr/>
        </p:nvSpPr>
        <p:spPr>
          <a:xfrm>
            <a:off x="5648613" y="2522275"/>
            <a:ext cx="1040400" cy="676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2932650" y="2522275"/>
            <a:ext cx="1040400" cy="676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1080450" y="46510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Low Fidelity</a:t>
            </a:r>
            <a:endParaRPr>
              <a:solidFill>
                <a:srgbClr val="FFFFFF"/>
              </a:solidFill>
              <a:latin typeface="Montserrat"/>
              <a:ea typeface="Montserrat"/>
              <a:cs typeface="Montserrat"/>
              <a:sym typeface="Montserrat"/>
            </a:endParaRPr>
          </a:p>
        </p:txBody>
      </p:sp>
      <p:sp>
        <p:nvSpPr>
          <p:cNvPr id="321" name="Google Shape;321;p36"/>
          <p:cNvSpPr txBox="1"/>
          <p:nvPr/>
        </p:nvSpPr>
        <p:spPr>
          <a:xfrm>
            <a:off x="4020113" y="46510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High</a:t>
            </a:r>
            <a:r>
              <a:rPr lang="en">
                <a:solidFill>
                  <a:srgbClr val="FFFFFF"/>
                </a:solidFill>
                <a:latin typeface="Montserrat"/>
                <a:ea typeface="Montserrat"/>
                <a:cs typeface="Montserrat"/>
                <a:sym typeface="Montserrat"/>
              </a:rPr>
              <a:t> Fidelity</a:t>
            </a:r>
            <a:endParaRPr>
              <a:solidFill>
                <a:srgbClr val="FFFFFF"/>
              </a:solidFill>
              <a:latin typeface="Montserrat"/>
              <a:ea typeface="Montserrat"/>
              <a:cs typeface="Montserrat"/>
              <a:sym typeface="Montserrat"/>
            </a:endParaRPr>
          </a:p>
        </p:txBody>
      </p:sp>
      <p:sp>
        <p:nvSpPr>
          <p:cNvPr id="322" name="Google Shape;322;p36"/>
          <p:cNvSpPr txBox="1"/>
          <p:nvPr/>
        </p:nvSpPr>
        <p:spPr>
          <a:xfrm>
            <a:off x="7213700" y="4651075"/>
            <a:ext cx="1734300" cy="3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Finished Product</a:t>
            </a:r>
            <a:endParaRPr>
              <a:solidFill>
                <a:srgbClr val="FFFFFF"/>
              </a:solidFill>
              <a:latin typeface="Montserrat"/>
              <a:ea typeface="Montserrat"/>
              <a:cs typeface="Montserrat"/>
              <a:sym typeface="Montserrat"/>
            </a:endParaRPr>
          </a:p>
        </p:txBody>
      </p:sp>
      <p:pic>
        <p:nvPicPr>
          <p:cNvPr id="323" name="Google Shape;323;p36"/>
          <p:cNvPicPr preferRelativeResize="0"/>
          <p:nvPr/>
        </p:nvPicPr>
        <p:blipFill>
          <a:blip r:embed="rId6">
            <a:alphaModFix/>
          </a:blip>
          <a:stretch>
            <a:fillRect/>
          </a:stretch>
        </p:blipFill>
        <p:spPr>
          <a:xfrm>
            <a:off x="6771826" y="1707388"/>
            <a:ext cx="1040400" cy="1728724"/>
          </a:xfrm>
          <a:prstGeom prst="rect">
            <a:avLst/>
          </a:prstGeom>
          <a:noFill/>
          <a:ln>
            <a:noFill/>
          </a:ln>
        </p:spPr>
      </p:pic>
      <p:pic>
        <p:nvPicPr>
          <p:cNvPr id="324" name="Google Shape;324;p36"/>
          <p:cNvPicPr preferRelativeResize="0"/>
          <p:nvPr/>
        </p:nvPicPr>
        <p:blipFill>
          <a:blip r:embed="rId7">
            <a:alphaModFix/>
          </a:blip>
          <a:stretch>
            <a:fillRect/>
          </a:stretch>
        </p:blipFill>
        <p:spPr>
          <a:xfrm>
            <a:off x="7895025" y="929625"/>
            <a:ext cx="1033275" cy="1710863"/>
          </a:xfrm>
          <a:prstGeom prst="rect">
            <a:avLst/>
          </a:prstGeom>
          <a:noFill/>
          <a:ln>
            <a:noFill/>
          </a:ln>
        </p:spPr>
      </p:pic>
      <p:pic>
        <p:nvPicPr>
          <p:cNvPr id="325" name="Google Shape;325;p36"/>
          <p:cNvPicPr preferRelativeResize="0"/>
          <p:nvPr/>
        </p:nvPicPr>
        <p:blipFill>
          <a:blip r:embed="rId8">
            <a:alphaModFix/>
          </a:blip>
          <a:stretch>
            <a:fillRect/>
          </a:stretch>
        </p:blipFill>
        <p:spPr>
          <a:xfrm>
            <a:off x="7895024" y="2723325"/>
            <a:ext cx="1040400" cy="17192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Contribution</a:t>
            </a:r>
            <a:endParaRPr/>
          </a:p>
        </p:txBody>
      </p:sp>
      <p:sp>
        <p:nvSpPr>
          <p:cNvPr id="331" name="Google Shape;331;p37"/>
          <p:cNvSpPr txBox="1"/>
          <p:nvPr>
            <p:ph idx="1" type="body"/>
          </p:nvPr>
        </p:nvSpPr>
        <p:spPr>
          <a:xfrm>
            <a:off x="266050" y="1459825"/>
            <a:ext cx="8451900" cy="32061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 sz="1400">
                <a:solidFill>
                  <a:srgbClr val="FFFFFF"/>
                </a:solidFill>
                <a:latin typeface="Montserrat"/>
                <a:ea typeface="Montserrat"/>
                <a:cs typeface="Montserrat"/>
                <a:sym typeface="Montserrat"/>
              </a:rPr>
              <a:t>Derek: Accessibility, Project Management, Marketing, User Research, Usability Testing</a:t>
            </a:r>
            <a:endParaRPr sz="1400">
              <a:solidFill>
                <a:srgbClr val="FFFFFF"/>
              </a:solidFill>
              <a:latin typeface="Montserrat"/>
              <a:ea typeface="Montserrat"/>
              <a:cs typeface="Montserrat"/>
              <a:sym typeface="Montserrat"/>
            </a:endParaRPr>
          </a:p>
          <a:p>
            <a:pPr indent="0" lvl="0" marL="914400" rtl="0" algn="l">
              <a:lnSpc>
                <a:spcPct val="200000"/>
              </a:lnSpc>
              <a:spcBef>
                <a:spcPts val="0"/>
              </a:spcBef>
              <a:spcAft>
                <a:spcPts val="0"/>
              </a:spcAft>
              <a:buNone/>
            </a:pPr>
            <a:r>
              <a:rPr lang="en" sz="1400">
                <a:solidFill>
                  <a:srgbClr val="FFFFFF"/>
                </a:solidFill>
                <a:latin typeface="Montserrat"/>
                <a:ea typeface="Montserrat"/>
                <a:cs typeface="Montserrat"/>
                <a:sym typeface="Montserrat"/>
              </a:rPr>
              <a:t>Matt: Change Management, Information Architecture, Content Strategy, Subject Matter Expertise</a:t>
            </a:r>
            <a:endParaRPr sz="1400">
              <a:solidFill>
                <a:srgbClr val="FFFFFF"/>
              </a:solidFill>
              <a:latin typeface="Montserrat"/>
              <a:ea typeface="Montserrat"/>
              <a:cs typeface="Montserrat"/>
              <a:sym typeface="Montserrat"/>
            </a:endParaRPr>
          </a:p>
          <a:p>
            <a:pPr indent="0" lvl="0" marL="914400" rtl="0" algn="l">
              <a:lnSpc>
                <a:spcPct val="200000"/>
              </a:lnSpc>
              <a:spcBef>
                <a:spcPts val="0"/>
              </a:spcBef>
              <a:spcAft>
                <a:spcPts val="0"/>
              </a:spcAft>
              <a:buNone/>
            </a:pPr>
            <a:r>
              <a:rPr lang="en" sz="1400">
                <a:solidFill>
                  <a:srgbClr val="FFFFFF"/>
                </a:solidFill>
                <a:latin typeface="Montserrat"/>
                <a:ea typeface="Montserrat"/>
                <a:cs typeface="Montserrat"/>
                <a:sym typeface="Montserrat"/>
              </a:rPr>
              <a:t>Ryan: Enterprise Architecture, Metrics Analysis, Technical Development, User Interface Design</a:t>
            </a:r>
            <a:endParaRPr sz="1400">
              <a:solidFill>
                <a:srgbClr val="FFFFFF"/>
              </a:solidFill>
              <a:latin typeface="Montserrat"/>
              <a:ea typeface="Montserrat"/>
              <a:cs typeface="Montserrat"/>
              <a:sym typeface="Montserrat"/>
            </a:endParaRPr>
          </a:p>
          <a:p>
            <a:pPr indent="0" lvl="0" marL="914400" rtl="0" algn="l">
              <a:lnSpc>
                <a:spcPct val="200000"/>
              </a:lnSpc>
              <a:spcBef>
                <a:spcPts val="0"/>
              </a:spcBef>
              <a:spcAft>
                <a:spcPts val="0"/>
              </a:spcAft>
              <a:buNone/>
            </a:pPr>
            <a:r>
              <a:rPr lang="en" sz="1400">
                <a:solidFill>
                  <a:srgbClr val="FFFFFF"/>
                </a:solidFill>
                <a:latin typeface="Montserrat"/>
                <a:ea typeface="Montserrat"/>
                <a:cs typeface="Montserrat"/>
                <a:sym typeface="Montserrat"/>
              </a:rPr>
              <a:t>John: Business Analysis, Interaction Design, Quality Assurance, Visual Design</a:t>
            </a:r>
            <a:endParaRPr sz="1400">
              <a:solidFill>
                <a:srgbClr val="FFFFFF"/>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1297500" y="407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T</a:t>
            </a:r>
            <a:r>
              <a:rPr lang="en"/>
              <a:t>estimonials from our Users</a:t>
            </a:r>
            <a:endParaRPr/>
          </a:p>
        </p:txBody>
      </p:sp>
      <p:sp>
        <p:nvSpPr>
          <p:cNvPr id="337" name="Google Shape;337;p38"/>
          <p:cNvSpPr txBox="1"/>
          <p:nvPr>
            <p:ph idx="1" type="body"/>
          </p:nvPr>
        </p:nvSpPr>
        <p:spPr>
          <a:xfrm>
            <a:off x="1297500" y="1362900"/>
            <a:ext cx="7482000" cy="3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latin typeface="Comfortaa"/>
                <a:ea typeface="Comfortaa"/>
                <a:cs typeface="Comfortaa"/>
                <a:sym typeface="Comfortaa"/>
              </a:rPr>
              <a:t>“You know before I tested this app, I’ve never even heard of the Chimes; now I know what’s going on around campus.” - Ava B.</a:t>
            </a:r>
            <a:endParaRPr sz="1100">
              <a:latin typeface="Comfortaa"/>
              <a:ea typeface="Comfortaa"/>
              <a:cs typeface="Comfortaa"/>
              <a:sym typeface="Comfortaa"/>
            </a:endParaRPr>
          </a:p>
          <a:p>
            <a:pPr indent="0" lvl="0" marL="0" rtl="0" algn="l">
              <a:spcBef>
                <a:spcPts val="1600"/>
              </a:spcBef>
              <a:spcAft>
                <a:spcPts val="0"/>
              </a:spcAft>
              <a:buNone/>
            </a:pPr>
            <a:r>
              <a:rPr lang="en" sz="1100">
                <a:latin typeface="Comfortaa"/>
                <a:ea typeface="Comfortaa"/>
                <a:cs typeface="Comfortaa"/>
                <a:sym typeface="Comfortaa"/>
              </a:rPr>
              <a:t>“Biola Buddy has never failed me once.” - David G.</a:t>
            </a:r>
            <a:endParaRPr sz="1100">
              <a:latin typeface="Comfortaa"/>
              <a:ea typeface="Comfortaa"/>
              <a:cs typeface="Comfortaa"/>
              <a:sym typeface="Comfortaa"/>
            </a:endParaRPr>
          </a:p>
          <a:p>
            <a:pPr indent="0" lvl="0" marL="0" rtl="0" algn="l">
              <a:spcBef>
                <a:spcPts val="1600"/>
              </a:spcBef>
              <a:spcAft>
                <a:spcPts val="0"/>
              </a:spcAft>
              <a:buClr>
                <a:srgbClr val="000000"/>
              </a:buClr>
              <a:buSzPts val="1100"/>
              <a:buFont typeface="Arial"/>
              <a:buNone/>
            </a:pPr>
            <a:r>
              <a:rPr lang="en" sz="1100">
                <a:latin typeface="Comfortaa"/>
                <a:ea typeface="Comfortaa"/>
                <a:cs typeface="Comfortaa"/>
                <a:sym typeface="Comfortaa"/>
              </a:rPr>
              <a:t>“</a:t>
            </a:r>
            <a:r>
              <a:rPr lang="en" sz="1100">
                <a:latin typeface="Comfortaa"/>
                <a:ea typeface="Comfortaa"/>
                <a:cs typeface="Comfortaa"/>
                <a:sym typeface="Comfortaa"/>
              </a:rPr>
              <a:t>I now have the app I’ve always wanted. Very easy to use and understand!” - Josh D.</a:t>
            </a:r>
            <a:endParaRPr sz="1100">
              <a:latin typeface="Comfortaa"/>
              <a:ea typeface="Comfortaa"/>
              <a:cs typeface="Comfortaa"/>
              <a:sym typeface="Comfortaa"/>
            </a:endParaRPr>
          </a:p>
          <a:p>
            <a:pPr indent="0" lvl="0" marL="0" rtl="0" algn="l">
              <a:spcBef>
                <a:spcPts val="1600"/>
              </a:spcBef>
              <a:spcAft>
                <a:spcPts val="0"/>
              </a:spcAft>
              <a:buNone/>
            </a:pPr>
            <a:r>
              <a:rPr lang="en" sz="1100">
                <a:latin typeface="Comfortaa"/>
                <a:ea typeface="Comfortaa"/>
                <a:cs typeface="Comfortaa"/>
                <a:sym typeface="Comfortaa"/>
              </a:rPr>
              <a:t>“Impressive app design! Very easy to use.</a:t>
            </a:r>
            <a:r>
              <a:rPr lang="en" sz="1100">
                <a:latin typeface="Comfortaa"/>
                <a:ea typeface="Comfortaa"/>
                <a:cs typeface="Comfortaa"/>
                <a:sym typeface="Comfortaa"/>
              </a:rPr>
              <a:t>” - Lenny B.</a:t>
            </a:r>
            <a:endParaRPr sz="1100">
              <a:latin typeface="Comfortaa"/>
              <a:ea typeface="Comfortaa"/>
              <a:cs typeface="Comfortaa"/>
              <a:sym typeface="Comfortaa"/>
            </a:endParaRPr>
          </a:p>
          <a:p>
            <a:pPr indent="0" lvl="0" marL="0" rtl="0" algn="l">
              <a:spcBef>
                <a:spcPts val="1600"/>
              </a:spcBef>
              <a:spcAft>
                <a:spcPts val="0"/>
              </a:spcAft>
              <a:buNone/>
            </a:pPr>
            <a:r>
              <a:rPr lang="en" sz="1100">
                <a:latin typeface="Comfortaa"/>
                <a:ea typeface="Comfortaa"/>
                <a:cs typeface="Comfortaa"/>
                <a:sym typeface="Comfortaa"/>
              </a:rPr>
              <a:t>“Biola Buddy is game changing, It’s so easy to find classes and know what’s going on.” - Sarah L.</a:t>
            </a:r>
            <a:endParaRPr sz="1100">
              <a:latin typeface="Comfortaa"/>
              <a:ea typeface="Comfortaa"/>
              <a:cs typeface="Comfortaa"/>
              <a:sym typeface="Comfortaa"/>
            </a:endParaRPr>
          </a:p>
          <a:p>
            <a:pPr indent="0" lvl="0" marL="0" rtl="0" algn="l">
              <a:spcBef>
                <a:spcPts val="1600"/>
              </a:spcBef>
              <a:spcAft>
                <a:spcPts val="0"/>
              </a:spcAft>
              <a:buNone/>
            </a:pPr>
            <a:r>
              <a:rPr lang="en" sz="1100">
                <a:latin typeface="Comfortaa"/>
                <a:ea typeface="Comfortaa"/>
                <a:cs typeface="Comfortaa"/>
                <a:sym typeface="Comfortaa"/>
              </a:rPr>
              <a:t>“This app is off the chain.” - Darius M.</a:t>
            </a:r>
            <a:endParaRPr sz="1100">
              <a:latin typeface="Comfortaa"/>
              <a:ea typeface="Comfortaa"/>
              <a:cs typeface="Comfortaa"/>
              <a:sym typeface="Comfortaa"/>
            </a:endParaRPr>
          </a:p>
          <a:p>
            <a:pPr indent="0" lvl="0" marL="0" rtl="0" algn="l">
              <a:spcBef>
                <a:spcPts val="1600"/>
              </a:spcBef>
              <a:spcAft>
                <a:spcPts val="0"/>
              </a:spcAft>
              <a:buNone/>
            </a:pPr>
            <a:r>
              <a:rPr lang="en" sz="1100">
                <a:latin typeface="Comfortaa"/>
                <a:ea typeface="Comfortaa"/>
                <a:cs typeface="Comfortaa"/>
                <a:sym typeface="Comfortaa"/>
              </a:rPr>
              <a:t>“I </a:t>
            </a:r>
            <a:r>
              <a:rPr lang="en" sz="1100">
                <a:latin typeface="Comfortaa"/>
                <a:ea typeface="Comfortaa"/>
                <a:cs typeface="Comfortaa"/>
                <a:sym typeface="Comfortaa"/>
              </a:rPr>
              <a:t>couldn't</a:t>
            </a:r>
            <a:r>
              <a:rPr lang="en" sz="1100">
                <a:latin typeface="Comfortaa"/>
                <a:ea typeface="Comfortaa"/>
                <a:cs typeface="Comfortaa"/>
                <a:sym typeface="Comfortaa"/>
              </a:rPr>
              <a:t> quite figure </a:t>
            </a:r>
            <a:r>
              <a:rPr lang="en" sz="1100">
                <a:latin typeface="Comfortaa"/>
                <a:ea typeface="Comfortaa"/>
                <a:cs typeface="Comfortaa"/>
                <a:sym typeface="Comfortaa"/>
              </a:rPr>
              <a:t>out</a:t>
            </a:r>
            <a:r>
              <a:rPr lang="en" sz="1100">
                <a:latin typeface="Comfortaa"/>
                <a:ea typeface="Comfortaa"/>
                <a:cs typeface="Comfortaa"/>
                <a:sym typeface="Comfortaa"/>
              </a:rPr>
              <a:t> where the library was when I came into Biola as an incoming senior. The campus is really big and hard to navigate through. This app has everything I needed! 10/10 </a:t>
            </a:r>
            <a:endParaRPr sz="1100">
              <a:latin typeface="Comfortaa"/>
              <a:ea typeface="Comfortaa"/>
              <a:cs typeface="Comfortaa"/>
              <a:sym typeface="Comfortaa"/>
            </a:endParaRPr>
          </a:p>
          <a:p>
            <a:pPr indent="0" lvl="0" marL="0" rtl="0" algn="l">
              <a:spcBef>
                <a:spcPts val="1600"/>
              </a:spcBef>
              <a:spcAft>
                <a:spcPts val="0"/>
              </a:spcAft>
              <a:buNone/>
            </a:pPr>
            <a:r>
              <a:rPr lang="en" sz="1100">
                <a:latin typeface="Comfortaa"/>
                <a:ea typeface="Comfortaa"/>
                <a:cs typeface="Comfortaa"/>
                <a:sym typeface="Comfortaa"/>
              </a:rPr>
              <a:t>- Thomas K.</a:t>
            </a:r>
            <a:endParaRPr sz="1100">
              <a:latin typeface="Comfortaa"/>
              <a:ea typeface="Comfortaa"/>
              <a:cs typeface="Comfortaa"/>
              <a:sym typeface="Comfortaa"/>
            </a:endParaRPr>
          </a:p>
          <a:p>
            <a:pPr indent="0" lvl="0" marL="0" rtl="0" algn="l">
              <a:spcBef>
                <a:spcPts val="1600"/>
              </a:spcBef>
              <a:spcAft>
                <a:spcPts val="0"/>
              </a:spcAft>
              <a:buNone/>
            </a:pPr>
            <a:r>
              <a:t/>
            </a:r>
            <a:endParaRPr>
              <a:latin typeface="Marck Script"/>
              <a:ea typeface="Marck Script"/>
              <a:cs typeface="Marck Script"/>
              <a:sym typeface="Marck Script"/>
            </a:endParaRPr>
          </a:p>
          <a:p>
            <a:pPr indent="0" lvl="0" marL="0" rtl="0" algn="l">
              <a:spcBef>
                <a:spcPts val="1600"/>
              </a:spcBef>
              <a:spcAft>
                <a:spcPts val="0"/>
              </a:spcAft>
              <a:buNone/>
            </a:pPr>
            <a:r>
              <a:t/>
            </a:r>
            <a:endParaRPr>
              <a:latin typeface="Marck Script"/>
              <a:ea typeface="Marck Script"/>
              <a:cs typeface="Marck Script"/>
              <a:sym typeface="Marck Script"/>
            </a:endParaRPr>
          </a:p>
          <a:p>
            <a:pPr indent="0" lvl="0" marL="0" rtl="0" algn="l">
              <a:spcBef>
                <a:spcPts val="1600"/>
              </a:spcBef>
              <a:spcAft>
                <a:spcPts val="0"/>
              </a:spcAft>
              <a:buNone/>
            </a:pPr>
            <a:r>
              <a:t/>
            </a:r>
            <a:endParaRPr>
              <a:latin typeface="Marck Script"/>
              <a:ea typeface="Marck Script"/>
              <a:cs typeface="Marck Script"/>
              <a:sym typeface="Marck Script"/>
            </a:endParaRPr>
          </a:p>
          <a:p>
            <a:pPr indent="0" lvl="0" marL="0" rtl="0" algn="l">
              <a:spcBef>
                <a:spcPts val="1600"/>
              </a:spcBef>
              <a:spcAft>
                <a:spcPts val="0"/>
              </a:spcAft>
              <a:buNone/>
            </a:pPr>
            <a:r>
              <a:t/>
            </a:r>
            <a:endParaRPr>
              <a:latin typeface="Marck Script"/>
              <a:ea typeface="Marck Script"/>
              <a:cs typeface="Marck Script"/>
              <a:sym typeface="Marck Script"/>
            </a:endParaRPr>
          </a:p>
          <a:p>
            <a:pPr indent="0" lvl="0" marL="0" rtl="0" algn="l">
              <a:spcBef>
                <a:spcPts val="1600"/>
              </a:spcBef>
              <a:spcAft>
                <a:spcPts val="1600"/>
              </a:spcAft>
              <a:buNone/>
            </a:pPr>
            <a:r>
              <a:t/>
            </a:r>
            <a:endParaRPr>
              <a:latin typeface="Marck Script"/>
              <a:ea typeface="Marck Script"/>
              <a:cs typeface="Marck Script"/>
              <a:sym typeface="Marck Scrip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p:txBody>
      </p:sp>
      <p:sp>
        <p:nvSpPr>
          <p:cNvPr id="343" name="Google Shape;343;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Menu</a:t>
            </a:r>
            <a:endParaRPr/>
          </a:p>
        </p:txBody>
      </p:sp>
      <p:pic>
        <p:nvPicPr>
          <p:cNvPr id="147" name="Google Shape;147;p15"/>
          <p:cNvPicPr preferRelativeResize="0"/>
          <p:nvPr/>
        </p:nvPicPr>
        <p:blipFill>
          <a:blip r:embed="rId3">
            <a:alphaModFix/>
          </a:blip>
          <a:stretch>
            <a:fillRect/>
          </a:stretch>
        </p:blipFill>
        <p:spPr>
          <a:xfrm>
            <a:off x="5029200" y="228600"/>
            <a:ext cx="2743200" cy="4572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Chimes</a:t>
            </a:r>
            <a:endParaRPr/>
          </a:p>
        </p:txBody>
      </p:sp>
      <p:pic>
        <p:nvPicPr>
          <p:cNvPr id="153" name="Google Shape;153;p16"/>
          <p:cNvPicPr preferRelativeResize="0"/>
          <p:nvPr/>
        </p:nvPicPr>
        <p:blipFill>
          <a:blip r:embed="rId3">
            <a:alphaModFix/>
          </a:blip>
          <a:stretch>
            <a:fillRect/>
          </a:stretch>
        </p:blipFill>
        <p:spPr>
          <a:xfrm>
            <a:off x="5029200" y="228600"/>
            <a:ext cx="2743200" cy="4571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a:t>
            </a:r>
            <a:endParaRPr/>
          </a:p>
        </p:txBody>
      </p:sp>
      <p:pic>
        <p:nvPicPr>
          <p:cNvPr id="159" name="Google Shape;159;p17"/>
          <p:cNvPicPr preferRelativeResize="0"/>
          <p:nvPr/>
        </p:nvPicPr>
        <p:blipFill>
          <a:blip r:embed="rId3">
            <a:alphaModFix/>
          </a:blip>
          <a:stretch>
            <a:fillRect/>
          </a:stretch>
        </p:blipFill>
        <p:spPr>
          <a:xfrm>
            <a:off x="5029200" y="228600"/>
            <a:ext cx="27432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Chapel Schedule</a:t>
            </a:r>
            <a:endParaRPr/>
          </a:p>
        </p:txBody>
      </p:sp>
      <p:pic>
        <p:nvPicPr>
          <p:cNvPr id="165" name="Google Shape;165;p18"/>
          <p:cNvPicPr preferRelativeResize="0"/>
          <p:nvPr/>
        </p:nvPicPr>
        <p:blipFill>
          <a:blip r:embed="rId3">
            <a:alphaModFix/>
          </a:blip>
          <a:stretch>
            <a:fillRect/>
          </a:stretch>
        </p:blipFill>
        <p:spPr>
          <a:xfrm>
            <a:off x="5029200" y="228600"/>
            <a:ext cx="2743200" cy="4571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Dining</a:t>
            </a:r>
            <a:endParaRPr/>
          </a:p>
        </p:txBody>
      </p:sp>
      <p:pic>
        <p:nvPicPr>
          <p:cNvPr id="171" name="Google Shape;171;p19"/>
          <p:cNvPicPr preferRelativeResize="0"/>
          <p:nvPr/>
        </p:nvPicPr>
        <p:blipFill>
          <a:blip r:embed="rId3">
            <a:alphaModFix/>
          </a:blip>
          <a:stretch>
            <a:fillRect/>
          </a:stretch>
        </p:blipFill>
        <p:spPr>
          <a:xfrm>
            <a:off x="5029200" y="228600"/>
            <a:ext cx="2743200" cy="45581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Methodologies </a:t>
            </a:r>
            <a:r>
              <a:rPr lang="en"/>
              <a:t> of Biola Buddy</a:t>
            </a:r>
            <a:endParaRPr/>
          </a:p>
        </p:txBody>
      </p:sp>
      <p:sp>
        <p:nvSpPr>
          <p:cNvPr id="177" name="Google Shape;177;p20"/>
          <p:cNvSpPr txBox="1"/>
          <p:nvPr>
            <p:ph idx="1" type="body"/>
          </p:nvPr>
        </p:nvSpPr>
        <p:spPr>
          <a:xfrm>
            <a:off x="406900" y="1467300"/>
            <a:ext cx="7872600" cy="3556200"/>
          </a:xfrm>
          <a:prstGeom prst="rect">
            <a:avLst/>
          </a:prstGeom>
        </p:spPr>
        <p:txBody>
          <a:bodyPr anchorCtr="0" anchor="t" bIns="91425" lIns="91425" spcFirstLastPara="1" rIns="91425" wrap="square" tIns="91425">
            <a:noAutofit/>
          </a:bodyPr>
          <a:lstStyle/>
          <a:p>
            <a:pPr indent="-317500" lvl="0" marL="9144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Simplicity:</a:t>
            </a:r>
            <a:endParaRPr sz="1400">
              <a:solidFill>
                <a:srgbClr val="FFFFFF"/>
              </a:solidFill>
              <a:latin typeface="Montserrat"/>
              <a:ea typeface="Montserrat"/>
              <a:cs typeface="Montserrat"/>
              <a:sym typeface="Montserrat"/>
            </a:endParaRPr>
          </a:p>
          <a:p>
            <a:pPr indent="-317500" lvl="1" marL="13716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No non-essential elements</a:t>
            </a:r>
            <a:endParaRPr sz="1400">
              <a:solidFill>
                <a:srgbClr val="FFFFFF"/>
              </a:solidFill>
              <a:latin typeface="Montserrat"/>
              <a:ea typeface="Montserrat"/>
              <a:cs typeface="Montserrat"/>
              <a:sym typeface="Montserrat"/>
            </a:endParaRPr>
          </a:p>
          <a:p>
            <a:pPr indent="-317500" lvl="0" marL="9144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Easy to Use</a:t>
            </a:r>
            <a:endParaRPr sz="1400">
              <a:solidFill>
                <a:srgbClr val="FFFFFF"/>
              </a:solidFill>
              <a:latin typeface="Montserrat"/>
              <a:ea typeface="Montserrat"/>
              <a:cs typeface="Montserrat"/>
              <a:sym typeface="Montserrat"/>
            </a:endParaRPr>
          </a:p>
          <a:p>
            <a:pPr indent="-317500" lvl="0" marL="914400" rtl="0" algn="l">
              <a:spcBef>
                <a:spcPts val="0"/>
              </a:spcBef>
              <a:spcAft>
                <a:spcPts val="0"/>
              </a:spcAft>
              <a:buClr>
                <a:srgbClr val="FFFFFF"/>
              </a:buClr>
              <a:buSzPts val="1400"/>
              <a:buFont typeface="Montserrat"/>
              <a:buChar char="●"/>
            </a:pPr>
            <a:r>
              <a:rPr lang="en" sz="1400">
                <a:latin typeface="Montserrat"/>
                <a:ea typeface="Montserrat"/>
                <a:cs typeface="Montserrat"/>
                <a:sym typeface="Montserrat"/>
              </a:rPr>
              <a:t>Easy to Understand</a:t>
            </a:r>
            <a:endParaRPr sz="1400">
              <a:latin typeface="Montserrat"/>
              <a:ea typeface="Montserrat"/>
              <a:cs typeface="Montserrat"/>
              <a:sym typeface="Montserrat"/>
            </a:endParaRPr>
          </a:p>
          <a:p>
            <a:pPr indent="-317500" lvl="0" marL="914400" rtl="0" algn="l">
              <a:spcBef>
                <a:spcPts val="0"/>
              </a:spcBef>
              <a:spcAft>
                <a:spcPts val="0"/>
              </a:spcAft>
              <a:buSzPts val="1400"/>
              <a:buFont typeface="Montserrat"/>
              <a:buChar char="●"/>
            </a:pPr>
            <a:r>
              <a:rPr lang="en" sz="1400">
                <a:latin typeface="Montserrat"/>
                <a:ea typeface="Montserrat"/>
                <a:cs typeface="Montserrat"/>
                <a:sym typeface="Montserrat"/>
              </a:rPr>
              <a:t>Error-Free</a:t>
            </a:r>
            <a:endParaRPr sz="1400">
              <a:latin typeface="Montserrat"/>
              <a:ea typeface="Montserrat"/>
              <a:cs typeface="Montserrat"/>
              <a:sym typeface="Montserrat"/>
            </a:endParaRPr>
          </a:p>
          <a:p>
            <a:pPr indent="-317500" lvl="0" marL="914400" rtl="0" algn="l">
              <a:spcBef>
                <a:spcPts val="0"/>
              </a:spcBef>
              <a:spcAft>
                <a:spcPts val="0"/>
              </a:spcAft>
              <a:buSzPts val="1400"/>
              <a:buFont typeface="Montserrat"/>
              <a:buChar char="●"/>
            </a:pPr>
            <a:r>
              <a:rPr lang="en" sz="1400">
                <a:latin typeface="Montserrat"/>
                <a:ea typeface="Montserrat"/>
                <a:cs typeface="Montserrat"/>
                <a:sym typeface="Montserrat"/>
              </a:rPr>
              <a:t>Effective Product</a:t>
            </a:r>
            <a:endParaRPr sz="1400">
              <a:latin typeface="Montserrat"/>
              <a:ea typeface="Montserrat"/>
              <a:cs typeface="Montserrat"/>
              <a:sym typeface="Montserrat"/>
            </a:endParaRPr>
          </a:p>
          <a:p>
            <a:pPr indent="-317500" lvl="0" marL="914400" rtl="0" algn="l">
              <a:spcBef>
                <a:spcPts val="0"/>
              </a:spcBef>
              <a:spcAft>
                <a:spcPts val="0"/>
              </a:spcAft>
              <a:buSzPts val="1400"/>
              <a:buFont typeface="Montserrat"/>
              <a:buChar char="●"/>
            </a:pPr>
            <a:r>
              <a:rPr lang="en" sz="1400">
                <a:latin typeface="Montserrat"/>
                <a:ea typeface="Montserrat"/>
                <a:cs typeface="Montserrat"/>
                <a:sym typeface="Montserrat"/>
              </a:rPr>
              <a:t>Visibility</a:t>
            </a:r>
            <a:endParaRPr sz="1400">
              <a:latin typeface="Montserrat"/>
              <a:ea typeface="Montserrat"/>
              <a:cs typeface="Montserrat"/>
              <a:sym typeface="Montserrat"/>
            </a:endParaRPr>
          </a:p>
          <a:p>
            <a:pPr indent="-317500" lvl="1" marL="1371600" rtl="0" algn="l">
              <a:spcBef>
                <a:spcPts val="0"/>
              </a:spcBef>
              <a:spcAft>
                <a:spcPts val="0"/>
              </a:spcAft>
              <a:buSzPts val="1400"/>
              <a:buFont typeface="Montserrat"/>
              <a:buChar char="○"/>
            </a:pPr>
            <a:r>
              <a:rPr lang="en" sz="1400">
                <a:latin typeface="Montserrat"/>
                <a:ea typeface="Montserrat"/>
                <a:cs typeface="Montserrat"/>
                <a:sym typeface="Montserrat"/>
              </a:rPr>
              <a:t>Response time: since one key element to our app is</a:t>
            </a:r>
            <a:endParaRPr sz="1400">
              <a:latin typeface="Montserrat"/>
              <a:ea typeface="Montserrat"/>
              <a:cs typeface="Montserrat"/>
              <a:sym typeface="Montserrat"/>
            </a:endParaRPr>
          </a:p>
          <a:p>
            <a:pPr indent="0" lvl="0" marL="1371600" rtl="0" algn="l">
              <a:spcBef>
                <a:spcPts val="0"/>
              </a:spcBef>
              <a:spcAft>
                <a:spcPts val="0"/>
              </a:spcAft>
              <a:buNone/>
            </a:pPr>
            <a:r>
              <a:rPr lang="en" sz="1400">
                <a:latin typeface="Montserrat"/>
                <a:ea typeface="Montserrat"/>
                <a:cs typeface="Montserrat"/>
                <a:sym typeface="Montserrat"/>
              </a:rPr>
              <a:t>Internet, the only delay comes from Biola’s backend.</a:t>
            </a:r>
            <a:endParaRPr sz="1400">
              <a:latin typeface="Montserrat"/>
              <a:ea typeface="Montserrat"/>
              <a:cs typeface="Montserrat"/>
              <a:sym typeface="Montserrat"/>
            </a:endParaRPr>
          </a:p>
          <a:p>
            <a:pPr indent="0" lvl="0" marL="1371600" rtl="0" algn="l">
              <a:spcBef>
                <a:spcPts val="0"/>
              </a:spcBef>
              <a:spcAft>
                <a:spcPts val="0"/>
              </a:spcAft>
              <a:buNone/>
            </a:pPr>
            <a:r>
              <a:rPr lang="en" sz="1400">
                <a:latin typeface="Montserrat"/>
                <a:ea typeface="Montserrat"/>
                <a:cs typeface="Montserrat"/>
                <a:sym typeface="Montserrat"/>
              </a:rPr>
              <a:t>We have our own progress bar on the splash screen. </a:t>
            </a:r>
            <a:endParaRPr sz="1400">
              <a:latin typeface="Montserrat"/>
              <a:ea typeface="Montserrat"/>
              <a:cs typeface="Montserrat"/>
              <a:sym typeface="Montserrat"/>
            </a:endParaRPr>
          </a:p>
          <a:p>
            <a:pPr indent="-317500" lvl="1" marL="1371600" rtl="0" algn="l">
              <a:spcBef>
                <a:spcPts val="0"/>
              </a:spcBef>
              <a:spcAft>
                <a:spcPts val="0"/>
              </a:spcAft>
              <a:buSzPts val="1400"/>
              <a:buFont typeface="Montserrat"/>
              <a:buChar char="○"/>
            </a:pPr>
            <a:r>
              <a:rPr lang="en" sz="1400">
                <a:latin typeface="Montserrat"/>
                <a:ea typeface="Montserrat"/>
                <a:cs typeface="Montserrat"/>
                <a:sym typeface="Montserrat"/>
              </a:rPr>
              <a:t>Tabs changes color when selected</a:t>
            </a:r>
            <a:endParaRPr sz="1400">
              <a:latin typeface="Montserrat"/>
              <a:ea typeface="Montserrat"/>
              <a:cs typeface="Montserrat"/>
              <a:sym typeface="Montserrat"/>
            </a:endParaRPr>
          </a:p>
          <a:p>
            <a:pPr indent="-317500" lvl="0" marL="914400" rtl="0" algn="l">
              <a:spcBef>
                <a:spcPts val="0"/>
              </a:spcBef>
              <a:spcAft>
                <a:spcPts val="0"/>
              </a:spcAft>
              <a:buSzPts val="1400"/>
              <a:buFont typeface="Montserrat"/>
              <a:buChar char="●"/>
            </a:pPr>
            <a:r>
              <a:rPr lang="en" sz="1400">
                <a:latin typeface="Montserrat"/>
                <a:ea typeface="Montserrat"/>
                <a:cs typeface="Montserrat"/>
                <a:sym typeface="Montserrat"/>
              </a:rPr>
              <a:t>Constraints:</a:t>
            </a:r>
            <a:endParaRPr sz="1400">
              <a:latin typeface="Montserrat"/>
              <a:ea typeface="Montserrat"/>
              <a:cs typeface="Montserrat"/>
              <a:sym typeface="Montserrat"/>
            </a:endParaRPr>
          </a:p>
          <a:p>
            <a:pPr indent="-317500" lvl="1" marL="1371600" rtl="0" algn="l">
              <a:spcBef>
                <a:spcPts val="0"/>
              </a:spcBef>
              <a:spcAft>
                <a:spcPts val="0"/>
              </a:spcAft>
              <a:buSzPts val="1400"/>
              <a:buFont typeface="Montserrat"/>
              <a:buChar char="○"/>
            </a:pPr>
            <a:r>
              <a:rPr lang="en" sz="1400">
                <a:latin typeface="Montserrat"/>
                <a:ea typeface="Montserrat"/>
                <a:cs typeface="Montserrat"/>
                <a:sym typeface="Montserrat"/>
              </a:rPr>
              <a:t>We tried to use constraint layout as much as possible</a:t>
            </a:r>
            <a:endParaRPr sz="1400">
              <a:latin typeface="Montserrat"/>
              <a:ea typeface="Montserrat"/>
              <a:cs typeface="Montserrat"/>
              <a:sym typeface="Montserrat"/>
            </a:endParaRPr>
          </a:p>
          <a:p>
            <a:pPr indent="-317500" lvl="0" marL="914400" rtl="0" algn="l">
              <a:spcBef>
                <a:spcPts val="0"/>
              </a:spcBef>
              <a:spcAft>
                <a:spcPts val="0"/>
              </a:spcAft>
              <a:buSzPts val="1400"/>
              <a:buFont typeface="Montserrat"/>
              <a:buChar char="●"/>
            </a:pPr>
            <a:r>
              <a:rPr lang="en" sz="1400">
                <a:latin typeface="Montserrat"/>
                <a:ea typeface="Montserrat"/>
                <a:cs typeface="Montserrat"/>
                <a:sym typeface="Montserrat"/>
              </a:rPr>
              <a:t>Application is centered around the user and usability </a:t>
            </a:r>
            <a:endParaRPr sz="1400">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1400">
              <a:solidFill>
                <a:srgbClr val="FFFFFF"/>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t/>
            </a:r>
            <a:endParaRPr sz="1400">
              <a:solidFill>
                <a:srgbClr val="FFFFFF"/>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t/>
            </a:r>
            <a:endParaRPr sz="1400">
              <a:solidFill>
                <a:srgbClr val="FFFFFF"/>
              </a:solidFill>
              <a:latin typeface="Montserrat"/>
              <a:ea typeface="Montserrat"/>
              <a:cs typeface="Montserrat"/>
              <a:sym typeface="Montserrat"/>
            </a:endParaRPr>
          </a:p>
          <a:p>
            <a:pPr indent="0" lvl="0" marL="137160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200">
                <a:solidFill>
                  <a:srgbClr val="FFFFFF"/>
                </a:solidFill>
                <a:latin typeface="Montserrat"/>
                <a:ea typeface="Montserrat"/>
                <a:cs typeface="Montserrat"/>
                <a:sym typeface="Montserrat"/>
              </a:rPr>
              <a:t>	</a:t>
            </a:r>
            <a:endParaRPr sz="1200">
              <a:solidFill>
                <a:srgbClr val="FFFFFF"/>
              </a:solidFill>
              <a:latin typeface="Montserrat"/>
              <a:ea typeface="Montserrat"/>
              <a:cs typeface="Montserrat"/>
              <a:sym typeface="Montserrat"/>
            </a:endParaRPr>
          </a:p>
        </p:txBody>
      </p:sp>
      <p:pic>
        <p:nvPicPr>
          <p:cNvPr id="178" name="Google Shape;178;p20"/>
          <p:cNvPicPr preferRelativeResize="0"/>
          <p:nvPr/>
        </p:nvPicPr>
        <p:blipFill>
          <a:blip r:embed="rId3">
            <a:alphaModFix/>
          </a:blip>
          <a:stretch>
            <a:fillRect/>
          </a:stretch>
        </p:blipFill>
        <p:spPr>
          <a:xfrm>
            <a:off x="6750775" y="1218488"/>
            <a:ext cx="2047250" cy="341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Design of Biola Buddy</a:t>
            </a:r>
            <a:endParaRPr/>
          </a:p>
        </p:txBody>
      </p:sp>
      <p:sp>
        <p:nvSpPr>
          <p:cNvPr id="184" name="Google Shape;184;p21"/>
          <p:cNvSpPr txBox="1"/>
          <p:nvPr>
            <p:ph idx="1" type="body"/>
          </p:nvPr>
        </p:nvSpPr>
        <p:spPr>
          <a:xfrm>
            <a:off x="406900" y="1467300"/>
            <a:ext cx="7872600" cy="3471600"/>
          </a:xfrm>
          <a:prstGeom prst="rect">
            <a:avLst/>
          </a:prstGeom>
        </p:spPr>
        <p:txBody>
          <a:bodyPr anchorCtr="0" anchor="t" bIns="91425" lIns="91425" spcFirstLastPara="1" rIns="91425" wrap="square" tIns="91425">
            <a:noAutofit/>
          </a:bodyPr>
          <a:lstStyle/>
          <a:p>
            <a:pPr indent="-317500" lvl="0" marL="9144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Colors:  </a:t>
            </a:r>
            <a:endParaRPr sz="1400">
              <a:solidFill>
                <a:srgbClr val="FFFFFF"/>
              </a:solidFill>
              <a:latin typeface="Montserrat"/>
              <a:ea typeface="Montserrat"/>
              <a:cs typeface="Montserrat"/>
              <a:sym typeface="Montserrat"/>
            </a:endParaRPr>
          </a:p>
          <a:p>
            <a:pPr indent="-317500" lvl="1" marL="13716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Primary Color - Biola Red </a:t>
            </a:r>
            <a:endParaRPr sz="1400">
              <a:solidFill>
                <a:srgbClr val="FFFFFF"/>
              </a:solidFill>
              <a:latin typeface="Montserrat"/>
              <a:ea typeface="Montserrat"/>
              <a:cs typeface="Montserrat"/>
              <a:sym typeface="Montserrat"/>
            </a:endParaRPr>
          </a:p>
          <a:p>
            <a:pPr indent="0" lvl="0" marL="1371600" rtl="0" algn="l">
              <a:spcBef>
                <a:spcPts val="0"/>
              </a:spcBef>
              <a:spcAft>
                <a:spcPts val="0"/>
              </a:spcAft>
              <a:buClr>
                <a:srgbClr val="000000"/>
              </a:buClr>
              <a:buSzPts val="1100"/>
              <a:buFont typeface="Arial"/>
              <a:buNone/>
            </a:pPr>
            <a:r>
              <a:rPr lang="en" sz="1400">
                <a:latin typeface="Montserrat"/>
                <a:ea typeface="Montserrat"/>
                <a:cs typeface="Montserrat"/>
                <a:sym typeface="Montserrat"/>
              </a:rPr>
              <a:t> Secondary Color - White, black</a:t>
            </a:r>
            <a:endParaRPr sz="1400">
              <a:solidFill>
                <a:srgbClr val="FFFFFF"/>
              </a:solidFill>
              <a:latin typeface="Montserrat"/>
              <a:ea typeface="Montserrat"/>
              <a:cs typeface="Montserrat"/>
              <a:sym typeface="Montserrat"/>
            </a:endParaRPr>
          </a:p>
          <a:p>
            <a:pPr indent="-317500" lvl="0" marL="9144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Text:  </a:t>
            </a:r>
            <a:endParaRPr sz="1400">
              <a:solidFill>
                <a:srgbClr val="FFFFFF"/>
              </a:solidFill>
              <a:latin typeface="Montserrat"/>
              <a:ea typeface="Montserrat"/>
              <a:cs typeface="Montserrat"/>
              <a:sym typeface="Montserrat"/>
            </a:endParaRPr>
          </a:p>
          <a:p>
            <a:pPr indent="-317500" lvl="1" marL="13716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Content titles are bolded, ListView items are bolded,</a:t>
            </a:r>
            <a:endParaRPr sz="1400">
              <a:solidFill>
                <a:srgbClr val="FFFFFF"/>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en" sz="1400">
                <a:solidFill>
                  <a:srgbClr val="FFFFFF"/>
                </a:solidFill>
                <a:latin typeface="Montserrat"/>
                <a:ea typeface="Montserrat"/>
                <a:cs typeface="Montserrat"/>
                <a:sym typeface="Montserrat"/>
              </a:rPr>
              <a:t>	Text Colors are black</a:t>
            </a:r>
            <a:endParaRPr sz="1400">
              <a:solidFill>
                <a:srgbClr val="FFFFFF"/>
              </a:solidFill>
              <a:latin typeface="Montserrat"/>
              <a:ea typeface="Montserrat"/>
              <a:cs typeface="Montserrat"/>
              <a:sym typeface="Montserrat"/>
            </a:endParaRPr>
          </a:p>
          <a:p>
            <a:pPr indent="-317500" lvl="0" marL="9144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Screen:  </a:t>
            </a:r>
            <a:endParaRPr sz="1400">
              <a:solidFill>
                <a:srgbClr val="FFFFFF"/>
              </a:solidFill>
              <a:latin typeface="Montserrat"/>
              <a:ea typeface="Montserrat"/>
              <a:cs typeface="Montserrat"/>
              <a:sym typeface="Montserrat"/>
            </a:endParaRPr>
          </a:p>
          <a:p>
            <a:pPr indent="-317500" lvl="1" marL="13716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Loading screen and home screen are full screen to give </a:t>
            </a:r>
            <a:endParaRPr sz="1400">
              <a:solidFill>
                <a:srgbClr val="FFFFFF"/>
              </a:solidFill>
              <a:latin typeface="Montserrat"/>
              <a:ea typeface="Montserrat"/>
              <a:cs typeface="Montserrat"/>
              <a:sym typeface="Montserrat"/>
            </a:endParaRPr>
          </a:p>
          <a:p>
            <a:pPr indent="457200" lvl="0" marL="914400" rtl="0" algn="l">
              <a:spcBef>
                <a:spcPts val="0"/>
              </a:spcBef>
              <a:spcAft>
                <a:spcPts val="0"/>
              </a:spcAft>
              <a:buClr>
                <a:srgbClr val="000000"/>
              </a:buClr>
              <a:buSzPts val="1100"/>
              <a:buFont typeface="Arial"/>
              <a:buNone/>
            </a:pPr>
            <a:r>
              <a:rPr lang="en" sz="1400">
                <a:latin typeface="Montserrat"/>
                <a:ea typeface="Montserrat"/>
                <a:cs typeface="Montserrat"/>
                <a:sym typeface="Montserrat"/>
              </a:rPr>
              <a:t>u</a:t>
            </a:r>
            <a:r>
              <a:rPr lang="en" sz="1400">
                <a:latin typeface="Montserrat"/>
                <a:ea typeface="Montserrat"/>
                <a:cs typeface="Montserrat"/>
                <a:sym typeface="Montserrat"/>
              </a:rPr>
              <a:t>sers a better feeling of engagement</a:t>
            </a:r>
            <a:endParaRPr sz="1400">
              <a:solidFill>
                <a:srgbClr val="FFFFFF"/>
              </a:solidFill>
              <a:latin typeface="Montserrat"/>
              <a:ea typeface="Montserrat"/>
              <a:cs typeface="Montserrat"/>
              <a:sym typeface="Montserrat"/>
            </a:endParaRPr>
          </a:p>
          <a:p>
            <a:pPr indent="-317500" lvl="1" marL="1371600" marR="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We did no chose to full screen all </a:t>
            </a:r>
            <a:r>
              <a:rPr lang="en" sz="1400">
                <a:solidFill>
                  <a:srgbClr val="FFFFFF"/>
                </a:solidFill>
                <a:latin typeface="Montserrat"/>
                <a:ea typeface="Montserrat"/>
                <a:cs typeface="Montserrat"/>
                <a:sym typeface="Montserrat"/>
              </a:rPr>
              <a:t>activities</a:t>
            </a:r>
            <a:r>
              <a:rPr lang="en" sz="1400">
                <a:solidFill>
                  <a:srgbClr val="FFFFFF"/>
                </a:solidFill>
                <a:latin typeface="Montserrat"/>
                <a:ea typeface="Montserrat"/>
                <a:cs typeface="Montserrat"/>
                <a:sym typeface="Montserrat"/>
              </a:rPr>
              <a:t> because </a:t>
            </a:r>
            <a:endParaRPr sz="1400">
              <a:solidFill>
                <a:srgbClr val="FFFFFF"/>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rPr lang="en" sz="1400">
                <a:solidFill>
                  <a:srgbClr val="FFFFFF"/>
                </a:solidFill>
                <a:latin typeface="Montserrat"/>
                <a:ea typeface="Montserrat"/>
                <a:cs typeface="Montserrat"/>
                <a:sym typeface="Montserrat"/>
              </a:rPr>
              <a:t>we considered users might need the time and the battery percentage of their device.</a:t>
            </a:r>
            <a:endParaRPr sz="1400">
              <a:solidFill>
                <a:srgbClr val="FFFFFF"/>
              </a:solidFill>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1400">
              <a:solidFill>
                <a:srgbClr val="FFFFFF"/>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t/>
            </a:r>
            <a:endParaRPr sz="1400">
              <a:solidFill>
                <a:srgbClr val="FFFFFF"/>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t/>
            </a:r>
            <a:endParaRPr sz="1400">
              <a:solidFill>
                <a:srgbClr val="FFFFFF"/>
              </a:solidFill>
              <a:latin typeface="Montserrat"/>
              <a:ea typeface="Montserrat"/>
              <a:cs typeface="Montserrat"/>
              <a:sym typeface="Montserrat"/>
            </a:endParaRPr>
          </a:p>
          <a:p>
            <a:pPr indent="0" lvl="0" marL="137160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200">
                <a:solidFill>
                  <a:srgbClr val="FFFFFF"/>
                </a:solidFill>
                <a:latin typeface="Montserrat"/>
                <a:ea typeface="Montserrat"/>
                <a:cs typeface="Montserrat"/>
                <a:sym typeface="Montserrat"/>
              </a:rPr>
              <a:t>	</a:t>
            </a:r>
            <a:endParaRPr sz="1200">
              <a:solidFill>
                <a:srgbClr val="FFFFFF"/>
              </a:solidFill>
              <a:latin typeface="Montserrat"/>
              <a:ea typeface="Montserrat"/>
              <a:cs typeface="Montserrat"/>
              <a:sym typeface="Montserrat"/>
            </a:endParaRPr>
          </a:p>
        </p:txBody>
      </p:sp>
      <p:pic>
        <p:nvPicPr>
          <p:cNvPr id="185" name="Google Shape;185;p21"/>
          <p:cNvPicPr preferRelativeResize="0"/>
          <p:nvPr/>
        </p:nvPicPr>
        <p:blipFill>
          <a:blip r:embed="rId3">
            <a:alphaModFix/>
          </a:blip>
          <a:stretch>
            <a:fillRect/>
          </a:stretch>
        </p:blipFill>
        <p:spPr>
          <a:xfrm>
            <a:off x="7047100" y="1045650"/>
            <a:ext cx="1746720" cy="291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