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59" r:id="rId15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648" autoAdjust="0"/>
  </p:normalViewPr>
  <p:slideViewPr>
    <p:cSldViewPr>
      <p:cViewPr varScale="1">
        <p:scale>
          <a:sx n="142" d="100"/>
          <a:sy n="142" d="100"/>
        </p:scale>
        <p:origin x="69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45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FAB5AD3-BAB9-468F-8492-8A53D9305B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4879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B5AD3-BAB9-468F-8492-8A53D9305B30}" type="slidenum">
              <a:rPr lang="ru-RU" altLang="ru-RU" smtClean="0"/>
              <a:pPr/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457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2fcc060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2fcc060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2fcc060c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2fcc060c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2fcc060c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2fcc060c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2ae4ca9b1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2ae4ca9b1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ae4ca9b1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2ae4ca9b1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2ae4ca9b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2ae4ca9b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fcc060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fcc060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2fcc060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2fcc060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2ae4ca9b1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2ae4ca9b1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2ae4ca9b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2ae4ca9b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2fcc060c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2fcc060c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8175" y="4013200"/>
            <a:ext cx="6911975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ru-RU" altLang="ru-RU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4516438"/>
            <a:ext cx="6911975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ru-RU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AFD90-FD32-4807-A019-7B280DBD2186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AF9F6-B828-4C3E-B14C-5E7F9AEC9CD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481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96850"/>
            <a:ext cx="2051050" cy="4464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96850"/>
            <a:ext cx="6003925" cy="4464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6DF05-B289-4769-A28E-4AFFC034FF5D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BBF0C-049D-43E0-A6BB-050C457D081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63100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EB49D7-FE4A-4CA0-801E-FCEAA811FA23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DE46A-0E43-44C7-9BC5-AFD269FD32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2048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5946C5-39F1-4C67-954F-90099EC0F183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939DD-BBB5-498A-A269-782166B2F85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632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A04297-CA4C-4E12-9923-53DCD6216C5D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829D8-C8D1-43F6-92B1-C6F85EC33E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894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6AF031-B80A-4C95-9DA0-40BB92C6515A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F062D-E03B-48E7-9A18-4FDB3A0258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7143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F31146-D61F-4523-BE60-BE4374E48529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793E7-77EF-4508-A3C2-377C300F0DB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046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1CA976-4F6B-49D4-B0BC-B8090CA33FC0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B21F0-666B-4A10-9175-7EC5DF2CF3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9159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A3604-DF13-4A1A-A323-F9B59ECD0763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7F99B4-347C-4789-B960-2A8F963F97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46847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7AB44-F654-4555-8596-2F8AB6874F4B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350CA1-4ADC-4FB6-A366-558BFD9144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786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DAB453-5E02-45F4-9A02-CF25C3A7ED64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27775-3BD2-4803-BB04-4CCBF4A9F7E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90488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AC8107-3732-4C75-AD18-F23FC3BFC0D2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14C57-24D2-4694-942E-228195F410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3997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C943F7-1A9A-4002-81BF-458057E863E5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72E6D-F0ED-4F34-8E67-FB5AA67D5D7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8069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201613"/>
            <a:ext cx="1838325" cy="4398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201613"/>
            <a:ext cx="5364162" cy="4398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713B7-9209-48DC-A334-0481368AE84F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F8A18-8519-4E19-84C8-53EA8F9785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66409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468"/>
            <a:ext cx="999312" cy="999621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760"/>
            <a:ext cx="7030500" cy="999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664"/>
            <a:ext cx="7030500" cy="254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8438"/>
            <a:ext cx="548700" cy="3937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917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8D6759-B6F6-4664-B09F-BF7F5A2ED533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57B3-9500-4860-9CA7-B76773A36B1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92296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43075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3075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AB29D2-ECE6-4F2B-95BE-CE7DAB0BCC7F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D2E09-6F2C-45B0-9767-E570905EA31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688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4BD48-F01E-4C8D-BB13-79FF638CEAB4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BC82B-51DC-4646-9A59-BE81455834C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80164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E7F550-4F82-4F46-B65C-19A395628302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53BF-51FD-47AA-A81D-0B0BEB05B007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66807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0E9C6-849D-4469-AC06-0C2D25A43E5B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84BB3-8670-4897-B3A5-B2ABED67A13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0763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682A58-6B4B-4F6F-A9C5-85EED4BC8AB3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6EED6-D1C3-4A26-A53F-F03F5603B07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63725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A4137-E2CB-4AAB-AE4B-F3167A4A58F0}" type="datetime1">
              <a:rPr lang="en-US" altLang="ru-RU" smtClean="0"/>
              <a:t>4/8/2020</a:t>
            </a:fld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6724-BCD9-4CAD-ABF8-90572DF8BE99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4336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96850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43075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2">
                    <a:lumMod val="85000"/>
                  </a:schemeClr>
                </a:solidFill>
                <a:latin typeface="+mn-lt"/>
              </a:defRPr>
            </a:lvl1pPr>
          </a:lstStyle>
          <a:p>
            <a:fld id="{319DC49A-41CE-406F-B2C7-135692E6C962}" type="datetime1">
              <a:rPr lang="en-US" altLang="ru-RU" smtClean="0"/>
              <a:pPr/>
              <a:t>4/8/2020</a:t>
            </a:fld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2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GB" altLang="ru-RU"/>
              <a:t>Designed by PoweredTemplate.com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2">
                    <a:lumMod val="85000"/>
                  </a:schemeClr>
                </a:solidFill>
                <a:latin typeface="+mn-lt"/>
              </a:defRPr>
            </a:lvl1pPr>
          </a:lstStyle>
          <a:p>
            <a:fld id="{8DC97DBA-70F4-4717-8F59-480F3D08448C}" type="slidenum">
              <a:rPr lang="en-GB" altLang="ru-RU" smtClean="0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0" y="201613"/>
            <a:ext cx="734218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Click to edit Master text styles</a:t>
            </a:r>
          </a:p>
          <a:p>
            <a:pPr lvl="1"/>
            <a:r>
              <a:rPr lang="ru-RU" altLang="ru-RU"/>
              <a:t>Second level</a:t>
            </a:r>
          </a:p>
          <a:p>
            <a:pPr lvl="2"/>
            <a:r>
              <a:rPr lang="ru-RU" altLang="ru-RU"/>
              <a:t>Third level</a:t>
            </a:r>
          </a:p>
          <a:p>
            <a:pPr lvl="3"/>
            <a:r>
              <a:rPr lang="ru-RU" altLang="ru-RU"/>
              <a:t>Fourth level</a:t>
            </a:r>
          </a:p>
          <a:p>
            <a:pPr lvl="4"/>
            <a:r>
              <a:rPr lang="ru-RU" alt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chemeClr val="bg2">
                    <a:lumMod val="85000"/>
                  </a:schemeClr>
                </a:solidFill>
                <a:latin typeface="+mn-lt"/>
              </a:defRPr>
            </a:lvl1pPr>
          </a:lstStyle>
          <a:p>
            <a:fld id="{685A3445-2C68-4A82-96AF-012FEEBF6D54}" type="datetime1">
              <a:rPr lang="en-US" altLang="ru-RU" smtClean="0"/>
              <a:pPr/>
              <a:t>4/8/2020</a:t>
            </a:fld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2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0">
                <a:solidFill>
                  <a:schemeClr val="bg2">
                    <a:lumMod val="85000"/>
                  </a:schemeClr>
                </a:solidFill>
                <a:latin typeface="+mn-lt"/>
              </a:defRPr>
            </a:lvl1pPr>
          </a:lstStyle>
          <a:p>
            <a:fld id="{978F7F78-781A-4515-92E4-38B9962A37C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835696" y="4079944"/>
            <a:ext cx="7200800" cy="882204"/>
          </a:xfrm>
          <a:noFill/>
          <a:effectLst/>
        </p:spPr>
        <p:txBody>
          <a:bodyPr/>
          <a:lstStyle/>
          <a:p>
            <a:r>
              <a:rPr lang="en" dirty="0"/>
              <a:t>Twitter and Modern Political Discourse</a:t>
            </a:r>
            <a:br>
              <a:rPr lang="en" dirty="0"/>
            </a:br>
            <a:r>
              <a:rPr lang="en-US" sz="2000" dirty="0"/>
              <a:t>By Andrew Patterson and Derek Wales</a:t>
            </a:r>
            <a:br>
              <a:rPr lang="en-US" sz="2000" dirty="0"/>
            </a:br>
            <a:endParaRPr lang="en-US" altLang="ru-RU" sz="2000" dirty="0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2411760" y="4633987"/>
            <a:ext cx="648072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pPr lvl="0" algn="l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187624" y="18251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 and Polling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twitter user’s opinion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mirror traditional polling?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6FD22-C4D8-45D0-8E8E-2D58C130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16360"/>
            <a:ext cx="7272808" cy="40533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>
            <a:spLocks noGrp="1"/>
          </p:cNvSpPr>
          <p:nvPr>
            <p:ph type="title"/>
          </p:nvPr>
        </p:nvSpPr>
        <p:spPr>
          <a:xfrm>
            <a:off x="1187624" y="52264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 Counts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final measure of success of the candidates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24" y="1276400"/>
            <a:ext cx="7848872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>
            <a:spLocks noGrp="1"/>
          </p:cNvSpPr>
          <p:nvPr>
            <p:ph type="title"/>
          </p:nvPr>
        </p:nvSpPr>
        <p:spPr>
          <a:xfrm>
            <a:off x="1187624" y="20973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Conclusion/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Research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Google Shape;356;p24"/>
          <p:cNvSpPr txBox="1">
            <a:spLocks noGrp="1"/>
          </p:cNvSpPr>
          <p:nvPr>
            <p:ph type="body" idx="1"/>
          </p:nvPr>
        </p:nvSpPr>
        <p:spPr>
          <a:xfrm>
            <a:off x="1331640" y="772344"/>
            <a:ext cx="7030500" cy="25416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alone over a short duration does not translate to primary performance</a:t>
            </a:r>
          </a:p>
          <a:p>
            <a:pPr marL="342900" indent="-342900">
              <a:spcAft>
                <a:spcPts val="16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to other candidates in office, run the twitter feeds for longer</a:t>
            </a:r>
          </a:p>
          <a:p>
            <a:pPr marL="342900" indent="-342900">
              <a:spcBef>
                <a:spcPts val="1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 if this holds true for both political parties, or political parties in other countries</a:t>
            </a:r>
          </a:p>
          <a:p>
            <a:pPr marL="342900" indent="-342900">
              <a:spcBef>
                <a:spcPts val="1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by age, and see if twitter more closely follows different generations over others</a:t>
            </a:r>
          </a:p>
          <a:p>
            <a:pPr marL="0" indent="0"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86E2-28E1-4108-AC47-6930C3C38D86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45196" y="52264"/>
            <a:ext cx="7489825" cy="5760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Futura" panose="02020800000000000000" pitchFamily="18" charset="0"/>
                <a:cs typeface="Arial" panose="020B0604020202020204" pitchFamily="34" charset="0"/>
              </a:rPr>
              <a:t>Sources:</a:t>
            </a:r>
            <a:endParaRPr lang="en-US" alt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B545-EC3D-4177-AA6D-A247CF5EF3DD}" type="datetime1">
              <a:rPr lang="en-US" altLang="ru-RU" smtClean="0"/>
              <a:t>4/8/2020</a:t>
            </a:fld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ru-RU"/>
              <a:t>Designed by PoweredTemplate.com</a:t>
            </a:r>
            <a:endParaRPr lang="ru-RU" alt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8064D0-6E8C-4626-BC0E-7E35300B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844352"/>
            <a:ext cx="7489825" cy="57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kern="0" dirty="0">
                <a:solidFill>
                  <a:srgbClr val="000000"/>
                </a:solidFill>
                <a:latin typeface="Arial" panose="020B0604020202020204" pitchFamily="34" charset="0"/>
                <a:ea typeface="Futura" panose="02020800000000000000" pitchFamily="18" charset="0"/>
                <a:cs typeface="Arial" panose="020B0604020202020204" pitchFamily="34" charset="0"/>
              </a:rPr>
              <a:t>This presentation has been designed using resources from PoweredTemplate.com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Realclearpolitics.com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sz="14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187624" y="34420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31640" y="700336"/>
            <a:ext cx="7030500" cy="25416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/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is often touted as the new forum where people can discuss and debate about anything, including politics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often applies to debating political candidates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the trends on social media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 over into</a:t>
            </a: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 world politics?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187624" y="14250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259632" y="700336"/>
            <a:ext cx="7030500" cy="25416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/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 Presidential Election Year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party elects someone to run for president as their candidate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600"/>
              </a:spcBef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of this research is on the two highest polling candidates for the democratic ticket over the time period from early to late March</a:t>
            </a:r>
          </a:p>
          <a:p>
            <a:pPr marL="342900" indent="-342900">
              <a:spcBef>
                <a:spcPts val="1600"/>
              </a:spcBef>
            </a:pP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is often used to debate politics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How effectively does twitter mirror 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real-life</a:t>
            </a: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politics and polling of each candidate?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392" y="5678"/>
            <a:ext cx="1043608" cy="76666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187624" y="52264"/>
            <a:ext cx="7030500" cy="72008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for Valence Analysis</a:t>
            </a:r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72" y="1060376"/>
            <a:ext cx="7030500" cy="36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187624" y="53317"/>
            <a:ext cx="78402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 for Volume Analysis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l="26359" r="26020" b="4759"/>
          <a:stretch/>
        </p:blipFill>
        <p:spPr>
          <a:xfrm>
            <a:off x="8292625" y="53317"/>
            <a:ext cx="815879" cy="60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09EAC-3A57-41AB-8523-97901F097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916360"/>
            <a:ext cx="7200800" cy="40712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259632" y="44427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Vader to Get Tweet Sentiment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672" y="988368"/>
            <a:ext cx="4929036" cy="2789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825" y="1024372"/>
            <a:ext cx="2051175" cy="271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>
            <a:spLocks noGrp="1"/>
          </p:cNvSpPr>
          <p:nvPr>
            <p:ph type="title"/>
          </p:nvPr>
        </p:nvSpPr>
        <p:spPr>
          <a:xfrm>
            <a:off x="1259632" y="34420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twitter talk about one candidate more than the other?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010319"/>
            <a:ext cx="7516672" cy="3866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title"/>
          </p:nvPr>
        </p:nvSpPr>
        <p:spPr>
          <a:xfrm>
            <a:off x="1187624" y="20973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twitter favor one candidate?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26D7A1-B604-4AAB-9E20-CD62938C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7572"/>
            <a:ext cx="7416824" cy="39263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>
            <a:spLocks noGrp="1"/>
          </p:cNvSpPr>
          <p:nvPr>
            <p:ph type="title"/>
          </p:nvPr>
        </p:nvSpPr>
        <p:spPr>
          <a:xfrm>
            <a:off x="1187624" y="27697"/>
            <a:ext cx="7030500" cy="9993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and Polling</a:t>
            </a:r>
            <a:endParaRPr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more twitter traffic mean better polling?</a:t>
            </a:r>
            <a:endParaRPr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456AB-4C39-4982-A545-0EA7826A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1" y="1026996"/>
            <a:ext cx="7708771" cy="2841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Elections">
      <a:dk1>
        <a:srgbClr val="554005"/>
      </a:dk1>
      <a:lt1>
        <a:srgbClr val="CBCBCB"/>
      </a:lt1>
      <a:dk2>
        <a:srgbClr val="FFFFFF"/>
      </a:dk2>
      <a:lt2>
        <a:srgbClr val="FFFFFF"/>
      </a:lt2>
      <a:accent1>
        <a:srgbClr val="7F7F7F"/>
      </a:accent1>
      <a:accent2>
        <a:srgbClr val="F8941C"/>
      </a:accent2>
      <a:accent3>
        <a:srgbClr val="359604"/>
      </a:accent3>
      <a:accent4>
        <a:srgbClr val="FDF4DB"/>
      </a:accent4>
      <a:accent5>
        <a:srgbClr val="CC3300"/>
      </a:accent5>
      <a:accent6>
        <a:srgbClr val="8F6DCD"/>
      </a:accent6>
      <a:hlink>
        <a:srgbClr val="00B0F0"/>
      </a:hlink>
      <a:folHlink>
        <a:srgbClr val="FF00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Elections">
      <a:dk1>
        <a:srgbClr val="554005"/>
      </a:dk1>
      <a:lt1>
        <a:srgbClr val="CBCBCB"/>
      </a:lt1>
      <a:dk2>
        <a:srgbClr val="FFFFFF"/>
      </a:dk2>
      <a:lt2>
        <a:srgbClr val="FFFFFF"/>
      </a:lt2>
      <a:accent1>
        <a:srgbClr val="7F7F7F"/>
      </a:accent1>
      <a:accent2>
        <a:srgbClr val="F8941C"/>
      </a:accent2>
      <a:accent3>
        <a:srgbClr val="359604"/>
      </a:accent3>
      <a:accent4>
        <a:srgbClr val="FDF4DB"/>
      </a:accent4>
      <a:accent5>
        <a:srgbClr val="CC3300"/>
      </a:accent5>
      <a:accent6>
        <a:srgbClr val="8F6DCD"/>
      </a:accent6>
      <a:hlink>
        <a:srgbClr val="00B0F0"/>
      </a:hlink>
      <a:folHlink>
        <a:srgbClr val="FF00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274</Words>
  <Application>Microsoft Office PowerPoint</Application>
  <PresentationFormat>Custom</PresentationFormat>
  <Paragraphs>39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template</vt:lpstr>
      <vt:lpstr>Custom Design</vt:lpstr>
      <vt:lpstr>Twitter and Modern Political Discourse By Andrew Patterson and Derek Wales </vt:lpstr>
      <vt:lpstr>Introduction</vt:lpstr>
      <vt:lpstr>Background</vt:lpstr>
      <vt:lpstr>Twitter for Valence Analysis </vt:lpstr>
      <vt:lpstr>Twitter for Volume Analysis</vt:lpstr>
      <vt:lpstr>Using Vader to Get Tweet Sentiment</vt:lpstr>
      <vt:lpstr>Volume Does twitter talk about one candidate more than the other?</vt:lpstr>
      <vt:lpstr>Valence Does twitter favor one candidate?</vt:lpstr>
      <vt:lpstr>Volume and Polling Does more twitter traffic mean better polling?</vt:lpstr>
      <vt:lpstr>Valence and Polling Do twitter user’s opinions mirror traditional polling?</vt:lpstr>
      <vt:lpstr>Delegate Counts  The final measure of success of the candidates</vt:lpstr>
      <vt:lpstr>Conclusion/Future Research</vt:lpstr>
      <vt:lpstr>Sources: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Derek Wales</cp:lastModifiedBy>
  <cp:revision>224</cp:revision>
  <dcterms:created xsi:type="dcterms:W3CDTF">2006-06-29T12:15:01Z</dcterms:created>
  <dcterms:modified xsi:type="dcterms:W3CDTF">2020-04-08T23:19:34Z</dcterms:modified>
</cp:coreProperties>
</file>