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1"/>
  </p:notesMasterIdLst>
  <p:sldIdLst>
    <p:sldId id="272" r:id="rId3"/>
    <p:sldId id="273" r:id="rId4"/>
    <p:sldId id="274" r:id="rId5"/>
    <p:sldId id="275" r:id="rId6"/>
    <p:sldId id="288" r:id="rId7"/>
    <p:sldId id="276" r:id="rId8"/>
    <p:sldId id="277" r:id="rId9"/>
    <p:sldId id="289" r:id="rId10"/>
    <p:sldId id="280" r:id="rId11"/>
    <p:sldId id="282" r:id="rId12"/>
    <p:sldId id="283" r:id="rId13"/>
    <p:sldId id="284" r:id="rId14"/>
    <p:sldId id="285" r:id="rId15"/>
    <p:sldId id="281" r:id="rId16"/>
    <p:sldId id="291" r:id="rId17"/>
    <p:sldId id="290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77015" autoAdjust="0"/>
  </p:normalViewPr>
  <p:slideViewPr>
    <p:cSldViewPr snapToGrid="0">
      <p:cViewPr varScale="1">
        <p:scale>
          <a:sx n="67" d="100"/>
          <a:sy n="67" d="100"/>
        </p:scale>
        <p:origin x="115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</a:t>
            </a:r>
            <a:r>
              <a:rPr lang="en-US" baseline="0" dirty="0"/>
              <a:t> are many different processes exist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 single process suitable for every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a process can improve the quality of </a:t>
            </a:r>
            <a:r>
              <a:rPr lang="en-US" baseline="0"/>
              <a:t>the product</a:t>
            </a:r>
            <a:endParaRPr lang="en-NZ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0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0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ningpokeronlin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/guides/getting-started/basics#step-1-create-a-project" TargetMode="External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" TargetMode="External"/><Relationship Id="rId2" Type="http://schemas.openxmlformats.org/officeDocument/2006/relationships/hyperlink" Target="https://balsamiq.com/learn/articles/what-are-wirefram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examples/database-design-too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free-vector/avatar-icon" TargetMode="External"/><Relationship Id="rId2" Type="http://schemas.openxmlformats.org/officeDocument/2006/relationships/hyperlink" Target="https://www.freepik.com/free-photos-vectors/avatar-ic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www.freepik.com/free-photos-vectors/graphic-design-mate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rumreferencecard.com/scrum-reference-car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PGCert InfoTech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Product owner</a:t>
            </a:r>
          </a:p>
          <a:p>
            <a:pPr lvl="1"/>
            <a:r>
              <a:rPr lang="en-NZ" dirty="0"/>
              <a:t>Represents the stakeholders / customers</a:t>
            </a:r>
          </a:p>
          <a:p>
            <a:pPr lvl="1"/>
            <a:r>
              <a:rPr lang="en-NZ" dirty="0"/>
              <a:t>Ensures the team delivers value to the business</a:t>
            </a:r>
          </a:p>
          <a:p>
            <a:pPr lvl="1"/>
            <a:r>
              <a:rPr lang="en-NZ" dirty="0"/>
              <a:t>Defines user stories</a:t>
            </a:r>
          </a:p>
          <a:p>
            <a:r>
              <a:rPr lang="en-NZ" dirty="0"/>
              <a:t>Development team</a:t>
            </a:r>
          </a:p>
          <a:p>
            <a:pPr lvl="1"/>
            <a:r>
              <a:rPr lang="en-NZ" dirty="0"/>
              <a:t>Responsible for delivering potentially shippable increments of product at the end of each sprint</a:t>
            </a:r>
          </a:p>
          <a:p>
            <a:pPr lvl="1"/>
            <a:r>
              <a:rPr lang="en-NZ" dirty="0"/>
              <a:t>A team is usually 3 – 9 people</a:t>
            </a:r>
          </a:p>
          <a:p>
            <a:pPr lvl="1"/>
            <a:r>
              <a:rPr lang="en-NZ" dirty="0"/>
              <a:t>Do analysis, design, develop, test, technical communication, documentation…</a:t>
            </a:r>
          </a:p>
          <a:p>
            <a:r>
              <a:rPr lang="en-NZ" dirty="0"/>
              <a:t>Scrum master</a:t>
            </a:r>
          </a:p>
          <a:p>
            <a:pPr lvl="1"/>
            <a:r>
              <a:rPr lang="en-NZ" dirty="0"/>
              <a:t>Removes any impediments to the ability of the team to deliver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Scrum roles</a:t>
            </a:r>
          </a:p>
        </p:txBody>
      </p:sp>
    </p:spTree>
    <p:extLst>
      <p:ext uri="{BB962C8B-B14F-4D97-AF65-F5344CB8AC3E}">
        <p14:creationId xmlns:p14="http://schemas.microsoft.com/office/powerpoint/2010/main" val="12223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Planning</a:t>
            </a:r>
          </a:p>
          <a:p>
            <a:r>
              <a:rPr lang="en-NZ" dirty="0"/>
              <a:t>Daily Scrum</a:t>
            </a:r>
          </a:p>
          <a:p>
            <a:r>
              <a:rPr lang="en-NZ" dirty="0"/>
              <a:t>Review and retrospective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Scrum meetings</a:t>
            </a:r>
          </a:p>
        </p:txBody>
      </p:sp>
      <p:pic>
        <p:nvPicPr>
          <p:cNvPr id="3074" name="Picture 2" descr="Scrum Flow">
            <a:extLst>
              <a:ext uri="{FF2B5EF4-FFF2-40B4-BE49-F238E27FC236}">
                <a16:creationId xmlns:a16="http://schemas.microsoft.com/office/drawing/2014/main" id="{14D6BF4B-7D21-4ABB-AE48-80828DAA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704088"/>
            <a:ext cx="6094412" cy="606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Product backlog</a:t>
            </a:r>
          </a:p>
          <a:p>
            <a:pPr lvl="1"/>
            <a:r>
              <a:rPr lang="en-NZ" dirty="0"/>
              <a:t>Ordered list of requirements that a scrum team maintains for a product</a:t>
            </a:r>
          </a:p>
          <a:p>
            <a:pPr lvl="2"/>
            <a:r>
              <a:rPr lang="en-NZ" dirty="0"/>
              <a:t>E.g. features, bug fixes</a:t>
            </a:r>
          </a:p>
          <a:p>
            <a:pPr lvl="2"/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MoSCoW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labels: M - Must have S - Should have C - Could have W - Won't have</a:t>
            </a:r>
            <a:endParaRPr lang="en-NZ" dirty="0"/>
          </a:p>
          <a:p>
            <a:r>
              <a:rPr lang="en-NZ" dirty="0"/>
              <a:t>Sprint backlog</a:t>
            </a:r>
          </a:p>
          <a:p>
            <a:pPr lvl="1"/>
            <a:r>
              <a:rPr lang="en-NZ" dirty="0"/>
              <a:t>List of work the development team must address during the sprint</a:t>
            </a:r>
          </a:p>
          <a:p>
            <a:pPr lvl="1"/>
            <a:r>
              <a:rPr lang="en-NZ" dirty="0"/>
              <a:t>Basic </a:t>
            </a:r>
            <a:r>
              <a:rPr lang="en-NZ" dirty="0" err="1"/>
              <a:t>Scrumban</a:t>
            </a:r>
            <a:r>
              <a:rPr lang="en-NZ" dirty="0"/>
              <a:t> board (Kanban board)</a:t>
            </a:r>
          </a:p>
          <a:p>
            <a:pPr lvl="2"/>
            <a:r>
              <a:rPr lang="en-NZ" dirty="0"/>
              <a:t>Three columns</a:t>
            </a:r>
          </a:p>
          <a:p>
            <a:pPr lvl="3"/>
            <a:r>
              <a:rPr lang="en-NZ" dirty="0"/>
              <a:t>To Do</a:t>
            </a:r>
          </a:p>
          <a:p>
            <a:pPr lvl="3"/>
            <a:r>
              <a:rPr lang="en-NZ" dirty="0"/>
              <a:t>Doing</a:t>
            </a:r>
          </a:p>
          <a:p>
            <a:pPr lvl="3"/>
            <a:r>
              <a:rPr lang="en-NZ" dirty="0"/>
              <a:t>Done</a:t>
            </a:r>
          </a:p>
          <a:p>
            <a:r>
              <a:rPr lang="en-NZ" dirty="0"/>
              <a:t>Velocity chart</a:t>
            </a:r>
          </a:p>
          <a:p>
            <a:pPr lvl="1"/>
            <a:r>
              <a:rPr lang="en-NZ" dirty="0"/>
              <a:t>Velocity gives you a prediction of how much a development team can successfully complete within a sprint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Scrum artefacts</a:t>
            </a:r>
          </a:p>
        </p:txBody>
      </p:sp>
    </p:spTree>
    <p:extLst>
      <p:ext uri="{BB962C8B-B14F-4D97-AF65-F5344CB8AC3E}">
        <p14:creationId xmlns:p14="http://schemas.microsoft.com/office/powerpoint/2010/main" val="36568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Descriptions that capture what a user does or needs</a:t>
            </a:r>
          </a:p>
          <a:p>
            <a:r>
              <a:rPr lang="en-NZ" dirty="0"/>
              <a:t>Act as the basis for defining the functions a software system must provide</a:t>
            </a:r>
          </a:p>
          <a:p>
            <a:r>
              <a:rPr lang="en-NZ" dirty="0"/>
              <a:t>Capture the who, what, and why of a requirement</a:t>
            </a:r>
          </a:p>
          <a:p>
            <a:r>
              <a:rPr lang="en-NZ" dirty="0"/>
              <a:t>General format</a:t>
            </a:r>
          </a:p>
          <a:p>
            <a:pPr lvl="1"/>
            <a:r>
              <a:rPr lang="en-NZ" dirty="0"/>
              <a:t>As a &lt;role&gt;, I want &lt;goal/desire&gt; so that &lt;benefit&gt;</a:t>
            </a:r>
          </a:p>
          <a:p>
            <a:pPr lvl="2"/>
            <a:r>
              <a:rPr lang="en-NZ" dirty="0"/>
              <a:t>The “so that” clause may be optional</a:t>
            </a:r>
          </a:p>
          <a:p>
            <a:pPr lvl="1"/>
            <a:r>
              <a:rPr lang="en-NZ" dirty="0"/>
              <a:t>As a &lt;role&gt;, I can &lt;action with system&gt; so that &lt;external benefit&gt;</a:t>
            </a:r>
          </a:p>
          <a:p>
            <a:r>
              <a:rPr lang="en-NZ" dirty="0"/>
              <a:t>Example</a:t>
            </a:r>
          </a:p>
          <a:p>
            <a:pPr lvl="1"/>
            <a:r>
              <a:rPr lang="en-NZ" dirty="0"/>
              <a:t>Search for customers</a:t>
            </a:r>
          </a:p>
          <a:p>
            <a:pPr lvl="2"/>
            <a:r>
              <a:rPr lang="en-NZ" dirty="0"/>
              <a:t>As a user, I want to search for my customers by their first and last names</a:t>
            </a:r>
          </a:p>
          <a:p>
            <a:pPr lvl="1"/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17419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Technique for estimating the effort or size of development goals</a:t>
            </a:r>
          </a:p>
          <a:p>
            <a:r>
              <a:rPr lang="en-NZ" dirty="0"/>
              <a:t>Estimating size</a:t>
            </a:r>
          </a:p>
          <a:p>
            <a:pPr lvl="1"/>
            <a:r>
              <a:rPr lang="en-NZ" dirty="0"/>
              <a:t>Story point</a:t>
            </a:r>
          </a:p>
          <a:p>
            <a:pPr lvl="2"/>
            <a:r>
              <a:rPr lang="en-NZ" dirty="0"/>
              <a:t>Related to how difficult a story is or how much work needs to be done</a:t>
            </a:r>
          </a:p>
          <a:p>
            <a:pPr lvl="2"/>
            <a:r>
              <a:rPr lang="en-NZ" dirty="0"/>
              <a:t>Take into account the complexity, effort, and doubt of each story</a:t>
            </a:r>
          </a:p>
          <a:p>
            <a:pPr lvl="2"/>
            <a:r>
              <a:rPr lang="en-NZ" dirty="0"/>
              <a:t>Not related to the amount of time you may spend on</a:t>
            </a:r>
          </a:p>
          <a:p>
            <a:r>
              <a:rPr lang="en-NZ" dirty="0"/>
              <a:t>Free Online tool: </a:t>
            </a:r>
            <a:r>
              <a:rPr lang="en-NZ" dirty="0">
                <a:hlinkClick r:id="rId2"/>
              </a:rPr>
              <a:t>https://planningpokeronline.com/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Planning poker</a:t>
            </a:r>
          </a:p>
        </p:txBody>
      </p:sp>
    </p:spTree>
    <p:extLst>
      <p:ext uri="{BB962C8B-B14F-4D97-AF65-F5344CB8AC3E}">
        <p14:creationId xmlns:p14="http://schemas.microsoft.com/office/powerpoint/2010/main" val="30850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082AF7-44A0-4F41-9DCF-37CB382C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More sophisticated planning tool: Jira Software</a:t>
            </a:r>
          </a:p>
          <a:p>
            <a:pPr lvl="1"/>
            <a:r>
              <a:rPr lang="en-NZ" dirty="0"/>
              <a:t>Website: </a:t>
            </a:r>
            <a:r>
              <a:rPr lang="en-NZ" dirty="0">
                <a:hlinkClick r:id="rId2"/>
              </a:rPr>
              <a:t>https://www.atlassian.com/software/jira</a:t>
            </a:r>
            <a:endParaRPr lang="en-NZ" dirty="0"/>
          </a:p>
          <a:p>
            <a:pPr lvl="1"/>
            <a:r>
              <a:rPr lang="en-NZ" dirty="0"/>
              <a:t>Tutorial: </a:t>
            </a:r>
            <a:r>
              <a:rPr lang="en-NZ" dirty="0">
                <a:hlinkClick r:id="rId3"/>
              </a:rPr>
              <a:t>https://www.atlassian.com/software/jira/guides/getting-started/basics#step-1-create-a-project</a:t>
            </a:r>
            <a:endParaRPr lang="en-NZ" dirty="0"/>
          </a:p>
          <a:p>
            <a:pPr lvl="1"/>
            <a:endParaRPr lang="en-NZ" dirty="0"/>
          </a:p>
          <a:p>
            <a:r>
              <a:rPr lang="en-NZ" dirty="0"/>
              <a:t>Simpler Kanban tool</a:t>
            </a:r>
          </a:p>
          <a:p>
            <a:pPr lvl="1"/>
            <a:r>
              <a:rPr lang="en-NZ" dirty="0"/>
              <a:t>Website: </a:t>
            </a:r>
            <a:r>
              <a:rPr lang="en-NZ" dirty="0">
                <a:hlinkClick r:id="rId4"/>
              </a:rPr>
              <a:t>https://trello.com/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51C57-D3EA-4001-B0B0-2303694C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Scrum/Kanban planning tools</a:t>
            </a:r>
          </a:p>
        </p:txBody>
      </p:sp>
    </p:spTree>
    <p:extLst>
      <p:ext uri="{BB962C8B-B14F-4D97-AF65-F5344CB8AC3E}">
        <p14:creationId xmlns:p14="http://schemas.microsoft.com/office/powerpoint/2010/main" val="36962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557CC-7DD9-4131-A668-2703BA78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Lucida Grande"/>
              </a:rPr>
              <a:t>A wireframe is a schematic or blueprint that is useful for helping you, your programmers and designers think and communicate about the structure of the software or website you're building.</a:t>
            </a:r>
          </a:p>
          <a:p>
            <a:r>
              <a:rPr lang="en-GB" dirty="0">
                <a:solidFill>
                  <a:srgbClr val="000000"/>
                </a:solidFill>
                <a:latin typeface="Lucida Grande"/>
              </a:rPr>
              <a:t>More detail: </a:t>
            </a:r>
            <a:r>
              <a:rPr lang="en-GB" dirty="0">
                <a:solidFill>
                  <a:srgbClr val="000000"/>
                </a:solidFill>
                <a:latin typeface="Lucida Grande"/>
                <a:hlinkClick r:id="rId2"/>
              </a:rPr>
              <a:t>https://balsamiq.com/learn/articles/what-are-wireframes/</a:t>
            </a:r>
            <a:endParaRPr lang="en-GB" dirty="0">
              <a:solidFill>
                <a:srgbClr val="000000"/>
              </a:solidFill>
              <a:latin typeface="Lucida Grande"/>
            </a:endParaRPr>
          </a:p>
          <a:p>
            <a:r>
              <a:rPr lang="en-GB" dirty="0">
                <a:solidFill>
                  <a:srgbClr val="000000"/>
                </a:solidFill>
                <a:latin typeface="Lucida Grande"/>
              </a:rPr>
              <a:t>Useful tools: </a:t>
            </a:r>
            <a:r>
              <a:rPr lang="en-GB" dirty="0">
                <a:solidFill>
                  <a:srgbClr val="000000"/>
                </a:solidFill>
                <a:latin typeface="Lucida Grande"/>
                <a:hlinkClick r:id="rId3"/>
              </a:rPr>
              <a:t>https://www.figma.com/</a:t>
            </a:r>
            <a:endParaRPr lang="en-GB" dirty="0">
              <a:solidFill>
                <a:srgbClr val="000000"/>
              </a:solidFill>
              <a:latin typeface="Lucida Grande"/>
            </a:endParaRPr>
          </a:p>
          <a:p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2C7C90-603D-48B1-AFEA-C5B8468F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8698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FF510B-A605-4D00-BB4C-5A3A4534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Visualise and document design using UML diagram, Sequence diagram</a:t>
            </a:r>
          </a:p>
          <a:p>
            <a:r>
              <a:rPr lang="en-NZ" dirty="0"/>
              <a:t>Visualise data schema using ER diagram.</a:t>
            </a:r>
          </a:p>
          <a:p>
            <a:r>
              <a:rPr lang="en-NZ" dirty="0"/>
              <a:t>Document and visualisation tool:</a:t>
            </a:r>
          </a:p>
          <a:p>
            <a:pPr lvl="1"/>
            <a:r>
              <a:rPr lang="en-NZ" dirty="0"/>
              <a:t>Draw.io: draw.io </a:t>
            </a:r>
          </a:p>
          <a:p>
            <a:pPr lvl="1"/>
            <a:r>
              <a:rPr lang="en-NZ" dirty="0"/>
              <a:t>Lucid chat: </a:t>
            </a:r>
            <a:r>
              <a:rPr lang="en-NZ" dirty="0">
                <a:hlinkClick r:id="rId2"/>
              </a:rPr>
              <a:t>https://www.lucidchart.com/pages/examples/database-design-tool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327565-D29D-4AE0-A447-60A3C8E8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Architecture/data schema design</a:t>
            </a:r>
          </a:p>
        </p:txBody>
      </p:sp>
    </p:spTree>
    <p:extLst>
      <p:ext uri="{BB962C8B-B14F-4D97-AF65-F5344CB8AC3E}">
        <p14:creationId xmlns:p14="http://schemas.microsoft.com/office/powerpoint/2010/main" val="411901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FA19DB-14A3-424F-91FE-A5CBE86E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Avatars and icons:</a:t>
            </a:r>
          </a:p>
          <a:p>
            <a:pPr lvl="1"/>
            <a:r>
              <a:rPr lang="en-NZ" dirty="0"/>
              <a:t> </a:t>
            </a:r>
            <a:r>
              <a:rPr lang="en-NZ" dirty="0">
                <a:hlinkClick r:id="rId2"/>
              </a:rPr>
              <a:t>https://www.freepik.com/free-photos-vectors/avatar-icon</a:t>
            </a:r>
            <a:endParaRPr lang="en-NZ" dirty="0"/>
          </a:p>
          <a:p>
            <a:pPr lvl="1"/>
            <a:r>
              <a:rPr lang="en-NZ" dirty="0">
                <a:hlinkClick r:id="rId3"/>
              </a:rPr>
              <a:t>https://www.vecteezy.com/free-vector/avatar-icon</a:t>
            </a:r>
            <a:endParaRPr lang="en-NZ" dirty="0"/>
          </a:p>
          <a:p>
            <a:r>
              <a:rPr lang="en-NZ" dirty="0"/>
              <a:t>Image material:</a:t>
            </a:r>
          </a:p>
          <a:p>
            <a:pPr lvl="1"/>
            <a:r>
              <a:rPr lang="en-NZ" dirty="0">
                <a:hlinkClick r:id="rId4"/>
              </a:rPr>
              <a:t>https://www.freepik.com/free-photos-vectors/graphic-design-material</a:t>
            </a:r>
            <a:endParaRPr lang="en-NZ" dirty="0"/>
          </a:p>
          <a:p>
            <a:pPr lvl="1"/>
            <a:r>
              <a:rPr lang="en-NZ" dirty="0">
                <a:hlinkClick r:id="rId5"/>
              </a:rPr>
              <a:t>https://unsplash.com/</a:t>
            </a:r>
            <a:endParaRPr lang="en-NZ" dirty="0"/>
          </a:p>
          <a:p>
            <a:pPr marL="393192" lvl="1" indent="0">
              <a:buNone/>
            </a:pPr>
            <a:r>
              <a:rPr lang="en-NZ" dirty="0"/>
              <a:t> </a:t>
            </a:r>
          </a:p>
          <a:p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3C8623-8C31-4766-97CF-4D947DB3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Free graphic material resources</a:t>
            </a:r>
          </a:p>
        </p:txBody>
      </p:sp>
    </p:spTree>
    <p:extLst>
      <p:ext uri="{BB962C8B-B14F-4D97-AF65-F5344CB8AC3E}">
        <p14:creationId xmlns:p14="http://schemas.microsoft.com/office/powerpoint/2010/main" val="34149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Generic plan for a software project: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What has to be done?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Why do a task?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When should it be done?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Who does it?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How </a:t>
            </a:r>
            <a:r>
              <a:rPr lang="en-US"/>
              <a:t>should it be done?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Software development processes</a:t>
            </a:r>
          </a:p>
        </p:txBody>
      </p:sp>
    </p:spTree>
    <p:extLst>
      <p:ext uri="{BB962C8B-B14F-4D97-AF65-F5344CB8AC3E}">
        <p14:creationId xmlns:p14="http://schemas.microsoft.com/office/powerpoint/2010/main" val="25610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Four common phases: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NZ" dirty="0"/>
              <a:t>Requirements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NZ" dirty="0"/>
              <a:t>Design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NZ" dirty="0"/>
              <a:t>Implementation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NZ" dirty="0"/>
              <a:t>Testing</a:t>
            </a:r>
          </a:p>
          <a:p>
            <a:r>
              <a:rPr lang="en-NZ" dirty="0"/>
              <a:t>Other phases may include:</a:t>
            </a:r>
          </a:p>
          <a:p>
            <a:pPr lvl="1"/>
            <a:r>
              <a:rPr lang="en-NZ" dirty="0"/>
              <a:t>Deployment, Operation, Support, Training, and Maintenance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Software development lifecycle</a:t>
            </a:r>
          </a:p>
        </p:txBody>
      </p:sp>
    </p:spTree>
    <p:extLst>
      <p:ext uri="{BB962C8B-B14F-4D97-AF65-F5344CB8AC3E}">
        <p14:creationId xmlns:p14="http://schemas.microsoft.com/office/powerpoint/2010/main" val="124170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Old fashioned model of how a process should work</a:t>
            </a:r>
          </a:p>
          <a:p>
            <a:r>
              <a:rPr lang="en-NZ" dirty="0"/>
              <a:t>Go through the phases one after another</a:t>
            </a:r>
          </a:p>
          <a:p>
            <a:pPr lvl="1"/>
            <a:r>
              <a:rPr lang="en-NZ" dirty="0"/>
              <a:t>Linear sequential model</a:t>
            </a:r>
          </a:p>
          <a:p>
            <a:r>
              <a:rPr lang="en-NZ" dirty="0"/>
              <a:t>Problems:</a:t>
            </a:r>
          </a:p>
          <a:p>
            <a:pPr lvl="1"/>
            <a:r>
              <a:rPr lang="en-NZ" dirty="0"/>
              <a:t>Often changes in artefacts of previous phases necessary</a:t>
            </a:r>
          </a:p>
          <a:p>
            <a:pPr lvl="1"/>
            <a:r>
              <a:rPr lang="en-NZ" dirty="0"/>
              <a:t>In big systems, many requirements become visible only after analysis phase or change over time</a:t>
            </a:r>
          </a:p>
          <a:p>
            <a:pPr lvl="1"/>
            <a:r>
              <a:rPr lang="en-NZ" dirty="0"/>
              <a:t>Design flaws are often discovered during implementation and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265486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D8BCE-B448-487B-BDC2-A41E6D37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 descr="Traditional “waterfall” development depends on a perfect understanding of the product requirements at the outset and minimal errors executing each phase.">
            <a:extLst>
              <a:ext uri="{FF2B5EF4-FFF2-40B4-BE49-F238E27FC236}">
                <a16:creationId xmlns:a16="http://schemas.microsoft.com/office/drawing/2014/main" id="{1B971153-1D88-4E0F-96E1-0E25284085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5831"/>
            <a:ext cx="97536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Extends the </a:t>
            </a:r>
            <a:r>
              <a:rPr lang="en-NZ" dirty="0" err="1"/>
              <a:t>stagewise</a:t>
            </a:r>
            <a:r>
              <a:rPr lang="en-NZ" dirty="0"/>
              <a:t> model with possibility to go back to previous phase (“backflow”)</a:t>
            </a:r>
          </a:p>
          <a:p>
            <a:r>
              <a:rPr lang="en-NZ" dirty="0"/>
              <a:t>Defects from the previous phase can still be corrected</a:t>
            </a:r>
          </a:p>
          <a:p>
            <a:r>
              <a:rPr lang="en-NZ" dirty="0"/>
              <a:t>Step towards iterative / incremental development</a:t>
            </a:r>
          </a:p>
          <a:p>
            <a:r>
              <a:rPr lang="en-NZ" dirty="0"/>
              <a:t>In reality activities of different phases often happen at the same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Waterfall model with backflow</a:t>
            </a:r>
          </a:p>
        </p:txBody>
      </p:sp>
    </p:spTree>
    <p:extLst>
      <p:ext uri="{BB962C8B-B14F-4D97-AF65-F5344CB8AC3E}">
        <p14:creationId xmlns:p14="http://schemas.microsoft.com/office/powerpoint/2010/main" val="11796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Many short iterations, usually in weeks</a:t>
            </a:r>
          </a:p>
          <a:p>
            <a:r>
              <a:rPr lang="en-NZ" dirty="0"/>
              <a:t>Control by feedback: re-evaluation &amp; revision of project after each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320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2: Scrum blends all development activities into each iteration, adapting to discovered realities at fixed intervals.">
            <a:extLst>
              <a:ext uri="{FF2B5EF4-FFF2-40B4-BE49-F238E27FC236}">
                <a16:creationId xmlns:a16="http://schemas.microsoft.com/office/drawing/2014/main" id="{3D2D49FE-8982-4F13-AABE-A041405719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79" y="889937"/>
            <a:ext cx="9006241" cy="585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/>
              <a:t>A management framework</a:t>
            </a:r>
          </a:p>
          <a:p>
            <a:r>
              <a:rPr lang="en-NZ" dirty="0"/>
              <a:t>An alternative to waterfall model</a:t>
            </a:r>
          </a:p>
          <a:p>
            <a:r>
              <a:rPr lang="en-NZ" dirty="0"/>
              <a:t>Fixed-length iterations (sprints)</a:t>
            </a:r>
          </a:p>
          <a:p>
            <a:pPr lvl="1"/>
            <a:r>
              <a:rPr lang="en-NZ" dirty="0"/>
              <a:t>Build potentially shippable product increment every iteration</a:t>
            </a:r>
          </a:p>
          <a:p>
            <a:r>
              <a:rPr lang="en-NZ" dirty="0"/>
              <a:t>In each iteration, you generally have the following activities</a:t>
            </a:r>
          </a:p>
          <a:p>
            <a:pPr lvl="1"/>
            <a:r>
              <a:rPr lang="en-NZ" dirty="0"/>
              <a:t>Detailed Requirements</a:t>
            </a:r>
          </a:p>
          <a:p>
            <a:pPr lvl="1"/>
            <a:r>
              <a:rPr lang="en-NZ" dirty="0"/>
              <a:t>Design &amp; Analysis</a:t>
            </a:r>
          </a:p>
          <a:p>
            <a:pPr lvl="1"/>
            <a:r>
              <a:rPr lang="en-NZ" dirty="0"/>
              <a:t>Implementation &amp; Developer Testing</a:t>
            </a:r>
          </a:p>
          <a:p>
            <a:pPr lvl="1"/>
            <a:r>
              <a:rPr lang="en-NZ" dirty="0"/>
              <a:t>QA / Acceptance Testing</a:t>
            </a:r>
          </a:p>
          <a:p>
            <a:pPr lvl="1"/>
            <a:r>
              <a:rPr lang="en-NZ" dirty="0"/>
              <a:t>Evaluation / Prioritization</a:t>
            </a:r>
          </a:p>
          <a:p>
            <a:pPr lvl="1"/>
            <a:r>
              <a:rPr lang="en-NZ" dirty="0"/>
              <a:t>(Deployment)</a:t>
            </a:r>
          </a:p>
          <a:p>
            <a:r>
              <a:rPr lang="en-NZ" dirty="0">
                <a:hlinkClick r:id="rId3"/>
              </a:rPr>
              <a:t>http://scrumreferencecard.com/scrum-reference-card/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4192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828</Words>
  <Application>Microsoft Office PowerPoint</Application>
  <PresentationFormat>Widescreen</PresentationFormat>
  <Paragraphs>125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Lucida Grande</vt:lpstr>
      <vt:lpstr>Arial</vt:lpstr>
      <vt:lpstr>Arial</vt:lpstr>
      <vt:lpstr>Calibri</vt:lpstr>
      <vt:lpstr>Century Gothic</vt:lpstr>
      <vt:lpstr>Palatino Linotype</vt:lpstr>
      <vt:lpstr>Wingdings 2</vt:lpstr>
      <vt:lpstr>Presentation on brainstorming</vt:lpstr>
      <vt:lpstr>PGCert InfoTech</vt:lpstr>
      <vt:lpstr>Software development processes</vt:lpstr>
      <vt:lpstr>Software development lifecycle</vt:lpstr>
      <vt:lpstr>Waterfall model</vt:lpstr>
      <vt:lpstr>PowerPoint Presentation</vt:lpstr>
      <vt:lpstr>Waterfall model with backflow</vt:lpstr>
      <vt:lpstr>Agile software development</vt:lpstr>
      <vt:lpstr>PowerPoint Presentation</vt:lpstr>
      <vt:lpstr>Scrum</vt:lpstr>
      <vt:lpstr>Scrum roles</vt:lpstr>
      <vt:lpstr>Scrum meetings</vt:lpstr>
      <vt:lpstr>Scrum artefacts</vt:lpstr>
      <vt:lpstr>User stories</vt:lpstr>
      <vt:lpstr>Planning poker</vt:lpstr>
      <vt:lpstr>Scrum/Kanban planning tools</vt:lpstr>
      <vt:lpstr>Wireframe</vt:lpstr>
      <vt:lpstr>Architecture/data schema design</vt:lpstr>
      <vt:lpstr>Free graphic material 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2015-11-02T04:23:17Z</dcterms:created>
  <dcterms:modified xsi:type="dcterms:W3CDTF">2021-10-08T04:01:28Z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