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71" r:id="rId8"/>
    <p:sldId id="272" r:id="rId9"/>
    <p:sldId id="267" r:id="rId10"/>
    <p:sldId id="274" r:id="rId11"/>
    <p:sldId id="273" r:id="rId12"/>
    <p:sldId id="275" r:id="rId13"/>
    <p:sldId id="259" r:id="rId14"/>
    <p:sldId id="276" r:id="rId15"/>
    <p:sldId id="278" r:id="rId16"/>
    <p:sldId id="277" r:id="rId17"/>
    <p:sldId id="279" r:id="rId18"/>
    <p:sldId id="260" r:id="rId19"/>
    <p:sldId id="280" r:id="rId20"/>
    <p:sldId id="282" r:id="rId21"/>
    <p:sldId id="283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33EC-6EA9-46EA-9410-B5D892D7D23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82CB-5DDB-4989-B3F7-BD11CE01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1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00" y="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 smtClean="0"/>
              <a:t>Bluetooth LE – Go from Profile design to GATT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58891"/>
              </p:ext>
            </p:extLst>
          </p:nvPr>
        </p:nvGraphicFramePr>
        <p:xfrm>
          <a:off x="389744" y="822960"/>
          <a:ext cx="11111456" cy="596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29">
                  <a:extLst>
                    <a:ext uri="{9D8B030D-6E8A-4147-A177-3AD203B41FA5}">
                      <a16:colId xmlns:a16="http://schemas.microsoft.com/office/drawing/2014/main" val="3963951914"/>
                    </a:ext>
                  </a:extLst>
                </a:gridCol>
                <a:gridCol w="1465061">
                  <a:extLst>
                    <a:ext uri="{9D8B030D-6E8A-4147-A177-3AD203B41FA5}">
                      <a16:colId xmlns:a16="http://schemas.microsoft.com/office/drawing/2014/main" val="277210801"/>
                    </a:ext>
                  </a:extLst>
                </a:gridCol>
                <a:gridCol w="1852387">
                  <a:extLst>
                    <a:ext uri="{9D8B030D-6E8A-4147-A177-3AD203B41FA5}">
                      <a16:colId xmlns:a16="http://schemas.microsoft.com/office/drawing/2014/main" val="287669559"/>
                    </a:ext>
                  </a:extLst>
                </a:gridCol>
                <a:gridCol w="1508644">
                  <a:extLst>
                    <a:ext uri="{9D8B030D-6E8A-4147-A177-3AD203B41FA5}">
                      <a16:colId xmlns:a16="http://schemas.microsoft.com/office/drawing/2014/main" val="130824780"/>
                    </a:ext>
                  </a:extLst>
                </a:gridCol>
                <a:gridCol w="2125121">
                  <a:extLst>
                    <a:ext uri="{9D8B030D-6E8A-4147-A177-3AD203B41FA5}">
                      <a16:colId xmlns:a16="http://schemas.microsoft.com/office/drawing/2014/main" val="2468451464"/>
                    </a:ext>
                  </a:extLst>
                </a:gridCol>
                <a:gridCol w="1890757">
                  <a:extLst>
                    <a:ext uri="{9D8B030D-6E8A-4147-A177-3AD203B41FA5}">
                      <a16:colId xmlns:a16="http://schemas.microsoft.com/office/drawing/2014/main" val="360099204"/>
                    </a:ext>
                  </a:extLst>
                </a:gridCol>
                <a:gridCol w="1890757">
                  <a:extLst>
                    <a:ext uri="{9D8B030D-6E8A-4147-A177-3AD203B41FA5}">
                      <a16:colId xmlns:a16="http://schemas.microsoft.com/office/drawing/2014/main" val="3758004510"/>
                    </a:ext>
                  </a:extLst>
                </a:gridCol>
              </a:tblGrid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(uuid)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(uuid)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4043"/>
                  </a:ext>
                </a:extLst>
              </a:tr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Alert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alert, alert, high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669"/>
                  </a:ext>
                </a:extLst>
              </a:tr>
              <a:tr h="817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device (alarm)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Alert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flash &amp; beep, flash &amp; beep longer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0x2A06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1338"/>
                  </a:ext>
                </a:extLst>
              </a:tr>
              <a:tr h="817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</a:t>
                      </a:r>
                      <a:r>
                        <a:rPr lang="en-US" dirty="0" err="1" smtClean="0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 Alert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 power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29861"/>
                  </a:ext>
                </a:extLst>
              </a:tr>
              <a:tr h="1797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9910-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reports RSSI value and server displays green, yellow,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9911-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characteristic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763"/>
                  </a:ext>
                </a:extLst>
              </a:tr>
              <a:tr h="1062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Health Thermometer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 temperature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Measurement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1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0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61" y="-1439056"/>
            <a:ext cx="10515600" cy="822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398681"/>
              </p:ext>
            </p:extLst>
          </p:nvPr>
        </p:nvGraphicFramePr>
        <p:xfrm>
          <a:off x="149902" y="118421"/>
          <a:ext cx="11872208" cy="662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57">
                  <a:extLst>
                    <a:ext uri="{9D8B030D-6E8A-4147-A177-3AD203B41FA5}">
                      <a16:colId xmlns:a16="http://schemas.microsoft.com/office/drawing/2014/main" val="3963951914"/>
                    </a:ext>
                  </a:extLst>
                </a:gridCol>
                <a:gridCol w="1521583">
                  <a:extLst>
                    <a:ext uri="{9D8B030D-6E8A-4147-A177-3AD203B41FA5}">
                      <a16:colId xmlns:a16="http://schemas.microsoft.com/office/drawing/2014/main" val="277210801"/>
                    </a:ext>
                  </a:extLst>
                </a:gridCol>
                <a:gridCol w="1169812">
                  <a:extLst>
                    <a:ext uri="{9D8B030D-6E8A-4147-A177-3AD203B41FA5}">
                      <a16:colId xmlns:a16="http://schemas.microsoft.com/office/drawing/2014/main" val="287669559"/>
                    </a:ext>
                  </a:extLst>
                </a:gridCol>
                <a:gridCol w="1223940">
                  <a:extLst>
                    <a:ext uri="{9D8B030D-6E8A-4147-A177-3AD203B41FA5}">
                      <a16:colId xmlns:a16="http://schemas.microsoft.com/office/drawing/2014/main" val="130824780"/>
                    </a:ext>
                  </a:extLst>
                </a:gridCol>
                <a:gridCol w="1724078">
                  <a:extLst>
                    <a:ext uri="{9D8B030D-6E8A-4147-A177-3AD203B41FA5}">
                      <a16:colId xmlns:a16="http://schemas.microsoft.com/office/drawing/2014/main" val="2468451464"/>
                    </a:ext>
                  </a:extLst>
                </a:gridCol>
                <a:gridCol w="1533942">
                  <a:extLst>
                    <a:ext uri="{9D8B030D-6E8A-4147-A177-3AD203B41FA5}">
                      <a16:colId xmlns:a16="http://schemas.microsoft.com/office/drawing/2014/main" val="360099204"/>
                    </a:ext>
                  </a:extLst>
                </a:gridCol>
                <a:gridCol w="1533942">
                  <a:extLst>
                    <a:ext uri="{9D8B030D-6E8A-4147-A177-3AD203B41FA5}">
                      <a16:colId xmlns:a16="http://schemas.microsoft.com/office/drawing/2014/main" val="3758004510"/>
                    </a:ext>
                  </a:extLst>
                </a:gridCol>
                <a:gridCol w="1432524">
                  <a:extLst>
                    <a:ext uri="{9D8B030D-6E8A-4147-A177-3AD203B41FA5}">
                      <a16:colId xmlns:a16="http://schemas.microsoft.com/office/drawing/2014/main" val="2362630969"/>
                    </a:ext>
                  </a:extLst>
                </a:gridCol>
                <a:gridCol w="1425130">
                  <a:extLst>
                    <a:ext uri="{9D8B030D-6E8A-4147-A177-3AD203B41FA5}">
                      <a16:colId xmlns:a16="http://schemas.microsoft.com/office/drawing/2014/main" val="3201982370"/>
                    </a:ext>
                  </a:extLst>
                </a:gridCol>
              </a:tblGrid>
              <a:tr h="672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(uuid)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(uuid)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Properties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4043"/>
                  </a:ext>
                </a:extLst>
              </a:tr>
              <a:tr h="672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Alert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alert, alert, high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669"/>
                  </a:ext>
                </a:extLst>
              </a:tr>
              <a:tr h="960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device (alarm)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Alert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flash &amp; beep, flash &amp; beep longer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0x2A06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1338"/>
                  </a:ext>
                </a:extLst>
              </a:tr>
              <a:tr h="960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</a:t>
                      </a:r>
                      <a:r>
                        <a:rPr lang="en-US" dirty="0" err="1" smtClean="0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 Alert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 power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29861"/>
                  </a:ext>
                </a:extLst>
              </a:tr>
              <a:tr h="2113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9910-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reports RSSI value and server displays green, yellow,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9911-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763"/>
                  </a:ext>
                </a:extLst>
              </a:tr>
              <a:tr h="12485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Health Thermometer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 temperature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1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8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1" y="-1274164"/>
            <a:ext cx="10515600" cy="822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63678"/>
              </p:ext>
            </p:extLst>
          </p:nvPr>
        </p:nvGraphicFramePr>
        <p:xfrm>
          <a:off x="164892" y="133412"/>
          <a:ext cx="11842230" cy="659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81">
                  <a:extLst>
                    <a:ext uri="{9D8B030D-6E8A-4147-A177-3AD203B41FA5}">
                      <a16:colId xmlns:a16="http://schemas.microsoft.com/office/drawing/2014/main" val="3963951914"/>
                    </a:ext>
                  </a:extLst>
                </a:gridCol>
                <a:gridCol w="1402397">
                  <a:extLst>
                    <a:ext uri="{9D8B030D-6E8A-4147-A177-3AD203B41FA5}">
                      <a16:colId xmlns:a16="http://schemas.microsoft.com/office/drawing/2014/main" val="277210801"/>
                    </a:ext>
                  </a:extLst>
                </a:gridCol>
                <a:gridCol w="1004341">
                  <a:extLst>
                    <a:ext uri="{9D8B030D-6E8A-4147-A177-3AD203B41FA5}">
                      <a16:colId xmlns:a16="http://schemas.microsoft.com/office/drawing/2014/main" val="287669559"/>
                    </a:ext>
                  </a:extLst>
                </a:gridCol>
                <a:gridCol w="1499017">
                  <a:extLst>
                    <a:ext uri="{9D8B030D-6E8A-4147-A177-3AD203B41FA5}">
                      <a16:colId xmlns:a16="http://schemas.microsoft.com/office/drawing/2014/main" val="130824780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2468451464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360099204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758004510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2362630969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3201982370"/>
                    </a:ext>
                  </a:extLst>
                </a:gridCol>
              </a:tblGrid>
              <a:tr h="669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(uuid)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(uuid)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Properties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4043"/>
                  </a:ext>
                </a:extLst>
              </a:tr>
              <a:tr h="669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Alert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alert, alert, high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0x00, 0x01, 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Read, 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669"/>
                  </a:ext>
                </a:extLst>
              </a:tr>
              <a:tr h="956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device (alarm)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Alert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flash &amp; beep, flash &amp; beep longer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0x2A06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0x00, 0x01, 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Without Response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1338"/>
                  </a:ext>
                </a:extLst>
              </a:tr>
              <a:tr h="956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</a:t>
                      </a:r>
                      <a:r>
                        <a:rPr lang="en-US" dirty="0" err="1" smtClean="0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 Alert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 power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29861"/>
                  </a:ext>
                </a:extLst>
              </a:tr>
              <a:tr h="2103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9910-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reports RSSI value and server displays green, yellow,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9911-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r>
                        <a:rPr lang="en-US" baseline="0" dirty="0" smtClean="0"/>
                        <a:t> unsubscribe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0x01C0 (Client RSSI: -64)</a:t>
                      </a:r>
                    </a:p>
                    <a:p>
                      <a:r>
                        <a:rPr lang="en-US" baseline="0" dirty="0" smtClean="0"/>
                        <a:t>0xFFFF (very close 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Without Response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763"/>
                  </a:ext>
                </a:extLst>
              </a:tr>
              <a:tr h="1242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Health Thermometer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 temperature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0x2A1C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r>
                        <a:rPr lang="en-US" baseline="0" dirty="0" smtClean="0"/>
                        <a:t> 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15.80</a:t>
                      </a:r>
                      <a:r>
                        <a:rPr lang="en-US" baseline="0" dirty="0" smtClean="0"/>
                        <a:t> degree Celsius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1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15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3 B+ is the peripheral device “Server”</a:t>
            </a:r>
          </a:p>
          <a:p>
            <a:pPr lvl="1"/>
            <a:r>
              <a:rPr lang="en-US" dirty="0" smtClean="0"/>
              <a:t>Temperature Service</a:t>
            </a:r>
          </a:p>
          <a:p>
            <a:pPr lvl="1"/>
            <a:r>
              <a:rPr lang="en-US" dirty="0" smtClean="0"/>
              <a:t>Alarm Service (lost device)</a:t>
            </a:r>
          </a:p>
          <a:p>
            <a:pPr lvl="1"/>
            <a:r>
              <a:rPr lang="en-US" dirty="0" smtClean="0"/>
              <a:t>Set Alarm/Link loss Service</a:t>
            </a:r>
          </a:p>
          <a:p>
            <a:pPr lvl="1"/>
            <a:r>
              <a:rPr lang="en-US" dirty="0" smtClean="0"/>
              <a:t>Proximity Service</a:t>
            </a:r>
            <a:endParaRPr lang="en-US" dirty="0" smtClean="0"/>
          </a:p>
          <a:p>
            <a:r>
              <a:rPr lang="en-US" dirty="0" smtClean="0"/>
              <a:t>Smart Phone is the central device “Client”</a:t>
            </a:r>
          </a:p>
          <a:p>
            <a:pPr lvl="1"/>
            <a:r>
              <a:rPr lang="en-US" dirty="0" smtClean="0"/>
              <a:t>Reads, writes, indicates, writes without response to the 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74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will be using APIs to use the Bluetooth LE chip, GPIO pins, and MCP3008 ADC</a:t>
            </a:r>
          </a:p>
          <a:p>
            <a:pPr lvl="1"/>
            <a:r>
              <a:rPr lang="en-US" dirty="0" smtClean="0"/>
              <a:t>Programming on the Pi will be done in node.js </a:t>
            </a:r>
          </a:p>
          <a:p>
            <a:pPr lvl="2"/>
            <a:r>
              <a:rPr lang="en-US" dirty="0" smtClean="0"/>
              <a:t>install node.js then create the Bluetooth project in a text editor bdsk.js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bleno</a:t>
            </a:r>
            <a:r>
              <a:rPr lang="en-US" dirty="0" smtClean="0"/>
              <a:t> (node.js module provides APIs Bluetooth GAP peripherals)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mcp-spi-adc</a:t>
            </a:r>
            <a:r>
              <a:rPr lang="en-US" dirty="0" smtClean="0"/>
              <a:t> (node.js module for serial peripheral interface with ADC)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onoff</a:t>
            </a:r>
            <a:r>
              <a:rPr lang="en-US" dirty="0" smtClean="0"/>
              <a:t> (node.js </a:t>
            </a:r>
            <a:r>
              <a:rPr lang="en-US" dirty="0" err="1" smtClean="0"/>
              <a:t>onoff</a:t>
            </a:r>
            <a:r>
              <a:rPr lang="en-US" dirty="0" smtClean="0"/>
              <a:t> package for GPIO API)</a:t>
            </a:r>
          </a:p>
          <a:p>
            <a:pPr lvl="1"/>
            <a:r>
              <a:rPr lang="en-US" dirty="0" smtClean="0"/>
              <a:t>Run the code in the shell using 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node bdsk.js</a:t>
            </a:r>
          </a:p>
        </p:txBody>
      </p:sp>
    </p:spTree>
    <p:extLst>
      <p:ext uri="{BB962C8B-B14F-4D97-AF65-F5344CB8AC3E}">
        <p14:creationId xmlns:p14="http://schemas.microsoft.com/office/powerpoint/2010/main" val="38566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74430" cy="1418705"/>
          </a:xfrm>
        </p:spPr>
        <p:txBody>
          <a:bodyPr/>
          <a:lstStyle/>
          <a:p>
            <a:r>
              <a:rPr lang="en-US" dirty="0" smtClean="0"/>
              <a:t>Bluetooth LE -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950" y="191349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300 lines of node.js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75" y="57842"/>
            <a:ext cx="8039725" cy="680015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761826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8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237" y="1577884"/>
            <a:ext cx="6255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8199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685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38"/>
          <a:stretch/>
        </p:blipFill>
        <p:spPr>
          <a:xfrm rot="5400000">
            <a:off x="1837074" y="-227469"/>
            <a:ext cx="6724650" cy="7299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26" t="1086" r="5404" b="31863"/>
          <a:stretch/>
        </p:blipFill>
        <p:spPr>
          <a:xfrm rot="5400000">
            <a:off x="5890444" y="1979390"/>
            <a:ext cx="6617029" cy="27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Experimentation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6691133" y="849532"/>
            <a:ext cx="4746271" cy="593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055" t="3717" r="12472"/>
          <a:stretch/>
        </p:blipFill>
        <p:spPr>
          <a:xfrm>
            <a:off x="473447" y="1444664"/>
            <a:ext cx="5399661" cy="50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2" y="170253"/>
            <a:ext cx="4079824" cy="3082613"/>
          </a:xfrm>
        </p:spPr>
        <p:txBody>
          <a:bodyPr/>
          <a:lstStyle/>
          <a:p>
            <a:r>
              <a:rPr lang="en-US" dirty="0" smtClean="0"/>
              <a:t>Bluetooth LE - Experimentation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246" y="170253"/>
            <a:ext cx="3335312" cy="6670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58" y="170253"/>
            <a:ext cx="4438367" cy="6625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23" y="2533338"/>
            <a:ext cx="41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nRF</a:t>
            </a:r>
            <a:r>
              <a:rPr lang="en-US" dirty="0" smtClean="0"/>
              <a:t> Connect – Nordic Semiconductor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Bluetooth LE protocol works</a:t>
            </a:r>
          </a:p>
          <a:p>
            <a:r>
              <a:rPr lang="en-US" dirty="0" smtClean="0"/>
              <a:t>Designing a simple Bluetooth LE profile</a:t>
            </a:r>
          </a:p>
          <a:p>
            <a:r>
              <a:rPr lang="en-US" dirty="0" smtClean="0"/>
              <a:t>Build a project to implement the Bluetooth LE profile</a:t>
            </a:r>
          </a:p>
          <a:p>
            <a:r>
              <a:rPr lang="en-US" dirty="0" smtClean="0"/>
              <a:t>Test and experiment with the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2" y="170253"/>
            <a:ext cx="3300335" cy="17784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Bluetooth LE - Experimentation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28" y="82114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57" y="358611"/>
            <a:ext cx="3914933" cy="5768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90" y="476788"/>
            <a:ext cx="4761028" cy="56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2" y="170254"/>
            <a:ext cx="2941062" cy="1688526"/>
          </a:xfrm>
        </p:spPr>
        <p:txBody>
          <a:bodyPr>
            <a:noAutofit/>
          </a:bodyPr>
          <a:lstStyle/>
          <a:p>
            <a:r>
              <a:rPr lang="en-US" sz="3200" dirty="0" smtClean="0"/>
              <a:t>Bluetooth LE - Experimentation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28" y="82114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84" y="153686"/>
            <a:ext cx="4241415" cy="6466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899" y="707219"/>
            <a:ext cx="4655600" cy="53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learned a lot about Bluetooth LE</a:t>
            </a:r>
          </a:p>
          <a:p>
            <a:pPr lvl="1"/>
            <a:r>
              <a:rPr lang="en-US" dirty="0" smtClean="0"/>
              <a:t>Learned How to design a simple server/client profile </a:t>
            </a:r>
          </a:p>
          <a:p>
            <a:pPr lvl="1"/>
            <a:r>
              <a:rPr lang="en-US" dirty="0" smtClean="0"/>
              <a:t>How to implement that profile into services, characteristics, values, and properties. </a:t>
            </a:r>
          </a:p>
          <a:p>
            <a:r>
              <a:rPr lang="en-US" dirty="0" smtClean="0"/>
              <a:t>First time programming node.js</a:t>
            </a:r>
          </a:p>
          <a:p>
            <a:r>
              <a:rPr lang="en-US" dirty="0" smtClean="0"/>
              <a:t>First time using a Raspberry Pi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I killed the Raspberry Pi by shorting the GPIO pins. (don’t use alligator clips)</a:t>
            </a:r>
          </a:p>
          <a:p>
            <a:pPr lvl="1"/>
            <a:r>
              <a:rPr lang="en-US" dirty="0" smtClean="0"/>
              <a:t>I bought the wrong components (3 V to 30 V Piezo Buzzer, too quite)</a:t>
            </a:r>
          </a:p>
          <a:p>
            <a:pPr lvl="1"/>
            <a:r>
              <a:rPr lang="en-US" dirty="0" smtClean="0"/>
              <a:t>I tried to make an app with MIT App Inventor/android studio </a:t>
            </a:r>
            <a:r>
              <a:rPr lang="en-US" dirty="0"/>
              <a:t>(</a:t>
            </a:r>
            <a:r>
              <a:rPr lang="en-US" dirty="0" smtClean="0"/>
              <a:t>fail)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Bluetooth LE services and characteristics</a:t>
            </a:r>
          </a:p>
          <a:p>
            <a:r>
              <a:rPr lang="en-US" dirty="0" smtClean="0"/>
              <a:t>Build the circuit out on a PCB</a:t>
            </a:r>
          </a:p>
          <a:p>
            <a:r>
              <a:rPr lang="en-US" dirty="0" smtClean="0"/>
              <a:t>Build a smartphone app</a:t>
            </a:r>
          </a:p>
          <a:p>
            <a:r>
              <a:rPr lang="en-US" dirty="0" smtClean="0"/>
              <a:t>Implement sound files instead of just a simple buzzer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1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GATT – Generic Attribute Profile</a:t>
            </a:r>
          </a:p>
          <a:p>
            <a:pPr lvl="1"/>
            <a:r>
              <a:rPr lang="en-US" dirty="0" smtClean="0"/>
              <a:t>GATT Server – Host a set of services, characteristics, and descriptors</a:t>
            </a:r>
          </a:p>
          <a:p>
            <a:pPr lvl="2"/>
            <a:r>
              <a:rPr lang="en-US" dirty="0" smtClean="0"/>
              <a:t>Read, Write,  WriteWithoutResponse, Notify, Indicate </a:t>
            </a:r>
          </a:p>
          <a:p>
            <a:pPr lvl="1"/>
            <a:r>
              <a:rPr lang="en-US" dirty="0" smtClean="0"/>
              <a:t>GATT Client – accesses a host services, characteristics, and descriptors. </a:t>
            </a:r>
          </a:p>
          <a:p>
            <a:pPr lvl="2"/>
            <a:r>
              <a:rPr lang="en-US" dirty="0" smtClean="0"/>
              <a:t>Apps use APIs to correctly prepare and transmit, receive, and decode ATT protocol data. </a:t>
            </a:r>
          </a:p>
          <a:p>
            <a:r>
              <a:rPr lang="en-US" dirty="0" smtClean="0"/>
              <a:t>GAP – Generic Access Profile (4 roles)</a:t>
            </a:r>
          </a:p>
          <a:p>
            <a:pPr lvl="1"/>
            <a:r>
              <a:rPr lang="en-US" dirty="0" smtClean="0"/>
              <a:t>Peripheral – Bluetooth LE device, sensor, etc. </a:t>
            </a:r>
          </a:p>
          <a:p>
            <a:pPr lvl="1"/>
            <a:r>
              <a:rPr lang="en-US" dirty="0" smtClean="0"/>
              <a:t>Central – </a:t>
            </a:r>
            <a:r>
              <a:rPr lang="en-US" dirty="0"/>
              <a:t>S</a:t>
            </a:r>
            <a:r>
              <a:rPr lang="en-US" dirty="0" smtClean="0"/>
              <a:t>mart phone </a:t>
            </a:r>
          </a:p>
          <a:p>
            <a:pPr lvl="1"/>
            <a:r>
              <a:rPr lang="en-US" dirty="0" smtClean="0"/>
              <a:t>Broadcaster – beacon </a:t>
            </a:r>
          </a:p>
          <a:p>
            <a:pPr lvl="1"/>
            <a:r>
              <a:rPr lang="en-US" dirty="0" smtClean="0"/>
              <a:t>Observer – device that listens for beacons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protocol - </a:t>
            </a:r>
            <a:r>
              <a:rPr lang="en-US" dirty="0" err="1" smtClean="0"/>
              <a:t>Gatt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902" y="1426878"/>
            <a:ext cx="9652196" cy="47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Developer </a:t>
            </a:r>
            <a:r>
              <a:rPr lang="en-US" dirty="0"/>
              <a:t>S</a:t>
            </a:r>
            <a:r>
              <a:rPr lang="en-US" dirty="0" smtClean="0"/>
              <a:t>tudy </a:t>
            </a:r>
            <a:r>
              <a:rPr lang="en-US" dirty="0"/>
              <a:t>G</a:t>
            </a:r>
            <a:r>
              <a:rPr lang="en-US" dirty="0" smtClean="0"/>
              <a:t>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6"/>
            <a:ext cx="4336726" cy="4080500"/>
          </a:xfrm>
        </p:spPr>
        <p:txBody>
          <a:bodyPr/>
          <a:lstStyle/>
          <a:p>
            <a:r>
              <a:rPr lang="en-US" dirty="0" smtClean="0"/>
              <a:t>Martin Woolley – Is part of the Bluetooth Special Interest Group (SIG</a:t>
            </a:r>
            <a:r>
              <a:rPr lang="en-US" dirty="0"/>
              <a:t>)</a:t>
            </a:r>
            <a:r>
              <a:rPr lang="en-US" dirty="0" smtClean="0"/>
              <a:t>  and he created a in depth tutorial on Bluetooth LE.</a:t>
            </a:r>
          </a:p>
          <a:p>
            <a:r>
              <a:rPr lang="en-US" dirty="0" smtClean="0"/>
              <a:t>This tutorial can be found on the official Bluetooth Website.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26" y="1690688"/>
            <a:ext cx="6865142" cy="4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9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LE - Profile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435245"/>
              </p:ext>
            </p:extLst>
          </p:nvPr>
        </p:nvGraphicFramePr>
        <p:xfrm>
          <a:off x="623965" y="1304141"/>
          <a:ext cx="10944069" cy="535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39">
                  <a:extLst>
                    <a:ext uri="{9D8B030D-6E8A-4147-A177-3AD203B41FA5}">
                      <a16:colId xmlns:a16="http://schemas.microsoft.com/office/drawing/2014/main" val="2325355864"/>
                    </a:ext>
                  </a:extLst>
                </a:gridCol>
                <a:gridCol w="3619421">
                  <a:extLst>
                    <a:ext uri="{9D8B030D-6E8A-4147-A177-3AD203B41FA5}">
                      <a16:colId xmlns:a16="http://schemas.microsoft.com/office/drawing/2014/main" val="1602355190"/>
                    </a:ext>
                  </a:extLst>
                </a:gridCol>
                <a:gridCol w="6683709">
                  <a:extLst>
                    <a:ext uri="{9D8B030D-6E8A-4147-A177-3AD203B41FA5}">
                      <a16:colId xmlns:a16="http://schemas.microsoft.com/office/drawing/2014/main" val="1756958229"/>
                    </a:ext>
                  </a:extLst>
                </a:gridCol>
              </a:tblGrid>
              <a:tr h="4252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02995"/>
                  </a:ext>
                </a:extLst>
              </a:tr>
              <a:tr h="7339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an alert level 0,</a:t>
                      </a:r>
                      <a:r>
                        <a:rPr lang="en-US" baseline="0" dirty="0" smtClean="0"/>
                        <a:t> 1, 2 to indicate the Bluetooth connection is lost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Acknowledge</a:t>
                      </a:r>
                      <a:r>
                        <a:rPr lang="en-US" baseline="0" dirty="0" smtClean="0"/>
                        <a:t> the alert settings (0=green, 1=yellow, 2=red) by flashing an LED 4 times.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47614"/>
                  </a:ext>
                </a:extLst>
              </a:tr>
              <a:tr h="13630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Locate a lost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device receives a </a:t>
                      </a:r>
                    </a:p>
                    <a:p>
                      <a:r>
                        <a:rPr lang="en-US" baseline="0" dirty="0" smtClean="0"/>
                        <a:t>0 – flash all LEDs 3 times, no buzzer</a:t>
                      </a:r>
                    </a:p>
                    <a:p>
                      <a:r>
                        <a:rPr lang="en-US" baseline="0" dirty="0" smtClean="0"/>
                        <a:t>1 – flash all LEDS 4 times, buzzer 4 times</a:t>
                      </a:r>
                    </a:p>
                    <a:p>
                      <a:r>
                        <a:rPr lang="en-US" baseline="0" dirty="0" smtClean="0"/>
                        <a:t>2 – flash all LEDs 5 times, buzzer 5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72262"/>
                  </a:ext>
                </a:extLst>
              </a:tr>
              <a:tr h="1048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the clients</a:t>
                      </a:r>
                      <a:r>
                        <a:rPr lang="en-US" baseline="0" dirty="0" smtClean="0"/>
                        <a:t> received signal strength (RSSI) indicate the following with the LEDs: 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  <a:r>
                        <a:rPr lang="en-US" baseline="0" dirty="0" smtClean="0"/>
                        <a:t> is close,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Yellow</a:t>
                      </a:r>
                      <a:r>
                        <a:rPr lang="en-US" baseline="0" dirty="0" smtClean="0"/>
                        <a:t> is mid range,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US" baseline="0" dirty="0" smtClean="0"/>
                        <a:t> is far away.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63015"/>
                  </a:ext>
                </a:extLst>
              </a:tr>
              <a:tr h="13630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Disconnected</a:t>
                      </a:r>
                      <a:r>
                        <a:rPr lang="en-US" baseline="0" dirty="0" smtClean="0"/>
                        <a:t> or lost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device will flash all LEDs and make a noise</a:t>
                      </a:r>
                    </a:p>
                    <a:p>
                      <a:r>
                        <a:rPr lang="en-US" baseline="0" dirty="0" smtClean="0"/>
                        <a:t>0 – no alert or flashing lights</a:t>
                      </a:r>
                    </a:p>
                    <a:p>
                      <a:r>
                        <a:rPr lang="en-US" baseline="0" dirty="0" smtClean="0"/>
                        <a:t>1 – flash/beep for 15 seconds</a:t>
                      </a:r>
                    </a:p>
                    <a:p>
                      <a:r>
                        <a:rPr lang="en-US" baseline="0" dirty="0" smtClean="0"/>
                        <a:t>2 – flash/beep for 30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34897"/>
                  </a:ext>
                </a:extLst>
              </a:tr>
              <a:tr h="4252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</a:t>
                      </a:r>
                      <a:r>
                        <a:rPr lang="en-US" baseline="0" dirty="0" smtClean="0"/>
                        <a:t> or disable a subscription to temperature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1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2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00" y="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 smtClean="0"/>
              <a:t>Bluetooth LE – Go from Profile design to GATT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94874"/>
              </p:ext>
            </p:extLst>
          </p:nvPr>
        </p:nvGraphicFramePr>
        <p:xfrm>
          <a:off x="1277907" y="942883"/>
          <a:ext cx="9930986" cy="539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74">
                  <a:extLst>
                    <a:ext uri="{9D8B030D-6E8A-4147-A177-3AD203B41FA5}">
                      <a16:colId xmlns:a16="http://schemas.microsoft.com/office/drawing/2014/main" val="3963951914"/>
                    </a:ext>
                  </a:extLst>
                </a:gridCol>
                <a:gridCol w="2174614">
                  <a:extLst>
                    <a:ext uri="{9D8B030D-6E8A-4147-A177-3AD203B41FA5}">
                      <a16:colId xmlns:a16="http://schemas.microsoft.com/office/drawing/2014/main" val="277210801"/>
                    </a:ext>
                  </a:extLst>
                </a:gridCol>
                <a:gridCol w="2903888">
                  <a:extLst>
                    <a:ext uri="{9D8B030D-6E8A-4147-A177-3AD203B41FA5}">
                      <a16:colId xmlns:a16="http://schemas.microsoft.com/office/drawing/2014/main" val="287669559"/>
                    </a:ext>
                  </a:extLst>
                </a:gridCol>
                <a:gridCol w="1795558">
                  <a:extLst>
                    <a:ext uri="{9D8B030D-6E8A-4147-A177-3AD203B41FA5}">
                      <a16:colId xmlns:a16="http://schemas.microsoft.com/office/drawing/2014/main" val="130824780"/>
                    </a:ext>
                  </a:extLst>
                </a:gridCol>
                <a:gridCol w="2615752">
                  <a:extLst>
                    <a:ext uri="{9D8B030D-6E8A-4147-A177-3AD203B41FA5}">
                      <a16:colId xmlns:a16="http://schemas.microsoft.com/office/drawing/2014/main" val="2468451464"/>
                    </a:ext>
                  </a:extLst>
                </a:gridCol>
              </a:tblGrid>
              <a:tr h="594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(uuid)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4043"/>
                  </a:ext>
                </a:extLst>
              </a:tr>
              <a:tr h="594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an Alert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alert, mild alert, high alert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669"/>
                  </a:ext>
                </a:extLst>
              </a:tr>
              <a:tr h="849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device (alarm)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flash &amp; beep, flash &amp; beep 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1338"/>
                  </a:ext>
                </a:extLst>
              </a:tr>
              <a:tr h="849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</a:t>
                      </a:r>
                      <a:r>
                        <a:rPr lang="en-US" dirty="0" err="1" smtClean="0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 power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29861"/>
                  </a:ext>
                </a:extLst>
              </a:tr>
              <a:tr h="14061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reports RSSI value and server displays green, yellow,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763"/>
                  </a:ext>
                </a:extLst>
              </a:tr>
              <a:tr h="101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 temperature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1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87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00" y="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 smtClean="0"/>
              <a:t>Bluetooth LE – Go from Profile design to GATT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23045"/>
              </p:ext>
            </p:extLst>
          </p:nvPr>
        </p:nvGraphicFramePr>
        <p:xfrm>
          <a:off x="1277907" y="942883"/>
          <a:ext cx="9930986" cy="539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74">
                  <a:extLst>
                    <a:ext uri="{9D8B030D-6E8A-4147-A177-3AD203B41FA5}">
                      <a16:colId xmlns:a16="http://schemas.microsoft.com/office/drawing/2014/main" val="3963951914"/>
                    </a:ext>
                  </a:extLst>
                </a:gridCol>
                <a:gridCol w="2174614">
                  <a:extLst>
                    <a:ext uri="{9D8B030D-6E8A-4147-A177-3AD203B41FA5}">
                      <a16:colId xmlns:a16="http://schemas.microsoft.com/office/drawing/2014/main" val="277210801"/>
                    </a:ext>
                  </a:extLst>
                </a:gridCol>
                <a:gridCol w="2903888">
                  <a:extLst>
                    <a:ext uri="{9D8B030D-6E8A-4147-A177-3AD203B41FA5}">
                      <a16:colId xmlns:a16="http://schemas.microsoft.com/office/drawing/2014/main" val="287669559"/>
                    </a:ext>
                  </a:extLst>
                </a:gridCol>
                <a:gridCol w="1795558">
                  <a:extLst>
                    <a:ext uri="{9D8B030D-6E8A-4147-A177-3AD203B41FA5}">
                      <a16:colId xmlns:a16="http://schemas.microsoft.com/office/drawing/2014/main" val="130824780"/>
                    </a:ext>
                  </a:extLst>
                </a:gridCol>
                <a:gridCol w="2615752">
                  <a:extLst>
                    <a:ext uri="{9D8B030D-6E8A-4147-A177-3AD203B41FA5}">
                      <a16:colId xmlns:a16="http://schemas.microsoft.com/office/drawing/2014/main" val="2468451464"/>
                    </a:ext>
                  </a:extLst>
                </a:gridCol>
              </a:tblGrid>
              <a:tr h="594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(uuid)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4043"/>
                  </a:ext>
                </a:extLst>
              </a:tr>
              <a:tr h="594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an Alert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alert, mild alert, high alert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669"/>
                  </a:ext>
                </a:extLst>
              </a:tr>
              <a:tr h="849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device (alarm)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Alert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flash &amp; beep, flash &amp; beep 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1338"/>
                  </a:ext>
                </a:extLst>
              </a:tr>
              <a:tr h="849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</a:t>
                      </a:r>
                      <a:r>
                        <a:rPr lang="en-US" dirty="0" err="1" smtClean="0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 Alert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 power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29861"/>
                  </a:ext>
                </a:extLst>
              </a:tr>
              <a:tr h="14061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9910-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reports RSSI value and server displays green, yellow,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763"/>
                  </a:ext>
                </a:extLst>
              </a:tr>
              <a:tr h="101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Health Thermometer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 temperature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1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28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00" y="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 smtClean="0"/>
              <a:t>Bluetooth LE – Go from Profile design to GATT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2967"/>
              </p:ext>
            </p:extLst>
          </p:nvPr>
        </p:nvGraphicFramePr>
        <p:xfrm>
          <a:off x="389744" y="822960"/>
          <a:ext cx="11111456" cy="596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29">
                  <a:extLst>
                    <a:ext uri="{9D8B030D-6E8A-4147-A177-3AD203B41FA5}">
                      <a16:colId xmlns:a16="http://schemas.microsoft.com/office/drawing/2014/main" val="3963951914"/>
                    </a:ext>
                  </a:extLst>
                </a:gridCol>
                <a:gridCol w="1764865">
                  <a:extLst>
                    <a:ext uri="{9D8B030D-6E8A-4147-A177-3AD203B41FA5}">
                      <a16:colId xmlns:a16="http://schemas.microsoft.com/office/drawing/2014/main" val="277210801"/>
                    </a:ext>
                  </a:extLst>
                </a:gridCol>
                <a:gridCol w="1552583">
                  <a:extLst>
                    <a:ext uri="{9D8B030D-6E8A-4147-A177-3AD203B41FA5}">
                      <a16:colId xmlns:a16="http://schemas.microsoft.com/office/drawing/2014/main" val="287669559"/>
                    </a:ext>
                  </a:extLst>
                </a:gridCol>
                <a:gridCol w="1508644">
                  <a:extLst>
                    <a:ext uri="{9D8B030D-6E8A-4147-A177-3AD203B41FA5}">
                      <a16:colId xmlns:a16="http://schemas.microsoft.com/office/drawing/2014/main" val="130824780"/>
                    </a:ext>
                  </a:extLst>
                </a:gridCol>
                <a:gridCol w="2125121">
                  <a:extLst>
                    <a:ext uri="{9D8B030D-6E8A-4147-A177-3AD203B41FA5}">
                      <a16:colId xmlns:a16="http://schemas.microsoft.com/office/drawing/2014/main" val="2468451464"/>
                    </a:ext>
                  </a:extLst>
                </a:gridCol>
                <a:gridCol w="1890757">
                  <a:extLst>
                    <a:ext uri="{9D8B030D-6E8A-4147-A177-3AD203B41FA5}">
                      <a16:colId xmlns:a16="http://schemas.microsoft.com/office/drawing/2014/main" val="360099204"/>
                    </a:ext>
                  </a:extLst>
                </a:gridCol>
                <a:gridCol w="1890757">
                  <a:extLst>
                    <a:ext uri="{9D8B030D-6E8A-4147-A177-3AD203B41FA5}">
                      <a16:colId xmlns:a16="http://schemas.microsoft.com/office/drawing/2014/main" val="3758004510"/>
                    </a:ext>
                  </a:extLst>
                </a:gridCol>
              </a:tblGrid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(uuid)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(uuid)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Characteristic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4043"/>
                  </a:ext>
                </a:extLst>
              </a:tr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Alert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alert, alert, high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669"/>
                  </a:ext>
                </a:extLst>
              </a:tr>
              <a:tr h="817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device (alarm)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Alert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flash &amp; beep, flash &amp; beep longer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91338"/>
                  </a:ext>
                </a:extLst>
              </a:tr>
              <a:tr h="817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</a:t>
                      </a:r>
                      <a:r>
                        <a:rPr lang="en-US" dirty="0" err="1" smtClean="0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 Alert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 power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29861"/>
                  </a:ext>
                </a:extLst>
              </a:tr>
              <a:tr h="1797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</a:t>
                      </a:r>
                      <a:r>
                        <a:rPr lang="en-US" baseline="0" dirty="0" smtClean="0"/>
                        <a:t> Monitor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3E09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9910-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293F-11E4-93BD-AFD0FE6D1DFD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reports RSSI value and server displays green, yellow,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763"/>
                  </a:ext>
                </a:extLst>
              </a:tr>
              <a:tr h="1062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Health Thermometer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 temperature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1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6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1261</Words>
  <Application>Microsoft Office PowerPoint</Application>
  <PresentationFormat>Widescreen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Bluetooth Low Energy </vt:lpstr>
      <vt:lpstr>Bluetooth LE - Project</vt:lpstr>
      <vt:lpstr>Bluetooth LE - Protocol</vt:lpstr>
      <vt:lpstr>Bluetooth LE protocol - Gatt Server</vt:lpstr>
      <vt:lpstr>Bluetooth LE - Developer Study Guide</vt:lpstr>
      <vt:lpstr>Bluetooth LE - Profile Design</vt:lpstr>
      <vt:lpstr>Bluetooth LE – Go from Profile design to GATT</vt:lpstr>
      <vt:lpstr>Bluetooth LE – Go from Profile design to GATT</vt:lpstr>
      <vt:lpstr>Bluetooth LE – Go from Profile design to GATT</vt:lpstr>
      <vt:lpstr>Bluetooth LE – Go from Profile design to GATT</vt:lpstr>
      <vt:lpstr>PowerPoint Presentation</vt:lpstr>
      <vt:lpstr>PowerPoint Presentation</vt:lpstr>
      <vt:lpstr>Bluetooth LE - Setup</vt:lpstr>
      <vt:lpstr>Bluetooth LE - Setup</vt:lpstr>
      <vt:lpstr>Bluetooth LE - Setup</vt:lpstr>
      <vt:lpstr>Bluetooth LE - Setup</vt:lpstr>
      <vt:lpstr>PowerPoint Presentation</vt:lpstr>
      <vt:lpstr>Bluetooth LE - Experimentation</vt:lpstr>
      <vt:lpstr>Bluetooth LE - Experimentation</vt:lpstr>
      <vt:lpstr>Bluetooth LE - Experimentation</vt:lpstr>
      <vt:lpstr>Bluetooth LE - Experimentation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Roberts</dc:creator>
  <cp:lastModifiedBy>Derek Roberts</cp:lastModifiedBy>
  <cp:revision>36</cp:revision>
  <dcterms:created xsi:type="dcterms:W3CDTF">2019-04-23T05:18:13Z</dcterms:created>
  <dcterms:modified xsi:type="dcterms:W3CDTF">2019-04-23T09:16:59Z</dcterms:modified>
</cp:coreProperties>
</file>