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1"/>
  </p:notesMasterIdLst>
  <p:sldIdLst>
    <p:sldId id="256" r:id="rId2"/>
    <p:sldId id="278" r:id="rId3"/>
    <p:sldId id="27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D098-2A0E-DA4A-B47F-40D8BBF24894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1F5A1-F5F0-B440-A6CF-68C6BF269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3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EC547-398A-4BEA-B97B-98F7CF26DF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9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40000"/>
              </a:lnSpc>
            </a:pPr>
            <a:r>
              <a:rPr lang="en-US" sz="1600" dirty="0" smtClean="0"/>
              <a:t>To create his favorite mix fruit juice he can use a </a:t>
            </a:r>
            <a:r>
              <a:rPr lang="en-US" sz="1600" i="1" dirty="0" smtClean="0">
                <a:solidFill>
                  <a:srgbClr val="0070C0"/>
                </a:solidFill>
              </a:rPr>
              <a:t>combiner</a:t>
            </a:r>
            <a:r>
              <a:rPr lang="en-US" sz="1600" dirty="0" smtClean="0"/>
              <a:t> after the reducers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If several &lt;key, value-list&gt; fall into the same group (based on the grouping/hashing algorithm) then use the blender (reducer) separately on each of them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The knife (</a:t>
            </a:r>
            <a:r>
              <a:rPr lang="en-US" sz="1600" dirty="0" err="1" smtClean="0"/>
              <a:t>mapper</a:t>
            </a:r>
            <a:r>
              <a:rPr lang="en-US" sz="1600" dirty="0" smtClean="0"/>
              <a:t>) and blender (reducer) should not contain residue after use – </a:t>
            </a:r>
            <a:r>
              <a:rPr lang="en-US" sz="1600" i="1" dirty="0" smtClean="0">
                <a:solidFill>
                  <a:srgbClr val="0070C0"/>
                </a:solidFill>
              </a:rPr>
              <a:t>Side Effect Free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600" dirty="0" smtClean="0"/>
              <a:t>In general reducer should be </a:t>
            </a:r>
            <a:r>
              <a:rPr lang="en-US" sz="1600" i="1" dirty="0" smtClean="0">
                <a:solidFill>
                  <a:srgbClr val="0070C0"/>
                </a:solidFill>
              </a:rPr>
              <a:t>associative </a:t>
            </a:r>
            <a:r>
              <a:rPr lang="en-US" sz="1600" dirty="0" smtClean="0"/>
              <a:t>and </a:t>
            </a:r>
            <a:r>
              <a:rPr lang="en-US" sz="1600" i="1" dirty="0" smtClean="0">
                <a:solidFill>
                  <a:srgbClr val="0070C0"/>
                </a:solidFill>
              </a:rPr>
              <a:t>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F1E07-8A75-4F38-89F0-5C554C95CFCB}" type="slidenum">
              <a:rPr lang="en-US"/>
              <a:pPr/>
              <a:t>5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8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77FA0-E7CF-4C29-8654-83493A659CE4}" type="slidenum">
              <a:rPr lang="en-US"/>
              <a:pPr/>
              <a:t>6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5938A-2D49-430F-9F29-95DC8770032A}" type="slidenum">
              <a:rPr lang="en-US"/>
              <a:pPr/>
              <a:t>7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1F063-4D57-4AE9-AE2A-D71B07276D1A}" type="slidenum">
              <a:rPr lang="en-US"/>
              <a:pPr/>
              <a:t>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B1F04-4E18-4AEF-BFF8-51A8B8E59194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809E0-EFDD-4A3B-BE10-E1A3103C6895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8AEA-81AD-E949-8A9F-8EF6A5A6AB44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2735-0748-CA4D-A3D3-CBDFD1E7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5.jpeg"/><Relationship Id="rId9" Type="http://schemas.openxmlformats.org/officeDocument/2006/relationships/image" Target="../media/image1.jpeg"/><Relationship Id="rId10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SI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686800" cy="914400"/>
          </a:xfrm>
        </p:spPr>
        <p:txBody>
          <a:bodyPr>
            <a:normAutofit fontScale="90000"/>
          </a:bodyPr>
          <a:lstStyle/>
          <a:p>
            <a:pPr marL="457200"/>
            <a:r>
              <a:rPr lang="en-US" sz="4000" b="1" dirty="0"/>
              <a:t>Task Granularity &amp; Pipelining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800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Fine granularity tasks:   map tasks &gt;&gt; machines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Minimizes time for fault recovery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pipeline shuffling with map execution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Better dynamic load balancing </a:t>
            </a:r>
          </a:p>
          <a:p>
            <a:pPr>
              <a:lnSpc>
                <a:spcPct val="90000"/>
              </a:lnSpc>
            </a:pPr>
            <a:r>
              <a:rPr lang="en-US"/>
              <a:t>Often use 200,000 map  &amp;  5000 reduce tasks </a:t>
            </a:r>
          </a:p>
          <a:p>
            <a:pPr>
              <a:lnSpc>
                <a:spcPct val="90000"/>
              </a:lnSpc>
            </a:pPr>
            <a:r>
              <a:rPr lang="en-US"/>
              <a:t>Running on 2000 machines </a:t>
            </a:r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814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752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6400801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Dan Weld’s class at U. Washington</a:t>
            </a:r>
          </a:p>
        </p:txBody>
      </p:sp>
    </p:spTree>
    <p:extLst>
      <p:ext uri="{BB962C8B-B14F-4D97-AF65-F5344CB8AC3E}">
        <p14:creationId xmlns:p14="http://schemas.microsoft.com/office/powerpoint/2010/main" val="8653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MapReduce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4114800"/>
            <a:ext cx="8077200" cy="2438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Implementations support: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Splitting of data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Passing the output of map functions to reduce functions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Sorting the inputs to the reduce function based on the intermediate keys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Quality of services</a:t>
            </a:r>
          </a:p>
          <a:p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2133600" y="1295400"/>
            <a:ext cx="7848600" cy="2590800"/>
            <a:chOff x="685800" y="1447800"/>
            <a:chExt cx="7848600" cy="2590800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685800" y="1447800"/>
              <a:ext cx="7848600" cy="2590800"/>
            </a:xfrm>
            <a:prstGeom prst="roundRect">
              <a:avLst>
                <a:gd name="adj" fmla="val 755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345907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960269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007468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619900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615364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990600" y="2362200"/>
              <a:ext cx="2590383" cy="304513"/>
              <a:chOff x="1453" y="5453"/>
              <a:chExt cx="3605" cy="353"/>
            </a:xfrm>
          </p:grpSpPr>
          <p:sp>
            <p:nvSpPr>
              <p:cNvPr id="52" name="Text Box 16"/>
              <p:cNvSpPr txBox="1">
                <a:spLocks noChangeArrowheads="1"/>
              </p:cNvSpPr>
              <p:nvPr/>
            </p:nvSpPr>
            <p:spPr bwMode="auto">
              <a:xfrm>
                <a:off x="1453" y="5453"/>
                <a:ext cx="2863" cy="353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cs typeface="Courier New" pitchFamily="49" charset="0"/>
                  </a:rPr>
                  <a:t>Map(Key, Value)  </a:t>
                </a:r>
              </a:p>
            </p:txBody>
          </p:sp>
          <p:cxnSp>
            <p:nvCxnSpPr>
              <p:cNvPr id="53" name="AutoShape 17"/>
              <p:cNvCxnSpPr>
                <a:cxnSpLocks noChangeShapeType="1"/>
              </p:cNvCxnSpPr>
              <p:nvPr/>
            </p:nvCxnSpPr>
            <p:spPr bwMode="auto">
              <a:xfrm>
                <a:off x="4316" y="5630"/>
                <a:ext cx="7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5943249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5268528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6" name="AutoShape 20"/>
            <p:cNvCxnSpPr>
              <a:cxnSpLocks noChangeShapeType="1"/>
            </p:cNvCxnSpPr>
            <p:nvPr/>
          </p:nvCxnSpPr>
          <p:spPr bwMode="auto">
            <a:xfrm>
              <a:off x="4464468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21"/>
            <p:cNvCxnSpPr>
              <a:cxnSpLocks noChangeShapeType="1"/>
            </p:cNvCxnSpPr>
            <p:nvPr/>
          </p:nvCxnSpPr>
          <p:spPr bwMode="auto">
            <a:xfrm>
              <a:off x="5096076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2"/>
            <p:cNvCxnSpPr>
              <a:cxnSpLocks noChangeShapeType="1"/>
            </p:cNvCxnSpPr>
            <p:nvPr/>
          </p:nvCxnSpPr>
          <p:spPr bwMode="auto">
            <a:xfrm>
              <a:off x="5731995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3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273769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24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26945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25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901065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26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159518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27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905376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28"/>
            <p:cNvCxnSpPr>
              <a:cxnSpLocks noChangeShapeType="1"/>
            </p:cNvCxnSpPr>
            <p:nvPr/>
          </p:nvCxnSpPr>
          <p:spPr bwMode="auto">
            <a:xfrm>
              <a:off x="4733925" y="2605238"/>
              <a:ext cx="362151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29"/>
            <p:cNvCxnSpPr>
              <a:cxnSpLocks noChangeShapeType="1"/>
            </p:cNvCxnSpPr>
            <p:nvPr/>
          </p:nvCxnSpPr>
          <p:spPr bwMode="auto">
            <a:xfrm flipH="1">
              <a:off x="5096076" y="2605238"/>
              <a:ext cx="26945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30"/>
            <p:cNvCxnSpPr>
              <a:cxnSpLocks noChangeShapeType="1"/>
            </p:cNvCxnSpPr>
            <p:nvPr/>
          </p:nvCxnSpPr>
          <p:spPr bwMode="auto">
            <a:xfrm flipH="1">
              <a:off x="5096076" y="2605238"/>
              <a:ext cx="905376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31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1541295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32"/>
            <p:cNvCxnSpPr>
              <a:cxnSpLocks noChangeShapeType="1"/>
            </p:cNvCxnSpPr>
            <p:nvPr/>
          </p:nvCxnSpPr>
          <p:spPr bwMode="auto">
            <a:xfrm>
              <a:off x="4733925" y="2605238"/>
              <a:ext cx="99807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33"/>
            <p:cNvCxnSpPr>
              <a:cxnSpLocks noChangeShapeType="1"/>
            </p:cNvCxnSpPr>
            <p:nvPr/>
          </p:nvCxnSpPr>
          <p:spPr bwMode="auto">
            <a:xfrm>
              <a:off x="5365533" y="2605238"/>
              <a:ext cx="366462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34"/>
            <p:cNvCxnSpPr>
              <a:cxnSpLocks noChangeShapeType="1"/>
            </p:cNvCxnSpPr>
            <p:nvPr/>
          </p:nvCxnSpPr>
          <p:spPr bwMode="auto">
            <a:xfrm flipH="1">
              <a:off x="5731995" y="2605238"/>
              <a:ext cx="32766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35"/>
            <p:cNvCxnSpPr>
              <a:cxnSpLocks noChangeShapeType="1"/>
            </p:cNvCxnSpPr>
            <p:nvPr/>
          </p:nvCxnSpPr>
          <p:spPr bwMode="auto">
            <a:xfrm>
              <a:off x="4119563" y="2055545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6"/>
            <p:cNvCxnSpPr>
              <a:cxnSpLocks noChangeShapeType="1"/>
            </p:cNvCxnSpPr>
            <p:nvPr/>
          </p:nvCxnSpPr>
          <p:spPr bwMode="auto">
            <a:xfrm>
              <a:off x="4733925" y="2055545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37"/>
            <p:cNvCxnSpPr>
              <a:cxnSpLocks noChangeShapeType="1"/>
            </p:cNvCxnSpPr>
            <p:nvPr/>
          </p:nvCxnSpPr>
          <p:spPr bwMode="auto">
            <a:xfrm>
              <a:off x="5365533" y="2044767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38"/>
            <p:cNvCxnSpPr>
              <a:cxnSpLocks noChangeShapeType="1"/>
            </p:cNvCxnSpPr>
            <p:nvPr/>
          </p:nvCxnSpPr>
          <p:spPr bwMode="auto">
            <a:xfrm>
              <a:off x="6059655" y="2044767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73"/>
            <p:cNvCxnSpPr>
              <a:cxnSpLocks noChangeShapeType="1"/>
            </p:cNvCxnSpPr>
            <p:nvPr/>
          </p:nvCxnSpPr>
          <p:spPr bwMode="auto">
            <a:xfrm>
              <a:off x="4464468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74"/>
            <p:cNvCxnSpPr>
              <a:cxnSpLocks noChangeShapeType="1"/>
            </p:cNvCxnSpPr>
            <p:nvPr/>
          </p:nvCxnSpPr>
          <p:spPr bwMode="auto">
            <a:xfrm>
              <a:off x="5080986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75"/>
            <p:cNvCxnSpPr>
              <a:cxnSpLocks noChangeShapeType="1"/>
            </p:cNvCxnSpPr>
            <p:nvPr/>
          </p:nvCxnSpPr>
          <p:spPr bwMode="auto">
            <a:xfrm>
              <a:off x="5731995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90600" y="3048000"/>
              <a:ext cx="3275883" cy="304513"/>
              <a:chOff x="499" y="5453"/>
              <a:chExt cx="4559" cy="353"/>
            </a:xfrm>
          </p:grpSpPr>
          <p:sp>
            <p:nvSpPr>
              <p:cNvPr id="50" name="Text Box 16"/>
              <p:cNvSpPr txBox="1">
                <a:spLocks noChangeArrowheads="1"/>
              </p:cNvSpPr>
              <p:nvPr/>
            </p:nvSpPr>
            <p:spPr bwMode="auto">
              <a:xfrm>
                <a:off x="499" y="5453"/>
                <a:ext cx="3817" cy="353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cs typeface="Courier New" pitchFamily="49" charset="0"/>
                  </a:rPr>
                  <a:t>Reduce(Key, List&lt;Value&gt;)  </a:t>
                </a:r>
              </a:p>
            </p:txBody>
          </p:sp>
          <p:cxnSp>
            <p:nvCxnSpPr>
              <p:cNvPr id="51" name="AutoShape 17"/>
              <p:cNvCxnSpPr>
                <a:cxnSpLocks noChangeShapeType="1"/>
              </p:cNvCxnSpPr>
              <p:nvPr/>
            </p:nvCxnSpPr>
            <p:spPr bwMode="auto">
              <a:xfrm>
                <a:off x="4316" y="5630"/>
                <a:ext cx="7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Group 188"/>
            <p:cNvGrpSpPr/>
            <p:nvPr/>
          </p:nvGrpSpPr>
          <p:grpSpPr>
            <a:xfrm>
              <a:off x="3810000" y="1600200"/>
              <a:ext cx="2590800" cy="381000"/>
              <a:chOff x="5181600" y="1600200"/>
              <a:chExt cx="2590800" cy="3810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181600" y="1600200"/>
                <a:ext cx="2590800" cy="381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rot="5400000">
                <a:off x="52959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56007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72771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82"/>
              <p:cNvSpPr txBox="1">
                <a:spLocks noChangeArrowheads="1"/>
              </p:cNvSpPr>
              <p:nvPr/>
            </p:nvSpPr>
            <p:spPr bwMode="auto">
              <a:xfrm>
                <a:off x="5791200" y="1600200"/>
                <a:ext cx="16002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>
                    <a:latin typeface="Cambria" pitchFamily="18" charset="0"/>
                    <a:cs typeface="Arial" pitchFamily="34" charset="0"/>
                  </a:rPr>
                  <a:t>Data Partitions</a:t>
                </a:r>
                <a:endParaRPr lang="en-US" sz="1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3434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530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6388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Box 82"/>
            <p:cNvSpPr txBox="1">
              <a:spLocks noChangeArrowheads="1"/>
            </p:cNvSpPr>
            <p:nvPr/>
          </p:nvSpPr>
          <p:spPr bwMode="auto">
            <a:xfrm>
              <a:off x="2590800" y="3581400"/>
              <a:ext cx="1676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600" b="1" dirty="0">
                  <a:latin typeface="Cambria" pitchFamily="18" charset="0"/>
                  <a:cs typeface="Arial" pitchFamily="34" charset="0"/>
                </a:rPr>
                <a:t>Reduce Outputs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6019800" y="2590800"/>
              <a:ext cx="2514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latin typeface="Cambria" pitchFamily="18" charset="0"/>
                </a:rPr>
                <a:t>A hash function maps the results of the map tasks to r  reduce tasks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733800" y="838200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 parallel Runtime coming from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5739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HadoopWordCoun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"/>
            <a:ext cx="9144000" cy="6400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2800" y="6428602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</a:rPr>
              <a:t>http://blog.jteam.nl/wp-content/uploads/2009/08/MapReduceWordCountOverview.png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86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implified Arabic" pitchFamily="2" charset="-78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5263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 descr="Hadoop_wordcou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838200"/>
            <a:ext cx="6096000" cy="5791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0" y="152400"/>
            <a:ext cx="7086600" cy="63976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WordCount</a:t>
            </a:r>
            <a:r>
              <a:rPr lang="en-US" sz="36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Example in Hadoop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733800"/>
            <a:ext cx="2895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133600"/>
            <a:ext cx="3200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5410200"/>
            <a:ext cx="3124200" cy="76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876800"/>
            <a:ext cx="7848600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Combiner Functions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Run on the map output as an optimization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Minimize the data transfer between map and reduce tasks</a:t>
            </a:r>
          </a:p>
          <a:p>
            <a:r>
              <a:rPr lang="en-US" dirty="0">
                <a:solidFill>
                  <a:srgbClr val="C00000"/>
                </a:solidFill>
              </a:rPr>
              <a:t>e.g.</a:t>
            </a:r>
          </a:p>
          <a:p>
            <a:r>
              <a:rPr lang="en-US" dirty="0">
                <a:solidFill>
                  <a:srgbClr val="C00000"/>
                </a:solidFill>
              </a:rPr>
              <a:t>Max(0,20,10,25,15) = max(max(0,20,10), max(25,15)) = max(20,25) = 25</a:t>
            </a:r>
          </a:p>
        </p:txBody>
      </p:sp>
    </p:spTree>
    <p:extLst>
      <p:ext uri="{BB962C8B-B14F-4D97-AF65-F5344CB8AC3E}">
        <p14:creationId xmlns:p14="http://schemas.microsoft.com/office/powerpoint/2010/main" val="12546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b649_Hadoop_no_reduce_tas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830" y="1977390"/>
            <a:ext cx="3482340" cy="2903220"/>
          </a:xfrm>
          <a:prstGeom prst="rect">
            <a:avLst/>
          </a:prstGeom>
        </p:spPr>
      </p:pic>
      <p:pic>
        <p:nvPicPr>
          <p:cNvPr id="6" name="Picture 5" descr="b649_Hadoop_single_reduce_tas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981200"/>
            <a:ext cx="5356860" cy="2887980"/>
          </a:xfrm>
          <a:prstGeom prst="rect">
            <a:avLst/>
          </a:prstGeom>
        </p:spPr>
      </p:pic>
      <p:pic>
        <p:nvPicPr>
          <p:cNvPr id="4" name="Picture 3" descr="b649_Hadoop_two_reduce_task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1981200"/>
            <a:ext cx="5341620" cy="2910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05000" y="762000"/>
            <a:ext cx="8382000" cy="63976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Number of Map tasks and Reduce 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1400" y="6488668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Hadoop: The Definitive Guide</a:t>
            </a:r>
          </a:p>
        </p:txBody>
      </p:sp>
    </p:spTree>
    <p:extLst>
      <p:ext uri="{BB962C8B-B14F-4D97-AF65-F5344CB8AC3E}">
        <p14:creationId xmlns:p14="http://schemas.microsoft.com/office/powerpoint/2010/main" val="16260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mrfig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762000"/>
            <a:ext cx="8610600" cy="56388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0"/>
            <a:ext cx="8534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MapReduce</a:t>
            </a:r>
            <a:r>
              <a:rPr lang="en-US" sz="40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Execution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64124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33CC"/>
                </a:solidFill>
              </a:rPr>
              <a:t>http://code.google.com/edu/parallel/mapreduce-tutorial.html</a:t>
            </a:r>
          </a:p>
        </p:txBody>
      </p:sp>
    </p:spTree>
    <p:extLst>
      <p:ext uri="{BB962C8B-B14F-4D97-AF65-F5344CB8AC3E}">
        <p14:creationId xmlns:p14="http://schemas.microsoft.com/office/powerpoint/2010/main" val="10737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 descr="Hadoo_run_MapReduce_Jo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7570" y="1066800"/>
            <a:ext cx="5356860" cy="441198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90800" y="457200"/>
            <a:ext cx="68580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How Hadoop Runs on a </a:t>
            </a:r>
            <a:r>
              <a:rPr lang="en-US" sz="28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MapReduce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Job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0" y="6488668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Hadoop: The Definitive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5410201"/>
            <a:ext cx="8880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itchFamily="34" charset="0"/>
              <a:buChar char="•"/>
            </a:pPr>
            <a:r>
              <a:rPr lang="en-US" dirty="0"/>
              <a:t>The job scheduler retrieves the input splits and creates one map task for each split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/>
              <a:t>The number of reduce tasks is set by “</a:t>
            </a:r>
            <a:r>
              <a:rPr lang="en-US" dirty="0" err="1"/>
              <a:t>mapred.reduce.task</a:t>
            </a:r>
            <a:r>
              <a:rPr lang="en-US" dirty="0"/>
              <a:t>” property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/>
              <a:t>Tasktrackers</a:t>
            </a:r>
            <a:r>
              <a:rPr lang="en-US" dirty="0"/>
              <a:t> runs a simple loop to send heartbeat method calls to the </a:t>
            </a:r>
            <a:r>
              <a:rPr lang="en-US" dirty="0" err="1"/>
              <a:t>jobtracker</a:t>
            </a:r>
            <a:endParaRPr lang="en-US" dirty="0"/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/>
              <a:t>Tasktrackers</a:t>
            </a:r>
            <a:r>
              <a:rPr lang="en-US" dirty="0"/>
              <a:t> have a fixed #  of slots for map/reduce tasks depending on cores and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1" y="3429001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-57150">
              <a:buFont typeface="Arial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Output directory</a:t>
            </a:r>
          </a:p>
          <a:p>
            <a:pPr marL="57150" indent="-57150">
              <a:buFont typeface="Arial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Job JAR (10 copies)</a:t>
            </a:r>
          </a:p>
          <a:p>
            <a:pPr marL="57150" indent="-57150">
              <a:buFont typeface="Arial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9883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Hadoo_propagate_updat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7050" y="609600"/>
            <a:ext cx="6505550" cy="50292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0400" y="152400"/>
            <a:ext cx="56388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Status updates in </a:t>
            </a:r>
            <a:r>
              <a:rPr lang="en-US" sz="28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MapReduce</a:t>
            </a:r>
            <a:endParaRPr lang="en-US" sz="2800" spc="-10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6488668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Hadoop: The Definitive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1" y="5581472"/>
            <a:ext cx="60935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itchFamily="34" charset="0"/>
              <a:buChar char="•"/>
            </a:pPr>
            <a:r>
              <a:rPr lang="en-US" sz="1400" dirty="0" err="1"/>
              <a:t>MapReduce</a:t>
            </a:r>
            <a:r>
              <a:rPr lang="en-US" sz="1400" dirty="0"/>
              <a:t> jobs are long-running batch jobs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A job and each task have a status (e.g. running, successfully completed , failed)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A task report progress by setting a flag, which is checked every 3 seconds.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 err="1"/>
              <a:t>Tasktrackers</a:t>
            </a:r>
            <a:r>
              <a:rPr lang="en-US" sz="1400" dirty="0"/>
              <a:t> sends heartbeat every 5 seconds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 err="1"/>
              <a:t>JobClient</a:t>
            </a:r>
            <a:r>
              <a:rPr lang="en-US" sz="1400" dirty="0"/>
              <a:t> receives the latest status by polling the </a:t>
            </a:r>
            <a:r>
              <a:rPr lang="en-US" sz="1400" dirty="0" err="1"/>
              <a:t>jobtracker</a:t>
            </a:r>
            <a:r>
              <a:rPr lang="en-US" sz="1400" dirty="0"/>
              <a:t> every second</a:t>
            </a:r>
          </a:p>
        </p:txBody>
      </p:sp>
    </p:spTree>
    <p:extLst>
      <p:ext uri="{BB962C8B-B14F-4D97-AF65-F5344CB8AC3E}">
        <p14:creationId xmlns:p14="http://schemas.microsoft.com/office/powerpoint/2010/main" val="2143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 descr="Hadoop_shuffle_and_so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914400"/>
            <a:ext cx="9144000" cy="416223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95800" y="228600"/>
            <a:ext cx="32766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Shuffle and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10540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Every reducer is sorted by key in </a:t>
            </a:r>
            <a:r>
              <a:rPr lang="en-US" sz="1400" dirty="0" err="1"/>
              <a:t>MapReduce</a:t>
            </a:r>
            <a:endParaRPr lang="en-US" sz="1400" dirty="0"/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“Shuffle”  transfers the map outputs  to the reducers as inputs with room for  optimization and is heart of </a:t>
            </a:r>
            <a:r>
              <a:rPr lang="en-US" sz="1400" dirty="0" err="1"/>
              <a:t>MapReduce</a:t>
            </a:r>
            <a:endParaRPr lang="en-US" sz="1400" dirty="0"/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When the buffer </a:t>
            </a:r>
            <a:r>
              <a:rPr lang="en-US" sz="1400" dirty="0" err="1"/>
              <a:t>reachers</a:t>
            </a:r>
            <a:r>
              <a:rPr lang="en-US" sz="1400" dirty="0"/>
              <a:t> a certain threshold (80%), a background thread will start to spill the content to disk as a spill file.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“Spill” are written in round-robin to job specific directories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The number of spills is at  least 3 if a combiner function has been specified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“Copy phase” is the reduce task starts copying outputs from </a:t>
            </a:r>
            <a:r>
              <a:rPr lang="en-US" sz="1400" dirty="0" err="1"/>
              <a:t>mappers</a:t>
            </a:r>
            <a:r>
              <a:rPr lang="en-US" sz="1400" dirty="0"/>
              <a:t> as soon as each completes. The default is 5 </a:t>
            </a:r>
            <a:r>
              <a:rPr lang="en-US" sz="1400" dirty="0" err="1"/>
              <a:t>threds</a:t>
            </a:r>
            <a:r>
              <a:rPr lang="en-US" sz="1400" dirty="0"/>
              <a:t>.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“Sort phase” starts when all the map outputs have been copied. This is done in rounds e..g merge factor is 10 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“Final Merge” can come from a mixture of in-memory and on-disk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8194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100 MB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6564868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Hadoop: The Definitive Guide</a:t>
            </a:r>
          </a:p>
        </p:txBody>
      </p:sp>
    </p:spTree>
    <p:extLst>
      <p:ext uri="{BB962C8B-B14F-4D97-AF65-F5344CB8AC3E}">
        <p14:creationId xmlns:p14="http://schemas.microsoft.com/office/powerpoint/2010/main" val="783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 descr="Hadoop_file_re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803602"/>
            <a:ext cx="9144000" cy="5250797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0400" y="152400"/>
            <a:ext cx="57912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A Client Writing data to HDFS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00400" y="152400"/>
            <a:ext cx="6019800" cy="533400"/>
          </a:xfrm>
          <a:prstGeom prst="rect">
            <a:avLst/>
          </a:prstGeom>
          <a:solidFill>
            <a:schemeClr val="bg1"/>
          </a:solidFill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A Client reading data from HDFS</a:t>
            </a:r>
          </a:p>
        </p:txBody>
      </p:sp>
      <p:pic>
        <p:nvPicPr>
          <p:cNvPr id="6" name="Picture 5" descr="Hadoop_file_wri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711181"/>
            <a:ext cx="9144000" cy="5435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91400" y="6488668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Hadoop: The Definitive Guide</a:t>
            </a:r>
          </a:p>
        </p:txBody>
      </p:sp>
    </p:spTree>
    <p:extLst>
      <p:ext uri="{BB962C8B-B14F-4D97-AF65-F5344CB8AC3E}">
        <p14:creationId xmlns:p14="http://schemas.microsoft.com/office/powerpoint/2010/main" val="13740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if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472147">
            <a:off x="7926284" y="2481770"/>
            <a:ext cx="872067" cy="78486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838200"/>
          </a:xfrm>
        </p:spPr>
        <p:txBody>
          <a:bodyPr/>
          <a:lstStyle/>
          <a:p>
            <a:r>
              <a:rPr lang="en-US" dirty="0" smtClean="0"/>
              <a:t>Sam thought of “drinking” the apple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419600" y="512763"/>
            <a:ext cx="7772400" cy="914400"/>
          </a:xfrm>
        </p:spPr>
        <p:txBody>
          <a:bodyPr/>
          <a:lstStyle/>
          <a:p>
            <a:r>
              <a:rPr lang="en-US" dirty="0" smtClean="0"/>
              <a:t>Sam’s Problem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00800" y="2617270"/>
            <a:ext cx="3276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lnSpc>
                <a:spcPct val="20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000" dirty="0"/>
              <a:t>He used a        to cut  the          and a          to make juice.     </a:t>
            </a:r>
          </a:p>
        </p:txBody>
      </p:sp>
      <p:pic>
        <p:nvPicPr>
          <p:cNvPr id="5" name="Picture 4" descr="sa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4267200"/>
            <a:ext cx="1097280" cy="13716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2895600" y="1981200"/>
            <a:ext cx="2438400" cy="160020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747" y="2438401"/>
            <a:ext cx="555453" cy="6557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886200" y="2667000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4800" y="2286000"/>
            <a:ext cx="843160" cy="838200"/>
          </a:xfrm>
          <a:prstGeom prst="rect">
            <a:avLst/>
          </a:prstGeom>
        </p:spPr>
      </p:pic>
      <p:pic>
        <p:nvPicPr>
          <p:cNvPr id="12" name="Picture 11" descr="apple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1" y="3303071"/>
            <a:ext cx="555453" cy="655743"/>
          </a:xfrm>
          <a:prstGeom prst="rect">
            <a:avLst/>
          </a:prstGeom>
        </p:spPr>
      </p:pic>
      <p:pic>
        <p:nvPicPr>
          <p:cNvPr id="13" name="Picture 12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3226871"/>
            <a:ext cx="609600" cy="822449"/>
          </a:xfrm>
          <a:prstGeom prst="rect">
            <a:avLst/>
          </a:prstGeom>
        </p:spPr>
      </p:pic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5562600"/>
            <a:ext cx="990600" cy="99060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1" y="5715001"/>
            <a:ext cx="555453" cy="655743"/>
          </a:xfrm>
          <a:prstGeom prst="rect">
            <a:avLst/>
          </a:prstGeom>
        </p:spPr>
      </p:pic>
      <p:pic>
        <p:nvPicPr>
          <p:cNvPr id="16" name="Picture 15" descr="knif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472147">
            <a:off x="6275395" y="5224970"/>
            <a:ext cx="872067" cy="784860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0" y="5562600"/>
            <a:ext cx="843160" cy="838200"/>
          </a:xfrm>
          <a:prstGeom prst="rect">
            <a:avLst/>
          </a:prstGeom>
        </p:spPr>
      </p:pic>
      <p:pic>
        <p:nvPicPr>
          <p:cNvPr id="18" name="Picture 17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4400" y="5181601"/>
            <a:ext cx="609600" cy="82244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0960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3058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0"/>
          <p:cNvGrpSpPr/>
          <p:nvPr/>
        </p:nvGrpSpPr>
        <p:grpSpPr>
          <a:xfrm>
            <a:off x="5967877" y="3669268"/>
            <a:ext cx="2725939" cy="369332"/>
            <a:chOff x="4443876" y="3669268"/>
            <a:chExt cx="2725939" cy="369332"/>
          </a:xfrm>
        </p:grpSpPr>
        <p:sp>
          <p:nvSpPr>
            <p:cNvPr id="163" name="TextBox 162"/>
            <p:cNvSpPr txBox="1"/>
            <p:nvPr/>
          </p:nvSpPr>
          <p:spPr>
            <a:xfrm>
              <a:off x="4443876" y="3669268"/>
              <a:ext cx="2725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(&lt;a’,     &gt; , &lt;o’,    &gt; , &lt;p’,    &gt; )</a:t>
              </a:r>
            </a:p>
          </p:txBody>
        </p:sp>
        <p:pic>
          <p:nvPicPr>
            <p:cNvPr id="168" name="Picture 167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975673" y="3733800"/>
              <a:ext cx="228600" cy="228600"/>
            </a:xfrm>
            <a:prstGeom prst="rect">
              <a:avLst/>
            </a:prstGeom>
          </p:spPr>
        </p:pic>
        <p:pic>
          <p:nvPicPr>
            <p:cNvPr id="169" name="Picture 168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1200" y="3788734"/>
              <a:ext cx="188694" cy="152506"/>
            </a:xfrm>
            <a:prstGeom prst="rect">
              <a:avLst/>
            </a:prstGeom>
          </p:spPr>
        </p:pic>
        <p:pic>
          <p:nvPicPr>
            <p:cNvPr id="170" name="Picture 169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9383" y="3733800"/>
              <a:ext cx="212417" cy="223037"/>
            </a:xfrm>
            <a:prstGeom prst="rect">
              <a:avLst/>
            </a:prstGeom>
          </p:spPr>
        </p:pic>
      </p:grp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804862"/>
          </a:xfrm>
        </p:spPr>
        <p:txBody>
          <a:bodyPr>
            <a:normAutofit/>
          </a:bodyPr>
          <a:lstStyle/>
          <a:p>
            <a:r>
              <a:rPr lang="en-US" dirty="0" smtClean="0"/>
              <a:t>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419600" y="512763"/>
            <a:ext cx="7772400" cy="914400"/>
          </a:xfrm>
        </p:spPr>
        <p:txBody>
          <a:bodyPr/>
          <a:lstStyle/>
          <a:p>
            <a:r>
              <a:rPr lang="en-US" dirty="0" smtClean="0"/>
              <a:t>Creative Sam</a:t>
            </a:r>
            <a:endParaRPr lang="en-US" dirty="0"/>
          </a:p>
        </p:txBody>
      </p:sp>
      <p:grpSp>
        <p:nvGrpSpPr>
          <p:cNvPr id="13" name="Group 3"/>
          <p:cNvGrpSpPr/>
          <p:nvPr/>
        </p:nvGrpSpPr>
        <p:grpSpPr>
          <a:xfrm>
            <a:off x="3480925" y="1971418"/>
            <a:ext cx="1090279" cy="533400"/>
            <a:chOff x="4038600" y="2362200"/>
            <a:chExt cx="1328782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423370" y="2496024"/>
              <a:ext cx="944012" cy="709779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1" y="2642300"/>
            <a:ext cx="395932" cy="483582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9465" y="2642300"/>
            <a:ext cx="395932" cy="483582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9984" y="2642300"/>
            <a:ext cx="395932" cy="483582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9157" y="2642300"/>
            <a:ext cx="395932" cy="483582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4744" y="2642300"/>
            <a:ext cx="395932" cy="483582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1785" y="5016790"/>
            <a:ext cx="364816" cy="492196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327844" y="3162903"/>
            <a:ext cx="353608" cy="318247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033549" y="3162903"/>
            <a:ext cx="353608" cy="318247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699445" y="3162903"/>
            <a:ext cx="353608" cy="318247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385245" y="3162903"/>
            <a:ext cx="353608" cy="318247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5071045" y="3162903"/>
            <a:ext cx="353608" cy="318247"/>
          </a:xfrm>
          <a:prstGeom prst="rect">
            <a:avLst/>
          </a:prstGeom>
        </p:spPr>
      </p:pic>
      <p:grpSp>
        <p:nvGrpSpPr>
          <p:cNvPr id="14" name="Group 58"/>
          <p:cNvGrpSpPr/>
          <p:nvPr/>
        </p:nvGrpSpPr>
        <p:grpSpPr>
          <a:xfrm>
            <a:off x="2402660" y="3498791"/>
            <a:ext cx="432924" cy="440981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18" name="Group 57"/>
          <p:cNvGrpSpPr/>
          <p:nvPr/>
        </p:nvGrpSpPr>
        <p:grpSpPr>
          <a:xfrm>
            <a:off x="3124200" y="3495419"/>
            <a:ext cx="432924" cy="440981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19" name="Group 56"/>
          <p:cNvGrpSpPr/>
          <p:nvPr/>
        </p:nvGrpSpPr>
        <p:grpSpPr>
          <a:xfrm>
            <a:off x="3782353" y="3498791"/>
            <a:ext cx="432924" cy="440981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20" name="Group 55"/>
          <p:cNvGrpSpPr/>
          <p:nvPr/>
        </p:nvGrpSpPr>
        <p:grpSpPr>
          <a:xfrm>
            <a:off x="4503893" y="3495419"/>
            <a:ext cx="432924" cy="440981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54"/>
          <p:cNvGrpSpPr/>
          <p:nvPr/>
        </p:nvGrpSpPr>
        <p:grpSpPr>
          <a:xfrm>
            <a:off x="5173509" y="3495454"/>
            <a:ext cx="432924" cy="440981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2551924" y="4032932"/>
            <a:ext cx="556029" cy="36970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2977516" y="3607340"/>
            <a:ext cx="622447" cy="128730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3437687" y="3147169"/>
            <a:ext cx="602969" cy="218817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2911009" y="4040184"/>
            <a:ext cx="559401" cy="35183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3336600" y="3966424"/>
            <a:ext cx="625819" cy="56576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3667363" y="4204802"/>
            <a:ext cx="622447" cy="9238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3796771" y="3506253"/>
            <a:ext cx="606341" cy="146663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3241771" y="3712792"/>
            <a:ext cx="556029" cy="1009986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4127534" y="3837015"/>
            <a:ext cx="602969" cy="80848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3600855" y="3350336"/>
            <a:ext cx="559401" cy="1731526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4026447" y="3842346"/>
            <a:ext cx="625819" cy="81392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4486618" y="4196099"/>
            <a:ext cx="606341" cy="8694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3935679" y="3015546"/>
            <a:ext cx="559366" cy="2401142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4361271" y="3507556"/>
            <a:ext cx="625784" cy="148354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4821442" y="3948249"/>
            <a:ext cx="606306" cy="58267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24003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25527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5400000">
            <a:off x="30861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5400000">
            <a:off x="32385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5400000">
            <a:off x="37719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5400000">
            <a:off x="39243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5400000">
            <a:off x="44577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5400000">
            <a:off x="46101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>
            <a:off x="5143499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>
            <a:off x="5295899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5400000">
            <a:off x="3009900" y="486297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5400000">
            <a:off x="3162300" y="5568332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6184" y="5029200"/>
            <a:ext cx="364816" cy="492196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0584" y="5021108"/>
            <a:ext cx="364816" cy="492196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3916208" y="487916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5400000">
            <a:off x="4068608" y="558451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4802960" y="4854884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5400000">
            <a:off x="4955360" y="556024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3186265" y="1878720"/>
            <a:ext cx="137482" cy="1389678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3534897" y="2227352"/>
            <a:ext cx="137482" cy="692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3880157" y="2572613"/>
            <a:ext cx="137482" cy="1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4224743" y="2229920"/>
            <a:ext cx="137482" cy="6872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4562536" y="1892127"/>
            <a:ext cx="137482" cy="1362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Arrow 142"/>
          <p:cNvSpPr/>
          <p:nvPr/>
        </p:nvSpPr>
        <p:spPr>
          <a:xfrm rot="10800000">
            <a:off x="5715000" y="2770848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47"/>
          <p:cNvGrpSpPr/>
          <p:nvPr/>
        </p:nvGrpSpPr>
        <p:grpSpPr>
          <a:xfrm>
            <a:off x="5967876" y="2743200"/>
            <a:ext cx="2984150" cy="444388"/>
            <a:chOff x="4648200" y="2847048"/>
            <a:chExt cx="2984150" cy="444388"/>
          </a:xfrm>
        </p:grpSpPr>
        <p:sp>
          <p:nvSpPr>
            <p:cNvPr id="144" name="TextBox 143"/>
            <p:cNvSpPr txBox="1"/>
            <p:nvPr/>
          </p:nvSpPr>
          <p:spPr>
            <a:xfrm>
              <a:off x="4648200" y="2922104"/>
              <a:ext cx="298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(&lt;a,     &gt; , &lt;o,     &gt; , &lt;p,     &gt; , …)</a:t>
              </a:r>
            </a:p>
          </p:txBody>
        </p:sp>
        <p:pic>
          <p:nvPicPr>
            <p:cNvPr id="145" name="Picture 144" descr="apple2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57324" y="2994966"/>
              <a:ext cx="152400" cy="179917"/>
            </a:xfrm>
            <a:prstGeom prst="rect">
              <a:avLst/>
            </a:prstGeom>
          </p:spPr>
        </p:pic>
        <p:pic>
          <p:nvPicPr>
            <p:cNvPr id="146" name="Picture 145" descr="orange.jp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963625" y="3032840"/>
              <a:ext cx="152400" cy="148366"/>
            </a:xfrm>
            <a:prstGeom prst="rect">
              <a:avLst/>
            </a:prstGeom>
          </p:spPr>
        </p:pic>
        <p:pic>
          <p:nvPicPr>
            <p:cNvPr id="147" name="Picture 146" descr="pineapple.jp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33724" y="2847048"/>
              <a:ext cx="169881" cy="367893"/>
            </a:xfrm>
            <a:prstGeom prst="rect">
              <a:avLst/>
            </a:prstGeom>
          </p:spPr>
        </p:pic>
      </p:grpSp>
      <p:sp>
        <p:nvSpPr>
          <p:cNvPr id="160" name="TextBox 159"/>
          <p:cNvSpPr txBox="1"/>
          <p:nvPr/>
        </p:nvSpPr>
        <p:spPr>
          <a:xfrm>
            <a:off x="5967877" y="2501789"/>
            <a:ext cx="368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input to a map is a </a:t>
            </a:r>
            <a:r>
              <a:rPr lang="en-US" sz="1400" dirty="0">
                <a:solidFill>
                  <a:srgbClr val="C00000"/>
                </a:solidFill>
              </a:rPr>
              <a:t>list of &lt;key, value&gt; pairs</a:t>
            </a:r>
          </a:p>
        </p:txBody>
      </p:sp>
      <p:sp>
        <p:nvSpPr>
          <p:cNvPr id="161" name="Right Arrow 160"/>
          <p:cNvSpPr/>
          <p:nvPr/>
        </p:nvSpPr>
        <p:spPr>
          <a:xfrm rot="10800000">
            <a:off x="5715000" y="3597584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967877" y="3352801"/>
            <a:ext cx="365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output of slice is a </a:t>
            </a:r>
            <a:r>
              <a:rPr lang="en-US" sz="1400" dirty="0">
                <a:solidFill>
                  <a:srgbClr val="C00000"/>
                </a:solidFill>
              </a:rPr>
              <a:t>list of &lt;key, value&gt; pairs</a:t>
            </a:r>
          </a:p>
        </p:txBody>
      </p:sp>
      <p:sp>
        <p:nvSpPr>
          <p:cNvPr id="172" name="Right Arrow 171"/>
          <p:cNvSpPr/>
          <p:nvPr/>
        </p:nvSpPr>
        <p:spPr>
          <a:xfrm rot="10800000">
            <a:off x="5696306" y="42152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5949183" y="4139077"/>
            <a:ext cx="1328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Grouped by key</a:t>
            </a:r>
          </a:p>
        </p:txBody>
      </p:sp>
      <p:sp>
        <p:nvSpPr>
          <p:cNvPr id="175" name="Right Arrow 174"/>
          <p:cNvSpPr/>
          <p:nvPr/>
        </p:nvSpPr>
        <p:spPr>
          <a:xfrm rot="10800000">
            <a:off x="5715001" y="4800599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967878" y="4492824"/>
            <a:ext cx="4090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input to a reduce is a &lt;key, value-list&gt; (possibly a list of these, depending on the grouping/hashing mechanism)</a:t>
            </a:r>
          </a:p>
          <a:p>
            <a:r>
              <a:rPr lang="en-US" sz="1400" dirty="0"/>
              <a:t>e.g. &lt;</a:t>
            </a:r>
            <a:r>
              <a:rPr lang="en-US" sz="1400" dirty="0" err="1"/>
              <a:t>ao</a:t>
            </a:r>
            <a:r>
              <a:rPr lang="en-US" sz="1400" dirty="0"/>
              <a:t>, (                        …)&gt;</a:t>
            </a:r>
          </a:p>
        </p:txBody>
      </p:sp>
      <p:pic>
        <p:nvPicPr>
          <p:cNvPr id="177" name="Picture 176" descr="apple-piec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6743700" y="5165416"/>
            <a:ext cx="228600" cy="228600"/>
          </a:xfrm>
          <a:prstGeom prst="rect">
            <a:avLst/>
          </a:prstGeom>
        </p:spPr>
      </p:pic>
      <p:sp>
        <p:nvSpPr>
          <p:cNvPr id="180" name="Right Arrow 179"/>
          <p:cNvSpPr/>
          <p:nvPr/>
        </p:nvSpPr>
        <p:spPr>
          <a:xfrm rot="10800000">
            <a:off x="5715001" y="56417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5943601" y="5562601"/>
            <a:ext cx="22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Reduced into a </a:t>
            </a:r>
            <a:r>
              <a:rPr lang="en-US" sz="1400" dirty="0">
                <a:solidFill>
                  <a:srgbClr val="C00000"/>
                </a:solidFill>
              </a:rPr>
              <a:t>list of values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172200" y="4426000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idea of Map Reduce in Data Intensive Computing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019800" y="27432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list of  &lt;key, value&gt; </a:t>
            </a:r>
            <a:r>
              <a:rPr lang="en-US" sz="1400" dirty="0"/>
              <a:t> pairs mapped into another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list of &lt;key, value&gt; </a:t>
            </a:r>
            <a:r>
              <a:rPr lang="en-US" sz="1400" dirty="0"/>
              <a:t> pairs which gets grouped by the key and reduced into a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</a:p>
        </p:txBody>
      </p:sp>
      <p:sp>
        <p:nvSpPr>
          <p:cNvPr id="196" name="Right Arrow 195"/>
          <p:cNvSpPr/>
          <p:nvPr/>
        </p:nvSpPr>
        <p:spPr>
          <a:xfrm rot="16200000">
            <a:off x="7559430" y="3923435"/>
            <a:ext cx="425940" cy="152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33"/>
          <p:cNvGrpSpPr/>
          <p:nvPr/>
        </p:nvGrpSpPr>
        <p:grpSpPr>
          <a:xfrm>
            <a:off x="2895600" y="4495801"/>
            <a:ext cx="441016" cy="270741"/>
            <a:chOff x="1463984" y="4486018"/>
            <a:chExt cx="441016" cy="270741"/>
          </a:xfrm>
        </p:grpSpPr>
        <p:pic>
          <p:nvPicPr>
            <p:cNvPr id="17" name="Picture 16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1463984" y="4486018"/>
              <a:ext cx="238382" cy="238382"/>
            </a:xfrm>
            <a:prstGeom prst="rect">
              <a:avLst/>
            </a:prstGeom>
          </p:spPr>
        </p:pic>
        <p:pic>
          <p:nvPicPr>
            <p:cNvPr id="123" name="Picture 122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6400" y="4572000"/>
              <a:ext cx="228600" cy="184759"/>
            </a:xfrm>
            <a:prstGeom prst="rect">
              <a:avLst/>
            </a:prstGeom>
          </p:spPr>
        </p:pic>
      </p:grpSp>
      <p:grpSp>
        <p:nvGrpSpPr>
          <p:cNvPr id="35" name="Group 140"/>
          <p:cNvGrpSpPr/>
          <p:nvPr/>
        </p:nvGrpSpPr>
        <p:grpSpPr>
          <a:xfrm>
            <a:off x="3826185" y="4562219"/>
            <a:ext cx="462438" cy="238381"/>
            <a:chOff x="2302185" y="4562218"/>
            <a:chExt cx="462438" cy="238381"/>
          </a:xfrm>
        </p:grpSpPr>
        <p:pic>
          <p:nvPicPr>
            <p:cNvPr id="15" name="Picture 14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2185" y="4562218"/>
              <a:ext cx="212416" cy="171678"/>
            </a:xfrm>
            <a:prstGeom prst="rect">
              <a:avLst/>
            </a:prstGeom>
          </p:spPr>
        </p:pic>
        <p:pic>
          <p:nvPicPr>
            <p:cNvPr id="135" name="Picture 134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6910" y="4572000"/>
              <a:ext cx="217713" cy="228599"/>
            </a:xfrm>
            <a:prstGeom prst="rect">
              <a:avLst/>
            </a:prstGeom>
          </p:spPr>
        </p:pic>
      </p:grpSp>
      <p:grpSp>
        <p:nvGrpSpPr>
          <p:cNvPr id="36" name="Group 165"/>
          <p:cNvGrpSpPr/>
          <p:nvPr/>
        </p:nvGrpSpPr>
        <p:grpSpPr>
          <a:xfrm>
            <a:off x="4724400" y="4542740"/>
            <a:ext cx="466982" cy="267642"/>
            <a:chOff x="3200400" y="4542740"/>
            <a:chExt cx="466982" cy="267642"/>
          </a:xfrm>
        </p:grpSpPr>
        <p:pic>
          <p:nvPicPr>
            <p:cNvPr id="16" name="Picture 15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00400" y="4542740"/>
              <a:ext cx="217714" cy="228599"/>
            </a:xfrm>
            <a:prstGeom prst="rect">
              <a:avLst/>
            </a:prstGeom>
          </p:spPr>
        </p:pic>
        <p:pic>
          <p:nvPicPr>
            <p:cNvPr id="142" name="Picture 141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429000" y="4572000"/>
              <a:ext cx="238382" cy="238382"/>
            </a:xfrm>
            <a:prstGeom prst="rect">
              <a:avLst/>
            </a:prstGeom>
          </p:spPr>
        </p:pic>
      </p:grpSp>
      <p:grpSp>
        <p:nvGrpSpPr>
          <p:cNvPr id="49" name="Group 190"/>
          <p:cNvGrpSpPr/>
          <p:nvPr/>
        </p:nvGrpSpPr>
        <p:grpSpPr>
          <a:xfrm>
            <a:off x="3048662" y="5552819"/>
            <a:ext cx="181144" cy="609855"/>
            <a:chOff x="1524662" y="5552818"/>
            <a:chExt cx="181144" cy="609855"/>
          </a:xfrm>
        </p:grpSpPr>
        <p:grpSp>
          <p:nvGrpSpPr>
            <p:cNvPr id="50" name="Group 139"/>
            <p:cNvGrpSpPr/>
            <p:nvPr/>
          </p:nvGrpSpPr>
          <p:grpSpPr>
            <a:xfrm>
              <a:off x="1524662" y="5552818"/>
              <a:ext cx="181144" cy="609855"/>
              <a:chOff x="1524662" y="5552818"/>
              <a:chExt cx="181144" cy="609855"/>
            </a:xfrm>
          </p:grpSpPr>
          <p:pic>
            <p:nvPicPr>
              <p:cNvPr id="23" name="Picture 22" descr="applejuice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24662" y="5552818"/>
                <a:ext cx="181144" cy="609855"/>
              </a:xfrm>
              <a:prstGeom prst="rect">
                <a:avLst/>
              </a:prstGeom>
            </p:spPr>
          </p:pic>
          <p:pic>
            <p:nvPicPr>
              <p:cNvPr id="52" name="Picture 51" descr="apple2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32092" y="5784526"/>
                <a:ext cx="152400" cy="179917"/>
              </a:xfrm>
              <a:prstGeom prst="rect">
                <a:avLst/>
              </a:prstGeom>
            </p:spPr>
          </p:pic>
        </p:grpSp>
        <p:pic>
          <p:nvPicPr>
            <p:cNvPr id="171" name="Picture 170" descr="orange.jp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548995" y="5867400"/>
              <a:ext cx="152400" cy="148366"/>
            </a:xfrm>
            <a:prstGeom prst="rect">
              <a:avLst/>
            </a:prstGeom>
          </p:spPr>
        </p:pic>
      </p:grpSp>
      <p:grpSp>
        <p:nvGrpSpPr>
          <p:cNvPr id="51" name="Group 187"/>
          <p:cNvGrpSpPr/>
          <p:nvPr/>
        </p:nvGrpSpPr>
        <p:grpSpPr>
          <a:xfrm>
            <a:off x="3914720" y="5552818"/>
            <a:ext cx="193556" cy="619382"/>
            <a:chOff x="2390720" y="5552818"/>
            <a:chExt cx="193556" cy="619382"/>
          </a:xfrm>
        </p:grpSpPr>
        <p:grpSp>
          <p:nvGrpSpPr>
            <p:cNvPr id="55" name="Group 122"/>
            <p:cNvGrpSpPr/>
            <p:nvPr/>
          </p:nvGrpSpPr>
          <p:grpSpPr>
            <a:xfrm>
              <a:off x="2390720" y="5552818"/>
              <a:ext cx="193556" cy="619382"/>
              <a:chOff x="2390720" y="5552818"/>
              <a:chExt cx="193556" cy="619382"/>
            </a:xfrm>
          </p:grpSpPr>
          <p:pic>
            <p:nvPicPr>
              <p:cNvPr id="24" name="Picture 23" descr="orangejuice.png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390720" y="5552818"/>
                <a:ext cx="193556" cy="619382"/>
              </a:xfrm>
              <a:prstGeom prst="rect">
                <a:avLst/>
              </a:prstGeom>
            </p:spPr>
          </p:pic>
          <p:pic>
            <p:nvPicPr>
              <p:cNvPr id="53" name="Picture 52" descr="orange.jpg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2410752" y="5839417"/>
                <a:ext cx="152400" cy="148366"/>
              </a:xfrm>
              <a:prstGeom prst="rect">
                <a:avLst/>
              </a:prstGeom>
            </p:spPr>
          </p:pic>
        </p:grpSp>
        <p:pic>
          <p:nvPicPr>
            <p:cNvPr id="174" name="Picture 173" descr="pineapple.jp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9140" y="5791200"/>
              <a:ext cx="93681" cy="202875"/>
            </a:xfrm>
            <a:prstGeom prst="rect">
              <a:avLst/>
            </a:prstGeom>
          </p:spPr>
        </p:pic>
      </p:grpSp>
      <p:grpSp>
        <p:nvGrpSpPr>
          <p:cNvPr id="56" name="Group 184"/>
          <p:cNvGrpSpPr/>
          <p:nvPr/>
        </p:nvGrpSpPr>
        <p:grpSpPr>
          <a:xfrm>
            <a:off x="4853412" y="5581394"/>
            <a:ext cx="173601" cy="581025"/>
            <a:chOff x="3329411" y="5581393"/>
            <a:chExt cx="173601" cy="581025"/>
          </a:xfrm>
        </p:grpSpPr>
        <p:grpSp>
          <p:nvGrpSpPr>
            <p:cNvPr id="57" name="Group 141"/>
            <p:cNvGrpSpPr/>
            <p:nvPr/>
          </p:nvGrpSpPr>
          <p:grpSpPr>
            <a:xfrm>
              <a:off x="3329411" y="5581393"/>
              <a:ext cx="170199" cy="581025"/>
              <a:chOff x="3329411" y="5581393"/>
              <a:chExt cx="170199" cy="581025"/>
            </a:xfrm>
          </p:grpSpPr>
          <p:pic>
            <p:nvPicPr>
              <p:cNvPr id="25" name="Picture 24" descr="pineapplejuice.jpg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329411" y="5581393"/>
                <a:ext cx="170199" cy="581025"/>
              </a:xfrm>
              <a:prstGeom prst="rect">
                <a:avLst/>
              </a:prstGeom>
            </p:spPr>
          </p:pic>
          <p:pic>
            <p:nvPicPr>
              <p:cNvPr id="54" name="Picture 53" descr="pineapple.jpg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57264" y="5809843"/>
                <a:ext cx="93681" cy="202875"/>
              </a:xfrm>
              <a:prstGeom prst="rect">
                <a:avLst/>
              </a:prstGeom>
            </p:spPr>
          </p:pic>
        </p:grpSp>
        <p:pic>
          <p:nvPicPr>
            <p:cNvPr id="182" name="Picture 181" descr="apple2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0117" y="5874714"/>
              <a:ext cx="122895" cy="145085"/>
            </a:xfrm>
            <a:prstGeom prst="rect">
              <a:avLst/>
            </a:prstGeom>
          </p:spPr>
        </p:pic>
      </p:grpSp>
      <p:grpSp>
        <p:nvGrpSpPr>
          <p:cNvPr id="58" name="Group 191"/>
          <p:cNvGrpSpPr/>
          <p:nvPr/>
        </p:nvGrpSpPr>
        <p:grpSpPr>
          <a:xfrm>
            <a:off x="6096000" y="5791201"/>
            <a:ext cx="181144" cy="609855"/>
            <a:chOff x="1524662" y="5552818"/>
            <a:chExt cx="181144" cy="609855"/>
          </a:xfrm>
        </p:grpSpPr>
        <p:grpSp>
          <p:nvGrpSpPr>
            <p:cNvPr id="59" name="Group 139"/>
            <p:cNvGrpSpPr/>
            <p:nvPr/>
          </p:nvGrpSpPr>
          <p:grpSpPr>
            <a:xfrm>
              <a:off x="1524662" y="5552818"/>
              <a:ext cx="181144" cy="609855"/>
              <a:chOff x="1524662" y="5552818"/>
              <a:chExt cx="181144" cy="609855"/>
            </a:xfrm>
          </p:grpSpPr>
          <p:pic>
            <p:nvPicPr>
              <p:cNvPr id="198" name="Picture 197" descr="applejuice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24662" y="5552818"/>
                <a:ext cx="181144" cy="609855"/>
              </a:xfrm>
              <a:prstGeom prst="rect">
                <a:avLst/>
              </a:prstGeom>
            </p:spPr>
          </p:pic>
          <p:pic>
            <p:nvPicPr>
              <p:cNvPr id="199" name="Picture 198" descr="apple2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32092" y="5784526"/>
                <a:ext cx="152400" cy="179917"/>
              </a:xfrm>
              <a:prstGeom prst="rect">
                <a:avLst/>
              </a:prstGeom>
            </p:spPr>
          </p:pic>
        </p:grpSp>
        <p:pic>
          <p:nvPicPr>
            <p:cNvPr id="197" name="Picture 196" descr="orange.jp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548995" y="5867400"/>
              <a:ext cx="152400" cy="148366"/>
            </a:xfrm>
            <a:prstGeom prst="rect">
              <a:avLst/>
            </a:prstGeom>
          </p:spPr>
        </p:pic>
      </p:grpSp>
      <p:grpSp>
        <p:nvGrpSpPr>
          <p:cNvPr id="60" name="Group 199"/>
          <p:cNvGrpSpPr/>
          <p:nvPr/>
        </p:nvGrpSpPr>
        <p:grpSpPr>
          <a:xfrm>
            <a:off x="6324600" y="5791200"/>
            <a:ext cx="193556" cy="619382"/>
            <a:chOff x="2390720" y="5552818"/>
            <a:chExt cx="193556" cy="619382"/>
          </a:xfrm>
        </p:grpSpPr>
        <p:grpSp>
          <p:nvGrpSpPr>
            <p:cNvPr id="61" name="Group 122"/>
            <p:cNvGrpSpPr/>
            <p:nvPr/>
          </p:nvGrpSpPr>
          <p:grpSpPr>
            <a:xfrm>
              <a:off x="2390720" y="5552818"/>
              <a:ext cx="193556" cy="619382"/>
              <a:chOff x="2390720" y="5552818"/>
              <a:chExt cx="193556" cy="619382"/>
            </a:xfrm>
          </p:grpSpPr>
          <p:pic>
            <p:nvPicPr>
              <p:cNvPr id="203" name="Picture 202" descr="orangejuice.png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390720" y="5552818"/>
                <a:ext cx="193556" cy="619382"/>
              </a:xfrm>
              <a:prstGeom prst="rect">
                <a:avLst/>
              </a:prstGeom>
            </p:spPr>
          </p:pic>
          <p:pic>
            <p:nvPicPr>
              <p:cNvPr id="204" name="Picture 203" descr="orange.jpg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2410752" y="5839417"/>
                <a:ext cx="152400" cy="148366"/>
              </a:xfrm>
              <a:prstGeom prst="rect">
                <a:avLst/>
              </a:prstGeom>
            </p:spPr>
          </p:pic>
        </p:grpSp>
        <p:pic>
          <p:nvPicPr>
            <p:cNvPr id="202" name="Picture 201" descr="pineapple.jp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9140" y="5791200"/>
              <a:ext cx="93681" cy="202875"/>
            </a:xfrm>
            <a:prstGeom prst="rect">
              <a:avLst/>
            </a:prstGeom>
          </p:spPr>
        </p:pic>
      </p:grpSp>
      <p:grpSp>
        <p:nvGrpSpPr>
          <p:cNvPr id="62" name="Group 209"/>
          <p:cNvGrpSpPr/>
          <p:nvPr/>
        </p:nvGrpSpPr>
        <p:grpSpPr>
          <a:xfrm>
            <a:off x="6553200" y="5791200"/>
            <a:ext cx="228600" cy="609600"/>
            <a:chOff x="3329411" y="5581393"/>
            <a:chExt cx="173601" cy="581025"/>
          </a:xfrm>
        </p:grpSpPr>
        <p:grpSp>
          <p:nvGrpSpPr>
            <p:cNvPr id="63" name="Group 141"/>
            <p:cNvGrpSpPr/>
            <p:nvPr/>
          </p:nvGrpSpPr>
          <p:grpSpPr>
            <a:xfrm>
              <a:off x="3329411" y="5581393"/>
              <a:ext cx="170199" cy="581025"/>
              <a:chOff x="3329411" y="5581393"/>
              <a:chExt cx="170199" cy="581025"/>
            </a:xfrm>
          </p:grpSpPr>
          <p:pic>
            <p:nvPicPr>
              <p:cNvPr id="213" name="Picture 212" descr="pineapplejuice.jpg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329411" y="5581393"/>
                <a:ext cx="170199" cy="581025"/>
              </a:xfrm>
              <a:prstGeom prst="rect">
                <a:avLst/>
              </a:prstGeom>
            </p:spPr>
          </p:pic>
          <p:pic>
            <p:nvPicPr>
              <p:cNvPr id="214" name="Picture 213" descr="pineapple.jpg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57264" y="5809843"/>
                <a:ext cx="93681" cy="202875"/>
              </a:xfrm>
              <a:prstGeom prst="rect">
                <a:avLst/>
              </a:prstGeom>
            </p:spPr>
          </p:pic>
        </p:grpSp>
        <p:pic>
          <p:nvPicPr>
            <p:cNvPr id="212" name="Picture 211" descr="apple2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0117" y="5874714"/>
              <a:ext cx="122895" cy="145085"/>
            </a:xfrm>
            <a:prstGeom prst="rect">
              <a:avLst/>
            </a:prstGeom>
          </p:spPr>
        </p:pic>
      </p:grpSp>
      <p:pic>
        <p:nvPicPr>
          <p:cNvPr id="151" name="Picture 150" descr="orangesl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1140" y="5188915"/>
            <a:ext cx="188694" cy="152506"/>
          </a:xfrm>
          <a:prstGeom prst="rect">
            <a:avLst/>
          </a:prstGeom>
        </p:spPr>
      </p:pic>
      <p:pic>
        <p:nvPicPr>
          <p:cNvPr id="152" name="Picture 151" descr="apple-piec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7193866" y="5181600"/>
            <a:ext cx="228600" cy="228600"/>
          </a:xfrm>
          <a:prstGeom prst="rect">
            <a:avLst/>
          </a:prstGeom>
        </p:spPr>
      </p:pic>
      <p:pic>
        <p:nvPicPr>
          <p:cNvPr id="153" name="Picture 152" descr="orangesl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1306" y="5205099"/>
            <a:ext cx="188694" cy="1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7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8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8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8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800"/>
                            </p:stCondLst>
                            <p:childTnLst>
                              <p:par>
                                <p:cTn id="1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8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8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8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18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28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43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80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73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0" grpId="0" animBg="1"/>
      <p:bldP spid="143" grpId="0" animBg="1"/>
      <p:bldP spid="143" grpId="1" animBg="1"/>
      <p:bldP spid="160" grpId="0"/>
      <p:bldP spid="160" grpId="1"/>
      <p:bldP spid="161" grpId="0" animBg="1"/>
      <p:bldP spid="161" grpId="1" animBg="1"/>
      <p:bldP spid="167" grpId="0"/>
      <p:bldP spid="172" grpId="0" animBg="1"/>
      <p:bldP spid="172" grpId="1" animBg="1"/>
      <p:bldP spid="173" grpId="0"/>
      <p:bldP spid="173" grpId="1"/>
      <p:bldP spid="175" grpId="0" animBg="1"/>
      <p:bldP spid="175" grpId="1" animBg="1"/>
      <p:bldP spid="176" grpId="0"/>
      <p:bldP spid="176" grpId="1"/>
      <p:bldP spid="180" grpId="0" animBg="1"/>
      <p:bldP spid="181" grpId="0"/>
      <p:bldP spid="194" grpId="0" animBg="1"/>
      <p:bldP spid="195" grpId="0"/>
      <p:bldP spid="1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0" y="304800"/>
            <a:ext cx="5943600" cy="63976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Overview of </a:t>
            </a:r>
            <a:r>
              <a:rPr lang="en-US" sz="36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MapReduce</a:t>
            </a:r>
            <a:endParaRPr lang="en-US" sz="3600" spc="-10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447801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“The Google File System”  published October 2003 </a:t>
            </a:r>
          </a:p>
          <a:p>
            <a:pPr marL="288925" indent="-288925"/>
            <a:r>
              <a:rPr lang="en-US" dirty="0"/>
              <a:t>	Hadoop DFS </a:t>
            </a:r>
          </a:p>
          <a:p>
            <a:pPr marL="288925" indent="-288925"/>
            <a:r>
              <a:rPr lang="en-US" dirty="0"/>
              <a:t>       NTFS</a:t>
            </a:r>
          </a:p>
          <a:p>
            <a:pPr marL="288925" indent="-288925">
              <a:buFont typeface="Wingdings" pitchFamily="2" charset="2"/>
              <a:buChar char="v"/>
            </a:pPr>
            <a:endParaRPr lang="en-US" dirty="0">
              <a:hlinkClick r:id="rId3" action="ppaction://hlinkfile" tooltip="SIMD"/>
            </a:endParaRPr>
          </a:p>
          <a:p>
            <a:pPr marL="288925" indent="-288925">
              <a:buFont typeface="Wingdings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MapReduce</a:t>
            </a:r>
            <a:r>
              <a:rPr lang="en-US" dirty="0">
                <a:solidFill>
                  <a:srgbClr val="FFC000"/>
                </a:solidFill>
              </a:rPr>
              <a:t>: Simplified Data Processing on Large Cluster” published December 2004 </a:t>
            </a:r>
          </a:p>
          <a:p>
            <a:pPr marL="288925" indent="-288925"/>
            <a:r>
              <a:rPr lang="en-US" dirty="0"/>
              <a:t>	Hadoop </a:t>
            </a:r>
            <a:r>
              <a:rPr lang="en-US" dirty="0" err="1"/>
              <a:t>MapReduce</a:t>
            </a:r>
            <a:r>
              <a:rPr lang="en-US" dirty="0"/>
              <a:t> </a:t>
            </a:r>
          </a:p>
          <a:p>
            <a:pPr marL="288925" indent="-288925"/>
            <a:r>
              <a:rPr lang="en-US" dirty="0"/>
              <a:t>       Microsoft Dryad</a:t>
            </a:r>
          </a:p>
          <a:p>
            <a:pPr marL="288925" indent="-288925">
              <a:buFont typeface="Wingdings" pitchFamily="2" charset="2"/>
              <a:buChar char="v"/>
            </a:pPr>
            <a:endParaRPr lang="en-US" dirty="0"/>
          </a:p>
          <a:p>
            <a:pPr marL="288925" indent="-288925">
              <a:buFont typeface="Wingdings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Bigtable</a:t>
            </a:r>
            <a:r>
              <a:rPr lang="en-US" dirty="0">
                <a:solidFill>
                  <a:srgbClr val="FFC000"/>
                </a:solidFill>
              </a:rPr>
              <a:t>: A </a:t>
            </a:r>
            <a:r>
              <a:rPr lang="en-US" dirty="0" err="1">
                <a:solidFill>
                  <a:srgbClr val="FFC000"/>
                </a:solidFill>
              </a:rPr>
              <a:t>Dsitributed</a:t>
            </a:r>
            <a:r>
              <a:rPr lang="en-US" dirty="0">
                <a:solidFill>
                  <a:srgbClr val="FFC000"/>
                </a:solidFill>
              </a:rPr>
              <a:t> Storage System for Structured Data” published November 2006</a:t>
            </a:r>
          </a:p>
          <a:p>
            <a:pPr marL="288925" indent="-288925"/>
            <a:r>
              <a:rPr lang="en-US" dirty="0"/>
              <a:t>	</a:t>
            </a:r>
            <a:r>
              <a:rPr lang="en-US" dirty="0" err="1"/>
              <a:t>Hbase</a:t>
            </a:r>
            <a:endParaRPr lang="en-US" dirty="0"/>
          </a:p>
          <a:p>
            <a:pPr marL="288925" indent="-288925"/>
            <a:r>
              <a:rPr lang="en-US" dirty="0"/>
              <a:t>       Azure SQL server</a:t>
            </a:r>
          </a:p>
          <a:p>
            <a:pPr marL="288925" indent="-288925"/>
            <a:endParaRPr lang="en-US" dirty="0">
              <a:solidFill>
                <a:srgbClr val="FFC000"/>
              </a:solidFill>
            </a:endParaRPr>
          </a:p>
          <a:p>
            <a:pPr marL="288925" indent="-288925">
              <a:buFont typeface="Wingdings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“Twister: A Runtime for Iterative </a:t>
            </a:r>
            <a:r>
              <a:rPr lang="en-US" dirty="0" err="1">
                <a:solidFill>
                  <a:srgbClr val="FFC000"/>
                </a:solidFill>
              </a:rPr>
              <a:t>MapReduce</a:t>
            </a:r>
            <a:r>
              <a:rPr lang="en-US" dirty="0">
                <a:solidFill>
                  <a:srgbClr val="FFC000"/>
                </a:solidFill>
              </a:rPr>
              <a:t>” published June 2010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  <a:p>
            <a:pPr marL="288925" indent="-288925"/>
            <a:r>
              <a:rPr lang="en-US" dirty="0">
                <a:solidFill>
                  <a:srgbClr val="FFC000"/>
                </a:solidFill>
              </a:rPr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0" y="1181971"/>
            <a:ext cx="8839200" cy="389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-457056" tIns="92046" anchor="ctr">
            <a:spAutoFit/>
          </a:bodyPr>
          <a:lstStyle/>
          <a:p>
            <a:pPr marL="914400"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	</a:t>
            </a:r>
            <a:r>
              <a:rPr lang="en-US" sz="2800">
                <a:solidFill>
                  <a:srgbClr val="9900CC"/>
                </a:solidFill>
              </a:rPr>
              <a:t>Typical cluster:</a:t>
            </a:r>
            <a:r>
              <a:rPr lang="en-US" sz="2400"/>
              <a:t> </a:t>
            </a:r>
          </a:p>
          <a:p>
            <a:pPr marL="914400">
              <a:tabLst>
                <a:tab pos="1143000" algn="l"/>
                <a:tab pos="1371600" algn="l"/>
                <a:tab pos="1600200" algn="l"/>
              </a:tabLst>
            </a:pPr>
            <a:endParaRPr lang="en-US" sz="2400"/>
          </a:p>
          <a:p>
            <a:pPr lvl="3">
              <a:buFontTx/>
              <a:buChar char="•"/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  100s/1000s of 2-CPU x86 machines, 2-4 GB of memory </a:t>
            </a:r>
          </a:p>
          <a:p>
            <a:pPr lvl="3">
              <a:buFontTx/>
              <a:buChar char="•"/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  Limited bisection bandwidth </a:t>
            </a:r>
          </a:p>
          <a:p>
            <a:pPr lvl="3">
              <a:buFontTx/>
              <a:buChar char="•"/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  Storage is on local IDE disks </a:t>
            </a:r>
          </a:p>
          <a:p>
            <a:pPr lvl="3">
              <a:buFontTx/>
              <a:buChar char="•"/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  GFS: distributed file system manages data (SOSP'03) </a:t>
            </a:r>
          </a:p>
          <a:p>
            <a:pPr lvl="3">
              <a:buFontTx/>
              <a:buChar char="•"/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  Job scheduling system: jobs made up of tasks, 	  		 scheduler assigns tasks to machines </a:t>
            </a:r>
          </a:p>
          <a:p>
            <a:pPr lvl="3">
              <a:buFontTx/>
              <a:buChar char="•"/>
              <a:tabLst>
                <a:tab pos="1143000" algn="l"/>
                <a:tab pos="1371600" algn="l"/>
                <a:tab pos="1600200" algn="l"/>
              </a:tabLst>
            </a:pPr>
            <a:endParaRPr lang="en-US" sz="2400"/>
          </a:p>
          <a:p>
            <a:pPr marL="914400">
              <a:tabLst>
                <a:tab pos="1143000" algn="l"/>
                <a:tab pos="1371600" algn="l"/>
                <a:tab pos="1600200" algn="l"/>
              </a:tabLst>
            </a:pPr>
            <a:r>
              <a:rPr lang="en-US" sz="2400"/>
              <a:t>	</a:t>
            </a:r>
            <a:r>
              <a:rPr lang="en-US" sz="2400">
                <a:solidFill>
                  <a:srgbClr val="9900CC"/>
                </a:solidFill>
              </a:rPr>
              <a:t>Implementation is a C++ library linked into user programs</a:t>
            </a:r>
            <a:r>
              <a:rPr lang="en-US" sz="2400"/>
              <a:t> 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2763"/>
            <a:ext cx="7391400" cy="6302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 err="1"/>
              <a:t>MapReduce</a:t>
            </a:r>
            <a:r>
              <a:rPr lang="en-US" sz="3200" dirty="0"/>
              <a:t> Implementation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9900" y="6504802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Dan Weld’s class at U. Washington</a:t>
            </a:r>
          </a:p>
        </p:txBody>
      </p:sp>
    </p:spTree>
    <p:extLst>
      <p:ext uri="{BB962C8B-B14F-4D97-AF65-F5344CB8AC3E}">
        <p14:creationId xmlns:p14="http://schemas.microsoft.com/office/powerpoint/2010/main" val="20935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6550" y="478896"/>
            <a:ext cx="7772400" cy="914400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6550" y="1663049"/>
            <a:ext cx="7772400" cy="4572000"/>
          </a:xfrm>
        </p:spPr>
        <p:txBody>
          <a:bodyPr/>
          <a:lstStyle/>
          <a:p>
            <a:pPr marL="609600" indent="-609600"/>
            <a:r>
              <a:rPr lang="en-US" dirty="0"/>
              <a:t>How is this distributed?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Partition input key/value pairs into chunks, run map() tasks in parallel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After all map()s are complete, consolidate all emitted values for each unique emitted key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Now partition space of output map keys, and run reduce() in parallel</a:t>
            </a:r>
          </a:p>
          <a:p>
            <a:pPr marL="609600" indent="-609600"/>
            <a:r>
              <a:rPr lang="en-US" dirty="0"/>
              <a:t>If map() or reduce() fails, </a:t>
            </a:r>
            <a:r>
              <a:rPr lang="en-US" dirty="0" err="1"/>
              <a:t>reexecute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9900" y="6504802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Dan Weld’s class at U. Washington</a:t>
            </a:r>
          </a:p>
        </p:txBody>
      </p:sp>
    </p:spTree>
    <p:extLst>
      <p:ext uri="{BB962C8B-B14F-4D97-AF65-F5344CB8AC3E}">
        <p14:creationId xmlns:p14="http://schemas.microsoft.com/office/powerpoint/2010/main" val="12314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676400" y="0"/>
            <a:ext cx="779303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Job Processing</a:t>
            </a:r>
          </a:p>
        </p:txBody>
      </p:sp>
      <p:pic>
        <p:nvPicPr>
          <p:cNvPr id="172035" name="Picture 3" descr="BD18221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1752600"/>
            <a:ext cx="1446213" cy="763588"/>
          </a:xfrm>
          <a:prstGeom prst="rect">
            <a:avLst/>
          </a:prstGeom>
          <a:noFill/>
        </p:spPr>
      </p:pic>
      <p:pic>
        <p:nvPicPr>
          <p:cNvPr id="172036" name="Picture 4" descr="BD1822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5650" y="1147763"/>
            <a:ext cx="990600" cy="762000"/>
          </a:xfrm>
          <a:prstGeom prst="rect">
            <a:avLst/>
          </a:prstGeom>
          <a:noFill/>
        </p:spPr>
      </p:pic>
      <p:pic>
        <p:nvPicPr>
          <p:cNvPr id="172037" name="Picture 5" descr="BD1822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143000"/>
            <a:ext cx="990600" cy="762000"/>
          </a:xfrm>
          <a:prstGeom prst="rect">
            <a:avLst/>
          </a:prstGeom>
          <a:noFill/>
        </p:spPr>
      </p:pic>
      <p:pic>
        <p:nvPicPr>
          <p:cNvPr id="172038" name="Picture 6" descr="BD1822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0200" y="1143000"/>
            <a:ext cx="990600" cy="762000"/>
          </a:xfrm>
          <a:prstGeom prst="rect">
            <a:avLst/>
          </a:prstGeom>
          <a:noFill/>
        </p:spPr>
      </p:pic>
      <p:pic>
        <p:nvPicPr>
          <p:cNvPr id="172039" name="Picture 7" descr="BD1822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5650" y="2757488"/>
            <a:ext cx="990600" cy="762000"/>
          </a:xfrm>
          <a:prstGeom prst="rect">
            <a:avLst/>
          </a:prstGeom>
          <a:noFill/>
        </p:spPr>
      </p:pic>
      <p:pic>
        <p:nvPicPr>
          <p:cNvPr id="172040" name="Picture 8" descr="BD1822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752725"/>
            <a:ext cx="990600" cy="762000"/>
          </a:xfrm>
          <a:prstGeom prst="rect">
            <a:avLst/>
          </a:prstGeom>
          <a:noFill/>
        </p:spPr>
      </p:pic>
      <p:pic>
        <p:nvPicPr>
          <p:cNvPr id="172041" name="Picture 9" descr="BD1822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0200" y="2752725"/>
            <a:ext cx="990600" cy="762000"/>
          </a:xfrm>
          <a:prstGeom prst="rect">
            <a:avLst/>
          </a:prstGeom>
          <a:noFill/>
        </p:spPr>
      </p:pic>
      <p:pic>
        <p:nvPicPr>
          <p:cNvPr id="172042" name="Picture 10" descr="BD18187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7050" y="5715001"/>
            <a:ext cx="1327150" cy="1046163"/>
          </a:xfrm>
          <a:prstGeom prst="rect">
            <a:avLst/>
          </a:prstGeom>
          <a:noFill/>
        </p:spPr>
      </p:pic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1828800" y="2470151"/>
            <a:ext cx="1289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JobTracker</a:t>
            </a:r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5643564" y="1905001"/>
            <a:ext cx="1609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Tahoma" pitchFamily="34" charset="0"/>
              </a:rPr>
              <a:t>TaskTracker 0</a:t>
            </a:r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7205664" y="1919288"/>
            <a:ext cx="1609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Tahoma" pitchFamily="34" charset="0"/>
              </a:rPr>
              <a:t>TaskTracker 1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8939214" y="1919288"/>
            <a:ext cx="1609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Tahoma" pitchFamily="34" charset="0"/>
              </a:rPr>
              <a:t>TaskTracker 2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5607051" y="3443288"/>
            <a:ext cx="1609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Tahoma" pitchFamily="34" charset="0"/>
              </a:rPr>
              <a:t>TaskTracker 3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7281864" y="3443288"/>
            <a:ext cx="1609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Tahoma" pitchFamily="34" charset="0"/>
              </a:rPr>
              <a:t>TaskTracker 4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9042401" y="3443288"/>
            <a:ext cx="1609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Tahoma" pitchFamily="34" charset="0"/>
              </a:rPr>
              <a:t>TaskTracker 5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5103814" y="4038601"/>
            <a:ext cx="5487987" cy="283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Client submits “grep” job, indicating code and input files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JobTracker breaks input file into </a:t>
            </a:r>
            <a:r>
              <a:rPr lang="en-US" sz="2000" i="1">
                <a:latin typeface="Tahoma" pitchFamily="34" charset="0"/>
              </a:rPr>
              <a:t>k</a:t>
            </a:r>
            <a:r>
              <a:rPr lang="en-US" sz="2000">
                <a:latin typeface="Tahoma" pitchFamily="34" charset="0"/>
              </a:rPr>
              <a:t> chunks, (in this case 6).  Assigns work to ttrackers.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After map(), tasktrackers exchange map-output to build reduce() keyspace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JobTracker breaks reduce() keyspace into </a:t>
            </a:r>
            <a:r>
              <a:rPr lang="en-US" sz="2000" i="1">
                <a:latin typeface="Tahoma" pitchFamily="34" charset="0"/>
              </a:rPr>
              <a:t>m</a:t>
            </a:r>
            <a:r>
              <a:rPr lang="en-US" sz="2000">
                <a:latin typeface="Tahoma" pitchFamily="34" charset="0"/>
              </a:rPr>
              <a:t> chunks (in this case 6). Assigns work.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reduce() output may go to NDFS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2362200" y="28194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2346325" y="3841751"/>
            <a:ext cx="825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“grep”</a:t>
            </a:r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3200400" y="1600200"/>
            <a:ext cx="2667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3276600" y="1905000"/>
            <a:ext cx="4800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3200400" y="1905000"/>
            <a:ext cx="6248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3276600" y="2133600"/>
            <a:ext cx="2971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3200400" y="2133600"/>
            <a:ext cx="480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3276600" y="2133600"/>
            <a:ext cx="6477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477000" y="2209800"/>
            <a:ext cx="3200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477000" y="2209800"/>
            <a:ext cx="3352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 flipH="1">
            <a:off x="8001000" y="2286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V="1">
            <a:off x="3276600" y="1752600"/>
            <a:ext cx="2590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 flipV="1">
            <a:off x="3276600" y="1981200"/>
            <a:ext cx="4800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3276600" y="1905000"/>
            <a:ext cx="6477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5" name="Line 33"/>
          <p:cNvSpPr>
            <a:spLocks noChangeShapeType="1"/>
          </p:cNvSpPr>
          <p:nvPr/>
        </p:nvSpPr>
        <p:spPr bwMode="auto">
          <a:xfrm>
            <a:off x="3276600" y="2514600"/>
            <a:ext cx="2438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3352800" y="2514600"/>
            <a:ext cx="4648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67" name="Line 35"/>
          <p:cNvSpPr>
            <a:spLocks noChangeShapeType="1"/>
          </p:cNvSpPr>
          <p:nvPr/>
        </p:nvSpPr>
        <p:spPr bwMode="auto">
          <a:xfrm>
            <a:off x="3276600" y="2514600"/>
            <a:ext cx="6324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47800" y="6657202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Dan Weld’s class at U. Washington</a:t>
            </a:r>
          </a:p>
        </p:txBody>
      </p:sp>
    </p:spTree>
    <p:extLst>
      <p:ext uri="{BB962C8B-B14F-4D97-AF65-F5344CB8AC3E}">
        <p14:creationId xmlns:p14="http://schemas.microsoft.com/office/powerpoint/2010/main" val="13516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1" grpId="0" animBg="1"/>
      <p:bldP spid="172051" grpId="1" animBg="1"/>
      <p:bldP spid="172052" grpId="0"/>
      <p:bldP spid="172052" grpId="1"/>
      <p:bldP spid="172053" grpId="0" animBg="1"/>
      <p:bldP spid="172053" grpId="1" animBg="1"/>
      <p:bldP spid="172054" grpId="0" animBg="1"/>
      <p:bldP spid="172054" grpId="1" animBg="1"/>
      <p:bldP spid="172055" grpId="0" animBg="1"/>
      <p:bldP spid="172055" grpId="1" animBg="1"/>
      <p:bldP spid="172056" grpId="0" animBg="1"/>
      <p:bldP spid="172056" grpId="1" animBg="1"/>
      <p:bldP spid="172057" grpId="0" animBg="1"/>
      <p:bldP spid="172057" grpId="1" animBg="1"/>
      <p:bldP spid="172058" grpId="0" animBg="1"/>
      <p:bldP spid="172058" grpId="1" animBg="1"/>
      <p:bldP spid="172059" grpId="0" animBg="1"/>
      <p:bldP spid="172059" grpId="1" animBg="1"/>
      <p:bldP spid="172060" grpId="0" animBg="1"/>
      <p:bldP spid="172060" grpId="1" animBg="1"/>
      <p:bldP spid="172061" grpId="0" animBg="1"/>
      <p:bldP spid="172061" grpId="1" animBg="1"/>
      <p:bldP spid="172062" grpId="0" animBg="1"/>
      <p:bldP spid="172063" grpId="0" animBg="1"/>
      <p:bldP spid="172064" grpId="0" animBg="1"/>
      <p:bldP spid="172065" grpId="0" animBg="1"/>
      <p:bldP spid="172066" grpId="0" animBg="1"/>
      <p:bldP spid="1720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512763"/>
            <a:ext cx="7772400" cy="914400"/>
          </a:xfrm>
        </p:spPr>
        <p:txBody>
          <a:bodyPr/>
          <a:lstStyle/>
          <a:p>
            <a:r>
              <a:rPr lang="en-US"/>
              <a:t>Execution</a:t>
            </a:r>
            <a:r>
              <a:rPr lang="en-US" sz="2800"/>
              <a:t> </a:t>
            </a:r>
          </a:p>
        </p:txBody>
      </p:sp>
      <p:pic>
        <p:nvPicPr>
          <p:cNvPr id="9222" name="Picture 6" descr="index-auto-0007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1" y="1278466"/>
            <a:ext cx="7458075" cy="51435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933700" y="6553201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Dan Weld’s class at U. Washington</a:t>
            </a:r>
          </a:p>
        </p:txBody>
      </p:sp>
    </p:spTree>
    <p:extLst>
      <p:ext uri="{BB962C8B-B14F-4D97-AF65-F5344CB8AC3E}">
        <p14:creationId xmlns:p14="http://schemas.microsoft.com/office/powerpoint/2010/main" val="2173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91200" y="533400"/>
            <a:ext cx="6400800" cy="914400"/>
          </a:xfrm>
        </p:spPr>
        <p:txBody>
          <a:bodyPr/>
          <a:lstStyle/>
          <a:p>
            <a:r>
              <a:rPr lang="en-US" dirty="0"/>
              <a:t>Parallel Execution </a:t>
            </a:r>
          </a:p>
        </p:txBody>
      </p:sp>
      <p:pic>
        <p:nvPicPr>
          <p:cNvPr id="11270" name="Picture 6" descr="index-auto-0008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447800"/>
            <a:ext cx="6800850" cy="47053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924800" y="6504802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Dan Weld’s class at U. Washington</a:t>
            </a:r>
          </a:p>
        </p:txBody>
      </p:sp>
    </p:spTree>
    <p:extLst>
      <p:ext uri="{BB962C8B-B14F-4D97-AF65-F5344CB8AC3E}">
        <p14:creationId xmlns:p14="http://schemas.microsoft.com/office/powerpoint/2010/main" val="4277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963</Words>
  <Application>Microsoft Macintosh PowerPoint</Application>
  <PresentationFormat>Widescreen</PresentationFormat>
  <Paragraphs>165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Calibri Light</vt:lpstr>
      <vt:lpstr>Cambria</vt:lpstr>
      <vt:lpstr>Comic Sans MS</vt:lpstr>
      <vt:lpstr>Courier New</vt:lpstr>
      <vt:lpstr>Simplified Arabic</vt:lpstr>
      <vt:lpstr>Tahoma</vt:lpstr>
      <vt:lpstr>Wingdings</vt:lpstr>
      <vt:lpstr>Wingdings 3</vt:lpstr>
      <vt:lpstr>Arial</vt:lpstr>
      <vt:lpstr>Office Theme</vt:lpstr>
      <vt:lpstr>Hadoop MapReduce</vt:lpstr>
      <vt:lpstr>Sam’s Problem</vt:lpstr>
      <vt:lpstr>Creative Sam</vt:lpstr>
      <vt:lpstr>PowerPoint Presentation</vt:lpstr>
      <vt:lpstr>MapReduce Implementation Overview</vt:lpstr>
      <vt:lpstr>Execution</vt:lpstr>
      <vt:lpstr>PowerPoint Presentation</vt:lpstr>
      <vt:lpstr>Execution </vt:lpstr>
      <vt:lpstr>Parallel Execution </vt:lpstr>
      <vt:lpstr>Task Granularity &amp; Pipelining </vt:lpstr>
      <vt:lpstr>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皇城飞絮</dc:creator>
  <cp:lastModifiedBy>皇城飞絮</cp:lastModifiedBy>
  <cp:revision>6</cp:revision>
  <dcterms:created xsi:type="dcterms:W3CDTF">2017-02-04T18:25:35Z</dcterms:created>
  <dcterms:modified xsi:type="dcterms:W3CDTF">2017-02-04T19:06:58Z</dcterms:modified>
</cp:coreProperties>
</file>