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aleway-regular.fntdata"/><Relationship Id="rId14" Type="http://schemas.openxmlformats.org/officeDocument/2006/relationships/slide" Target="slides/slide10.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hyperlink" Target="mailto:Derek_Ross@Student.uml.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00.jpg"/><Relationship Id="rId4" Type="http://schemas.openxmlformats.org/officeDocument/2006/relationships/image" Target="../media/image01.png"/><Relationship Id="rId5"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FF"/>
        </a:solidFill>
      </p:bgPr>
    </p:bg>
    <p:spTree>
      <p:nvGrpSpPr>
        <p:cNvPr id="66" name="Shape 66"/>
        <p:cNvGrpSpPr/>
        <p:nvPr/>
      </p:nvGrpSpPr>
      <p:grpSpPr>
        <a:xfrm>
          <a:off x="0" y="0"/>
          <a:ext cx="0" cy="0"/>
          <a:chOff x="0" y="0"/>
          <a:chExt cx="0" cy="0"/>
        </a:xfrm>
      </p:grpSpPr>
      <p:sp>
        <p:nvSpPr>
          <p:cNvPr id="67" name="Shape 67"/>
          <p:cNvSpPr txBox="1"/>
          <p:nvPr>
            <p:ph type="ctrTitle"/>
          </p:nvPr>
        </p:nvSpPr>
        <p:spPr>
          <a:xfrm>
            <a:off x="1466525" y="645575"/>
            <a:ext cx="6331500" cy="1542000"/>
          </a:xfrm>
          <a:prstGeom prst="rect">
            <a:avLst/>
          </a:prstGeom>
          <a:solidFill>
            <a:srgbClr val="0000FF"/>
          </a:solidFill>
        </p:spPr>
        <p:txBody>
          <a:bodyPr anchorCtr="0" anchor="b" bIns="91425" lIns="91425" rIns="91425" tIns="91425">
            <a:noAutofit/>
          </a:bodyPr>
          <a:lstStyle/>
          <a:p>
            <a:pPr lvl="0" rtl="0">
              <a:spcBef>
                <a:spcPts val="0"/>
              </a:spcBef>
              <a:buNone/>
            </a:pPr>
            <a:r>
              <a:rPr lang="en"/>
              <a:t>          Derek Ross</a:t>
            </a:r>
          </a:p>
        </p:txBody>
      </p:sp>
      <p:sp>
        <p:nvSpPr>
          <p:cNvPr id="68" name="Shape 68"/>
          <p:cNvSpPr txBox="1"/>
          <p:nvPr>
            <p:ph idx="1" type="subTitle"/>
          </p:nvPr>
        </p:nvSpPr>
        <p:spPr>
          <a:xfrm>
            <a:off x="1607791" y="2701475"/>
            <a:ext cx="6331500" cy="1241700"/>
          </a:xfrm>
          <a:prstGeom prst="rect">
            <a:avLst/>
          </a:prstGeom>
        </p:spPr>
        <p:txBody>
          <a:bodyPr anchorCtr="0" anchor="t" bIns="91425" lIns="91425" rIns="91425" tIns="91425">
            <a:noAutofit/>
          </a:bodyPr>
          <a:lstStyle/>
          <a:p>
            <a:pPr lvl="0">
              <a:spcBef>
                <a:spcPts val="0"/>
              </a:spcBef>
              <a:buNone/>
            </a:pPr>
            <a:r>
              <a:rPr lang="en" sz="2400"/>
              <a:t>                           Final Project Proposal</a:t>
            </a:r>
          </a:p>
          <a:p>
            <a:pPr lvl="0" rtl="0">
              <a:spcBef>
                <a:spcPts val="0"/>
              </a:spcBef>
              <a:buNone/>
            </a:pPr>
            <a:r>
              <a:rPr lang="en" sz="2400"/>
              <a:t>                                  Midi-Keyboard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20" name="Shape 120"/>
        <p:cNvGrpSpPr/>
        <p:nvPr/>
      </p:nvGrpSpPr>
      <p:grpSpPr>
        <a:xfrm>
          <a:off x="0" y="0"/>
          <a:ext cx="0" cy="0"/>
          <a:chOff x="0" y="0"/>
          <a:chExt cx="0" cy="0"/>
        </a:xfrm>
      </p:grpSpPr>
      <p:pic>
        <p:nvPicPr>
          <p:cNvPr id="121" name="Shape 121"/>
          <p:cNvPicPr preferRelativeResize="0"/>
          <p:nvPr/>
        </p:nvPicPr>
        <p:blipFill>
          <a:blip r:embed="rId3">
            <a:alphaModFix/>
          </a:blip>
          <a:stretch>
            <a:fillRect/>
          </a:stretch>
        </p:blipFill>
        <p:spPr>
          <a:xfrm>
            <a:off x="2444700" y="162736"/>
            <a:ext cx="4254600" cy="4818037"/>
          </a:xfrm>
          <a:prstGeom prst="rect">
            <a:avLst/>
          </a:prstGeom>
          <a:noFill/>
          <a:ln>
            <a:noFill/>
          </a:ln>
        </p:spPr>
      </p:pic>
      <p:pic>
        <p:nvPicPr>
          <p:cNvPr descr="Piece of duct tape sticking a note to the slide" id="122" name="Shape 122"/>
          <p:cNvPicPr preferRelativeResize="0"/>
          <p:nvPr/>
        </p:nvPicPr>
        <p:blipFill rotWithShape="1">
          <a:blip r:embed="rId4">
            <a:alphaModFix/>
          </a:blip>
          <a:srcRect b="10011" l="9244" r="2118" t="5926"/>
          <a:stretch/>
        </p:blipFill>
        <p:spPr>
          <a:xfrm rot="154828">
            <a:off x="3535999" y="147300"/>
            <a:ext cx="2071999" cy="736050"/>
          </a:xfrm>
          <a:prstGeom prst="rect">
            <a:avLst/>
          </a:prstGeom>
          <a:noFill/>
          <a:ln>
            <a:noFill/>
          </a:ln>
        </p:spPr>
      </p:pic>
      <p:sp>
        <p:nvSpPr>
          <p:cNvPr id="123" name="Shape 123"/>
          <p:cNvSpPr txBox="1"/>
          <p:nvPr/>
        </p:nvSpPr>
        <p:spPr>
          <a:xfrm>
            <a:off x="2855550" y="687397"/>
            <a:ext cx="3432899" cy="762600"/>
          </a:xfrm>
          <a:prstGeom prst="rect">
            <a:avLst/>
          </a:prstGeom>
          <a:noFill/>
          <a:ln>
            <a:noFill/>
          </a:ln>
        </p:spPr>
        <p:txBody>
          <a:bodyPr anchorCtr="0" anchor="b" bIns="91425" lIns="91425" rIns="91425" tIns="91425">
            <a:noAutofit/>
          </a:bodyPr>
          <a:lstStyle/>
          <a:p>
            <a:pPr lvl="0" rtl="0">
              <a:spcBef>
                <a:spcPts val="0"/>
              </a:spcBef>
              <a:buNone/>
            </a:pPr>
            <a:r>
              <a:rPr b="1" lang="en" sz="3000">
                <a:solidFill>
                  <a:schemeClr val="lt2"/>
                </a:solidFill>
                <a:latin typeface="Raleway"/>
                <a:ea typeface="Raleway"/>
                <a:cs typeface="Raleway"/>
                <a:sym typeface="Raleway"/>
              </a:rPr>
              <a:t>Citation</a:t>
            </a:r>
          </a:p>
        </p:txBody>
      </p:sp>
      <p:sp>
        <p:nvSpPr>
          <p:cNvPr id="124" name="Shape 124"/>
          <p:cNvSpPr txBox="1"/>
          <p:nvPr>
            <p:ph idx="4294967295" type="body"/>
          </p:nvPr>
        </p:nvSpPr>
        <p:spPr>
          <a:xfrm>
            <a:off x="2855550" y="1377475"/>
            <a:ext cx="3432899" cy="3327900"/>
          </a:xfrm>
          <a:prstGeom prst="rect">
            <a:avLst/>
          </a:prstGeom>
        </p:spPr>
        <p:txBody>
          <a:bodyPr anchorCtr="0" anchor="t" bIns="91425" lIns="91425" rIns="91425" tIns="91425">
            <a:noAutofit/>
          </a:bodyPr>
          <a:lstStyle/>
          <a:p>
            <a:pPr indent="-304800" lvl="0" marL="457200" rtl="0">
              <a:spcBef>
                <a:spcPts val="0"/>
              </a:spcBef>
              <a:spcAft>
                <a:spcPts val="1000"/>
              </a:spcAft>
              <a:buClr>
                <a:schemeClr val="dk1"/>
              </a:buClr>
              <a:buSzPct val="100000"/>
              <a:buFont typeface="Raleway"/>
              <a:buChar char="➔"/>
            </a:pPr>
            <a:r>
              <a:rPr lang="en" sz="1200">
                <a:latin typeface="Raleway"/>
                <a:ea typeface="Raleway"/>
                <a:cs typeface="Raleway"/>
                <a:sym typeface="Raleway"/>
              </a:rPr>
              <a:t>All work done in these Slides and in the Final Presentation Proposal has been done and completed by:</a:t>
            </a:r>
          </a:p>
          <a:p>
            <a:pPr indent="-304800" lvl="0" marL="457200" rtl="0">
              <a:spcBef>
                <a:spcPts val="0"/>
              </a:spcBef>
              <a:spcAft>
                <a:spcPts val="1000"/>
              </a:spcAft>
              <a:buClr>
                <a:schemeClr val="dk1"/>
              </a:buClr>
              <a:buSzPct val="100000"/>
              <a:buFont typeface="Raleway"/>
              <a:buChar char="➔"/>
            </a:pPr>
            <a:r>
              <a:rPr lang="en" sz="1200">
                <a:latin typeface="Raleway"/>
                <a:ea typeface="Raleway"/>
                <a:cs typeface="Raleway"/>
                <a:sym typeface="Raleway"/>
              </a:rPr>
              <a:t>Name: Derek Ross</a:t>
            </a:r>
          </a:p>
          <a:p>
            <a:pPr indent="-304800" lvl="0" marL="457200" rtl="0">
              <a:spcBef>
                <a:spcPts val="0"/>
              </a:spcBef>
              <a:spcAft>
                <a:spcPts val="1000"/>
              </a:spcAft>
              <a:buClr>
                <a:schemeClr val="dk1"/>
              </a:buClr>
              <a:buSzPct val="100000"/>
              <a:buFont typeface="Raleway"/>
              <a:buChar char="➔"/>
            </a:pPr>
            <a:r>
              <a:rPr lang="en" sz="1200">
                <a:latin typeface="Raleway"/>
                <a:ea typeface="Raleway"/>
                <a:cs typeface="Raleway"/>
                <a:sym typeface="Raleway"/>
              </a:rPr>
              <a:t>Email: </a:t>
            </a:r>
            <a:r>
              <a:rPr lang="en" sz="1200" u="sng">
                <a:solidFill>
                  <a:schemeClr val="hlink"/>
                </a:solidFill>
                <a:latin typeface="Raleway"/>
                <a:ea typeface="Raleway"/>
                <a:cs typeface="Raleway"/>
                <a:sym typeface="Raleway"/>
                <a:hlinkClick r:id="rId5"/>
              </a:rPr>
              <a:t>Derek_Ross@Student.uml.edu</a:t>
            </a:r>
          </a:p>
          <a:p>
            <a:pPr indent="-304800" lvl="0" marL="457200" rtl="0">
              <a:spcBef>
                <a:spcPts val="0"/>
              </a:spcBef>
              <a:spcAft>
                <a:spcPts val="1000"/>
              </a:spcAft>
              <a:buClr>
                <a:schemeClr val="dk1"/>
              </a:buClr>
              <a:buSzPct val="100000"/>
              <a:buFont typeface="Raleway"/>
              <a:buChar char="➔"/>
            </a:pPr>
            <a:r>
              <a:rPr lang="en" sz="1200">
                <a:latin typeface="Raleway"/>
                <a:ea typeface="Raleway"/>
                <a:cs typeface="Raleway"/>
                <a:sym typeface="Raleway"/>
              </a:rPr>
              <a:t>Github: DerekR0123</a:t>
            </a:r>
          </a:p>
          <a:p>
            <a:pPr lvl="0" rtl="0">
              <a:spcBef>
                <a:spcPts val="0"/>
              </a:spcBef>
              <a:spcAft>
                <a:spcPts val="1000"/>
              </a:spcAft>
              <a:buNone/>
            </a:pPr>
            <a:r>
              <a:t/>
            </a:r>
            <a:endParaRPr sz="1200">
              <a:latin typeface="Raleway"/>
              <a:ea typeface="Raleway"/>
              <a:cs typeface="Raleway"/>
              <a:sym typeface="Raleway"/>
            </a:endParaRPr>
          </a:p>
          <a:p>
            <a:pPr lvl="0" rtl="0">
              <a:spcBef>
                <a:spcPts val="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idx="4294967295" type="title"/>
          </p:nvPr>
        </p:nvSpPr>
        <p:spPr>
          <a:xfrm>
            <a:off x="535775" y="712150"/>
            <a:ext cx="5197199" cy="768000"/>
          </a:xfrm>
          <a:prstGeom prst="rect">
            <a:avLst/>
          </a:prstGeom>
        </p:spPr>
        <p:txBody>
          <a:bodyPr anchorCtr="0" anchor="t" bIns="91425" lIns="91425" rIns="91425" tIns="91425">
            <a:noAutofit/>
          </a:bodyPr>
          <a:lstStyle/>
          <a:p>
            <a:pPr lvl="0" rtl="0">
              <a:spcBef>
                <a:spcPts val="0"/>
              </a:spcBef>
              <a:spcAft>
                <a:spcPts val="1600"/>
              </a:spcAft>
              <a:buNone/>
            </a:pPr>
            <a:r>
              <a:rPr lang="en" sz="3600">
                <a:solidFill>
                  <a:srgbClr val="0000FF"/>
                </a:solidFill>
              </a:rPr>
              <a:t>Midi-Keyboard</a:t>
            </a:r>
          </a:p>
        </p:txBody>
      </p:sp>
      <p:sp>
        <p:nvSpPr>
          <p:cNvPr id="74" name="Shape 74"/>
          <p:cNvSpPr txBox="1"/>
          <p:nvPr>
            <p:ph idx="4294967295" type="title"/>
          </p:nvPr>
        </p:nvSpPr>
        <p:spPr>
          <a:xfrm>
            <a:off x="535775" y="1480150"/>
            <a:ext cx="5197199" cy="30675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2"/>
              </a:buClr>
              <a:buSzPct val="61111"/>
              <a:buFont typeface="Arial"/>
              <a:buNone/>
            </a:pPr>
            <a:r>
              <a:rPr b="0" lang="en" sz="1800">
                <a:solidFill>
                  <a:srgbClr val="000000"/>
                </a:solidFill>
                <a:latin typeface="Lato"/>
                <a:ea typeface="Lato"/>
                <a:cs typeface="Lato"/>
                <a:sym typeface="Lato"/>
              </a:rPr>
              <a:t>A Midi-Keyboard is a keyboard that you can hook up to your computer and use it with different music creation software to produce all sorts of cool results! The idea in the end is to have an LED keyboard have its keys mapped to different sound notes and eventually light up with the proper key to play for a song!</a:t>
            </a:r>
          </a:p>
          <a:p>
            <a:pPr lvl="0" rtl="0">
              <a:lnSpc>
                <a:spcPct val="115000"/>
              </a:lnSpc>
              <a:spcBef>
                <a:spcPts val="0"/>
              </a:spcBef>
              <a:spcAft>
                <a:spcPts val="1600"/>
              </a:spcAft>
              <a:buNone/>
            </a:pPr>
            <a:r>
              <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8" name="Shape 78"/>
        <p:cNvGrpSpPr/>
        <p:nvPr/>
      </p:nvGrpSpPr>
      <p:grpSpPr>
        <a:xfrm>
          <a:off x="0" y="0"/>
          <a:ext cx="0" cy="0"/>
          <a:chOff x="0" y="0"/>
          <a:chExt cx="0" cy="0"/>
        </a:xfrm>
      </p:grpSpPr>
      <p:pic>
        <p:nvPicPr>
          <p:cNvPr id="79" name="Shape 79"/>
          <p:cNvPicPr preferRelativeResize="0"/>
          <p:nvPr/>
        </p:nvPicPr>
        <p:blipFill>
          <a:blip r:embed="rId4">
            <a:alphaModFix/>
          </a:blip>
          <a:stretch>
            <a:fillRect/>
          </a:stretch>
        </p:blipFill>
        <p:spPr>
          <a:xfrm>
            <a:off x="2444700" y="162724"/>
            <a:ext cx="4254600" cy="5068124"/>
          </a:xfrm>
          <a:prstGeom prst="rect">
            <a:avLst/>
          </a:prstGeom>
          <a:noFill/>
          <a:ln>
            <a:noFill/>
          </a:ln>
        </p:spPr>
      </p:pic>
      <p:pic>
        <p:nvPicPr>
          <p:cNvPr descr="Piece of duct tape sticking a note to the slide" id="80" name="Shape 80"/>
          <p:cNvPicPr preferRelativeResize="0"/>
          <p:nvPr/>
        </p:nvPicPr>
        <p:blipFill rotWithShape="1">
          <a:blip r:embed="rId5">
            <a:alphaModFix/>
          </a:blip>
          <a:srcRect b="10011" l="9244" r="2118" t="5926"/>
          <a:stretch/>
        </p:blipFill>
        <p:spPr>
          <a:xfrm rot="154828">
            <a:off x="3535999" y="147300"/>
            <a:ext cx="2071999" cy="736050"/>
          </a:xfrm>
          <a:prstGeom prst="rect">
            <a:avLst/>
          </a:prstGeom>
          <a:noFill/>
          <a:ln>
            <a:noFill/>
          </a:ln>
        </p:spPr>
      </p:pic>
      <p:sp>
        <p:nvSpPr>
          <p:cNvPr id="81" name="Shape 81"/>
          <p:cNvSpPr txBox="1"/>
          <p:nvPr/>
        </p:nvSpPr>
        <p:spPr>
          <a:xfrm>
            <a:off x="2786500" y="679722"/>
            <a:ext cx="3432900" cy="762600"/>
          </a:xfrm>
          <a:prstGeom prst="rect">
            <a:avLst/>
          </a:prstGeom>
          <a:noFill/>
          <a:ln>
            <a:noFill/>
          </a:ln>
        </p:spPr>
        <p:txBody>
          <a:bodyPr anchorCtr="0" anchor="b" bIns="91425" lIns="91425" rIns="91425" tIns="91425">
            <a:noAutofit/>
          </a:bodyPr>
          <a:lstStyle/>
          <a:p>
            <a:pPr lvl="0" rtl="0">
              <a:spcBef>
                <a:spcPts val="0"/>
              </a:spcBef>
              <a:buNone/>
            </a:pPr>
            <a:r>
              <a:rPr b="1" lang="en" sz="3000">
                <a:solidFill>
                  <a:srgbClr val="0000FF"/>
                </a:solidFill>
                <a:latin typeface="Raleway"/>
                <a:ea typeface="Raleway"/>
                <a:cs typeface="Raleway"/>
                <a:sym typeface="Raleway"/>
              </a:rPr>
              <a:t>Components</a:t>
            </a:r>
          </a:p>
        </p:txBody>
      </p:sp>
      <p:sp>
        <p:nvSpPr>
          <p:cNvPr id="82" name="Shape 82"/>
          <p:cNvSpPr txBox="1"/>
          <p:nvPr>
            <p:ph idx="4294967295" type="body"/>
          </p:nvPr>
        </p:nvSpPr>
        <p:spPr>
          <a:xfrm>
            <a:off x="2855550" y="1377480"/>
            <a:ext cx="3432899" cy="3327900"/>
          </a:xfrm>
          <a:prstGeom prst="rect">
            <a:avLst/>
          </a:prstGeom>
        </p:spPr>
        <p:txBody>
          <a:bodyPr anchorCtr="0" anchor="t" bIns="91425" lIns="91425" rIns="91425" tIns="91425">
            <a:noAutofit/>
          </a:bodyPr>
          <a:lstStyle/>
          <a:p>
            <a:pPr lvl="0" rtl="0">
              <a:spcBef>
                <a:spcPts val="0"/>
              </a:spcBef>
              <a:spcAft>
                <a:spcPts val="1600"/>
              </a:spcAft>
              <a:buNone/>
            </a:pPr>
            <a:r>
              <a:rPr b="1" lang="en" sz="1200">
                <a:latin typeface="Raleway"/>
                <a:ea typeface="Raleway"/>
                <a:cs typeface="Raleway"/>
                <a:sym typeface="Raleway"/>
              </a:rPr>
              <a:t>In order to do this project theres a few steps that need to be completed to combine for the end result.</a:t>
            </a:r>
          </a:p>
          <a:p>
            <a:pPr indent="-317500" lvl="0" marL="457200" rtl="0">
              <a:spcBef>
                <a:spcPts val="0"/>
              </a:spcBef>
              <a:spcAft>
                <a:spcPts val="1000"/>
              </a:spcAft>
              <a:buClr>
                <a:srgbClr val="0000FF"/>
              </a:buClr>
              <a:buSzPct val="100000"/>
              <a:buFont typeface="Raleway"/>
              <a:buChar char="➔"/>
            </a:pPr>
            <a:r>
              <a:rPr b="1" lang="en" sz="1400">
                <a:solidFill>
                  <a:srgbClr val="0000FF"/>
                </a:solidFill>
                <a:latin typeface="Raleway"/>
                <a:ea typeface="Raleway"/>
                <a:cs typeface="Raleway"/>
                <a:sym typeface="Raleway"/>
              </a:rPr>
              <a:t>Hardware</a:t>
            </a:r>
            <a:br>
              <a:rPr lang="en" sz="1400">
                <a:latin typeface="Raleway"/>
                <a:ea typeface="Raleway"/>
                <a:cs typeface="Raleway"/>
                <a:sym typeface="Raleway"/>
              </a:rPr>
            </a:br>
            <a:r>
              <a:rPr lang="en" sz="1200">
                <a:latin typeface="Raleway"/>
                <a:ea typeface="Raleway"/>
                <a:cs typeface="Raleway"/>
                <a:sym typeface="Raleway"/>
              </a:rPr>
              <a:t>The Arduino must be built and set up to interact with our LED Keyboard.</a:t>
            </a:r>
          </a:p>
          <a:p>
            <a:pPr indent="-317500" lvl="0" marL="457200" rtl="0">
              <a:spcBef>
                <a:spcPts val="0"/>
              </a:spcBef>
              <a:spcAft>
                <a:spcPts val="1000"/>
              </a:spcAft>
              <a:buClr>
                <a:srgbClr val="0000FF"/>
              </a:buClr>
              <a:buSzPct val="100000"/>
              <a:buFont typeface="Raleway"/>
              <a:buChar char="➔"/>
            </a:pPr>
            <a:r>
              <a:rPr b="1" lang="en" sz="1400">
                <a:solidFill>
                  <a:srgbClr val="0000FF"/>
                </a:solidFill>
                <a:latin typeface="Raleway"/>
                <a:ea typeface="Raleway"/>
                <a:cs typeface="Raleway"/>
                <a:sym typeface="Raleway"/>
              </a:rPr>
              <a:t>Software</a:t>
            </a:r>
            <a:br>
              <a:rPr lang="en" sz="1400">
                <a:latin typeface="Raleway"/>
                <a:ea typeface="Raleway"/>
                <a:cs typeface="Raleway"/>
                <a:sym typeface="Raleway"/>
              </a:rPr>
            </a:br>
            <a:r>
              <a:rPr lang="en" sz="1200">
                <a:latin typeface="Raleway"/>
                <a:ea typeface="Raleway"/>
                <a:cs typeface="Raleway"/>
                <a:sym typeface="Raleway"/>
              </a:rPr>
              <a:t>We need to configure the software to take a library from racket and send it ot the arduino which sends it to the keyboard.</a:t>
            </a:r>
          </a:p>
          <a:p>
            <a:pPr indent="-317500" lvl="0" marL="457200" rtl="0">
              <a:spcBef>
                <a:spcPts val="0"/>
              </a:spcBef>
              <a:spcAft>
                <a:spcPts val="1000"/>
              </a:spcAft>
              <a:buClr>
                <a:srgbClr val="0000FF"/>
              </a:buClr>
              <a:buSzPct val="100000"/>
              <a:buFont typeface="Raleway"/>
              <a:buChar char="➔"/>
            </a:pPr>
            <a:r>
              <a:rPr b="1" lang="en" sz="1400">
                <a:solidFill>
                  <a:srgbClr val="0000FF"/>
                </a:solidFill>
                <a:latin typeface="Raleway"/>
                <a:ea typeface="Raleway"/>
                <a:cs typeface="Raleway"/>
                <a:sym typeface="Raleway"/>
              </a:rPr>
              <a:t>Coding</a:t>
            </a:r>
            <a:br>
              <a:rPr lang="en" sz="1400">
                <a:latin typeface="Raleway"/>
                <a:ea typeface="Raleway"/>
                <a:cs typeface="Raleway"/>
                <a:sym typeface="Raleway"/>
              </a:rPr>
            </a:br>
            <a:r>
              <a:rPr lang="en" sz="1200">
                <a:latin typeface="Raleway"/>
                <a:ea typeface="Raleway"/>
                <a:cs typeface="Raleway"/>
                <a:sym typeface="Raleway"/>
              </a:rPr>
              <a:t>Lastly we need to map keys to notes in an Object Oriented fashion in Racket.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283100" y="79149"/>
            <a:ext cx="8631600" cy="4913700"/>
          </a:xfrm>
          <a:prstGeom prst="rect">
            <a:avLst/>
          </a:prstGeom>
        </p:spPr>
        <p:txBody>
          <a:bodyPr anchorCtr="0" anchor="t" bIns="91425" lIns="91425" rIns="91425" tIns="91425">
            <a:noAutofit/>
          </a:bodyPr>
          <a:lstStyle/>
          <a:p>
            <a:pPr lvl="0">
              <a:spcBef>
                <a:spcPts val="0"/>
              </a:spcBef>
              <a:buNone/>
            </a:pPr>
            <a:r>
              <a:rPr lang="en" u="sng">
                <a:solidFill>
                  <a:srgbClr val="9900FF"/>
                </a:solidFill>
              </a:rPr>
              <a:t>External Things Needed:</a:t>
            </a:r>
          </a:p>
          <a:p>
            <a:pPr lvl="0" rtl="0">
              <a:spcBef>
                <a:spcPts val="0"/>
              </a:spcBef>
              <a:buNone/>
            </a:pPr>
            <a:r>
              <a:rPr lang="en"/>
              <a:t>1. </a:t>
            </a:r>
            <a:r>
              <a:rPr lang="en"/>
              <a:t>Arduino Board</a:t>
            </a:r>
          </a:p>
          <a:p>
            <a:pPr lvl="0" rtl="0">
              <a:spcBef>
                <a:spcPts val="0"/>
              </a:spcBef>
              <a:buNone/>
            </a:pPr>
            <a:r>
              <a:rPr lang="en"/>
              <a:t>2. Serial-to-Midi Conversion Software</a:t>
            </a:r>
          </a:p>
          <a:p>
            <a:pPr lvl="0" rtl="0">
              <a:spcBef>
                <a:spcPts val="0"/>
              </a:spcBef>
              <a:buNone/>
            </a:pPr>
            <a:r>
              <a:rPr lang="en"/>
              <a:t>3. LED Keyboard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91" name="Shape 91"/>
        <p:cNvGrpSpPr/>
        <p:nvPr/>
      </p:nvGrpSpPr>
      <p:grpSpPr>
        <a:xfrm>
          <a:off x="0" y="0"/>
          <a:ext cx="0" cy="0"/>
          <a:chOff x="0" y="0"/>
          <a:chExt cx="0" cy="0"/>
        </a:xfrm>
      </p:grpSpPr>
      <p:pic>
        <p:nvPicPr>
          <p:cNvPr id="92" name="Shape 92"/>
          <p:cNvPicPr preferRelativeResize="0"/>
          <p:nvPr/>
        </p:nvPicPr>
        <p:blipFill>
          <a:blip r:embed="rId3">
            <a:alphaModFix/>
          </a:blip>
          <a:stretch>
            <a:fillRect/>
          </a:stretch>
        </p:blipFill>
        <p:spPr>
          <a:xfrm>
            <a:off x="1542300" y="203750"/>
            <a:ext cx="5676724" cy="4818049"/>
          </a:xfrm>
          <a:prstGeom prst="rect">
            <a:avLst/>
          </a:prstGeom>
          <a:noFill/>
          <a:ln>
            <a:noFill/>
          </a:ln>
        </p:spPr>
      </p:pic>
      <p:sp>
        <p:nvSpPr>
          <p:cNvPr id="93" name="Shape 93"/>
          <p:cNvSpPr txBox="1"/>
          <p:nvPr/>
        </p:nvSpPr>
        <p:spPr>
          <a:xfrm>
            <a:off x="2477550" y="400275"/>
            <a:ext cx="4188900" cy="762600"/>
          </a:xfrm>
          <a:prstGeom prst="rect">
            <a:avLst/>
          </a:prstGeom>
          <a:noFill/>
          <a:ln>
            <a:noFill/>
          </a:ln>
        </p:spPr>
        <p:txBody>
          <a:bodyPr anchorCtr="0" anchor="b" bIns="91425" lIns="91425" rIns="91425" tIns="91425">
            <a:noAutofit/>
          </a:bodyPr>
          <a:lstStyle/>
          <a:p>
            <a:pPr lvl="0" rtl="0">
              <a:spcBef>
                <a:spcPts val="0"/>
              </a:spcBef>
              <a:buNone/>
            </a:pPr>
            <a:r>
              <a:rPr b="1" lang="en" sz="3000">
                <a:solidFill>
                  <a:schemeClr val="dk1"/>
                </a:solidFill>
                <a:latin typeface="Raleway"/>
                <a:ea typeface="Raleway"/>
                <a:cs typeface="Raleway"/>
                <a:sym typeface="Raleway"/>
              </a:rPr>
              <a:t>Internal Components</a:t>
            </a:r>
          </a:p>
        </p:txBody>
      </p:sp>
      <p:sp>
        <p:nvSpPr>
          <p:cNvPr id="94" name="Shape 94"/>
          <p:cNvSpPr txBox="1"/>
          <p:nvPr>
            <p:ph idx="4294967295" type="body"/>
          </p:nvPr>
        </p:nvSpPr>
        <p:spPr>
          <a:xfrm>
            <a:off x="2593050" y="1320050"/>
            <a:ext cx="3432900" cy="3327900"/>
          </a:xfrm>
          <a:prstGeom prst="rect">
            <a:avLst/>
          </a:prstGeom>
        </p:spPr>
        <p:txBody>
          <a:bodyPr anchorCtr="0" anchor="t" bIns="91425" lIns="91425" rIns="91425" tIns="91425">
            <a:noAutofit/>
          </a:bodyPr>
          <a:lstStyle/>
          <a:p>
            <a:pPr lvl="0" rtl="0">
              <a:spcBef>
                <a:spcPts val="0"/>
              </a:spcBef>
              <a:buNone/>
            </a:pPr>
            <a:r>
              <a:t/>
            </a:r>
            <a:endParaRPr sz="1200">
              <a:latin typeface="Raleway"/>
              <a:ea typeface="Raleway"/>
              <a:cs typeface="Raleway"/>
              <a:sym typeface="Raleway"/>
            </a:endParaRPr>
          </a:p>
          <a:p>
            <a:pPr indent="-317500" lvl="0" marL="457200" rtl="0">
              <a:spcBef>
                <a:spcPts val="0"/>
              </a:spcBef>
              <a:spcAft>
                <a:spcPts val="1000"/>
              </a:spcAft>
              <a:buClr>
                <a:schemeClr val="dk1"/>
              </a:buClr>
              <a:buSzPct val="100000"/>
              <a:buFont typeface="Raleway"/>
              <a:buChar char="➔"/>
            </a:pPr>
            <a:r>
              <a:rPr b="1" lang="en" sz="1400">
                <a:solidFill>
                  <a:schemeClr val="dk1"/>
                </a:solidFill>
                <a:latin typeface="Raleway"/>
                <a:ea typeface="Raleway"/>
                <a:cs typeface="Raleway"/>
                <a:sym typeface="Raleway"/>
              </a:rPr>
              <a:t>Libraries and Accessories:</a:t>
            </a:r>
          </a:p>
          <a:p>
            <a:pPr lvl="0" rtl="0">
              <a:spcBef>
                <a:spcPts val="0"/>
              </a:spcBef>
              <a:spcAft>
                <a:spcPts val="1000"/>
              </a:spcAft>
              <a:buNone/>
            </a:pPr>
            <a:r>
              <a:rPr b="1" lang="en" sz="1400">
                <a:solidFill>
                  <a:schemeClr val="dk1"/>
                </a:solidFill>
                <a:latin typeface="Raleway"/>
                <a:ea typeface="Raleway"/>
                <a:cs typeface="Raleway"/>
                <a:sym typeface="Raleway"/>
              </a:rPr>
              <a:t>  . Port Audio (Audio Engine)</a:t>
            </a:r>
          </a:p>
          <a:p>
            <a:pPr lvl="0" rtl="0">
              <a:spcBef>
                <a:spcPts val="0"/>
              </a:spcBef>
              <a:spcAft>
                <a:spcPts val="1000"/>
              </a:spcAft>
              <a:buNone/>
            </a:pPr>
            <a:r>
              <a:rPr b="1" lang="en" sz="1400">
                <a:solidFill>
                  <a:schemeClr val="dk1"/>
                </a:solidFill>
                <a:latin typeface="Raleway"/>
                <a:ea typeface="Raleway"/>
                <a:cs typeface="Raleway"/>
                <a:sym typeface="Raleway"/>
              </a:rPr>
              <a:t>  . Midi (Parser for MIDI Files)</a:t>
            </a:r>
          </a:p>
          <a:p>
            <a:pPr lvl="0" rtl="0">
              <a:spcBef>
                <a:spcPts val="0"/>
              </a:spcBef>
              <a:spcAft>
                <a:spcPts val="1000"/>
              </a:spcAft>
              <a:buNone/>
            </a:pPr>
            <a:r>
              <a:rPr b="1" lang="en" sz="1400">
                <a:solidFill>
                  <a:schemeClr val="dk1"/>
                </a:solidFill>
                <a:latin typeface="Raleway"/>
                <a:ea typeface="Raleway"/>
                <a:cs typeface="Raleway"/>
                <a:sym typeface="Raleway"/>
              </a:rPr>
              <a:t>  . Rsound (Plugin Library)</a:t>
            </a:r>
          </a:p>
          <a:p>
            <a:pPr lvl="0" rtl="0">
              <a:spcBef>
                <a:spcPts val="0"/>
              </a:spcBef>
              <a:spcAft>
                <a:spcPts val="1000"/>
              </a:spcAft>
              <a:buNone/>
            </a:pPr>
            <a:r>
              <a:rPr b="1" lang="en" sz="1400">
                <a:solidFill>
                  <a:schemeClr val="dk1"/>
                </a:solidFill>
                <a:latin typeface="Raleway"/>
                <a:ea typeface="Raleway"/>
                <a:cs typeface="Raleway"/>
                <a:sym typeface="Raleway"/>
              </a:rPr>
              <a:t>  . Rtmidi (Creation of a virtual port)</a:t>
            </a:r>
          </a:p>
          <a:p>
            <a:pPr lvl="0" rtl="0">
              <a:spcBef>
                <a:spcPts val="0"/>
              </a:spcBef>
              <a:spcAft>
                <a:spcPts val="1000"/>
              </a:spcAft>
              <a:buNone/>
            </a:pPr>
            <a:r>
              <a:rPr b="1" lang="en" sz="1400">
                <a:solidFill>
                  <a:schemeClr val="dk1"/>
                </a:solidFill>
                <a:latin typeface="Raleway"/>
                <a:ea typeface="Raleway"/>
                <a:cs typeface="Raleway"/>
                <a:sym typeface="Raleway"/>
              </a:rPr>
              <a:t>  . Midiworld (Free Midi Files for testing)</a:t>
            </a:r>
          </a:p>
          <a:p>
            <a:pPr lvl="0" rtl="0">
              <a:spcBef>
                <a:spcPts val="0"/>
              </a:spcBef>
              <a:spcAft>
                <a:spcPts val="1000"/>
              </a:spcAft>
              <a:buNone/>
            </a:pPr>
            <a:r>
              <a:rPr b="1" lang="en" sz="1400">
                <a:solidFill>
                  <a:schemeClr val="dk1"/>
                </a:solidFill>
                <a:latin typeface="Raleway"/>
                <a:ea typeface="Raleway"/>
                <a:cs typeface="Raleway"/>
                <a:sym typeface="Raleway"/>
              </a:rPr>
              <a:t>  . Piano Notes (Folder with notes)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283098" y="712150"/>
            <a:ext cx="8622299" cy="3835499"/>
          </a:xfrm>
          <a:prstGeom prst="rect">
            <a:avLst/>
          </a:prstGeom>
        </p:spPr>
        <p:txBody>
          <a:bodyPr anchorCtr="0" anchor="t" bIns="91425" lIns="91425" rIns="91425" tIns="91425">
            <a:noAutofit/>
          </a:bodyPr>
          <a:lstStyle/>
          <a:p>
            <a:pPr lvl="0" rtl="0">
              <a:spcBef>
                <a:spcPts val="0"/>
              </a:spcBef>
              <a:spcAft>
                <a:spcPts val="1000"/>
              </a:spcAft>
              <a:buNone/>
            </a:pPr>
            <a:r>
              <a:rPr lang="en"/>
              <a:t>Why we Chose this?</a:t>
            </a:r>
          </a:p>
          <a:p>
            <a:pPr lvl="0" rtl="0">
              <a:spcBef>
                <a:spcPts val="0"/>
              </a:spcBef>
              <a:spcAft>
                <a:spcPts val="1000"/>
              </a:spcAft>
              <a:buNone/>
            </a:pPr>
            <a:r>
              <a:rPr b="0" lang="en" sz="2400"/>
              <a:t>This was something Patrick was very passionate about. He is too sick unfortunately to explain his story, but from what he told me he has a deep passion for Computers and Music. He has always wanted to be able to create something with the computer to teach someone how to play music. The High Level goal was to use our knowledge to teach someone how to play the piano on a keyboard.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226075" y="357800"/>
            <a:ext cx="2808000" cy="3355500"/>
          </a:xfrm>
          <a:prstGeom prst="rect">
            <a:avLst/>
          </a:prstGeom>
        </p:spPr>
        <p:txBody>
          <a:bodyPr anchorCtr="0" anchor="b" bIns="91425" lIns="91425" rIns="91425" tIns="91425">
            <a:noAutofit/>
          </a:bodyPr>
          <a:lstStyle/>
          <a:p>
            <a:pPr lvl="0">
              <a:spcBef>
                <a:spcPts val="0"/>
              </a:spcBef>
              <a:buNone/>
            </a:pPr>
            <a:r>
              <a:rPr lang="en"/>
              <a:t>What can OPL Bring to this Project?</a:t>
            </a:r>
          </a:p>
          <a:p>
            <a:pPr lvl="0">
              <a:spcBef>
                <a:spcPts val="0"/>
              </a:spcBef>
              <a:buNone/>
            </a:pPr>
            <a:r>
              <a:t/>
            </a:r>
            <a:endParaRPr/>
          </a:p>
          <a:p>
            <a:pPr lvl="0">
              <a:spcBef>
                <a:spcPts val="0"/>
              </a:spcBef>
              <a:buNone/>
            </a:pPr>
            <a:r>
              <a:t/>
            </a:r>
            <a:endParaRPr/>
          </a:p>
          <a:p>
            <a:pPr lvl="0">
              <a:spcBef>
                <a:spcPts val="0"/>
              </a:spcBef>
              <a:buNone/>
            </a:pPr>
            <a:r>
              <a:rPr lang="en"/>
              <a:t>Approaches:</a:t>
            </a:r>
          </a:p>
          <a:p>
            <a:pPr lvl="0">
              <a:spcBef>
                <a:spcPts val="0"/>
              </a:spcBef>
              <a:buNone/>
            </a:pPr>
            <a:r>
              <a:t/>
            </a:r>
            <a:endParaRPr/>
          </a:p>
          <a:p>
            <a:pPr lvl="0">
              <a:spcBef>
                <a:spcPts val="0"/>
              </a:spcBef>
              <a:buNone/>
            </a:pPr>
            <a:r>
              <a:t/>
            </a:r>
            <a:endParaRPr/>
          </a:p>
          <a:p>
            <a:pPr lvl="0">
              <a:spcBef>
                <a:spcPts val="0"/>
              </a:spcBef>
              <a:buNone/>
            </a:pPr>
            <a:r>
              <a:t/>
            </a:r>
            <a:endParaRPr/>
          </a:p>
        </p:txBody>
      </p:sp>
      <p:sp>
        <p:nvSpPr>
          <p:cNvPr id="105" name="Shape 105"/>
          <p:cNvSpPr txBox="1"/>
          <p:nvPr>
            <p:ph idx="1" type="body"/>
          </p:nvPr>
        </p:nvSpPr>
        <p:spPr>
          <a:xfrm>
            <a:off x="3306025" y="0"/>
            <a:ext cx="5838000" cy="4911000"/>
          </a:xfrm>
          <a:prstGeom prst="rect">
            <a:avLst/>
          </a:prstGeom>
        </p:spPr>
        <p:txBody>
          <a:bodyPr anchorCtr="0" anchor="t" bIns="91425" lIns="91425" rIns="91425" tIns="91425">
            <a:noAutofit/>
          </a:bodyPr>
          <a:lstStyle/>
          <a:p>
            <a:pPr lvl="0">
              <a:spcBef>
                <a:spcPts val="0"/>
              </a:spcBef>
              <a:buNone/>
            </a:pPr>
            <a:r>
              <a:rPr lang="en" sz="1000">
                <a:solidFill>
                  <a:srgbClr val="000000"/>
                </a:solidFill>
              </a:rPr>
              <a:t>Data Abstraction - The goal would to create some objects that represent the keyboard and the notes. From there each key needs to be assigned and we can do that using object orientation and assignment.</a:t>
            </a:r>
          </a:p>
          <a:p>
            <a:pPr lvl="0">
              <a:spcBef>
                <a:spcPts val="0"/>
              </a:spcBef>
              <a:buNone/>
            </a:pPr>
            <a:r>
              <a:rPr lang="en" sz="1000">
                <a:solidFill>
                  <a:srgbClr val="000000"/>
                </a:solidFill>
              </a:rPr>
              <a:t>Recursion - I believe we could incorporate this by making a function that recursively assigns the notes to keys at the start of the program provided we order the keys / notes the way we want. If this is too far out then I still think we could atleast make a light show from recursion.</a:t>
            </a:r>
          </a:p>
          <a:p>
            <a:pPr lvl="0">
              <a:spcBef>
                <a:spcPts val="0"/>
              </a:spcBef>
              <a:buNone/>
            </a:pPr>
            <a:r>
              <a:rPr lang="en" sz="1000">
                <a:solidFill>
                  <a:srgbClr val="000000"/>
                </a:solidFill>
              </a:rPr>
              <a:t>Object-Orientation- Kind of building back onto the data abstraction the goal is to create objects for the keyboard and notes. In order to assign them we need objects and in order to be abstract we need objects to assign this too.</a:t>
            </a:r>
          </a:p>
          <a:p>
            <a:pPr lvl="0">
              <a:spcBef>
                <a:spcPts val="0"/>
              </a:spcBef>
              <a:buNone/>
            </a:pPr>
            <a:r>
              <a:rPr lang="en" sz="1000">
                <a:solidFill>
                  <a:srgbClr val="000000"/>
                </a:solidFill>
              </a:rPr>
              <a:t>Functional Approaches- I would like to see possibly a few functions that can map the keys once we get set up and possibly may even be able to play a song using like a recursive call going down a list of planned notes! </a:t>
            </a:r>
          </a:p>
          <a:p>
            <a:pPr lvl="0">
              <a:spcBef>
                <a:spcPts val="0"/>
              </a:spcBef>
              <a:buNone/>
            </a:pPr>
            <a:r>
              <a:rPr lang="en" sz="1000">
                <a:solidFill>
                  <a:srgbClr val="000000"/>
                </a:solidFill>
              </a:rPr>
              <a:t>State-Modification Approaches - As of right now the objects will be changing often depending on what note they encapsulate. So long answer is yes, short answer is there's a good possibility.</a:t>
            </a:r>
          </a:p>
          <a:p>
            <a:pPr lvl="0">
              <a:spcBef>
                <a:spcPts val="0"/>
              </a:spcBef>
              <a:buNone/>
            </a:pPr>
            <a:r>
              <a:rPr lang="en" sz="1000">
                <a:solidFill>
                  <a:srgbClr val="000000"/>
                </a:solidFill>
              </a:rPr>
              <a:t>Expression Evaluator - As of right now I don't see this or map/filter/reduce really fitting into the project. I don't want to bite off more then we can chew yet but I can see us making something to evaluate notes for a template song that someone can learn piano by following - which is what Patricks passion / goal was in the first place. </a:t>
            </a:r>
          </a:p>
          <a:p>
            <a:pPr lvl="0">
              <a:spcBef>
                <a:spcPts val="0"/>
              </a:spcBef>
              <a:buNone/>
            </a:pPr>
            <a:r>
              <a:t/>
            </a:r>
            <a:endParaRPr sz="1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pic>
        <p:nvPicPr>
          <p:cNvPr id="110" name="Shape 110"/>
          <p:cNvPicPr preferRelativeResize="0"/>
          <p:nvPr/>
        </p:nvPicPr>
        <p:blipFill rotWithShape="1">
          <a:blip r:embed="rId3">
            <a:alphaModFix/>
          </a:blip>
          <a:srcRect b="5329" l="0" r="11111" t="0"/>
          <a:stretch/>
        </p:blipFill>
        <p:spPr>
          <a:xfrm>
            <a:off x="0" y="0"/>
            <a:ext cx="9144000" cy="5143499"/>
          </a:xfrm>
          <a:prstGeom prst="rect">
            <a:avLst/>
          </a:prstGeom>
          <a:noFill/>
          <a:ln>
            <a:noFill/>
          </a:ln>
        </p:spPr>
      </p:pic>
      <p:sp>
        <p:nvSpPr>
          <p:cNvPr id="111" name="Shape 111"/>
          <p:cNvSpPr txBox="1"/>
          <p:nvPr>
            <p:ph type="title"/>
          </p:nvPr>
        </p:nvSpPr>
        <p:spPr>
          <a:xfrm>
            <a:off x="0" y="0"/>
            <a:ext cx="9187800" cy="5091300"/>
          </a:xfrm>
          <a:prstGeom prst="rect">
            <a:avLst/>
          </a:prstGeom>
        </p:spPr>
        <p:txBody>
          <a:bodyPr anchorCtr="0" anchor="t" bIns="91425" lIns="91425" rIns="91425" tIns="91425">
            <a:noAutofit/>
          </a:bodyPr>
          <a:lstStyle/>
          <a:p>
            <a:pPr lvl="0" rtl="0">
              <a:spcBef>
                <a:spcPts val="0"/>
              </a:spcBef>
              <a:spcAft>
                <a:spcPts val="1000"/>
              </a:spcAft>
              <a:buNone/>
            </a:pPr>
            <a:r>
              <a:rPr lang="en" sz="4200" u="sng">
                <a:solidFill>
                  <a:schemeClr val="accent5"/>
                </a:solidFill>
              </a:rPr>
              <a:t>Future Goals and Expectations</a:t>
            </a:r>
          </a:p>
          <a:p>
            <a:pPr lvl="0" rtl="0">
              <a:spcBef>
                <a:spcPts val="0"/>
              </a:spcBef>
              <a:spcAft>
                <a:spcPts val="1000"/>
              </a:spcAft>
              <a:buNone/>
            </a:pPr>
            <a:r>
              <a:t/>
            </a:r>
            <a:endParaRPr sz="2100"/>
          </a:p>
          <a:p>
            <a:pPr lvl="0" rtl="0">
              <a:lnSpc>
                <a:spcPct val="115000"/>
              </a:lnSpc>
              <a:spcBef>
                <a:spcPts val="0"/>
              </a:spcBef>
              <a:spcAft>
                <a:spcPts val="1000"/>
              </a:spcAft>
              <a:buNone/>
            </a:pPr>
            <a:r>
              <a:rPr lang="en" sz="1600" u="sng">
                <a:solidFill>
                  <a:schemeClr val="accent5"/>
                </a:solidFill>
                <a:latin typeface="Lato"/>
                <a:ea typeface="Lato"/>
                <a:cs typeface="Lato"/>
                <a:sym typeface="Lato"/>
              </a:rPr>
              <a:t>Goal:</a:t>
            </a:r>
            <a:r>
              <a:rPr lang="en" sz="1600">
                <a:solidFill>
                  <a:schemeClr val="accent5"/>
                </a:solidFill>
                <a:latin typeface="Lato"/>
                <a:ea typeface="Lato"/>
                <a:cs typeface="Lato"/>
                <a:sym typeface="Lato"/>
              </a:rPr>
              <a:t>                     The goal is to have a working Demo for the students and professor to try come final</a:t>
            </a:r>
          </a:p>
          <a:p>
            <a:pPr lvl="0" rtl="0">
              <a:lnSpc>
                <a:spcPct val="115000"/>
              </a:lnSpc>
              <a:spcBef>
                <a:spcPts val="0"/>
              </a:spcBef>
              <a:spcAft>
                <a:spcPts val="1000"/>
              </a:spcAft>
              <a:buNone/>
            </a:pPr>
            <a:r>
              <a:rPr lang="en" sz="1600">
                <a:solidFill>
                  <a:schemeClr val="accent5"/>
                </a:solidFill>
                <a:latin typeface="Lato"/>
                <a:ea typeface="Lato"/>
                <a:cs typeface="Lato"/>
                <a:sym typeface="Lato"/>
              </a:rPr>
              <a:t>                                  Evaluation of the project. At the current state of giving this presentation my goal is to</a:t>
            </a:r>
          </a:p>
          <a:p>
            <a:pPr lvl="0" rtl="0">
              <a:lnSpc>
                <a:spcPct val="115000"/>
              </a:lnSpc>
              <a:spcBef>
                <a:spcPts val="0"/>
              </a:spcBef>
              <a:spcAft>
                <a:spcPts val="1000"/>
              </a:spcAft>
              <a:buNone/>
            </a:pPr>
            <a:r>
              <a:rPr lang="en" sz="1600">
                <a:solidFill>
                  <a:schemeClr val="accent5"/>
                </a:solidFill>
                <a:latin typeface="Lato"/>
                <a:ea typeface="Lato"/>
                <a:cs typeface="Lato"/>
                <a:sym typeface="Lato"/>
              </a:rPr>
              <a:t>                                  Explain our enthusiasm for the project and bring life to the details that we will be</a:t>
            </a:r>
          </a:p>
          <a:p>
            <a:pPr lvl="0" rtl="0">
              <a:lnSpc>
                <a:spcPct val="115000"/>
              </a:lnSpc>
              <a:spcBef>
                <a:spcPts val="0"/>
              </a:spcBef>
              <a:spcAft>
                <a:spcPts val="1000"/>
              </a:spcAft>
              <a:buNone/>
            </a:pPr>
            <a:r>
              <a:rPr lang="en" sz="1600">
                <a:solidFill>
                  <a:schemeClr val="accent5"/>
                </a:solidFill>
                <a:latin typeface="Lato"/>
                <a:ea typeface="Lato"/>
                <a:cs typeface="Lato"/>
                <a:sym typeface="Lato"/>
              </a:rPr>
              <a:t>                                  Incorporating from our OPL class.</a:t>
            </a:r>
          </a:p>
          <a:p>
            <a:pPr lvl="0" rtl="0">
              <a:lnSpc>
                <a:spcPct val="115000"/>
              </a:lnSpc>
              <a:spcBef>
                <a:spcPts val="0"/>
              </a:spcBef>
              <a:spcAft>
                <a:spcPts val="1000"/>
              </a:spcAft>
              <a:buNone/>
            </a:pPr>
            <a:r>
              <a:t/>
            </a:r>
            <a:endParaRPr sz="1600">
              <a:solidFill>
                <a:schemeClr val="accent5"/>
              </a:solidFill>
              <a:latin typeface="Lato"/>
              <a:ea typeface="Lato"/>
              <a:cs typeface="Lato"/>
              <a:sym typeface="Lato"/>
            </a:endParaRPr>
          </a:p>
          <a:p>
            <a:pPr lvl="0" rtl="0">
              <a:lnSpc>
                <a:spcPct val="115000"/>
              </a:lnSpc>
              <a:spcBef>
                <a:spcPts val="0"/>
              </a:spcBef>
              <a:spcAft>
                <a:spcPts val="1000"/>
              </a:spcAft>
              <a:buNone/>
            </a:pPr>
            <a:r>
              <a:rPr lang="en" sz="1600">
                <a:solidFill>
                  <a:schemeClr val="accent5"/>
                </a:solidFill>
                <a:latin typeface="Lato"/>
                <a:ea typeface="Lato"/>
                <a:cs typeface="Lato"/>
                <a:sym typeface="Lato"/>
              </a:rPr>
              <a:t>Low Level View:   A Mapping of Notes to each key on the  keyboard</a:t>
            </a:r>
          </a:p>
          <a:p>
            <a:pPr lvl="0" rtl="0">
              <a:lnSpc>
                <a:spcPct val="115000"/>
              </a:lnSpc>
              <a:spcBef>
                <a:spcPts val="0"/>
              </a:spcBef>
              <a:spcAft>
                <a:spcPts val="1000"/>
              </a:spcAft>
              <a:buNone/>
            </a:pPr>
            <a:r>
              <a:rPr lang="en" sz="1600">
                <a:solidFill>
                  <a:schemeClr val="accent5"/>
                </a:solidFill>
                <a:latin typeface="Lato"/>
                <a:ea typeface="Lato"/>
                <a:cs typeface="Lato"/>
                <a:sym typeface="Lato"/>
              </a:rPr>
              <a:t>Mid Level View:   A Mapping of Notes to each key on the keyboard with the ability to play a song recursively on its own through a function call as well.</a:t>
            </a:r>
          </a:p>
          <a:p>
            <a:pPr lvl="0" rtl="0">
              <a:lnSpc>
                <a:spcPct val="115000"/>
              </a:lnSpc>
              <a:spcBef>
                <a:spcPts val="0"/>
              </a:spcBef>
              <a:spcAft>
                <a:spcPts val="1000"/>
              </a:spcAft>
              <a:buNone/>
            </a:pPr>
            <a:r>
              <a:rPr lang="en" sz="1600">
                <a:solidFill>
                  <a:schemeClr val="accent5"/>
                </a:solidFill>
                <a:latin typeface="Lato"/>
                <a:ea typeface="Lato"/>
                <a:cs typeface="Lato"/>
                <a:sym typeface="Lato"/>
              </a:rPr>
              <a:t>High Level View: A Mapping of Notes to each key on the keyboard with the ability to recurisvely light up each key individually that is the next note for the song teaching the user how to play the song.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90250" y="488250"/>
            <a:ext cx="6227100" cy="4090800"/>
          </a:xfrm>
          <a:prstGeom prst="rect">
            <a:avLst/>
          </a:prstGeom>
        </p:spPr>
        <p:txBody>
          <a:bodyPr anchorCtr="0" anchor="t" bIns="91425" lIns="91425" rIns="91425" tIns="91425">
            <a:noAutofit/>
          </a:bodyPr>
          <a:lstStyle/>
          <a:p>
            <a:pPr lvl="0" rtl="0">
              <a:spcBef>
                <a:spcPts val="0"/>
              </a:spcBef>
              <a:spcAft>
                <a:spcPts val="1000"/>
              </a:spcAft>
              <a:buNone/>
            </a:pPr>
            <a:r>
              <a:rPr lang="en"/>
              <a:t>Final Notes:</a:t>
            </a:r>
          </a:p>
          <a:p>
            <a:pPr lvl="0" rtl="0">
              <a:spcBef>
                <a:spcPts val="0"/>
              </a:spcBef>
              <a:spcAft>
                <a:spcPts val="1000"/>
              </a:spcAft>
              <a:buNone/>
            </a:pPr>
            <a:r>
              <a:t/>
            </a:r>
            <a:endParaRPr sz="1200"/>
          </a:p>
          <a:p>
            <a:pPr lvl="0" rtl="0">
              <a:spcBef>
                <a:spcPts val="0"/>
              </a:spcBef>
              <a:spcAft>
                <a:spcPts val="1000"/>
              </a:spcAft>
              <a:buNone/>
            </a:pPr>
            <a:r>
              <a:rPr lang="en" sz="1200"/>
              <a:t>I love Music and I hope I can atleast bring something interesting with innovation of lessons taught in class to my fellow peers and mentors.</a:t>
            </a:r>
          </a:p>
          <a:p>
            <a:pPr lvl="0" rtl="0">
              <a:spcBef>
                <a:spcPts val="0"/>
              </a:spcBef>
              <a:spcAft>
                <a:spcPts val="1000"/>
              </a:spcAft>
              <a:buNone/>
            </a:pPr>
            <a:r>
              <a:t/>
            </a:r>
            <a:endParaRPr sz="1200"/>
          </a:p>
          <a:p>
            <a:pPr lvl="0" rtl="0">
              <a:spcBef>
                <a:spcPts val="0"/>
              </a:spcBef>
              <a:spcAft>
                <a:spcPts val="1000"/>
              </a:spcAft>
              <a:buNone/>
            </a:pPr>
            <a:r>
              <a:rPr lang="en" sz="1200"/>
              <a:t>If there are any Questions at this time please let me know and I would be happy to answer them to the best of my ability.</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