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Keanelek Enns"/>
  <p:cmAuthor clrIdx="1" id="1" initials="" lastIdx="1" name="Neha Kouleca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2-03T17:38:50.613">
    <p:pos x="6000" y="0"/>
    <p:text>This causal graph was a great idea!</p:text>
  </p:cm>
  <p:cm authorId="1" idx="1" dt="2021-12-03T17:38:50.613">
    <p:pos x="6000" y="0"/>
    <p:text>thanks!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5224f1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5224f1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you a developer looking to </a:t>
            </a:r>
            <a:r>
              <a:rPr lang="en"/>
              <a:t>contribute</a:t>
            </a:r>
            <a:r>
              <a:rPr lang="en"/>
              <a:t> to open source software?</a:t>
            </a:r>
            <a:endParaRPr/>
          </a:p>
          <a:p>
            <a:pPr indent="0" lvl="0" marL="0" rtl="0" algn="l">
              <a:spcBef>
                <a:spcPts val="0"/>
              </a:spcBef>
              <a:spcAft>
                <a:spcPts val="0"/>
              </a:spcAft>
              <a:buNone/>
            </a:pPr>
            <a:r>
              <a:rPr lang="en"/>
              <a:t>Are you worried that your contributions will become part of a dead code 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answered yes to these questions, then </a:t>
            </a:r>
            <a:r>
              <a:rPr lang="en"/>
              <a:t>stick around </a:t>
            </a:r>
            <a:r>
              <a:rPr lang="en"/>
              <a:t>because</a:t>
            </a:r>
            <a:r>
              <a:rPr lang="en"/>
              <a:t> this presentation is for you!</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48912e024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48912e024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answer our second </a:t>
            </a:r>
            <a:r>
              <a:rPr lang="en"/>
              <a:t>research question, we performed the same analysis and divided projects into those that had revision frequencies above and below the median frequency.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attribute has a less significant impact on survival probability when compared to the original set of attributes, though useful inferences can still be drawn from 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5e3cdf025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5e3cdf025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table outlines the results of the Cox-Proportional Hazards Model on all of the studied attributes.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column contains the hazard ratio, which indicates the probability of abandonment occurring relative to the reference feature.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further a feature’s black box is to the right, the higher the hazard ratio or risk of abandonment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model gives heavier weight to the period of the study containing more projects. That is, the left most portion of the previously shown graphs.</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324b51b4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324b51b4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important implications of this study are now outlined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Though our results were qualitatively similar to those of the original authors, it is suspected that a variation in approaches for data retrieval and the analysis tools used caused quantitative </a:t>
            </a:r>
            <a:r>
              <a:rPr lang="en"/>
              <a:t>discrepancies</a:t>
            </a:r>
            <a:r>
              <a:rPr lang="en"/>
              <a:t>.</a:t>
            </a:r>
            <a:endParaRPr/>
          </a:p>
          <a:p>
            <a:pPr indent="0" lvl="0" marL="0" rtl="0" algn="l">
              <a:spcBef>
                <a:spcPts val="0"/>
              </a:spcBef>
              <a:spcAft>
                <a:spcPts val="0"/>
              </a:spcAft>
              <a:buNone/>
            </a:pPr>
            <a:r>
              <a:rPr lang="en"/>
              <a:t>We therefore call for researchers to improve the </a:t>
            </a:r>
            <a:r>
              <a:rPr lang="en"/>
              <a:t>reproducibility</a:t>
            </a:r>
            <a:r>
              <a:rPr lang="en"/>
              <a:t> of their studies by providing artifacts.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our knowledge, this is the first application of a Bayesian approach to survival analysis on open source software duration.</a:t>
            </a:r>
            <a:endParaRPr/>
          </a:p>
          <a:p>
            <a:pPr indent="0" lvl="0" marL="0" rtl="0" algn="l">
              <a:spcBef>
                <a:spcPts val="0"/>
              </a:spcBef>
              <a:spcAft>
                <a:spcPts val="0"/>
              </a:spcAft>
              <a:buClr>
                <a:schemeClr val="dk1"/>
              </a:buClr>
              <a:buSzPts val="1100"/>
              <a:buFont typeface="Arial"/>
              <a:buNone/>
            </a:pPr>
            <a:r>
              <a:rPr lang="en">
                <a:solidFill>
                  <a:schemeClr val="dk1"/>
                </a:solidFill>
              </a:rPr>
              <a:t>---------------</a:t>
            </a:r>
            <a:endParaRPr/>
          </a:p>
          <a:p>
            <a:pPr indent="0" lvl="0" marL="0" rtl="0" algn="l">
              <a:spcBef>
                <a:spcPts val="0"/>
              </a:spcBef>
              <a:spcAft>
                <a:spcPts val="0"/>
              </a:spcAft>
              <a:buNone/>
            </a:pPr>
            <a:r>
              <a:rPr lang="en"/>
              <a:t>Prior distributions were chosen based on survival analysis done in other domains, but more investigation </a:t>
            </a:r>
            <a:r>
              <a:rPr lang="en"/>
              <a:t>should be done </a:t>
            </a:r>
            <a:r>
              <a:rPr lang="en"/>
              <a:t>as to whether these priors are appropriate for this domain and whether the models from this study accurately predict durations of different data sets.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results keep practitioners informed and give them confidence about which projects they can rely on.</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324b51b4f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324b51b4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Developer discretion is advised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a:t>
            </a:r>
            <a:r>
              <a:rPr lang="en"/>
              <a:t>t may be the case that projects supporting good causes do not exhibit the attributes outlined in this study.</a:t>
            </a:r>
            <a:endParaRPr/>
          </a:p>
          <a:p>
            <a:pPr indent="0" lvl="0" marL="0" rtl="0" algn="l">
              <a:spcBef>
                <a:spcPts val="0"/>
              </a:spcBef>
              <a:spcAft>
                <a:spcPts val="0"/>
              </a:spcAft>
              <a:buNone/>
            </a:pPr>
            <a:r>
              <a:rPr lang="en"/>
              <a:t>Developers should not be </a:t>
            </a:r>
            <a:r>
              <a:rPr lang="en"/>
              <a:t>deterred</a:t>
            </a:r>
            <a:r>
              <a:rPr lang="en"/>
              <a:t> from helping such projects simply based on how well the project is already doing.</a:t>
            </a:r>
            <a:endParaRPr/>
          </a:p>
          <a:p>
            <a:pPr indent="0" lvl="0" marL="0" rtl="0" algn="l">
              <a:spcBef>
                <a:spcPts val="0"/>
              </a:spcBef>
              <a:spcAft>
                <a:spcPts val="0"/>
              </a:spcAft>
              <a:buNone/>
            </a:pPr>
            <a:r>
              <a:rPr lang="en"/>
              <a:t>Remember to use your discretion when choosing where your efforts go, who knows, your active participation and promotion may mean the difference between a project's survival or abandonment.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51035067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51035067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you can recognize the attributes of a long-lasting open source project, get out there and make your efforts count!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5e3cdf025_5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5e3cdf025_5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5ee6932c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5ee6932c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5e3cdf02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5e3cdf02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name is Keanelek Enns, and today I will be presenting my team’s work on the attributes of healthy open source python projects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5e3cdf025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5e3cdf025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 what does it mean for an open source project to be healthy?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define health as the probability of a project’s survival at a given point in time.</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what does it mean for a software project to survive?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There are many working definitions of survival for open source software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define survival as having recorded revisions in a repository’s history during an observed time frame. That is, a project is considered alive upon observing its first revision, and dead upon observing its last revision within the time frame, unless there is good reason to believe it will continue to be revised afterwards.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Alright, with our definitions clear, you might wonder, how do we analyze such survival?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Using survival analysis of course!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5e3cdf025_5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5e3cdf025_5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Survival analysis is a set of statistical methods which analyze “time to event” data.</a:t>
            </a:r>
            <a:endParaRPr/>
          </a:p>
          <a:p>
            <a:pPr indent="0" lvl="0" marL="0" rtl="0" algn="l">
              <a:spcBef>
                <a:spcPts val="0"/>
              </a:spcBef>
              <a:spcAft>
                <a:spcPts val="0"/>
              </a:spcAft>
              <a:buNone/>
            </a:pPr>
            <a:r>
              <a:rPr lang="en"/>
              <a:t>Where the event of interest could be the death of a patient undergoing a treatment.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context of open source software, some events of interest include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Developer abandonment,</a:t>
            </a:r>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t>Bug fixes for recently modified files,</a:t>
            </a:r>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t>and Project abandonment, which is the event of interest for our study.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 should be noted that the study we present here is, in part, a replication of Ali et al whom we refer to as the original authors from here on.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5e3cdf025_5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5e3cdf025_5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study, we aim to explore the effects of certain attributes on the survival probability of open source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study the same attributes as the original authors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well as the effect of revision frequency in the same context.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we wish to compare the traditional frequentist approach to survival analysis with that of the Bayesian approach.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48912e02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48912e02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the same data set as the original authors, which is a subset of the Software Heritage Graph, and contains useful information on approximately 3000 open source python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time frame for this study was between 2005 and early 2018.</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5e3cdf025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5e3cdf025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In this study we used the Kaplan Meier estimator to create visual representations of survival probabilities over time (</a:t>
            </a:r>
            <a:r>
              <a:rPr lang="en"/>
              <a:t>known as KM curves)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then used the Cox Proportional-Hazards model to quantify the effect of predictor attributes as a hazard ratio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Finally, we applied bayesian inference techniques using an exponential prior distribution which produced visual representations comparable to KM curves.</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48912e024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48912e024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see the KM curves generated to answer our first research question.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results shown here are extremely similar to the results found by the original authors, as would be expected in a replication.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these results could be discussed in great detail, the most significant difference is found in the curves illustrating the effect of author counts on a project’s survival, which have the smallest confidence interval and indicate that having a larger network of developers significantly increases a project’s probability of surviving an extended period of time.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5e3cdf025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5e3cdf025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Answering our third research question, we see the results of the Bayesian inference performed on the same attributes.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note that, while the KM curves reflect the data set more accurately, these models use prior knowledge about survival analysis encoded as an exponential distribution. This model is then updated given the data, but without overfitting.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hope is that these models are able to predict software durations when given new data sets.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soZeQ4Hg_DuN_WIMPOOksu9swJkZk_I8/view" TargetMode="Externa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rive.google.com/file/d/13G5tdKwcI41IEm59UktzhwcKWy_g2vQN/view" TargetMode="Externa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title="Intro.mov">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1000"/>
                                        <p:tgtEl>
                                          <p:spTgt spid="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2"/>
          <p:cNvPicPr preferRelativeResize="0"/>
          <p:nvPr/>
        </p:nvPicPr>
        <p:blipFill>
          <a:blip r:embed="rId3">
            <a:alphaModFix/>
          </a:blip>
          <a:stretch>
            <a:fillRect/>
          </a:stretch>
        </p:blipFill>
        <p:spPr>
          <a:xfrm>
            <a:off x="4572000" y="1324225"/>
            <a:ext cx="4161224" cy="2721726"/>
          </a:xfrm>
          <a:prstGeom prst="rect">
            <a:avLst/>
          </a:prstGeom>
          <a:noFill/>
          <a:ln>
            <a:noFill/>
          </a:ln>
        </p:spPr>
      </p:pic>
      <p:pic>
        <p:nvPicPr>
          <p:cNvPr id="123" name="Google Shape;123;p22"/>
          <p:cNvPicPr preferRelativeResize="0"/>
          <p:nvPr/>
        </p:nvPicPr>
        <p:blipFill>
          <a:blip r:embed="rId4">
            <a:alphaModFix/>
          </a:blip>
          <a:stretch>
            <a:fillRect/>
          </a:stretch>
        </p:blipFill>
        <p:spPr>
          <a:xfrm>
            <a:off x="341150" y="1324225"/>
            <a:ext cx="4042901" cy="272172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3"/>
          <p:cNvPicPr preferRelativeResize="0"/>
          <p:nvPr/>
        </p:nvPicPr>
        <p:blipFill>
          <a:blip r:embed="rId3">
            <a:alphaModFix/>
          </a:blip>
          <a:stretch>
            <a:fillRect/>
          </a:stretch>
        </p:blipFill>
        <p:spPr>
          <a:xfrm>
            <a:off x="1236350" y="513187"/>
            <a:ext cx="6671299" cy="4117125"/>
          </a:xfrm>
          <a:prstGeom prst="rect">
            <a:avLst/>
          </a:prstGeom>
          <a:noFill/>
          <a:ln>
            <a:noFill/>
          </a:ln>
        </p:spPr>
      </p:pic>
      <p:cxnSp>
        <p:nvCxnSpPr>
          <p:cNvPr id="129" name="Google Shape;129;p23"/>
          <p:cNvCxnSpPr/>
          <p:nvPr/>
        </p:nvCxnSpPr>
        <p:spPr>
          <a:xfrm>
            <a:off x="3955175" y="326125"/>
            <a:ext cx="0" cy="5352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Implications</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chemeClr val="dk1"/>
              </a:buClr>
              <a:buSzPts val="1800"/>
              <a:buChar char="●"/>
            </a:pPr>
            <a:r>
              <a:rPr lang="en">
                <a:solidFill>
                  <a:schemeClr val="dk1"/>
                </a:solidFill>
              </a:rPr>
              <a:t>Demonstrates need for improved reproducibility and artifacts</a:t>
            </a:r>
            <a:endParaRPr>
              <a:solidFill>
                <a:schemeClr val="dk1"/>
              </a:solidFill>
            </a:endParaRPr>
          </a:p>
          <a:p>
            <a:pPr indent="-342900" lvl="0" marL="457200" rtl="0" algn="l">
              <a:lnSpc>
                <a:spcPct val="200000"/>
              </a:lnSpc>
              <a:spcBef>
                <a:spcPts val="1000"/>
              </a:spcBef>
              <a:spcAft>
                <a:spcPts val="0"/>
              </a:spcAft>
              <a:buClr>
                <a:schemeClr val="dk1"/>
              </a:buClr>
              <a:buSzPts val="1800"/>
              <a:buChar char="●"/>
            </a:pPr>
            <a:r>
              <a:rPr lang="en">
                <a:solidFill>
                  <a:schemeClr val="dk1"/>
                </a:solidFill>
              </a:rPr>
              <a:t>First known application of Bayesian survival analysis on OSS duration</a:t>
            </a:r>
            <a:endParaRPr>
              <a:solidFill>
                <a:schemeClr val="dk1"/>
              </a:solidFill>
            </a:endParaRPr>
          </a:p>
          <a:p>
            <a:pPr indent="-317500" lvl="1" marL="914400" rtl="0" algn="l">
              <a:lnSpc>
                <a:spcPct val="200000"/>
              </a:lnSpc>
              <a:spcBef>
                <a:spcPts val="1000"/>
              </a:spcBef>
              <a:spcAft>
                <a:spcPts val="0"/>
              </a:spcAft>
              <a:buClr>
                <a:schemeClr val="dk1"/>
              </a:buClr>
              <a:buSzPts val="1400"/>
              <a:buChar char="○"/>
            </a:pPr>
            <a:r>
              <a:rPr lang="en">
                <a:solidFill>
                  <a:schemeClr val="dk1"/>
                </a:solidFill>
              </a:rPr>
              <a:t>Priors chosen </a:t>
            </a:r>
            <a:r>
              <a:rPr lang="en">
                <a:solidFill>
                  <a:schemeClr val="dk1"/>
                </a:solidFill>
              </a:rPr>
              <a:t>based on survival analysis performed in other domains [7,8] should be studied further</a:t>
            </a:r>
            <a:endParaRPr sz="1800">
              <a:solidFill>
                <a:schemeClr val="dk1"/>
              </a:solidFill>
            </a:endParaRPr>
          </a:p>
          <a:p>
            <a:pPr indent="-342900" lvl="0" marL="457200" rtl="0" algn="l">
              <a:lnSpc>
                <a:spcPct val="200000"/>
              </a:lnSpc>
              <a:spcBef>
                <a:spcPts val="1000"/>
              </a:spcBef>
              <a:spcAft>
                <a:spcPts val="1000"/>
              </a:spcAft>
              <a:buClr>
                <a:schemeClr val="dk1"/>
              </a:buClr>
              <a:buSzPts val="1800"/>
              <a:buChar char="●"/>
            </a:pPr>
            <a:r>
              <a:rPr lang="en">
                <a:solidFill>
                  <a:schemeClr val="dk1"/>
                </a:solidFill>
              </a:rPr>
              <a:t>Gives organizations, coordinators, and developers confidence in the projects they rely on, manage, and contribute to</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1000"/>
                                        <p:tgtEl>
                                          <p:spTgt spid="1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1000"/>
                                        <p:tgtEl>
                                          <p:spTgt spid="1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1000"/>
                                        <p:tgtEl>
                                          <p:spTgt spid="1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Effect filter="fade" transition="in">
                                      <p:cBhvr>
                                        <p:cTn dur="1000"/>
                                        <p:tgtEl>
                                          <p:spTgt spid="13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2571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Developer Discretion is Advised</a:t>
            </a:r>
            <a:endParaRPr/>
          </a:p>
        </p:txBody>
      </p:sp>
      <p:sp>
        <p:nvSpPr>
          <p:cNvPr id="141" name="Google Shape;141;p25"/>
          <p:cNvSpPr txBox="1"/>
          <p:nvPr/>
        </p:nvSpPr>
        <p:spPr>
          <a:xfrm>
            <a:off x="1596300" y="1100100"/>
            <a:ext cx="5951400" cy="118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500">
                <a:solidFill>
                  <a:srgbClr val="FF0000"/>
                </a:solidFill>
              </a:rPr>
              <a:t>WARNING</a:t>
            </a:r>
            <a:endParaRPr b="1" sz="65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6" title="Outro.mov">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References</a:t>
            </a:r>
            <a:endParaRPr/>
          </a:p>
        </p:txBody>
      </p:sp>
      <p:sp>
        <p:nvSpPr>
          <p:cNvPr id="152" name="Google Shape;152;p27"/>
          <p:cNvSpPr txBox="1"/>
          <p:nvPr>
            <p:ph idx="1" type="body"/>
          </p:nvPr>
        </p:nvSpPr>
        <p:spPr>
          <a:xfrm>
            <a:off x="311700" y="1152475"/>
            <a:ext cx="8520600" cy="38487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 sz="1442">
                <a:solidFill>
                  <a:schemeClr val="dk1"/>
                </a:solidFill>
              </a:rPr>
              <a:t>[1] Nicholas Evangelopoulos, Anna Sidorova, Stergios Fotopoulos, and Indushobha Chengalur-Smith. 2008. Determining process death based on censored activity data. Communications in Statistics—Simulation and Computation®37, 8 (2008), 1647–1662. https://doi.org/10.1080/03610910802140224</a:t>
            </a:r>
            <a:endParaRPr sz="1442">
              <a:solidFill>
                <a:schemeClr val="dk1"/>
              </a:solidFill>
            </a:endParaRPr>
          </a:p>
          <a:p>
            <a:pPr indent="0" lvl="0" marL="0" rtl="0" algn="l">
              <a:spcBef>
                <a:spcPts val="1200"/>
              </a:spcBef>
              <a:spcAft>
                <a:spcPts val="0"/>
              </a:spcAft>
              <a:buNone/>
            </a:pPr>
            <a:r>
              <a:rPr lang="en" sz="1442">
                <a:solidFill>
                  <a:schemeClr val="dk1"/>
                </a:solidFill>
                <a:highlight>
                  <a:srgbClr val="FFFFFF"/>
                </a:highlight>
              </a:rPr>
              <a:t>[2] F. Emmert-Streib and M. Dehmer, “Introduction to Survival Analysis in Practice,” </a:t>
            </a:r>
            <a:r>
              <a:rPr i="1" lang="en" sz="1442">
                <a:solidFill>
                  <a:schemeClr val="dk1"/>
                </a:solidFill>
                <a:highlight>
                  <a:srgbClr val="FFFFFF"/>
                </a:highlight>
              </a:rPr>
              <a:t>Machine Learning and Knowledge Extraction</a:t>
            </a:r>
            <a:r>
              <a:rPr lang="en" sz="1442">
                <a:solidFill>
                  <a:schemeClr val="dk1"/>
                </a:solidFill>
                <a:highlight>
                  <a:srgbClr val="FFFFFF"/>
                </a:highlight>
              </a:rPr>
              <a:t>, vol. 1, no. 3, pp. 1013–1038, Sep. 2019 [Online].</a:t>
            </a:r>
            <a:endParaRPr sz="1442">
              <a:solidFill>
                <a:schemeClr val="dk1"/>
              </a:solidFill>
              <a:highlight>
                <a:srgbClr val="FFFFFF"/>
              </a:highlight>
            </a:endParaRPr>
          </a:p>
          <a:p>
            <a:pPr indent="0" lvl="0" marL="0" rtl="0" algn="l">
              <a:spcBef>
                <a:spcPts val="1200"/>
              </a:spcBef>
              <a:spcAft>
                <a:spcPts val="0"/>
              </a:spcAft>
              <a:buNone/>
            </a:pPr>
            <a:r>
              <a:rPr lang="en" sz="1442">
                <a:solidFill>
                  <a:schemeClr val="dk1"/>
                </a:solidFill>
                <a:highlight>
                  <a:srgbClr val="FFFFFF"/>
                </a:highlight>
              </a:rPr>
              <a:t>[3] Courtney Miller, David Gray Widder, Christian Kästner, and Bogdan Vasilescu. 2019. Why do people give up flossing? A study of contributor disengagement in open source. In IFIP International Conference on Open Source Systems. Springer, 116–129.</a:t>
            </a:r>
            <a:endParaRPr sz="1442">
              <a:solidFill>
                <a:schemeClr val="dk1"/>
              </a:solidFill>
              <a:highlight>
                <a:srgbClr val="FFFFFF"/>
              </a:highlight>
            </a:endParaRPr>
          </a:p>
          <a:p>
            <a:pPr indent="0" lvl="0" marL="0" rtl="0" algn="l">
              <a:spcBef>
                <a:spcPts val="1200"/>
              </a:spcBef>
              <a:spcAft>
                <a:spcPts val="0"/>
              </a:spcAft>
              <a:buNone/>
            </a:pPr>
            <a:r>
              <a:rPr lang="en" sz="1442">
                <a:solidFill>
                  <a:schemeClr val="dk1"/>
                </a:solidFill>
                <a:highlight>
                  <a:srgbClr val="FFFFFF"/>
                </a:highlight>
              </a:rPr>
              <a:t>[4] H. Aman, S. Amasaki, T. Yokogawa, and M. Kawahara, “A survival analysis of source files modified by new developers,” in International Conference on Product-Focused Software Process Improvement. Springer, 2017, pp. 80–88.</a:t>
            </a:r>
            <a:endParaRPr sz="1442">
              <a:solidFill>
                <a:schemeClr val="dk1"/>
              </a:solidFill>
              <a:highlight>
                <a:srgbClr val="FFFFFF"/>
              </a:highlight>
            </a:endParaRPr>
          </a:p>
          <a:p>
            <a:pPr indent="0" lvl="0" marL="0" rtl="0" algn="l">
              <a:spcBef>
                <a:spcPts val="1200"/>
              </a:spcBef>
              <a:spcAft>
                <a:spcPts val="0"/>
              </a:spcAft>
              <a:buNone/>
            </a:pPr>
            <a:r>
              <a:rPr lang="en" sz="1442">
                <a:solidFill>
                  <a:schemeClr val="dk1"/>
                </a:solidFill>
                <a:highlight>
                  <a:srgbClr val="FFFFFF"/>
                </a:highlight>
              </a:rPr>
              <a:t>[5] I. Samoladas, L. Angelis, and I. Stamelos, “Survival analysis on the duration of open source projects,” Information and Software Technology, vol. 52, no. 9, pp. 902–922, 2010.</a:t>
            </a:r>
            <a:endParaRPr sz="1442">
              <a:solidFill>
                <a:schemeClr val="dk1"/>
              </a:solidFill>
              <a:highlight>
                <a:srgbClr val="FFFFFF"/>
              </a:highlight>
            </a:endParaRPr>
          </a:p>
          <a:p>
            <a:pPr indent="0" lvl="0" marL="0" rtl="0" algn="l">
              <a:spcBef>
                <a:spcPts val="1200"/>
              </a:spcBef>
              <a:spcAft>
                <a:spcPts val="0"/>
              </a:spcAft>
              <a:buClr>
                <a:schemeClr val="dk1"/>
              </a:buClr>
              <a:buSzPct val="78571"/>
              <a:buFont typeface="Arial"/>
              <a:buNone/>
            </a:pPr>
            <a:r>
              <a:rPr lang="en" sz="1400">
                <a:solidFill>
                  <a:schemeClr val="dk1"/>
                </a:solidFill>
                <a:highlight>
                  <a:srgbClr val="FFFFFF"/>
                </a:highlight>
              </a:rPr>
              <a:t>[6] </a:t>
            </a:r>
            <a:r>
              <a:rPr lang="en" sz="1400">
                <a:solidFill>
                  <a:schemeClr val="dk1"/>
                </a:solidFill>
              </a:rPr>
              <a:t>Panagiotis Sentas, Lefteris Angelis, and Ioannis Stamelos. A statistical framework for analyzing the duration of software projects. Empirical Software Engineering, 13(2):147–184, 2008.</a:t>
            </a:r>
            <a:endParaRPr sz="1400">
              <a:solidFill>
                <a:schemeClr val="dk1"/>
              </a:solidFill>
            </a:endParaRPr>
          </a:p>
          <a:p>
            <a:pPr indent="0" lvl="0" marL="0" rtl="0" algn="l">
              <a:spcBef>
                <a:spcPts val="1200"/>
              </a:spcBef>
              <a:spcAft>
                <a:spcPts val="0"/>
              </a:spcAft>
              <a:buClr>
                <a:schemeClr val="dk1"/>
              </a:buClr>
              <a:buSzPct val="78571"/>
              <a:buFont typeface="Arial"/>
              <a:buNone/>
            </a:pPr>
            <a:r>
              <a:rPr lang="en" sz="1400">
                <a:solidFill>
                  <a:schemeClr val="dk1"/>
                </a:solidFill>
              </a:rPr>
              <a:t>[7] Riko Kelter. 2020. Bayesian survival analysis in STAN for improved measuring of uncertainty in parameter estimates. Measurement: Interdisciplinary Research and Perspectives 18, 2 (2020), 101–109.</a:t>
            </a:r>
            <a:endParaRPr sz="1400">
              <a:solidFill>
                <a:schemeClr val="dk1"/>
              </a:solidFill>
            </a:endParaRPr>
          </a:p>
          <a:p>
            <a:pPr indent="0" lvl="0" marL="0" rtl="0" algn="l">
              <a:spcBef>
                <a:spcPts val="1200"/>
              </a:spcBef>
              <a:spcAft>
                <a:spcPts val="0"/>
              </a:spcAft>
              <a:buClr>
                <a:schemeClr val="dk1"/>
              </a:buClr>
              <a:buSzPct val="78571"/>
              <a:buFont typeface="Arial"/>
              <a:buNone/>
            </a:pPr>
            <a:r>
              <a:rPr lang="en" sz="1400">
                <a:solidFill>
                  <a:schemeClr val="dk1"/>
                </a:solidFill>
              </a:rPr>
              <a:t>[8] R. McElreath,Statistical rethinking: a Bayesian course with examples in R and Stan, second;1; ed.Boca Raton: Chapman Hall/CRC, 2020;2016;2015;, vol. 122</a:t>
            </a:r>
            <a:endParaRPr sz="1400">
              <a:solidFill>
                <a:schemeClr val="dk1"/>
              </a:solidFill>
            </a:endParaRPr>
          </a:p>
          <a:p>
            <a:pPr indent="0" lvl="0" marL="0" rtl="0" algn="l">
              <a:spcBef>
                <a:spcPts val="1200"/>
              </a:spcBef>
              <a:spcAft>
                <a:spcPts val="0"/>
              </a:spcAft>
              <a:buClr>
                <a:schemeClr val="dk1"/>
              </a:buClr>
              <a:buSzPct val="78571"/>
              <a:buFont typeface="Arial"/>
              <a:buNone/>
            </a:pPr>
            <a:r>
              <a:rPr lang="en" sz="1400">
                <a:solidFill>
                  <a:schemeClr val="dk1"/>
                </a:solidFill>
              </a:rPr>
              <a:t>[9] </a:t>
            </a:r>
            <a:r>
              <a:rPr lang="en" sz="1430">
                <a:solidFill>
                  <a:schemeClr val="dk1"/>
                </a:solidFill>
              </a:rPr>
              <a:t>Rao Hamza Ali, Chelsea Parlett-Pelleriti, and Erik Linstead. 2020. Cheating Death: A Statistical Survival Analysis of Publicly Available Python Projects. In Proceedings of the 17th International Conference on Mining Software Repositories. 6–10.</a:t>
            </a:r>
            <a:endParaRPr sz="1430">
              <a:solidFill>
                <a:schemeClr val="dk1"/>
              </a:solidFill>
            </a:endParaRPr>
          </a:p>
          <a:p>
            <a:pPr indent="0" lvl="0" marL="0" rtl="0" algn="l">
              <a:spcBef>
                <a:spcPts val="1200"/>
              </a:spcBef>
              <a:spcAft>
                <a:spcPts val="1200"/>
              </a:spcAft>
              <a:buClr>
                <a:schemeClr val="dk1"/>
              </a:buClr>
              <a:buSzPct val="76923"/>
              <a:buFont typeface="Arial"/>
              <a:buNone/>
            </a:pPr>
            <a:r>
              <a:rPr lang="en" sz="1430">
                <a:solidFill>
                  <a:schemeClr val="dk1"/>
                </a:solidFill>
              </a:rPr>
              <a:t>[10] Antoine Pietri, Diomidis Spinellis, and Stefano Zacchiroli. 2019. The Software Heritage graph dataset: public software development under one roof. In 2019 IEEE/ACM 16th International Conference on Mining Software Repositories (MSR). IEEE, 138–142.</a:t>
            </a:r>
            <a:endParaRPr sz="143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50"/>
              <a:t>Estimators</a:t>
            </a:r>
            <a:endParaRPr/>
          </a:p>
        </p:txBody>
      </p:sp>
      <p:pic>
        <p:nvPicPr>
          <p:cNvPr id="158" name="Google Shape;158;p28"/>
          <p:cNvPicPr preferRelativeResize="0"/>
          <p:nvPr/>
        </p:nvPicPr>
        <p:blipFill>
          <a:blip r:embed="rId4">
            <a:alphaModFix/>
          </a:blip>
          <a:stretch>
            <a:fillRect/>
          </a:stretch>
        </p:blipFill>
        <p:spPr>
          <a:xfrm>
            <a:off x="2642050" y="251375"/>
            <a:ext cx="5362650" cy="46407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 from Whiteboard</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Skit</a:t>
            </a:r>
            <a:endParaRPr/>
          </a:p>
          <a:p>
            <a:pPr indent="-342900" lvl="0" marL="457200" rtl="0" algn="l">
              <a:spcBef>
                <a:spcPts val="0"/>
              </a:spcBef>
              <a:spcAft>
                <a:spcPts val="0"/>
              </a:spcAft>
              <a:buSzPts val="1800"/>
              <a:buAutoNum type="arabicPeriod"/>
            </a:pPr>
            <a:r>
              <a:rPr lang="en"/>
              <a:t>Title slide and context</a:t>
            </a:r>
            <a:endParaRPr/>
          </a:p>
          <a:p>
            <a:pPr indent="-342900" lvl="0" marL="457200" rtl="0" algn="l">
              <a:spcBef>
                <a:spcPts val="0"/>
              </a:spcBef>
              <a:spcAft>
                <a:spcPts val="0"/>
              </a:spcAft>
              <a:buSzPts val="1800"/>
              <a:buAutoNum type="arabicPeriod"/>
            </a:pPr>
            <a:r>
              <a:rPr lang="en"/>
              <a:t>Methods</a:t>
            </a:r>
            <a:endParaRPr/>
          </a:p>
          <a:p>
            <a:pPr indent="-317500" lvl="1" marL="914400" rtl="0" algn="l">
              <a:spcBef>
                <a:spcPts val="0"/>
              </a:spcBef>
              <a:spcAft>
                <a:spcPts val="0"/>
              </a:spcAft>
              <a:buSzPts val="1400"/>
              <a:buAutoNum type="alphaLcPeriod"/>
            </a:pPr>
            <a:r>
              <a:rPr lang="en"/>
              <a:t>Visual: KM &amp; Bayesian</a:t>
            </a:r>
            <a:endParaRPr/>
          </a:p>
          <a:p>
            <a:pPr indent="-317500" lvl="1" marL="914400" rtl="0" algn="l">
              <a:spcBef>
                <a:spcPts val="0"/>
              </a:spcBef>
              <a:spcAft>
                <a:spcPts val="0"/>
              </a:spcAft>
              <a:buSzPts val="1400"/>
              <a:buAutoNum type="alphaLcPeriod"/>
            </a:pPr>
            <a:r>
              <a:rPr lang="en"/>
              <a:t>Ratio: Cox</a:t>
            </a:r>
            <a:endParaRPr/>
          </a:p>
          <a:p>
            <a:pPr indent="-342900" lvl="0" marL="457200" rtl="0" algn="l">
              <a:spcBef>
                <a:spcPts val="0"/>
              </a:spcBef>
              <a:spcAft>
                <a:spcPts val="0"/>
              </a:spcAft>
              <a:buSzPts val="1800"/>
              <a:buAutoNum type="arabicPeriod"/>
            </a:pPr>
            <a:r>
              <a:rPr lang="en"/>
              <a:t>Results</a:t>
            </a:r>
            <a:endParaRPr/>
          </a:p>
          <a:p>
            <a:pPr indent="-317500" lvl="1" marL="914400" rtl="0" algn="l">
              <a:spcBef>
                <a:spcPts val="0"/>
              </a:spcBef>
              <a:spcAft>
                <a:spcPts val="0"/>
              </a:spcAft>
              <a:buSzPts val="1400"/>
              <a:buAutoNum type="alphaLcPeriod"/>
            </a:pPr>
            <a:r>
              <a:rPr lang="en"/>
              <a:t>KM &amp; Bayesian</a:t>
            </a:r>
            <a:endParaRPr/>
          </a:p>
          <a:p>
            <a:pPr indent="-317500" lvl="1" marL="914400" rtl="0" algn="l">
              <a:spcBef>
                <a:spcPts val="0"/>
              </a:spcBef>
              <a:spcAft>
                <a:spcPts val="0"/>
              </a:spcAft>
              <a:buSzPts val="1400"/>
              <a:buAutoNum type="alphaLcPeriod"/>
            </a:pPr>
            <a:r>
              <a:rPr lang="en"/>
              <a:t>Cox</a:t>
            </a:r>
            <a:endParaRPr/>
          </a:p>
          <a:p>
            <a:pPr indent="-342900" lvl="0" marL="457200" rtl="0" algn="l">
              <a:spcBef>
                <a:spcPts val="0"/>
              </a:spcBef>
              <a:spcAft>
                <a:spcPts val="0"/>
              </a:spcAft>
              <a:buSzPts val="1800"/>
              <a:buAutoNum type="arabicPeriod"/>
            </a:pPr>
            <a:r>
              <a:rPr lang="en"/>
              <a:t>Implications and 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0" y="609600"/>
            <a:ext cx="9144000" cy="136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000"/>
              <a:t>The Attributes of Healthy Open Source Python Projects</a:t>
            </a:r>
            <a:endParaRPr sz="2000"/>
          </a:p>
        </p:txBody>
      </p:sp>
      <p:sp>
        <p:nvSpPr>
          <p:cNvPr id="62" name="Google Shape;62;p14"/>
          <p:cNvSpPr txBox="1"/>
          <p:nvPr>
            <p:ph idx="1" type="subTitle"/>
          </p:nvPr>
        </p:nvSpPr>
        <p:spPr>
          <a:xfrm>
            <a:off x="311700" y="3009000"/>
            <a:ext cx="8520600" cy="5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1"/>
                </a:solidFill>
              </a:rPr>
              <a:t>Derek Robinson, Keanelek Enns</a:t>
            </a:r>
            <a:r>
              <a:rPr lang="en" sz="2000">
                <a:solidFill>
                  <a:schemeClr val="dk1"/>
                </a:solidFill>
              </a:rPr>
              <a:t>, </a:t>
            </a:r>
            <a:r>
              <a:rPr lang="en" sz="2000">
                <a:solidFill>
                  <a:schemeClr val="dk1"/>
                </a:solidFill>
              </a:rPr>
              <a:t>Neha Koulecar</a:t>
            </a:r>
            <a:r>
              <a:rPr lang="en" sz="2000">
                <a:solidFill>
                  <a:schemeClr val="dk1"/>
                </a:solidFill>
              </a:rPr>
              <a:t>, and Manish Sihag</a:t>
            </a:r>
            <a:endParaRPr sz="2000">
              <a:solidFill>
                <a:schemeClr val="dk1"/>
              </a:solidFill>
            </a:endParaRPr>
          </a:p>
          <a:p>
            <a:pPr indent="0" lvl="0" marL="0" rtl="0" algn="l">
              <a:spcBef>
                <a:spcPts val="0"/>
              </a:spcBef>
              <a:spcAft>
                <a:spcPts val="0"/>
              </a:spcAft>
              <a:buNone/>
            </a:pPr>
            <a:r>
              <a:t/>
            </a:r>
            <a:endParaRPr sz="2541">
              <a:solidFill>
                <a:schemeClr val="dk1"/>
              </a:solidFill>
            </a:endParaRPr>
          </a:p>
        </p:txBody>
      </p:sp>
      <p:pic>
        <p:nvPicPr>
          <p:cNvPr id="63" name="Google Shape;63;p14"/>
          <p:cNvPicPr preferRelativeResize="0"/>
          <p:nvPr/>
        </p:nvPicPr>
        <p:blipFill>
          <a:blip r:embed="rId3">
            <a:alphaModFix/>
          </a:blip>
          <a:stretch>
            <a:fillRect/>
          </a:stretch>
        </p:blipFill>
        <p:spPr>
          <a:xfrm>
            <a:off x="3199450" y="3752526"/>
            <a:ext cx="2745099" cy="1081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How do you define the </a:t>
            </a:r>
            <a:r>
              <a:rPr b="1" lang="en"/>
              <a:t>health</a:t>
            </a:r>
            <a:r>
              <a:rPr lang="en"/>
              <a:t> of an open source project?</a:t>
            </a:r>
            <a:endParaRPr/>
          </a:p>
        </p:txBody>
      </p:sp>
      <p:sp>
        <p:nvSpPr>
          <p:cNvPr id="69" name="Google Shape;69;p15"/>
          <p:cNvSpPr txBox="1"/>
          <p:nvPr>
            <p:ph idx="1" type="body"/>
          </p:nvPr>
        </p:nvSpPr>
        <p:spPr>
          <a:xfrm>
            <a:off x="311700" y="1471450"/>
            <a:ext cx="8520600" cy="3044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rPr>
              <a:t>Define health as probability of </a:t>
            </a:r>
            <a:r>
              <a:rPr lang="en">
                <a:solidFill>
                  <a:schemeClr val="dk1"/>
                </a:solidFill>
              </a:rPr>
              <a:t>survival</a:t>
            </a:r>
            <a:r>
              <a:rPr lang="en">
                <a:solidFill>
                  <a:schemeClr val="dk1"/>
                </a:solidFill>
              </a:rPr>
              <a:t> at a given point in time</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Many definitions of survival for OSS [1, 5, 9]</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We define it as having recorded revisions within an observed time frame</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lnSpc>
                <a:spcPct val="100000"/>
              </a:lnSpc>
              <a:spcBef>
                <a:spcPts val="1200"/>
              </a:spcBef>
              <a:spcAft>
                <a:spcPts val="0"/>
              </a:spcAft>
              <a:buClr>
                <a:schemeClr val="dk1"/>
              </a:buClr>
              <a:buSzPts val="1800"/>
              <a:buChar char="●"/>
            </a:pPr>
            <a:r>
              <a:rPr lang="en">
                <a:solidFill>
                  <a:schemeClr val="dk1"/>
                </a:solidFill>
              </a:rPr>
              <a:t>How do we analyze survival you might ask?</a:t>
            </a:r>
            <a:endParaRPr>
              <a:solidFill>
                <a:schemeClr val="dk1"/>
              </a:solidFill>
            </a:endParaRPr>
          </a:p>
        </p:txBody>
      </p:sp>
      <p:grpSp>
        <p:nvGrpSpPr>
          <p:cNvPr id="70" name="Google Shape;70;p15"/>
          <p:cNvGrpSpPr/>
          <p:nvPr/>
        </p:nvGrpSpPr>
        <p:grpSpPr>
          <a:xfrm>
            <a:off x="5447700" y="3914802"/>
            <a:ext cx="3468475" cy="461750"/>
            <a:chOff x="5377800" y="6275351"/>
            <a:chExt cx="3468475" cy="2363100"/>
          </a:xfrm>
        </p:grpSpPr>
        <p:cxnSp>
          <p:nvCxnSpPr>
            <p:cNvPr id="71" name="Google Shape;71;p15"/>
            <p:cNvCxnSpPr/>
            <p:nvPr/>
          </p:nvCxnSpPr>
          <p:spPr>
            <a:xfrm flipH="1" rot="10800000">
              <a:off x="5377800" y="7454623"/>
              <a:ext cx="727800" cy="4500"/>
            </a:xfrm>
            <a:prstGeom prst="straightConnector1">
              <a:avLst/>
            </a:prstGeom>
            <a:noFill/>
            <a:ln cap="flat" cmpd="sng" w="19050">
              <a:solidFill>
                <a:schemeClr val="dk1"/>
              </a:solidFill>
              <a:prstDash val="solid"/>
              <a:round/>
              <a:headEnd len="med" w="med" type="none"/>
              <a:tailEnd len="med" w="med" type="triangle"/>
            </a:ln>
          </p:spPr>
        </p:cxnSp>
        <p:sp>
          <p:nvSpPr>
            <p:cNvPr id="72" name="Google Shape;72;p15"/>
            <p:cNvSpPr txBox="1"/>
            <p:nvPr/>
          </p:nvSpPr>
          <p:spPr>
            <a:xfrm>
              <a:off x="6218275" y="6275351"/>
              <a:ext cx="2628000" cy="23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Using survival analysis!</a:t>
              </a:r>
              <a:endParaRPr sz="18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animEffect filter="fade" transition="in">
                                      <p:cBhvr>
                                        <p:cTn dur="1000"/>
                                        <p:tgtEl>
                                          <p:spTgt spid="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animEffect filter="fade" transition="in">
                                      <p:cBhvr>
                                        <p:cTn dur="1000"/>
                                        <p:tgtEl>
                                          <p:spTgt spid="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animEffect filter="fade" transition="in">
                                      <p:cBhvr>
                                        <p:cTn dur="1000"/>
                                        <p:tgtEl>
                                          <p:spTgt spid="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animEffect filter="fade" transition="in">
                                      <p:cBhvr>
                                        <p:cTn dur="1000"/>
                                        <p:tgtEl>
                                          <p:spTgt spid="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4" st="4"/>
                                            </p:txEl>
                                          </p:spTgt>
                                        </p:tgtEl>
                                        <p:attrNameLst>
                                          <p:attrName>style.visibility</p:attrName>
                                        </p:attrNameLst>
                                      </p:cBhvr>
                                      <p:to>
                                        <p:strVal val="visible"/>
                                      </p:to>
                                    </p:set>
                                    <p:animEffect filter="fade" transition="in">
                                      <p:cBhvr>
                                        <p:cTn dur="1000"/>
                                        <p:tgtEl>
                                          <p:spTgt spid="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5" st="5"/>
                                            </p:txEl>
                                          </p:spTgt>
                                        </p:tgtEl>
                                        <p:attrNameLst>
                                          <p:attrName>style.visibility</p:attrName>
                                        </p:attrNameLst>
                                      </p:cBhvr>
                                      <p:to>
                                        <p:strVal val="visible"/>
                                      </p:to>
                                    </p:set>
                                    <p:animEffect filter="fade" transition="in">
                                      <p:cBhvr>
                                        <p:cTn dur="1000"/>
                                        <p:tgtEl>
                                          <p:spTgt spid="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6" st="6"/>
                                            </p:txEl>
                                          </p:spTgt>
                                        </p:tgtEl>
                                        <p:attrNameLst>
                                          <p:attrName>style.visibility</p:attrName>
                                        </p:attrNameLst>
                                      </p:cBhvr>
                                      <p:to>
                                        <p:strVal val="visible"/>
                                      </p:to>
                                    </p:set>
                                    <p:animEffect filter="fade" transition="in">
                                      <p:cBhvr>
                                        <p:cTn dur="1000"/>
                                        <p:tgtEl>
                                          <p:spTgt spid="6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68825"/>
            <a:ext cx="8520600" cy="5694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2500"/>
              <a:t>What is survival analysis and how has it been used?</a:t>
            </a:r>
            <a:endParaRPr sz="2500"/>
          </a:p>
        </p:txBody>
      </p:sp>
      <p:sp>
        <p:nvSpPr>
          <p:cNvPr id="78" name="Google Shape;78;p16"/>
          <p:cNvSpPr txBox="1"/>
          <p:nvPr>
            <p:ph idx="1" type="body"/>
          </p:nvPr>
        </p:nvSpPr>
        <p:spPr>
          <a:xfrm>
            <a:off x="311700" y="1152475"/>
            <a:ext cx="8520600" cy="369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a:solidFill>
                  <a:schemeClr val="dk1"/>
                </a:solidFill>
              </a:rPr>
              <a:t>Survival analysis</a:t>
            </a:r>
            <a:r>
              <a:rPr lang="en">
                <a:solidFill>
                  <a:schemeClr val="dk1"/>
                </a:solidFill>
              </a:rPr>
              <a:t> is a set of statistical methods which analyze “time to event” data [2]</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In the context of OSS, some </a:t>
            </a:r>
            <a:r>
              <a:rPr b="1" lang="en">
                <a:solidFill>
                  <a:schemeClr val="dk1"/>
                </a:solidFill>
              </a:rPr>
              <a:t>examples of events of interest </a:t>
            </a:r>
            <a:r>
              <a:rPr lang="en">
                <a:solidFill>
                  <a:schemeClr val="dk1"/>
                </a:solidFill>
              </a:rPr>
              <a:t>include:</a:t>
            </a:r>
            <a:endParaRPr>
              <a:solidFill>
                <a:schemeClr val="dk1"/>
              </a:solidFill>
            </a:endParaRPr>
          </a:p>
          <a:p>
            <a:pPr indent="-336550" lvl="1" marL="914400" rtl="0" algn="l">
              <a:spcBef>
                <a:spcPts val="0"/>
              </a:spcBef>
              <a:spcAft>
                <a:spcPts val="0"/>
              </a:spcAft>
              <a:buClr>
                <a:schemeClr val="dk1"/>
              </a:buClr>
              <a:buSzPts val="1700"/>
              <a:buChar char="○"/>
            </a:pPr>
            <a:r>
              <a:rPr b="1" lang="en" sz="1700">
                <a:solidFill>
                  <a:schemeClr val="dk1"/>
                </a:solidFill>
              </a:rPr>
              <a:t>Developer abandonment</a:t>
            </a:r>
            <a:r>
              <a:rPr lang="en" sz="1700">
                <a:solidFill>
                  <a:schemeClr val="dk1"/>
                </a:solidFill>
              </a:rPr>
              <a:t> [3]</a:t>
            </a:r>
            <a:endParaRPr sz="1700">
              <a:solidFill>
                <a:schemeClr val="dk1"/>
              </a:solidFill>
            </a:endParaRPr>
          </a:p>
          <a:p>
            <a:pPr indent="-336550" lvl="1" marL="914400" rtl="0" algn="l">
              <a:spcBef>
                <a:spcPts val="0"/>
              </a:spcBef>
              <a:spcAft>
                <a:spcPts val="0"/>
              </a:spcAft>
              <a:buClr>
                <a:schemeClr val="dk1"/>
              </a:buClr>
              <a:buSzPts val="1700"/>
              <a:buChar char="○"/>
            </a:pPr>
            <a:r>
              <a:rPr b="1" lang="en" sz="1700">
                <a:solidFill>
                  <a:schemeClr val="dk1"/>
                </a:solidFill>
              </a:rPr>
              <a:t>Bug-fixes</a:t>
            </a:r>
            <a:r>
              <a:rPr lang="en" sz="1700">
                <a:solidFill>
                  <a:schemeClr val="dk1"/>
                </a:solidFill>
              </a:rPr>
              <a:t> for recently modified files [4]</a:t>
            </a:r>
            <a:endParaRPr sz="1700">
              <a:solidFill>
                <a:schemeClr val="dk1"/>
              </a:solidFill>
            </a:endParaRPr>
          </a:p>
          <a:p>
            <a:pPr indent="-336550" lvl="1" marL="914400" rtl="0" algn="l">
              <a:spcBef>
                <a:spcPts val="0"/>
              </a:spcBef>
              <a:spcAft>
                <a:spcPts val="0"/>
              </a:spcAft>
              <a:buClr>
                <a:schemeClr val="dk1"/>
              </a:buClr>
              <a:buSzPts val="1700"/>
              <a:buChar char="○"/>
            </a:pPr>
            <a:r>
              <a:rPr b="1" lang="en" sz="1700">
                <a:solidFill>
                  <a:schemeClr val="dk1"/>
                </a:solidFill>
              </a:rPr>
              <a:t>Project abandonment </a:t>
            </a:r>
            <a:r>
              <a:rPr lang="en" sz="1700">
                <a:solidFill>
                  <a:schemeClr val="dk1"/>
                </a:solidFill>
              </a:rPr>
              <a:t>[1, 5, 9]</a:t>
            </a:r>
            <a:endParaRPr sz="1700">
              <a:solidFill>
                <a:schemeClr val="dk1"/>
              </a:solidFill>
            </a:endParaRPr>
          </a:p>
          <a:p>
            <a:pPr indent="0" lvl="0" marL="457200" rtl="0" algn="l">
              <a:spcBef>
                <a:spcPts val="1200"/>
              </a:spcBef>
              <a:spcAft>
                <a:spcPts val="0"/>
              </a:spcAft>
              <a:buNone/>
            </a:pPr>
            <a:r>
              <a:t/>
            </a:r>
            <a:endParaRPr sz="1700">
              <a:solidFill>
                <a:schemeClr val="dk1"/>
              </a:solidFill>
            </a:endParaRPr>
          </a:p>
          <a:p>
            <a:pPr indent="-336550" lvl="0" marL="457200" rtl="0" algn="l">
              <a:spcBef>
                <a:spcPts val="1200"/>
              </a:spcBef>
              <a:spcAft>
                <a:spcPts val="0"/>
              </a:spcAft>
              <a:buClr>
                <a:schemeClr val="dk1"/>
              </a:buClr>
              <a:buSzPts val="1700"/>
              <a:buChar char="●"/>
            </a:pPr>
            <a:r>
              <a:rPr lang="en" sz="1700">
                <a:solidFill>
                  <a:schemeClr val="dk1"/>
                </a:solidFill>
              </a:rPr>
              <a:t>Our study is a replication of Ali </a:t>
            </a:r>
            <a:r>
              <a:rPr i="1" lang="en" sz="1700">
                <a:solidFill>
                  <a:schemeClr val="dk1"/>
                </a:solidFill>
              </a:rPr>
              <a:t>et al. </a:t>
            </a:r>
            <a:r>
              <a:rPr lang="en" sz="1700">
                <a:solidFill>
                  <a:schemeClr val="dk1"/>
                </a:solidFill>
              </a:rPr>
              <a:t>[9]</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Effect filter="fade" transition="in">
                                      <p:cBhvr>
                                        <p:cTn dur="1200"/>
                                        <p:tgtEl>
                                          <p:spTgt spid="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Effect filter="fade" transition="in">
                                      <p:cBhvr>
                                        <p:cTn dur="1200"/>
                                        <p:tgtEl>
                                          <p:spTgt spid="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Effect filter="fade" transition="in">
                                      <p:cBhvr>
                                        <p:cTn dur="1200"/>
                                        <p:tgtEl>
                                          <p:spTgt spid="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animEffect filter="fade" transition="in">
                                      <p:cBhvr>
                                        <p:cTn dur="1200"/>
                                        <p:tgtEl>
                                          <p:spTgt spid="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4" st="4"/>
                                            </p:txEl>
                                          </p:spTgt>
                                        </p:tgtEl>
                                        <p:attrNameLst>
                                          <p:attrName>style.visibility</p:attrName>
                                        </p:attrNameLst>
                                      </p:cBhvr>
                                      <p:to>
                                        <p:strVal val="visible"/>
                                      </p:to>
                                    </p:set>
                                    <p:animEffect filter="fade" transition="in">
                                      <p:cBhvr>
                                        <p:cTn dur="1200"/>
                                        <p:tgtEl>
                                          <p:spTgt spid="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5" st="5"/>
                                            </p:txEl>
                                          </p:spTgt>
                                        </p:tgtEl>
                                        <p:attrNameLst>
                                          <p:attrName>style.visibility</p:attrName>
                                        </p:attrNameLst>
                                      </p:cBhvr>
                                      <p:to>
                                        <p:strVal val="visible"/>
                                      </p:to>
                                    </p:set>
                                    <p:animEffect filter="fade" transition="in">
                                      <p:cBhvr>
                                        <p:cTn dur="1200"/>
                                        <p:tgtEl>
                                          <p:spTgt spid="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6" st="6"/>
                                            </p:txEl>
                                          </p:spTgt>
                                        </p:tgtEl>
                                        <p:attrNameLst>
                                          <p:attrName>style.visibility</p:attrName>
                                        </p:attrNameLst>
                                      </p:cBhvr>
                                      <p:to>
                                        <p:strVal val="visible"/>
                                      </p:to>
                                    </p:set>
                                    <p:animEffect filter="fade" transition="in">
                                      <p:cBhvr>
                                        <p:cTn dur="1200"/>
                                        <p:tgtEl>
                                          <p:spTgt spid="7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7" st="7"/>
                                            </p:txEl>
                                          </p:spTgt>
                                        </p:tgtEl>
                                        <p:attrNameLst>
                                          <p:attrName>style.visibility</p:attrName>
                                        </p:attrNameLst>
                                      </p:cBhvr>
                                      <p:to>
                                        <p:strVal val="visible"/>
                                      </p:to>
                                    </p:set>
                                    <p:animEffect filter="fade" transition="in">
                                      <p:cBhvr>
                                        <p:cTn dur="1200"/>
                                        <p:tgtEl>
                                          <p:spTgt spid="7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Our Research Questions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AutoNum type="arabicPeriod"/>
            </a:pPr>
            <a:r>
              <a:rPr lang="en">
                <a:solidFill>
                  <a:schemeClr val="dk1"/>
                </a:solidFill>
              </a:rPr>
              <a:t>How</a:t>
            </a:r>
            <a:r>
              <a:rPr lang="en">
                <a:solidFill>
                  <a:schemeClr val="dk1"/>
                </a:solidFill>
              </a:rPr>
              <a:t> do </a:t>
            </a:r>
            <a:r>
              <a:rPr b="1" i="1" lang="en">
                <a:solidFill>
                  <a:schemeClr val="dk1"/>
                </a:solidFill>
              </a:rPr>
              <a:t>major releases</a:t>
            </a:r>
            <a:r>
              <a:rPr lang="en">
                <a:solidFill>
                  <a:schemeClr val="dk1"/>
                </a:solidFill>
              </a:rPr>
              <a:t>, </a:t>
            </a:r>
            <a:r>
              <a:rPr lang="en">
                <a:solidFill>
                  <a:schemeClr val="dk1"/>
                </a:solidFill>
              </a:rPr>
              <a:t>the </a:t>
            </a:r>
            <a:r>
              <a:rPr b="1" i="1" lang="en">
                <a:solidFill>
                  <a:schemeClr val="dk1"/>
                </a:solidFill>
              </a:rPr>
              <a:t>type of hosting service</a:t>
            </a:r>
            <a:r>
              <a:rPr i="1" lang="en">
                <a:solidFill>
                  <a:schemeClr val="dk1"/>
                </a:solidFill>
              </a:rPr>
              <a:t>,</a:t>
            </a:r>
            <a:r>
              <a:rPr lang="en">
                <a:solidFill>
                  <a:schemeClr val="dk1"/>
                </a:solidFill>
              </a:rPr>
              <a:t> the use of </a:t>
            </a:r>
            <a:r>
              <a:rPr b="1" i="1" lang="en">
                <a:solidFill>
                  <a:schemeClr val="dk1"/>
                </a:solidFill>
              </a:rPr>
              <a:t>multiple hosting services</a:t>
            </a:r>
            <a:r>
              <a:rPr lang="en">
                <a:solidFill>
                  <a:schemeClr val="dk1"/>
                </a:solidFill>
              </a:rPr>
              <a:t>, and the </a:t>
            </a:r>
            <a:r>
              <a:rPr b="1" i="1" lang="en">
                <a:solidFill>
                  <a:schemeClr val="dk1"/>
                </a:solidFill>
              </a:rPr>
              <a:t>size of the volunteer team</a:t>
            </a:r>
            <a:r>
              <a:rPr lang="en">
                <a:solidFill>
                  <a:schemeClr val="dk1"/>
                </a:solidFill>
              </a:rPr>
              <a:t> affect the probability of survival for an open source Python </a:t>
            </a:r>
            <a:r>
              <a:rPr lang="en">
                <a:solidFill>
                  <a:schemeClr val="dk1"/>
                </a:solidFill>
              </a:rPr>
              <a:t>project</a:t>
            </a:r>
            <a:r>
              <a:rPr lang="en">
                <a:solidFill>
                  <a:schemeClr val="dk1"/>
                </a:solidFill>
              </a:rPr>
              <a:t>?</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How does the </a:t>
            </a:r>
            <a:r>
              <a:rPr b="1" i="1" lang="en">
                <a:solidFill>
                  <a:schemeClr val="dk1"/>
                </a:solidFill>
              </a:rPr>
              <a:t>revision frequency</a:t>
            </a:r>
            <a:r>
              <a:rPr lang="en">
                <a:solidFill>
                  <a:schemeClr val="dk1"/>
                </a:solidFill>
              </a:rPr>
              <a:t> for an open source Python project affect the probability of its survival?</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How do the findings of </a:t>
            </a:r>
            <a:r>
              <a:rPr b="1" i="1" lang="en">
                <a:solidFill>
                  <a:schemeClr val="dk1"/>
                </a:solidFill>
              </a:rPr>
              <a:t>frequentist</a:t>
            </a:r>
            <a:r>
              <a:rPr i="1" lang="en">
                <a:solidFill>
                  <a:schemeClr val="dk1"/>
                </a:solidFill>
              </a:rPr>
              <a:t> survival analysis</a:t>
            </a:r>
            <a:r>
              <a:rPr lang="en">
                <a:solidFill>
                  <a:schemeClr val="dk1"/>
                </a:solidFill>
              </a:rPr>
              <a:t> differ from </a:t>
            </a:r>
            <a:r>
              <a:rPr b="1" i="1" lang="en">
                <a:solidFill>
                  <a:schemeClr val="dk1"/>
                </a:solidFill>
              </a:rPr>
              <a:t>Bayesian</a:t>
            </a:r>
            <a:r>
              <a:rPr i="1" lang="en">
                <a:solidFill>
                  <a:schemeClr val="dk1"/>
                </a:solidFill>
              </a:rPr>
              <a:t> survival analysis</a:t>
            </a:r>
            <a:r>
              <a:rPr lang="en">
                <a:solidFill>
                  <a:schemeClr val="dk1"/>
                </a:solidFill>
              </a:rPr>
              <a:t>?</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animEffect filter="fade" transition="in">
                                      <p:cBhvr>
                                        <p:cTn dur="1000"/>
                                        <p:tgtEl>
                                          <p:spTgt spid="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1" st="1"/>
                                            </p:txEl>
                                          </p:spTgt>
                                        </p:tgtEl>
                                        <p:attrNameLst>
                                          <p:attrName>style.visibility</p:attrName>
                                        </p:attrNameLst>
                                      </p:cBhvr>
                                      <p:to>
                                        <p:strVal val="visible"/>
                                      </p:to>
                                    </p:set>
                                    <p:animEffect filter="fade" transition="in">
                                      <p:cBhvr>
                                        <p:cTn dur="1000"/>
                                        <p:tgtEl>
                                          <p:spTgt spid="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2" st="2"/>
                                            </p:txEl>
                                          </p:spTgt>
                                        </p:tgtEl>
                                        <p:attrNameLst>
                                          <p:attrName>style.visibility</p:attrName>
                                        </p:attrNameLst>
                                      </p:cBhvr>
                                      <p:to>
                                        <p:strVal val="visible"/>
                                      </p:to>
                                    </p:set>
                                    <p:animEffect filter="fade" transition="in">
                                      <p:cBhvr>
                                        <p:cTn dur="1000"/>
                                        <p:tgtEl>
                                          <p:spTgt spid="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3" st="3"/>
                                            </p:txEl>
                                          </p:spTgt>
                                        </p:tgtEl>
                                        <p:attrNameLst>
                                          <p:attrName>style.visibility</p:attrName>
                                        </p:attrNameLst>
                                      </p:cBhvr>
                                      <p:to>
                                        <p:strVal val="visible"/>
                                      </p:to>
                                    </p:set>
                                    <p:animEffect filter="fade" transition="in">
                                      <p:cBhvr>
                                        <p:cTn dur="1000"/>
                                        <p:tgtEl>
                                          <p:spTgt spid="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4" st="4"/>
                                            </p:txEl>
                                          </p:spTgt>
                                        </p:tgtEl>
                                        <p:attrNameLst>
                                          <p:attrName>style.visibility</p:attrName>
                                        </p:attrNameLst>
                                      </p:cBhvr>
                                      <p:to>
                                        <p:strVal val="visible"/>
                                      </p:to>
                                    </p:set>
                                    <p:animEffect filter="fade" transition="in">
                                      <p:cBhvr>
                                        <p:cTn dur="1000"/>
                                        <p:tgtEl>
                                          <p:spTgt spid="8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90" name="Google Shape;90;p1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50"/>
              <a:t>Data</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solidFill>
                  <a:schemeClr val="dk1"/>
                </a:solidFill>
                <a:highlight>
                  <a:schemeClr val="lt1"/>
                </a:highlight>
              </a:rPr>
              <a:t>Software Heritage Graph Data Set (popular-3k-python)​ [10]</a:t>
            </a:r>
            <a:endParaRPr sz="1500">
              <a:solidFill>
                <a:schemeClr val="dk1"/>
              </a:solidFill>
              <a:highlight>
                <a:schemeClr val="lt1"/>
              </a:highlight>
            </a:endParaRPr>
          </a:p>
          <a:p>
            <a:pPr indent="-323850" lvl="0" marL="762000" rtl="0" algn="l">
              <a:spcBef>
                <a:spcPts val="0"/>
              </a:spcBef>
              <a:spcAft>
                <a:spcPts val="0"/>
              </a:spcAft>
              <a:buClr>
                <a:schemeClr val="dk1"/>
              </a:buClr>
              <a:buSzPts val="1500"/>
              <a:buFont typeface="Arial"/>
              <a:buChar char="●"/>
            </a:pPr>
            <a:r>
              <a:rPr lang="en" sz="1500">
                <a:solidFill>
                  <a:schemeClr val="dk1"/>
                </a:solidFill>
                <a:highlight>
                  <a:schemeClr val="lt1"/>
                </a:highlight>
              </a:rPr>
              <a:t>Snapshots of 3000 popular python projects​</a:t>
            </a:r>
            <a:endParaRPr sz="1500">
              <a:solidFill>
                <a:schemeClr val="dk1"/>
              </a:solidFill>
              <a:highlight>
                <a:schemeClr val="lt1"/>
              </a:highlight>
            </a:endParaRPr>
          </a:p>
          <a:p>
            <a:pPr indent="-323850" lvl="0" marL="762000" rtl="0" algn="l">
              <a:spcBef>
                <a:spcPts val="0"/>
              </a:spcBef>
              <a:spcAft>
                <a:spcPts val="0"/>
              </a:spcAft>
              <a:buClr>
                <a:schemeClr val="dk1"/>
              </a:buClr>
              <a:buSzPts val="1500"/>
              <a:buFont typeface="Arial"/>
              <a:buChar char="●"/>
            </a:pPr>
            <a:r>
              <a:rPr lang="en" sz="1500">
                <a:solidFill>
                  <a:schemeClr val="dk1"/>
                </a:solidFill>
                <a:highlight>
                  <a:schemeClr val="lt1"/>
                </a:highlight>
              </a:rPr>
              <a:t>Hosted on GitHub, GitLab, Debian and PyPI​</a:t>
            </a:r>
            <a:endParaRPr sz="1500">
              <a:solidFill>
                <a:schemeClr val="dk1"/>
              </a:solidFill>
              <a:highlight>
                <a:schemeClr val="lt1"/>
              </a:highlight>
            </a:endParaRPr>
          </a:p>
          <a:p>
            <a:pPr indent="-323850" lvl="0" marL="762000" rtl="0" algn="l">
              <a:spcBef>
                <a:spcPts val="0"/>
              </a:spcBef>
              <a:spcAft>
                <a:spcPts val="0"/>
              </a:spcAft>
              <a:buClr>
                <a:schemeClr val="dk1"/>
              </a:buClr>
              <a:buSzPts val="1500"/>
              <a:buFont typeface="Arial"/>
              <a:buChar char="●"/>
            </a:pPr>
            <a:r>
              <a:rPr lang="en" sz="1500">
                <a:solidFill>
                  <a:schemeClr val="dk1"/>
                </a:solidFill>
                <a:highlight>
                  <a:schemeClr val="lt1"/>
                </a:highlight>
              </a:rPr>
              <a:t>Between 2005 to 2018</a:t>
            </a:r>
            <a:endParaRPr sz="1500">
              <a:solidFill>
                <a:schemeClr val="dk1"/>
              </a:solidFill>
              <a:highlight>
                <a:schemeClr val="lt1"/>
              </a:highlight>
            </a:endParaRPr>
          </a:p>
          <a:p>
            <a:pPr indent="0" lvl="0" marL="0" rtl="0" algn="l">
              <a:spcBef>
                <a:spcPts val="0"/>
              </a:spcBef>
              <a:spcAft>
                <a:spcPts val="1200"/>
              </a:spcAft>
              <a:buNone/>
            </a:pPr>
            <a:r>
              <a:rPr lang="en" sz="1500"/>
              <a:t> </a:t>
            </a:r>
            <a:endParaRPr sz="1500"/>
          </a:p>
        </p:txBody>
      </p:sp>
      <p:pic>
        <p:nvPicPr>
          <p:cNvPr id="93" name="Google Shape;93;p18"/>
          <p:cNvPicPr preferRelativeResize="0"/>
          <p:nvPr/>
        </p:nvPicPr>
        <p:blipFill>
          <a:blip r:embed="rId3">
            <a:alphaModFix/>
          </a:blip>
          <a:stretch>
            <a:fillRect/>
          </a:stretch>
        </p:blipFill>
        <p:spPr>
          <a:xfrm>
            <a:off x="3147550" y="2467475"/>
            <a:ext cx="5479450" cy="2407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99" name="Google Shape;99;p19"/>
          <p:cNvSpPr txBox="1"/>
          <p:nvPr/>
        </p:nvSpPr>
        <p:spPr>
          <a:xfrm>
            <a:off x="673075" y="1151163"/>
            <a:ext cx="5786400" cy="119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1"/>
                </a:solidFill>
                <a:highlight>
                  <a:schemeClr val="lt1"/>
                </a:highlight>
              </a:rPr>
              <a:t>Kaplan-Meier (K-M) Survival Estimator</a:t>
            </a:r>
            <a:r>
              <a:rPr lang="en" sz="1500">
                <a:solidFill>
                  <a:schemeClr val="dk1"/>
                </a:solidFill>
                <a:highlight>
                  <a:schemeClr val="lt1"/>
                </a:highlight>
              </a:rPr>
              <a:t>​</a:t>
            </a:r>
            <a:endParaRPr sz="1500">
              <a:solidFill>
                <a:schemeClr val="dk1"/>
              </a:solidFill>
              <a:highlight>
                <a:schemeClr val="lt1"/>
              </a:highlight>
            </a:endParaRPr>
          </a:p>
          <a:p>
            <a:pPr indent="-323850" lvl="0" marL="762000" rtl="0" algn="l">
              <a:lnSpc>
                <a:spcPct val="115000"/>
              </a:lnSpc>
              <a:spcBef>
                <a:spcPts val="0"/>
              </a:spcBef>
              <a:spcAft>
                <a:spcPts val="0"/>
              </a:spcAft>
              <a:buClr>
                <a:schemeClr val="dk1"/>
              </a:buClr>
              <a:buSzPts val="1500"/>
              <a:buFont typeface="Arial"/>
              <a:buChar char="●"/>
            </a:pPr>
            <a:r>
              <a:rPr lang="en" sz="1500">
                <a:solidFill>
                  <a:schemeClr val="dk1"/>
                </a:solidFill>
                <a:highlight>
                  <a:schemeClr val="lt1"/>
                </a:highlight>
              </a:rPr>
              <a:t>Non-parametric technique​</a:t>
            </a:r>
            <a:endParaRPr sz="1500">
              <a:solidFill>
                <a:schemeClr val="dk1"/>
              </a:solidFill>
              <a:highlight>
                <a:schemeClr val="lt1"/>
              </a:highlight>
            </a:endParaRPr>
          </a:p>
          <a:p>
            <a:pPr indent="-323850" lvl="0" marL="762000" rtl="0" algn="l">
              <a:lnSpc>
                <a:spcPct val="115000"/>
              </a:lnSpc>
              <a:spcBef>
                <a:spcPts val="0"/>
              </a:spcBef>
              <a:spcAft>
                <a:spcPts val="0"/>
              </a:spcAft>
              <a:buClr>
                <a:schemeClr val="dk1"/>
              </a:buClr>
              <a:buSzPts val="1500"/>
              <a:buFont typeface="Arial"/>
              <a:buChar char="●"/>
            </a:pPr>
            <a:r>
              <a:rPr lang="en" sz="1500">
                <a:solidFill>
                  <a:schemeClr val="dk1"/>
                </a:solidFill>
                <a:highlight>
                  <a:schemeClr val="lt1"/>
                </a:highlight>
              </a:rPr>
              <a:t>Visual representation of survival probabilities</a:t>
            </a:r>
            <a:endParaRPr sz="1500">
              <a:solidFill>
                <a:schemeClr val="dk1"/>
              </a:solidFill>
              <a:highlight>
                <a:schemeClr val="lt1"/>
              </a:highlight>
            </a:endParaRPr>
          </a:p>
          <a:p>
            <a:pPr indent="0" lvl="0" marL="0" rtl="0" algn="l">
              <a:spcBef>
                <a:spcPts val="0"/>
              </a:spcBef>
              <a:spcAft>
                <a:spcPts val="0"/>
              </a:spcAft>
              <a:buNone/>
            </a:pPr>
            <a:r>
              <a:t/>
            </a:r>
            <a:endParaRPr>
              <a:highlight>
                <a:schemeClr val="lt1"/>
              </a:highlight>
            </a:endParaRPr>
          </a:p>
        </p:txBody>
      </p:sp>
      <p:sp>
        <p:nvSpPr>
          <p:cNvPr id="100" name="Google Shape;100;p19"/>
          <p:cNvSpPr txBox="1"/>
          <p:nvPr/>
        </p:nvSpPr>
        <p:spPr>
          <a:xfrm>
            <a:off x="673075" y="2169875"/>
            <a:ext cx="68916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1"/>
                </a:solidFill>
                <a:highlight>
                  <a:schemeClr val="lt1"/>
                </a:highlight>
              </a:rPr>
              <a:t>Cox Proportional-Hazards Model </a:t>
            </a:r>
            <a:r>
              <a:rPr lang="en" sz="1500">
                <a:solidFill>
                  <a:schemeClr val="dk1"/>
                </a:solidFill>
                <a:highlight>
                  <a:schemeClr val="lt1"/>
                </a:highlight>
              </a:rPr>
              <a:t>​</a:t>
            </a:r>
            <a:endParaRPr sz="1500">
              <a:solidFill>
                <a:schemeClr val="dk1"/>
              </a:solidFill>
              <a:highlight>
                <a:schemeClr val="lt1"/>
              </a:highlight>
            </a:endParaRPr>
          </a:p>
          <a:p>
            <a:pPr indent="-323850" lvl="0" marL="762000" rtl="0" algn="l">
              <a:lnSpc>
                <a:spcPct val="115000"/>
              </a:lnSpc>
              <a:spcBef>
                <a:spcPts val="0"/>
              </a:spcBef>
              <a:spcAft>
                <a:spcPts val="0"/>
              </a:spcAft>
              <a:buClr>
                <a:schemeClr val="dk1"/>
              </a:buClr>
              <a:buSzPts val="1500"/>
              <a:buFont typeface="Arial"/>
              <a:buChar char="●"/>
            </a:pPr>
            <a:r>
              <a:rPr lang="en" sz="1500">
                <a:solidFill>
                  <a:schemeClr val="dk1"/>
                </a:solidFill>
                <a:highlight>
                  <a:schemeClr val="lt1"/>
                </a:highlight>
              </a:rPr>
              <a:t>Regression model                                                                                                                    ​</a:t>
            </a:r>
            <a:endParaRPr sz="1500">
              <a:solidFill>
                <a:schemeClr val="dk1"/>
              </a:solidFill>
              <a:highlight>
                <a:schemeClr val="lt1"/>
              </a:highlight>
            </a:endParaRPr>
          </a:p>
          <a:p>
            <a:pPr indent="-323850" lvl="0" marL="762000" rtl="0" algn="l">
              <a:lnSpc>
                <a:spcPct val="115000"/>
              </a:lnSpc>
              <a:spcBef>
                <a:spcPts val="0"/>
              </a:spcBef>
              <a:spcAft>
                <a:spcPts val="0"/>
              </a:spcAft>
              <a:buClr>
                <a:schemeClr val="dk1"/>
              </a:buClr>
              <a:buSzPts val="1500"/>
              <a:buFont typeface="Arial"/>
              <a:buChar char="●"/>
            </a:pPr>
            <a:r>
              <a:rPr lang="en" sz="1500">
                <a:solidFill>
                  <a:schemeClr val="dk1"/>
                </a:solidFill>
                <a:highlight>
                  <a:schemeClr val="lt1"/>
                </a:highlight>
              </a:rPr>
              <a:t>Estimate effect of predictor variables on project health as a ratio</a:t>
            </a:r>
            <a:endParaRPr sz="1500">
              <a:solidFill>
                <a:schemeClr val="dk1"/>
              </a:solidFill>
              <a:highlight>
                <a:schemeClr val="lt1"/>
              </a:highlight>
            </a:endParaRPr>
          </a:p>
          <a:p>
            <a:pPr indent="0" lvl="0" marL="0" rtl="0" algn="l">
              <a:spcBef>
                <a:spcPts val="0"/>
              </a:spcBef>
              <a:spcAft>
                <a:spcPts val="0"/>
              </a:spcAft>
              <a:buNone/>
            </a:pPr>
            <a:r>
              <a:t/>
            </a:r>
            <a:endParaRPr sz="1500">
              <a:highlight>
                <a:schemeClr val="lt1"/>
              </a:highlight>
            </a:endParaRPr>
          </a:p>
        </p:txBody>
      </p:sp>
      <p:sp>
        <p:nvSpPr>
          <p:cNvPr id="101" name="Google Shape;101;p19"/>
          <p:cNvSpPr txBox="1"/>
          <p:nvPr/>
        </p:nvSpPr>
        <p:spPr>
          <a:xfrm>
            <a:off x="673075" y="3204650"/>
            <a:ext cx="5786400" cy="174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1"/>
                </a:solidFill>
                <a:highlight>
                  <a:schemeClr val="lt1"/>
                </a:highlight>
              </a:rPr>
              <a:t>Bayesian</a:t>
            </a:r>
            <a:r>
              <a:rPr b="1" lang="en" sz="1500">
                <a:solidFill>
                  <a:schemeClr val="dk1"/>
                </a:solidFill>
                <a:highlight>
                  <a:schemeClr val="lt1"/>
                </a:highlight>
              </a:rPr>
              <a:t> Survival Analysis</a:t>
            </a:r>
            <a:r>
              <a:rPr lang="en" sz="1500">
                <a:solidFill>
                  <a:schemeClr val="dk1"/>
                </a:solidFill>
                <a:highlight>
                  <a:schemeClr val="lt1"/>
                </a:highlight>
              </a:rPr>
              <a:t>​</a:t>
            </a:r>
            <a:endParaRPr sz="1500">
              <a:solidFill>
                <a:schemeClr val="dk1"/>
              </a:solidFill>
              <a:highlight>
                <a:schemeClr val="lt1"/>
              </a:highlight>
            </a:endParaRPr>
          </a:p>
          <a:p>
            <a:pPr indent="-323850" lvl="0" marL="762000" rtl="0" algn="l">
              <a:lnSpc>
                <a:spcPct val="115000"/>
              </a:lnSpc>
              <a:spcBef>
                <a:spcPts val="0"/>
              </a:spcBef>
              <a:spcAft>
                <a:spcPts val="0"/>
              </a:spcAft>
              <a:buClr>
                <a:schemeClr val="dk1"/>
              </a:buClr>
              <a:buSzPts val="1500"/>
              <a:buFont typeface="Arial"/>
              <a:buChar char="●"/>
            </a:pPr>
            <a:r>
              <a:rPr lang="en" sz="1500">
                <a:solidFill>
                  <a:schemeClr val="dk1"/>
                </a:solidFill>
                <a:highlight>
                  <a:schemeClr val="lt1"/>
                </a:highlight>
              </a:rPr>
              <a:t>Parametric technique</a:t>
            </a:r>
            <a:endParaRPr sz="1500">
              <a:solidFill>
                <a:schemeClr val="dk1"/>
              </a:solidFill>
              <a:highlight>
                <a:schemeClr val="lt1"/>
              </a:highlight>
            </a:endParaRPr>
          </a:p>
          <a:p>
            <a:pPr indent="-323850" lvl="0" marL="762000" rtl="0" algn="l">
              <a:lnSpc>
                <a:spcPct val="115000"/>
              </a:lnSpc>
              <a:spcBef>
                <a:spcPts val="0"/>
              </a:spcBef>
              <a:spcAft>
                <a:spcPts val="0"/>
              </a:spcAft>
              <a:buClr>
                <a:schemeClr val="dk1"/>
              </a:buClr>
              <a:buSzPts val="1500"/>
              <a:buFont typeface="Arial"/>
              <a:buChar char="●"/>
            </a:pPr>
            <a:r>
              <a:rPr lang="en" sz="1500">
                <a:solidFill>
                  <a:schemeClr val="dk1"/>
                </a:solidFill>
                <a:highlight>
                  <a:schemeClr val="lt1"/>
                </a:highlight>
              </a:rPr>
              <a:t>Encode domain knowledge in Prior distribution​</a:t>
            </a:r>
            <a:endParaRPr sz="1500">
              <a:solidFill>
                <a:schemeClr val="dk1"/>
              </a:solidFill>
              <a:highlight>
                <a:schemeClr val="lt1"/>
              </a:highlight>
            </a:endParaRPr>
          </a:p>
          <a:p>
            <a:pPr indent="-323850" lvl="0" marL="762000" rtl="0" algn="l">
              <a:lnSpc>
                <a:spcPct val="115000"/>
              </a:lnSpc>
              <a:spcBef>
                <a:spcPts val="0"/>
              </a:spcBef>
              <a:spcAft>
                <a:spcPts val="0"/>
              </a:spcAft>
              <a:buClr>
                <a:schemeClr val="dk1"/>
              </a:buClr>
              <a:buSzPts val="1500"/>
              <a:buFont typeface="Arial"/>
              <a:buChar char="●"/>
            </a:pPr>
            <a:r>
              <a:rPr lang="en" sz="1500">
                <a:solidFill>
                  <a:schemeClr val="dk1"/>
                </a:solidFill>
                <a:highlight>
                  <a:schemeClr val="lt1"/>
                </a:highlight>
              </a:rPr>
              <a:t>Posterior distributions of model parameters [7]​</a:t>
            </a:r>
            <a:endParaRPr sz="1500">
              <a:solidFill>
                <a:schemeClr val="dk1"/>
              </a:solidFill>
              <a:highlight>
                <a:schemeClr val="lt1"/>
              </a:highlight>
            </a:endParaRPr>
          </a:p>
          <a:p>
            <a:pPr indent="-323850" lvl="0" marL="762000" rtl="0" algn="l">
              <a:lnSpc>
                <a:spcPct val="115000"/>
              </a:lnSpc>
              <a:spcBef>
                <a:spcPts val="0"/>
              </a:spcBef>
              <a:spcAft>
                <a:spcPts val="0"/>
              </a:spcAft>
              <a:buClr>
                <a:schemeClr val="dk1"/>
              </a:buClr>
              <a:buSzPts val="1500"/>
              <a:buFont typeface="Arial"/>
              <a:buChar char="●"/>
            </a:pPr>
            <a:r>
              <a:rPr lang="en" sz="1500">
                <a:solidFill>
                  <a:schemeClr val="dk1"/>
                </a:solidFill>
                <a:highlight>
                  <a:schemeClr val="lt1"/>
                </a:highlight>
              </a:rPr>
              <a:t>Visual representations comparable to K-M results</a:t>
            </a:r>
            <a:endParaRPr sz="1500">
              <a:solidFill>
                <a:schemeClr val="dk1"/>
              </a:solidFill>
              <a:highlight>
                <a:schemeClr val="lt1"/>
              </a:highlight>
            </a:endParaRPr>
          </a:p>
          <a:p>
            <a:pPr indent="0" lvl="0" marL="0" rtl="0" algn="l">
              <a:spcBef>
                <a:spcPts val="0"/>
              </a:spcBef>
              <a:spcAft>
                <a:spcPts val="0"/>
              </a:spcAft>
              <a:buNone/>
            </a:pPr>
            <a:r>
              <a:t/>
            </a:r>
            <a:endParaRPr sz="1500">
              <a:highlight>
                <a:schemeClr val="lt1"/>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1000"/>
                                        <p:tgtEl>
                                          <p:spTgt spid="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ppt_w</p:attrName>
                                        </p:attrNameLst>
                                      </p:cBhvr>
                                      <p:tavLst>
                                        <p:tav fmla="" tm="0">
                                          <p:val>
                                            <p:strVal val="0"/>
                                          </p:val>
                                        </p:tav>
                                        <p:tav fmla="" tm="100000">
                                          <p:val>
                                            <p:strVal val="#ppt_w"/>
                                          </p:val>
                                        </p:tav>
                                      </p:tavLst>
                                    </p:anim>
                                    <p:anim calcmode="lin" valueType="num">
                                      <p:cBhvr additive="base">
                                        <p:cTn dur="1000"/>
                                        <p:tgtEl>
                                          <p:spTgt spid="10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1000"/>
                                        <p:tgtEl>
                                          <p:spTgt spid="10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668350" y="311200"/>
            <a:ext cx="3744050" cy="2310620"/>
          </a:xfrm>
          <a:prstGeom prst="rect">
            <a:avLst/>
          </a:prstGeom>
          <a:noFill/>
          <a:ln>
            <a:noFill/>
          </a:ln>
        </p:spPr>
      </p:pic>
      <p:pic>
        <p:nvPicPr>
          <p:cNvPr id="107" name="Google Shape;107;p20"/>
          <p:cNvPicPr preferRelativeResize="0"/>
          <p:nvPr/>
        </p:nvPicPr>
        <p:blipFill>
          <a:blip r:embed="rId4">
            <a:alphaModFix/>
          </a:blip>
          <a:stretch>
            <a:fillRect/>
          </a:stretch>
        </p:blipFill>
        <p:spPr>
          <a:xfrm>
            <a:off x="668350" y="2687549"/>
            <a:ext cx="3744050" cy="2310646"/>
          </a:xfrm>
          <a:prstGeom prst="rect">
            <a:avLst/>
          </a:prstGeom>
          <a:noFill/>
          <a:ln>
            <a:noFill/>
          </a:ln>
        </p:spPr>
      </p:pic>
      <p:pic>
        <p:nvPicPr>
          <p:cNvPr id="108" name="Google Shape;108;p20"/>
          <p:cNvPicPr preferRelativeResize="0"/>
          <p:nvPr/>
        </p:nvPicPr>
        <p:blipFill>
          <a:blip r:embed="rId5">
            <a:alphaModFix/>
          </a:blip>
          <a:stretch>
            <a:fillRect/>
          </a:stretch>
        </p:blipFill>
        <p:spPr>
          <a:xfrm>
            <a:off x="4572000" y="311200"/>
            <a:ext cx="3744050" cy="2310600"/>
          </a:xfrm>
          <a:prstGeom prst="rect">
            <a:avLst/>
          </a:prstGeom>
          <a:noFill/>
          <a:ln>
            <a:noFill/>
          </a:ln>
        </p:spPr>
      </p:pic>
      <p:pic>
        <p:nvPicPr>
          <p:cNvPr id="109" name="Google Shape;109;p20"/>
          <p:cNvPicPr preferRelativeResize="0"/>
          <p:nvPr/>
        </p:nvPicPr>
        <p:blipFill>
          <a:blip r:embed="rId6">
            <a:alphaModFix/>
          </a:blip>
          <a:stretch>
            <a:fillRect/>
          </a:stretch>
        </p:blipFill>
        <p:spPr>
          <a:xfrm>
            <a:off x="4572000" y="2687550"/>
            <a:ext cx="3744050" cy="23106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1"/>
          <p:cNvPicPr preferRelativeResize="0"/>
          <p:nvPr/>
        </p:nvPicPr>
        <p:blipFill>
          <a:blip r:embed="rId3">
            <a:alphaModFix/>
          </a:blip>
          <a:stretch>
            <a:fillRect/>
          </a:stretch>
        </p:blipFill>
        <p:spPr>
          <a:xfrm>
            <a:off x="4572000" y="160424"/>
            <a:ext cx="3717175" cy="2355651"/>
          </a:xfrm>
          <a:prstGeom prst="rect">
            <a:avLst/>
          </a:prstGeom>
          <a:noFill/>
          <a:ln>
            <a:noFill/>
          </a:ln>
        </p:spPr>
      </p:pic>
      <p:pic>
        <p:nvPicPr>
          <p:cNvPr id="115" name="Google Shape;115;p21"/>
          <p:cNvPicPr preferRelativeResize="0"/>
          <p:nvPr/>
        </p:nvPicPr>
        <p:blipFill>
          <a:blip r:embed="rId4">
            <a:alphaModFix/>
          </a:blip>
          <a:stretch>
            <a:fillRect/>
          </a:stretch>
        </p:blipFill>
        <p:spPr>
          <a:xfrm>
            <a:off x="679185" y="2607350"/>
            <a:ext cx="3672754" cy="2327501"/>
          </a:xfrm>
          <a:prstGeom prst="rect">
            <a:avLst/>
          </a:prstGeom>
          <a:noFill/>
          <a:ln>
            <a:noFill/>
          </a:ln>
        </p:spPr>
      </p:pic>
      <p:pic>
        <p:nvPicPr>
          <p:cNvPr id="116" name="Google Shape;116;p21"/>
          <p:cNvPicPr preferRelativeResize="0"/>
          <p:nvPr/>
        </p:nvPicPr>
        <p:blipFill>
          <a:blip r:embed="rId5">
            <a:alphaModFix/>
          </a:blip>
          <a:stretch>
            <a:fillRect/>
          </a:stretch>
        </p:blipFill>
        <p:spPr>
          <a:xfrm>
            <a:off x="4572000" y="2607338"/>
            <a:ext cx="3717175" cy="2327525"/>
          </a:xfrm>
          <a:prstGeom prst="rect">
            <a:avLst/>
          </a:prstGeom>
          <a:noFill/>
          <a:ln>
            <a:noFill/>
          </a:ln>
        </p:spPr>
      </p:pic>
      <p:pic>
        <p:nvPicPr>
          <p:cNvPr id="117" name="Google Shape;117;p21"/>
          <p:cNvPicPr preferRelativeResize="0"/>
          <p:nvPr/>
        </p:nvPicPr>
        <p:blipFill>
          <a:blip r:embed="rId6">
            <a:alphaModFix/>
          </a:blip>
          <a:stretch>
            <a:fillRect/>
          </a:stretch>
        </p:blipFill>
        <p:spPr>
          <a:xfrm>
            <a:off x="698875" y="174500"/>
            <a:ext cx="3672774" cy="232750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