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9" r:id="rId1"/>
  </p:sldMasterIdLst>
  <p:notesMasterIdLst>
    <p:notesMasterId r:id="rId14"/>
  </p:notesMasterIdLst>
  <p:sldIdLst>
    <p:sldId id="256" r:id="rId2"/>
    <p:sldId id="257" r:id="rId3"/>
    <p:sldId id="258" r:id="rId4"/>
    <p:sldId id="268" r:id="rId5"/>
    <p:sldId id="270" r:id="rId6"/>
    <p:sldId id="259" r:id="rId7"/>
    <p:sldId id="260" r:id="rId8"/>
    <p:sldId id="271" r:id="rId9"/>
    <p:sldId id="272" r:id="rId10"/>
    <p:sldId id="267"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69C6-4B58-0740-AA0F-3FAB58D812FB}" type="datetimeFigureOut">
              <a:rPr lang="en-US" smtClean="0"/>
              <a:t>4/29/18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125DA-AB1A-6D43-8D0B-C159119E55AC}" type="slidenum">
              <a:rPr lang="en-US" smtClean="0"/>
              <a:t>‹#›</a:t>
            </a:fld>
            <a:endParaRPr lang="en-US"/>
          </a:p>
        </p:txBody>
      </p:sp>
    </p:spTree>
    <p:extLst>
      <p:ext uri="{BB962C8B-B14F-4D97-AF65-F5344CB8AC3E}">
        <p14:creationId xmlns:p14="http://schemas.microsoft.com/office/powerpoint/2010/main" val="1805306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9125DA-AB1A-6D43-8D0B-C159119E55AC}" type="slidenum">
              <a:rPr lang="en-US" smtClean="0"/>
              <a:t>5</a:t>
            </a:fld>
            <a:endParaRPr lang="en-US"/>
          </a:p>
        </p:txBody>
      </p:sp>
    </p:spTree>
    <p:extLst>
      <p:ext uri="{BB962C8B-B14F-4D97-AF65-F5344CB8AC3E}">
        <p14:creationId xmlns:p14="http://schemas.microsoft.com/office/powerpoint/2010/main" val="2477870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9125DA-AB1A-6D43-8D0B-C159119E55AC}" type="slidenum">
              <a:rPr lang="en-US" smtClean="0"/>
              <a:t>9</a:t>
            </a:fld>
            <a:endParaRPr lang="en-US"/>
          </a:p>
        </p:txBody>
      </p:sp>
    </p:spTree>
    <p:extLst>
      <p:ext uri="{BB962C8B-B14F-4D97-AF65-F5344CB8AC3E}">
        <p14:creationId xmlns:p14="http://schemas.microsoft.com/office/powerpoint/2010/main" val="3919443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9319B69-E452-7F41-9A32-F6B459F74D11}" type="datetimeFigureOut">
              <a:rPr lang="en-US" smtClean="0"/>
              <a:t>4/29/18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133C027-2CB3-C042-9075-F1F49B6D1BD2}" type="slidenum">
              <a:rPr lang="en-US" smtClean="0"/>
              <a:t>‹#›</a:t>
            </a:fld>
            <a:endParaRPr lang="en-US"/>
          </a:p>
        </p:txBody>
      </p:sp>
    </p:spTree>
    <p:extLst>
      <p:ext uri="{BB962C8B-B14F-4D97-AF65-F5344CB8AC3E}">
        <p14:creationId xmlns:p14="http://schemas.microsoft.com/office/powerpoint/2010/main" val="396751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19B69-E452-7F41-9A32-F6B459F74D11}"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205467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9319B69-E452-7F41-9A32-F6B459F74D11}" type="datetimeFigureOut">
              <a:rPr lang="en-US" smtClean="0"/>
              <a:t>4/29/18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133C027-2CB3-C042-9075-F1F49B6D1BD2}" type="slidenum">
              <a:rPr lang="en-US" smtClean="0"/>
              <a:t>‹#›</a:t>
            </a:fld>
            <a:endParaRPr lang="en-US"/>
          </a:p>
        </p:txBody>
      </p:sp>
    </p:spTree>
    <p:extLst>
      <p:ext uri="{BB962C8B-B14F-4D97-AF65-F5344CB8AC3E}">
        <p14:creationId xmlns:p14="http://schemas.microsoft.com/office/powerpoint/2010/main" val="16270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19B69-E452-7F41-9A32-F6B459F74D11}"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24149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9319B69-E452-7F41-9A32-F6B459F74D11}" type="datetimeFigureOut">
              <a:rPr lang="en-US" smtClean="0"/>
              <a:t>4/29/18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133C027-2CB3-C042-9075-F1F49B6D1BD2}" type="slidenum">
              <a:rPr lang="en-US" smtClean="0"/>
              <a:t>‹#›</a:t>
            </a:fld>
            <a:endParaRPr lang="en-US"/>
          </a:p>
        </p:txBody>
      </p:sp>
    </p:spTree>
    <p:extLst>
      <p:ext uri="{BB962C8B-B14F-4D97-AF65-F5344CB8AC3E}">
        <p14:creationId xmlns:p14="http://schemas.microsoft.com/office/powerpoint/2010/main" val="59605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19B69-E452-7F41-9A32-F6B459F74D11}"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175514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19B69-E452-7F41-9A32-F6B459F74D11}" type="datetimeFigureOut">
              <a:rPr lang="en-US" smtClean="0"/>
              <a:t>4/29/18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364531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19B69-E452-7F41-9A32-F6B459F74D11}" type="datetimeFigureOut">
              <a:rPr lang="en-US" smtClean="0"/>
              <a:t>4/29/18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46249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19B69-E452-7F41-9A32-F6B459F74D11}" type="datetimeFigureOut">
              <a:rPr lang="en-US" smtClean="0"/>
              <a:t>4/29/18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350039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9319B69-E452-7F41-9A32-F6B459F74D11}" type="datetimeFigureOut">
              <a:rPr lang="en-US" smtClean="0"/>
              <a:t>4/29/18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133C027-2CB3-C042-9075-F1F49B6D1BD2}" type="slidenum">
              <a:rPr lang="en-US" smtClean="0"/>
              <a:t>‹#›</a:t>
            </a:fld>
            <a:endParaRPr lang="en-US"/>
          </a:p>
        </p:txBody>
      </p:sp>
    </p:spTree>
    <p:extLst>
      <p:ext uri="{BB962C8B-B14F-4D97-AF65-F5344CB8AC3E}">
        <p14:creationId xmlns:p14="http://schemas.microsoft.com/office/powerpoint/2010/main" val="266325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319B69-E452-7F41-9A32-F6B459F74D11}"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3C027-2CB3-C042-9075-F1F49B6D1BD2}" type="slidenum">
              <a:rPr lang="en-US" smtClean="0"/>
              <a:t>‹#›</a:t>
            </a:fld>
            <a:endParaRPr lang="en-US"/>
          </a:p>
        </p:txBody>
      </p:sp>
    </p:spTree>
    <p:extLst>
      <p:ext uri="{BB962C8B-B14F-4D97-AF65-F5344CB8AC3E}">
        <p14:creationId xmlns:p14="http://schemas.microsoft.com/office/powerpoint/2010/main" val="40860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9319B69-E452-7F41-9A32-F6B459F74D11}" type="datetimeFigureOut">
              <a:rPr lang="en-US" smtClean="0"/>
              <a:t>4/29/18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133C027-2CB3-C042-9075-F1F49B6D1BD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1872557"/>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4161-7694-CF43-9937-2E91CD88C229}"/>
              </a:ext>
            </a:extLst>
          </p:cNvPr>
          <p:cNvSpPr>
            <a:spLocks noGrp="1"/>
          </p:cNvSpPr>
          <p:nvPr>
            <p:ph type="ctrTitle"/>
          </p:nvPr>
        </p:nvSpPr>
        <p:spPr/>
        <p:txBody>
          <a:bodyPr>
            <a:normAutofit/>
          </a:bodyPr>
          <a:lstStyle/>
          <a:p>
            <a:r>
              <a:rPr lang="en-US" dirty="0"/>
              <a:t>Predicting Patient No-Shows with Appointment Data</a:t>
            </a:r>
          </a:p>
        </p:txBody>
      </p:sp>
      <p:sp>
        <p:nvSpPr>
          <p:cNvPr id="3" name="Subtitle 2">
            <a:extLst>
              <a:ext uri="{FF2B5EF4-FFF2-40B4-BE49-F238E27FC236}">
                <a16:creationId xmlns:a16="http://schemas.microsoft.com/office/drawing/2014/main" id="{E9518405-E1BE-C94A-8A33-EB4F560A3577}"/>
              </a:ext>
            </a:extLst>
          </p:cNvPr>
          <p:cNvSpPr>
            <a:spLocks noGrp="1"/>
          </p:cNvSpPr>
          <p:nvPr>
            <p:ph type="subTitle" idx="1"/>
          </p:nvPr>
        </p:nvSpPr>
        <p:spPr/>
        <p:txBody>
          <a:bodyPr/>
          <a:lstStyle/>
          <a:p>
            <a:r>
              <a:rPr lang="en-US" dirty="0"/>
              <a:t>By Derek </a:t>
            </a:r>
            <a:r>
              <a:rPr lang="en-US" dirty="0" err="1"/>
              <a:t>Samsom</a:t>
            </a:r>
            <a:endParaRPr lang="en-US" dirty="0"/>
          </a:p>
        </p:txBody>
      </p:sp>
    </p:spTree>
    <p:extLst>
      <p:ext uri="{BB962C8B-B14F-4D97-AF65-F5344CB8AC3E}">
        <p14:creationId xmlns:p14="http://schemas.microsoft.com/office/powerpoint/2010/main" val="2157648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D8AE-4F73-8740-ADF8-43402226855B}"/>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769FC80D-22B7-2241-90BD-BD58BB25E42D}"/>
              </a:ext>
            </a:extLst>
          </p:cNvPr>
          <p:cNvSpPr>
            <a:spLocks noGrp="1"/>
          </p:cNvSpPr>
          <p:nvPr>
            <p:ph idx="1"/>
          </p:nvPr>
        </p:nvSpPr>
        <p:spPr/>
        <p:txBody>
          <a:bodyPr>
            <a:normAutofit/>
          </a:bodyPr>
          <a:lstStyle/>
          <a:p>
            <a:pPr marL="0" indent="0">
              <a:buNone/>
            </a:pPr>
            <a:r>
              <a:rPr lang="en-US" dirty="0"/>
              <a:t>Model Performance Summary:</a:t>
            </a:r>
          </a:p>
          <a:p>
            <a:r>
              <a:rPr lang="en-US" dirty="0"/>
              <a:t>When the model predicts an appointment will be missed, it is expected to be accurate 39 % of the time.</a:t>
            </a:r>
          </a:p>
          <a:p>
            <a:r>
              <a:rPr lang="en-US" dirty="0"/>
              <a:t>The overall historical rate of missed appointments is 16%.  This means that with no model, predicting an appointment will be missed is only expected to be correct 16% of the time, and will be incorrect the remaining 84% of the time.</a:t>
            </a:r>
          </a:p>
          <a:p>
            <a:r>
              <a:rPr lang="en-US" dirty="0"/>
              <a:t>The model improves the accuracy of predicting a missed appointment from 16% to 39%.</a:t>
            </a:r>
          </a:p>
          <a:p>
            <a:endParaRPr lang="en-US" dirty="0"/>
          </a:p>
        </p:txBody>
      </p:sp>
    </p:spTree>
    <p:extLst>
      <p:ext uri="{BB962C8B-B14F-4D97-AF65-F5344CB8AC3E}">
        <p14:creationId xmlns:p14="http://schemas.microsoft.com/office/powerpoint/2010/main" val="302324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CEB9-60EA-B14A-8369-DF6D269C173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34493926-EA48-7243-AFA4-0AFE6EF87E04}"/>
              </a:ext>
            </a:extLst>
          </p:cNvPr>
          <p:cNvSpPr>
            <a:spLocks noGrp="1"/>
          </p:cNvSpPr>
          <p:nvPr>
            <p:ph idx="1"/>
          </p:nvPr>
        </p:nvSpPr>
        <p:spPr/>
        <p:txBody>
          <a:bodyPr/>
          <a:lstStyle/>
          <a:p>
            <a:r>
              <a:rPr lang="en-US" dirty="0"/>
              <a:t>The model can be improved by adding new information.  For example, weather information is not included in the original data but is widely available and can be added in. </a:t>
            </a:r>
          </a:p>
          <a:p>
            <a:r>
              <a:rPr lang="en-US" dirty="0"/>
              <a:t>Further analysis can be done calculating the expected number of missed appointments when there are multiple appointments available in a time slot.  Combining the likelihoods of each patient showing up in a specific time slot would allow the overall likelihood of a desired number of patients to be calculated.</a:t>
            </a:r>
          </a:p>
          <a:p>
            <a:r>
              <a:rPr lang="en-US" dirty="0"/>
              <a:t>There are some valuable insights in the data exploration. For example, patients who missed 10% or less of their prior appointments are overwhelmingly expected to make their appointments.  Making sure not to over-book these patients would be recommended because they are unlikely to miss anyway, and it would keep the best patients happy.</a:t>
            </a:r>
          </a:p>
          <a:p>
            <a:pPr marL="0" indent="0">
              <a:buNone/>
            </a:pPr>
            <a:endParaRPr lang="en-US" dirty="0"/>
          </a:p>
        </p:txBody>
      </p:sp>
    </p:spTree>
    <p:extLst>
      <p:ext uri="{BB962C8B-B14F-4D97-AF65-F5344CB8AC3E}">
        <p14:creationId xmlns:p14="http://schemas.microsoft.com/office/powerpoint/2010/main" val="419872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0527-79F0-3247-A47D-210E0A289C7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D7C4C6D-1D4E-7F4F-AE57-A3AF6129AA05}"/>
              </a:ext>
            </a:extLst>
          </p:cNvPr>
          <p:cNvSpPr>
            <a:spLocks noGrp="1"/>
          </p:cNvSpPr>
          <p:nvPr>
            <p:ph idx="1"/>
          </p:nvPr>
        </p:nvSpPr>
        <p:spPr/>
        <p:txBody>
          <a:bodyPr>
            <a:normAutofit lnSpcReduction="10000"/>
          </a:bodyPr>
          <a:lstStyle/>
          <a:p>
            <a:pPr marL="0" indent="0">
              <a:buNone/>
            </a:pPr>
            <a:r>
              <a:rPr lang="en-US" dirty="0"/>
              <a:t>Predicting missed appointments is challenging because there are many reasons an appointment can be missed that can’t be known in advance of future appointments due to their random nature, such as having a flat tire or getting called in to a last-minute work meeting.  </a:t>
            </a:r>
          </a:p>
          <a:p>
            <a:pPr marL="0" indent="0">
              <a:buNone/>
            </a:pPr>
            <a:r>
              <a:rPr lang="en-US" dirty="0"/>
              <a:t>Despite the challenges, indirect information about the patient and the appointment can still help predict whether an appointment will be missed. While these predictions have an inherent level of error, they still provide useful information.</a:t>
            </a:r>
          </a:p>
          <a:p>
            <a:pPr marL="0" indent="0">
              <a:buNone/>
            </a:pPr>
            <a:r>
              <a:rPr lang="en-US" dirty="0"/>
              <a:t>With a perfect prediction, a medical provider could completely make up for the lost revenue due to missed appointments by overbooking by just the right amount, without resulting in times the overbooking leads to having more patients than desired.  Due to the inherent prediction error,  there will still be times that the overbooking is too much or too little, meaning there will still times where there are more or less patients than desired. However, since the model predictions are better than predicting without a model,  the model allows a medical provider to over-book more intelligently, which will allow more lost revenue to be made up for with over-booking with fewer  negative consequence</a:t>
            </a:r>
          </a:p>
        </p:txBody>
      </p:sp>
    </p:spTree>
    <p:extLst>
      <p:ext uri="{BB962C8B-B14F-4D97-AF65-F5344CB8AC3E}">
        <p14:creationId xmlns:p14="http://schemas.microsoft.com/office/powerpoint/2010/main" val="52447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5BFE-0E6A-1444-93A2-C711E4F5EC5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A238E54-FF96-CB4C-A8E1-D4C569D4CA72}"/>
              </a:ext>
            </a:extLst>
          </p:cNvPr>
          <p:cNvSpPr>
            <a:spLocks noGrp="1"/>
          </p:cNvSpPr>
          <p:nvPr>
            <p:ph idx="1"/>
          </p:nvPr>
        </p:nvSpPr>
        <p:spPr/>
        <p:txBody>
          <a:bodyPr/>
          <a:lstStyle/>
          <a:p>
            <a:pPr marL="0" indent="0">
              <a:buNone/>
            </a:pPr>
            <a:r>
              <a:rPr lang="en-US" dirty="0"/>
              <a:t>Missed medical appointments are a major problem for medical providers,  resulting  in lost revenue.  The best way to reduce the lost revenue is to over-book the appointments,  but there are two major problems associated with over-booking:</a:t>
            </a:r>
          </a:p>
          <a:p>
            <a:pPr>
              <a:buFont typeface="Wingdings" pitchFamily="2" charset="2"/>
              <a:buChar char="§"/>
            </a:pPr>
            <a:r>
              <a:rPr lang="en-US" dirty="0"/>
              <a:t>Too much over-booking results in overwhelming the staff and resources, and reduced patient satisfaction.</a:t>
            </a:r>
          </a:p>
          <a:p>
            <a:pPr>
              <a:buFont typeface="Wingdings" pitchFamily="2" charset="2"/>
              <a:buChar char="§"/>
            </a:pPr>
            <a:r>
              <a:rPr lang="en-US" dirty="0"/>
              <a:t>Too little over-booking doesn’t solve the problem of lost revenue.</a:t>
            </a:r>
          </a:p>
          <a:p>
            <a:pPr marL="0" indent="0">
              <a:buNone/>
            </a:pPr>
            <a:endParaRPr lang="en-US" dirty="0"/>
          </a:p>
          <a:p>
            <a:pPr marL="0" indent="0">
              <a:buNone/>
            </a:pPr>
            <a:r>
              <a:rPr lang="en-US" dirty="0"/>
              <a:t>Predicting which appointments will be kept and missed will help with both of these issues,  allowing for more missed appointments to be filled in with over-booking while creating fewer issues associated with having too many patients at a given time.</a:t>
            </a:r>
          </a:p>
        </p:txBody>
      </p:sp>
    </p:spTree>
    <p:extLst>
      <p:ext uri="{BB962C8B-B14F-4D97-AF65-F5344CB8AC3E}">
        <p14:creationId xmlns:p14="http://schemas.microsoft.com/office/powerpoint/2010/main" val="348989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F7F6-B451-764E-AF32-DB864C26FF4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56C0690-FD62-3745-88C4-B8F0D52716AA}"/>
              </a:ext>
            </a:extLst>
          </p:cNvPr>
          <p:cNvSpPr>
            <a:spLocks noGrp="1"/>
          </p:cNvSpPr>
          <p:nvPr>
            <p:ph idx="1"/>
          </p:nvPr>
        </p:nvSpPr>
        <p:spPr/>
        <p:txBody>
          <a:bodyPr/>
          <a:lstStyle/>
          <a:p>
            <a:endParaRPr lang="en-US" dirty="0"/>
          </a:p>
          <a:p>
            <a:pPr marL="0" indent="0">
              <a:buNone/>
            </a:pPr>
            <a:r>
              <a:rPr lang="en-US" dirty="0"/>
              <a:t>There are two primary objectives:</a:t>
            </a:r>
          </a:p>
          <a:p>
            <a:r>
              <a:rPr lang="en-US" dirty="0"/>
              <a:t>Predict which appointments will be missed</a:t>
            </a:r>
          </a:p>
          <a:p>
            <a:r>
              <a:rPr lang="en-US" dirty="0"/>
              <a:t>Predict the probability of an appointment being missed</a:t>
            </a:r>
          </a:p>
          <a:p>
            <a:pPr marL="0" indent="0">
              <a:buNone/>
            </a:pPr>
            <a:endParaRPr lang="en-US" dirty="0"/>
          </a:p>
          <a:p>
            <a:pPr marL="0" indent="0">
              <a:buNone/>
            </a:pPr>
            <a:r>
              <a:rPr lang="en-US" dirty="0"/>
              <a:t>Errors in the predictions will result in the undesirable effects of too much or too little over-booking.  Reducing the prediction errors as much as possible will allow for greater reduction in lost revenue from missed appointments while also minimizing instances of having more patients then expected.</a:t>
            </a:r>
          </a:p>
          <a:p>
            <a:endParaRPr lang="en-US" dirty="0"/>
          </a:p>
          <a:p>
            <a:endParaRPr lang="en-US" dirty="0"/>
          </a:p>
        </p:txBody>
      </p:sp>
    </p:spTree>
    <p:extLst>
      <p:ext uri="{BB962C8B-B14F-4D97-AF65-F5344CB8AC3E}">
        <p14:creationId xmlns:p14="http://schemas.microsoft.com/office/powerpoint/2010/main" val="280167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1DB4-6F5D-994B-8281-A754E1C8690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903A106-7416-AE43-A000-0B8E9A0BFC2E}"/>
              </a:ext>
            </a:extLst>
          </p:cNvPr>
          <p:cNvSpPr>
            <a:spLocks noGrp="1"/>
          </p:cNvSpPr>
          <p:nvPr>
            <p:ph idx="1"/>
          </p:nvPr>
        </p:nvSpPr>
        <p:spPr>
          <a:xfrm>
            <a:off x="581192" y="2180497"/>
            <a:ext cx="11029615" cy="2614788"/>
          </a:xfrm>
        </p:spPr>
        <p:txBody>
          <a:bodyPr/>
          <a:lstStyle/>
          <a:p>
            <a:r>
              <a:rPr lang="en-US" dirty="0"/>
              <a:t>The data contains information on over 340,000 historical appointments.</a:t>
            </a:r>
          </a:p>
          <a:p>
            <a:r>
              <a:rPr lang="en-US" dirty="0"/>
              <a:t>For each appointment, the data contains information about the patient including age,  gender,  prior number of appointments kept or missed,  distance to the office,  and billing type.</a:t>
            </a:r>
          </a:p>
          <a:p>
            <a:r>
              <a:rPr lang="en-US" dirty="0"/>
              <a:t>The data contains information about the appointment, including the date, time, length, and the specialty provided by the medical staff.</a:t>
            </a:r>
          </a:p>
          <a:p>
            <a:r>
              <a:rPr lang="en-US" dirty="0"/>
              <a:t>The overall rate of missed appointments in the historical data is 16 %.</a:t>
            </a:r>
          </a:p>
        </p:txBody>
      </p:sp>
    </p:spTree>
    <p:extLst>
      <p:ext uri="{BB962C8B-B14F-4D97-AF65-F5344CB8AC3E}">
        <p14:creationId xmlns:p14="http://schemas.microsoft.com/office/powerpoint/2010/main" val="59521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E0C2-AFBB-DB40-8964-10407C6E9AE2}"/>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548AE131-2BB1-6B43-93F0-1561E9C24EC3}"/>
              </a:ext>
            </a:extLst>
          </p:cNvPr>
          <p:cNvSpPr>
            <a:spLocks noGrp="1"/>
          </p:cNvSpPr>
          <p:nvPr>
            <p:ph idx="1"/>
          </p:nvPr>
        </p:nvSpPr>
        <p:spPr/>
        <p:txBody>
          <a:bodyPr/>
          <a:lstStyle/>
          <a:p>
            <a:pPr>
              <a:buFont typeface="Wingdings" pitchFamily="2" charset="2"/>
              <a:buChar char="§"/>
            </a:pPr>
            <a:r>
              <a:rPr lang="en-US" dirty="0"/>
              <a:t>There are countless reasons a patient might miss an appointment that are not directly captured in the data and can’t be known ahead of time for future appointments.</a:t>
            </a:r>
          </a:p>
          <a:p>
            <a:pPr>
              <a:buFont typeface="Wingdings" pitchFamily="2" charset="2"/>
              <a:buChar char="§"/>
            </a:pPr>
            <a:r>
              <a:rPr lang="en-US" dirty="0"/>
              <a:t>For example:  A random reason to miss an appointment could be getting a flat tire.  The actual cause, the flat tire, is not recorded in the historical data, and can’t be known ahead of future appointments.</a:t>
            </a:r>
          </a:p>
          <a:p>
            <a:pPr>
              <a:buFont typeface="Wingdings" pitchFamily="2" charset="2"/>
              <a:buChar char="§"/>
            </a:pPr>
            <a:r>
              <a:rPr lang="en-US" dirty="0"/>
              <a:t>The predictions are based on indirect factors.  A prediction can be based on characteristics of a patient or appointment that is more likely to be impacted by an event such as a flat tire, but it can’t predict the flat tire.  There will be a level of prediction error that can’t be eliminated.</a:t>
            </a:r>
          </a:p>
          <a:p>
            <a:pPr>
              <a:buFont typeface="Wingdings" pitchFamily="2" charset="2"/>
              <a:buChar char="§"/>
            </a:pPr>
            <a:r>
              <a:rPr lang="en-US" dirty="0"/>
              <a:t>Despite the limitations, even an imperfect model has benefits over having no means to predict missed appointments, and will allow providers to reduce the lost revenue due to missed appointments.</a:t>
            </a:r>
          </a:p>
          <a:p>
            <a:pPr marL="0" indent="0">
              <a:buNone/>
            </a:pPr>
            <a:r>
              <a:rPr lang="en-US" dirty="0"/>
              <a:t> </a:t>
            </a:r>
          </a:p>
        </p:txBody>
      </p:sp>
    </p:spTree>
    <p:extLst>
      <p:ext uri="{BB962C8B-B14F-4D97-AF65-F5344CB8AC3E}">
        <p14:creationId xmlns:p14="http://schemas.microsoft.com/office/powerpoint/2010/main" val="253945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F91A-D36B-1242-ABB6-1471353D06D1}"/>
              </a:ext>
            </a:extLst>
          </p:cNvPr>
          <p:cNvSpPr>
            <a:spLocks noGrp="1"/>
          </p:cNvSpPr>
          <p:nvPr>
            <p:ph type="title"/>
          </p:nvPr>
        </p:nvSpPr>
        <p:spPr/>
        <p:txBody>
          <a:bodyPr/>
          <a:lstStyle/>
          <a:p>
            <a:r>
              <a:rPr lang="en-US" dirty="0"/>
              <a:t>Data Exploration - Patient Age</a:t>
            </a:r>
          </a:p>
        </p:txBody>
      </p:sp>
      <p:sp>
        <p:nvSpPr>
          <p:cNvPr id="3" name="Content Placeholder 2">
            <a:extLst>
              <a:ext uri="{FF2B5EF4-FFF2-40B4-BE49-F238E27FC236}">
                <a16:creationId xmlns:a16="http://schemas.microsoft.com/office/drawing/2014/main" id="{9B024F61-F6DF-2644-82E5-024C8E0B4BAA}"/>
              </a:ext>
            </a:extLst>
          </p:cNvPr>
          <p:cNvSpPr>
            <a:spLocks noGrp="1"/>
          </p:cNvSpPr>
          <p:nvPr>
            <p:ph idx="1"/>
          </p:nvPr>
        </p:nvSpPr>
        <p:spPr>
          <a:xfrm>
            <a:off x="393404" y="2094614"/>
            <a:ext cx="5858539" cy="4274287"/>
          </a:xfrm>
        </p:spPr>
        <p:txBody>
          <a:bodyPr/>
          <a:lstStyle/>
          <a:p>
            <a:r>
              <a:rPr lang="en-US" dirty="0"/>
              <a:t>Patient age is a strong predictor of missed appointments.</a:t>
            </a:r>
          </a:p>
          <a:p>
            <a:r>
              <a:rPr lang="en-US" dirty="0"/>
              <a:t>Young adults aged 20-30 have the highest rate of missed appointments,  This could be due to having less critical medical needs that are easier to skip, or having more frequent occurrences where circumstances with children or work result in missing an appointment.</a:t>
            </a:r>
          </a:p>
          <a:p>
            <a:r>
              <a:rPr lang="en-US" dirty="0"/>
              <a:t>Older patients have lowest rate of missed appointments. This could be because the appointments for older people may be for more critical needs, or because they may have lower likelihood of  children or work causing a missed appointment.</a:t>
            </a:r>
          </a:p>
          <a:p>
            <a:pPr marL="0" indent="0">
              <a:buNone/>
            </a:pPr>
            <a:endParaRPr lang="en-US" dirty="0"/>
          </a:p>
          <a:p>
            <a:endParaRPr lang="en-US" dirty="0"/>
          </a:p>
          <a:p>
            <a:pPr marL="0" indent="0">
              <a:buNone/>
            </a:pPr>
            <a:endParaRPr lang="en-US" dirty="0"/>
          </a:p>
        </p:txBody>
      </p:sp>
      <p:pic>
        <p:nvPicPr>
          <p:cNvPr id="5" name="Picture">
            <a:extLst>
              <a:ext uri="{FF2B5EF4-FFF2-40B4-BE49-F238E27FC236}">
                <a16:creationId xmlns:a16="http://schemas.microsoft.com/office/drawing/2014/main" id="{E358C6D9-097C-484D-93F9-AE045A0C2A4E}"/>
              </a:ext>
            </a:extLst>
          </p:cNvPr>
          <p:cNvPicPr/>
          <p:nvPr/>
        </p:nvPicPr>
        <p:blipFill>
          <a:blip r:embed="rId2"/>
          <a:stretch>
            <a:fillRect/>
          </a:stretch>
        </p:blipFill>
        <p:spPr bwMode="auto">
          <a:xfrm>
            <a:off x="6600825" y="2244291"/>
            <a:ext cx="5094988" cy="4124610"/>
          </a:xfrm>
          <a:prstGeom prst="rect">
            <a:avLst/>
          </a:prstGeom>
          <a:noFill/>
          <a:ln w="9525">
            <a:noFill/>
            <a:headEnd/>
            <a:tailEnd/>
          </a:ln>
        </p:spPr>
      </p:pic>
    </p:spTree>
    <p:extLst>
      <p:ext uri="{BB962C8B-B14F-4D97-AF65-F5344CB8AC3E}">
        <p14:creationId xmlns:p14="http://schemas.microsoft.com/office/powerpoint/2010/main" val="249847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C63-0B60-6F4B-B8B0-834F172D80F8}"/>
              </a:ext>
            </a:extLst>
          </p:cNvPr>
          <p:cNvSpPr>
            <a:spLocks noGrp="1"/>
          </p:cNvSpPr>
          <p:nvPr>
            <p:ph type="title"/>
          </p:nvPr>
        </p:nvSpPr>
        <p:spPr/>
        <p:txBody>
          <a:bodyPr/>
          <a:lstStyle/>
          <a:p>
            <a:r>
              <a:rPr lang="en-US" dirty="0"/>
              <a:t>Data Exploration - Percent of Prior Appointments Missed</a:t>
            </a:r>
          </a:p>
        </p:txBody>
      </p:sp>
      <p:sp>
        <p:nvSpPr>
          <p:cNvPr id="3" name="Content Placeholder 2">
            <a:extLst>
              <a:ext uri="{FF2B5EF4-FFF2-40B4-BE49-F238E27FC236}">
                <a16:creationId xmlns:a16="http://schemas.microsoft.com/office/drawing/2014/main" id="{24797C02-E055-DC42-B34B-DCA305FF366E}"/>
              </a:ext>
            </a:extLst>
          </p:cNvPr>
          <p:cNvSpPr>
            <a:spLocks noGrp="1"/>
          </p:cNvSpPr>
          <p:nvPr>
            <p:ph idx="1"/>
          </p:nvPr>
        </p:nvSpPr>
        <p:spPr>
          <a:xfrm>
            <a:off x="581192" y="2180496"/>
            <a:ext cx="5695615" cy="4267200"/>
          </a:xfrm>
        </p:spPr>
        <p:txBody>
          <a:bodyPr>
            <a:normAutofit lnSpcReduction="10000"/>
          </a:bodyPr>
          <a:lstStyle/>
          <a:p>
            <a:r>
              <a:rPr lang="en-US" dirty="0"/>
              <a:t>The percentage of missed prior appointments is a strong predictor.  The higher the percent of prior missed appointments, the higher the ratio of missed appointments.</a:t>
            </a:r>
          </a:p>
          <a:p>
            <a:r>
              <a:rPr lang="en-US" dirty="0"/>
              <a:t>Among those with the lowest rate of missed appointments,  0 – 10%,  appointments are overwhelmingly kept.</a:t>
            </a:r>
          </a:p>
          <a:p>
            <a:r>
              <a:rPr lang="en-US" dirty="0"/>
              <a:t>Even among those with the highest rates of prior percent missed, 40 – 100%, more appointments were kept than missed.</a:t>
            </a:r>
          </a:p>
          <a:p>
            <a:r>
              <a:rPr lang="en-US" dirty="0"/>
              <a:t>Even without knowing the exact cause of the missed appointments, this picks up on the fact that factors that cause past missed appointments are more likely to cause future missed appointments.</a:t>
            </a:r>
          </a:p>
        </p:txBody>
      </p:sp>
      <p:sp>
        <p:nvSpPr>
          <p:cNvPr id="5" name="Rectangle 2">
            <a:extLst>
              <a:ext uri="{FF2B5EF4-FFF2-40B4-BE49-F238E27FC236}">
                <a16:creationId xmlns:a16="http://schemas.microsoft.com/office/drawing/2014/main" id="{5E3AD137-4C51-104F-970C-BBD56DF7EB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a:extLst>
              <a:ext uri="{FF2B5EF4-FFF2-40B4-BE49-F238E27FC236}">
                <a16:creationId xmlns:a16="http://schemas.microsoft.com/office/drawing/2014/main" id="{FCD1D616-CFAB-9B4A-935B-11D4A9A28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021" y="2180496"/>
            <a:ext cx="5096786" cy="40774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AF291F94-525E-FD4F-ABE3-1A889A823247}"/>
              </a:ext>
            </a:extLst>
          </p:cNvPr>
          <p:cNvSpPr>
            <a:spLocks noChangeArrowheads="1"/>
          </p:cNvSpPr>
          <p:nvPr/>
        </p:nvSpPr>
        <p:spPr bwMode="auto">
          <a:xfrm>
            <a:off x="0" y="4128701"/>
            <a:ext cx="2712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596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C63-0B60-6F4B-B8B0-834F172D80F8}"/>
              </a:ext>
            </a:extLst>
          </p:cNvPr>
          <p:cNvSpPr>
            <a:spLocks noGrp="1"/>
          </p:cNvSpPr>
          <p:nvPr>
            <p:ph type="title"/>
          </p:nvPr>
        </p:nvSpPr>
        <p:spPr/>
        <p:txBody>
          <a:bodyPr/>
          <a:lstStyle/>
          <a:p>
            <a:r>
              <a:rPr lang="en-US" dirty="0"/>
              <a:t>Data Exploration – Appointment Lead TIME</a:t>
            </a:r>
          </a:p>
        </p:txBody>
      </p:sp>
      <p:sp>
        <p:nvSpPr>
          <p:cNvPr id="3" name="Content Placeholder 2">
            <a:extLst>
              <a:ext uri="{FF2B5EF4-FFF2-40B4-BE49-F238E27FC236}">
                <a16:creationId xmlns:a16="http://schemas.microsoft.com/office/drawing/2014/main" id="{24797C02-E055-DC42-B34B-DCA305FF366E}"/>
              </a:ext>
            </a:extLst>
          </p:cNvPr>
          <p:cNvSpPr>
            <a:spLocks noGrp="1"/>
          </p:cNvSpPr>
          <p:nvPr>
            <p:ph idx="1"/>
          </p:nvPr>
        </p:nvSpPr>
        <p:spPr>
          <a:xfrm>
            <a:off x="581192" y="2180496"/>
            <a:ext cx="5695615" cy="4267200"/>
          </a:xfrm>
        </p:spPr>
        <p:txBody>
          <a:bodyPr>
            <a:normAutofit/>
          </a:bodyPr>
          <a:lstStyle/>
          <a:p>
            <a:pPr marL="0" indent="0">
              <a:buNone/>
            </a:pPr>
            <a:r>
              <a:rPr lang="en-US" dirty="0"/>
              <a:t>The appointment lead time represents the number of days between an appointment being booked and the appointment occurring. </a:t>
            </a:r>
          </a:p>
          <a:p>
            <a:r>
              <a:rPr lang="en-US" dirty="0"/>
              <a:t>The ratio of missed appointments increases as the appointment lead time increases.</a:t>
            </a:r>
          </a:p>
          <a:p>
            <a:r>
              <a:rPr lang="en-US" dirty="0"/>
              <a:t>Shorter lead times could represent more urgent patient needs that are less likely to be missed.</a:t>
            </a:r>
          </a:p>
          <a:p>
            <a:r>
              <a:rPr lang="en-US" dirty="0"/>
              <a:t>Longer lead times might lead to more misses because they are more likely to be forgotten, or they are more likely to be for preventative care that is deemed less critical.</a:t>
            </a:r>
          </a:p>
        </p:txBody>
      </p:sp>
      <p:sp>
        <p:nvSpPr>
          <p:cNvPr id="5" name="Rectangle 2">
            <a:extLst>
              <a:ext uri="{FF2B5EF4-FFF2-40B4-BE49-F238E27FC236}">
                <a16:creationId xmlns:a16="http://schemas.microsoft.com/office/drawing/2014/main" id="{5E3AD137-4C51-104F-970C-BBD56DF7EB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AF291F94-525E-FD4F-ABE3-1A889A823247}"/>
              </a:ext>
            </a:extLst>
          </p:cNvPr>
          <p:cNvSpPr>
            <a:spLocks noChangeArrowheads="1"/>
          </p:cNvSpPr>
          <p:nvPr/>
        </p:nvSpPr>
        <p:spPr bwMode="auto">
          <a:xfrm>
            <a:off x="0" y="4128701"/>
            <a:ext cx="2712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a:extLst>
              <a:ext uri="{FF2B5EF4-FFF2-40B4-BE49-F238E27FC236}">
                <a16:creationId xmlns:a16="http://schemas.microsoft.com/office/drawing/2014/main" id="{500CD070-818C-064A-B408-D20748A537D4}"/>
              </a:ext>
            </a:extLst>
          </p:cNvPr>
          <p:cNvPicPr/>
          <p:nvPr/>
        </p:nvPicPr>
        <p:blipFill>
          <a:blip r:embed="rId2"/>
          <a:stretch>
            <a:fillRect/>
          </a:stretch>
        </p:blipFill>
        <p:spPr bwMode="auto">
          <a:xfrm>
            <a:off x="6472238" y="2151534"/>
            <a:ext cx="4957762" cy="4063529"/>
          </a:xfrm>
          <a:prstGeom prst="rect">
            <a:avLst/>
          </a:prstGeom>
          <a:noFill/>
          <a:ln w="9525">
            <a:noFill/>
            <a:headEnd/>
            <a:tailEnd/>
          </a:ln>
        </p:spPr>
      </p:pic>
    </p:spTree>
    <p:extLst>
      <p:ext uri="{BB962C8B-B14F-4D97-AF65-F5344CB8AC3E}">
        <p14:creationId xmlns:p14="http://schemas.microsoft.com/office/powerpoint/2010/main" val="3930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625D-A682-1C47-AB58-5783CA622B4B}"/>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6E70C8FC-6BCD-0D49-949F-FB5028104D4C}"/>
              </a:ext>
            </a:extLst>
          </p:cNvPr>
          <p:cNvSpPr>
            <a:spLocks noGrp="1"/>
          </p:cNvSpPr>
          <p:nvPr>
            <p:ph idx="1"/>
          </p:nvPr>
        </p:nvSpPr>
        <p:spPr/>
        <p:txBody>
          <a:bodyPr/>
          <a:lstStyle/>
          <a:p>
            <a:endParaRPr lang="en-US" dirty="0"/>
          </a:p>
          <a:p>
            <a:endParaRPr lang="en-US" dirty="0"/>
          </a:p>
          <a:p>
            <a:r>
              <a:rPr lang="en-US" dirty="0"/>
              <a:t>The data was split into a test set (60%), validation set (20%), and a test set (20%).</a:t>
            </a:r>
          </a:p>
          <a:p>
            <a:r>
              <a:rPr lang="en-US" dirty="0"/>
              <a:t>Random Forest and </a:t>
            </a:r>
            <a:r>
              <a:rPr lang="en-US" dirty="0" err="1"/>
              <a:t>glm</a:t>
            </a:r>
            <a:r>
              <a:rPr lang="en-US" dirty="0"/>
              <a:t> models were initially fit to the training set.</a:t>
            </a:r>
          </a:p>
          <a:p>
            <a:r>
              <a:rPr lang="en-US" dirty="0"/>
              <a:t>The validation set was used to see how well the models perform on unseen data to choose the best one.  The random forest model performed best.</a:t>
            </a:r>
          </a:p>
          <a:p>
            <a:r>
              <a:rPr lang="en-US" dirty="0"/>
              <a:t>Finally,  the random forest model was tested on the test data to estimate the expected future results.</a:t>
            </a:r>
          </a:p>
          <a:p>
            <a:endParaRPr lang="en-US" dirty="0"/>
          </a:p>
          <a:p>
            <a:endParaRPr lang="en-US" dirty="0"/>
          </a:p>
          <a:p>
            <a:endParaRPr lang="en-US" dirty="0"/>
          </a:p>
        </p:txBody>
      </p:sp>
    </p:spTree>
    <p:extLst>
      <p:ext uri="{BB962C8B-B14F-4D97-AF65-F5344CB8AC3E}">
        <p14:creationId xmlns:p14="http://schemas.microsoft.com/office/powerpoint/2010/main" val="38569635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{7B1F3AC6-D6C0-724A-B42A-5A9E47A5A032}tf10001119</Template>
  <TotalTime>411</TotalTime>
  <Words>1262</Words>
  <Application>Microsoft Macintosh PowerPoint</Application>
  <PresentationFormat>Widescreen</PresentationFormat>
  <Paragraphs>66</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Gill Sans MT</vt:lpstr>
      <vt:lpstr>Times New Roman</vt:lpstr>
      <vt:lpstr>Wingdings</vt:lpstr>
      <vt:lpstr>Wingdings 2</vt:lpstr>
      <vt:lpstr>Dividend</vt:lpstr>
      <vt:lpstr>Predicting Patient No-Shows with Appointment Data</vt:lpstr>
      <vt:lpstr>Introduction</vt:lpstr>
      <vt:lpstr>Objectives</vt:lpstr>
      <vt:lpstr>Data</vt:lpstr>
      <vt:lpstr>Expectations</vt:lpstr>
      <vt:lpstr>Data Exploration - Patient Age</vt:lpstr>
      <vt:lpstr>Data Exploration - Percent of Prior Appointments Missed</vt:lpstr>
      <vt:lpstr>Data Exploration – Appointment Lead TIME</vt:lpstr>
      <vt:lpstr>Modelling</vt:lpstr>
      <vt:lpstr>Model Performance</vt:lpstr>
      <vt:lpstr>Recommendations</vt:lpstr>
      <vt:lpstr>Conclusion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Samsom</dc:creator>
  <cp:lastModifiedBy>Derek Samsom</cp:lastModifiedBy>
  <cp:revision>31</cp:revision>
  <dcterms:created xsi:type="dcterms:W3CDTF">2018-04-25T04:43:08Z</dcterms:created>
  <dcterms:modified xsi:type="dcterms:W3CDTF">2018-04-30T04:52:51Z</dcterms:modified>
</cp:coreProperties>
</file>