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35" r:id="rId1"/>
  </p:sldMasterIdLst>
  <p:notesMasterIdLst>
    <p:notesMasterId r:id="rId20"/>
  </p:notesMasterIdLst>
  <p:sldIdLst>
    <p:sldId id="256" r:id="rId2"/>
    <p:sldId id="272" r:id="rId3"/>
    <p:sldId id="257" r:id="rId4"/>
    <p:sldId id="258" r:id="rId5"/>
    <p:sldId id="259" r:id="rId6"/>
    <p:sldId id="260" r:id="rId7"/>
    <p:sldId id="274" r:id="rId8"/>
    <p:sldId id="264" r:id="rId9"/>
    <p:sldId id="276" r:id="rId10"/>
    <p:sldId id="262" r:id="rId11"/>
    <p:sldId id="265" r:id="rId12"/>
    <p:sldId id="266" r:id="rId13"/>
    <p:sldId id="267" r:id="rId14"/>
    <p:sldId id="270" r:id="rId15"/>
    <p:sldId id="268" r:id="rId16"/>
    <p:sldId id="269" r:id="rId17"/>
    <p:sldId id="27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1862D-E6F9-7E4F-81B1-8EA68F952947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C6E7E-BB50-3A4C-AF85-ED097CEE5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4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C6E7E-BB50-3A4C-AF85-ED097CEE55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43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C6E7E-BB50-3A4C-AF85-ED097CEE55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96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C6E7E-BB50-3A4C-AF85-ED097CEE55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2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27BE45-84E1-7B45-891F-9BF28F3B3B8D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0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E5D8-88CD-0C4A-907F-E39ACB757631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EE7538-CF35-EB48-A7F0-F5014DBB6474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6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38A-ADBD-0248-9098-F95C10D84BD1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9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D8B642-6AA3-3C47-BCC3-ABBFE32592D4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8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8E10-5227-B349-BF13-F6E06F4F179C}" type="datetime1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FBD-E2BB-2044-BA7F-42D0E25C6F28}" type="datetime1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0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5AE3-C1A8-E640-A2CE-A717A486BDF6}" type="datetime1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4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C44-84F9-8044-899F-BEB9C6CE3417}" type="datetime1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B6F3C-9C2B-D746-A8DD-F48410C6F07B}" type="datetime1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7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9F58-7A6B-F74F-B7B2-EB626D7BC81C}" type="datetime1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9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10452CA-40AA-E54F-B5FC-AB37E93F40F7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130EA17-DAD2-1649-BF08-D259B6DD4F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51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36" r:id="rId1"/>
    <p:sldLayoutId id="2147484937" r:id="rId2"/>
    <p:sldLayoutId id="2147484938" r:id="rId3"/>
    <p:sldLayoutId id="2147484939" r:id="rId4"/>
    <p:sldLayoutId id="2147484940" r:id="rId5"/>
    <p:sldLayoutId id="2147484941" r:id="rId6"/>
    <p:sldLayoutId id="2147484942" r:id="rId7"/>
    <p:sldLayoutId id="2147484943" r:id="rId8"/>
    <p:sldLayoutId id="2147484944" r:id="rId9"/>
    <p:sldLayoutId id="2147484945" r:id="rId10"/>
    <p:sldLayoutId id="2147484946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rekSamsom/Capstone1/blob/master/Code/Data_Storytelling.ipyn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4EB0-1462-1644-9767-3F5108105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395" y="1137389"/>
            <a:ext cx="10993549" cy="1754667"/>
          </a:xfrm>
        </p:spPr>
        <p:txBody>
          <a:bodyPr/>
          <a:lstStyle/>
          <a:p>
            <a:r>
              <a:rPr lang="en-US" b="1" dirty="0"/>
              <a:t>Predicting Return on Investment for Lending Club Investors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5C1EF-BFEF-3E48-A3FD-8D4D31A3C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395" y="3965946"/>
            <a:ext cx="11075378" cy="1097476"/>
          </a:xfrm>
        </p:spPr>
        <p:txBody>
          <a:bodyPr>
            <a:noAutofit/>
          </a:bodyPr>
          <a:lstStyle/>
          <a:p>
            <a:r>
              <a:rPr lang="en-US" sz="1800" dirty="0"/>
              <a:t>By Derek Samsom</a:t>
            </a:r>
          </a:p>
          <a:p>
            <a:r>
              <a:rPr lang="en-US" sz="1800" dirty="0"/>
              <a:t>Springboard Data Science Career Track Capstone 1</a:t>
            </a:r>
          </a:p>
          <a:p>
            <a:r>
              <a:rPr lang="en-US" sz="1800" dirty="0"/>
              <a:t>November 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53422-8CA3-BF4E-9AC6-F3CFA28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3689-BCA6-2644-8722-980D6188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Modeling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AE43-0149-154C-8B8E-81C1FD40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90896" cy="4306029"/>
          </a:xfrm>
        </p:spPr>
        <p:txBody>
          <a:bodyPr>
            <a:normAutofit/>
          </a:bodyPr>
          <a:lstStyle/>
          <a:p>
            <a:r>
              <a:rPr lang="en-US" sz="2400" dirty="0"/>
              <a:t>ROI is more useful than amount repaid, but less variation.</a:t>
            </a:r>
          </a:p>
          <a:p>
            <a:r>
              <a:rPr lang="en-US" sz="2400" dirty="0"/>
              <a:t>Riskier loans have higher interest rates.  This tends to even out the ROI across predictor variables</a:t>
            </a:r>
          </a:p>
          <a:p>
            <a:r>
              <a:rPr lang="en-US" sz="2400" dirty="0"/>
              <a:t>Many variables have only a slight relationship with ROI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FA7F3F9-A025-274D-A361-5993EDEDA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162" y="2180496"/>
            <a:ext cx="5994684" cy="41250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B572D-3092-BC46-9BA7-B0671546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9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95D3-0234-B24B-A35C-09DC0613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– Model Summary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84FEED-3FE9-3344-BDE6-7399D33E5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134505"/>
              </p:ext>
            </p:extLst>
          </p:nvPr>
        </p:nvGraphicFramePr>
        <p:xfrm>
          <a:off x="474700" y="3683314"/>
          <a:ext cx="11029952" cy="175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116">
                  <a:extLst>
                    <a:ext uri="{9D8B030D-6E8A-4147-A177-3AD203B41FA5}">
                      <a16:colId xmlns:a16="http://schemas.microsoft.com/office/drawing/2014/main" val="2249917372"/>
                    </a:ext>
                  </a:extLst>
                </a:gridCol>
                <a:gridCol w="1867436">
                  <a:extLst>
                    <a:ext uri="{9D8B030D-6E8A-4147-A177-3AD203B41FA5}">
                      <a16:colId xmlns:a16="http://schemas.microsoft.com/office/drawing/2014/main" val="2157343135"/>
                    </a:ext>
                  </a:extLst>
                </a:gridCol>
                <a:gridCol w="3000778">
                  <a:extLst>
                    <a:ext uri="{9D8B030D-6E8A-4147-A177-3AD203B41FA5}">
                      <a16:colId xmlns:a16="http://schemas.microsoft.com/office/drawing/2014/main" val="2847963753"/>
                    </a:ext>
                  </a:extLst>
                </a:gridCol>
                <a:gridCol w="3780622">
                  <a:extLst>
                    <a:ext uri="{9D8B030D-6E8A-4147-A177-3AD203B41FA5}">
                      <a16:colId xmlns:a16="http://schemas.microsoft.com/office/drawing/2014/main" val="4178713472"/>
                    </a:ext>
                  </a:extLst>
                </a:gridCol>
              </a:tblGrid>
              <a:tr h="439927">
                <a:tc>
                  <a:txBody>
                    <a:bodyPr/>
                    <a:lstStyle/>
                    <a:p>
                      <a:r>
                        <a:rPr lang="en-US" dirty="0"/>
                        <a:t>Tuned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 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Residuals, 90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034331"/>
                  </a:ext>
                </a:extLst>
              </a:tr>
              <a:tr h="439927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-0.7592 to 0.2359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65016"/>
                  </a:ext>
                </a:extLst>
              </a:tr>
              <a:tr h="439927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-0.6437 to 0.2552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45047"/>
                  </a:ext>
                </a:extLst>
              </a:tr>
              <a:tr h="439927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-0.6221 to 0.2407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6438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A3702D-4F24-BE43-87DA-D202D8C0448C}"/>
              </a:ext>
            </a:extLst>
          </p:cNvPr>
          <p:cNvSpPr txBox="1"/>
          <p:nvPr/>
        </p:nvSpPr>
        <p:spPr>
          <a:xfrm>
            <a:off x="717319" y="5648506"/>
            <a:ext cx="10056757" cy="202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</a:rPr>
              <a:t>Gradient boosting model performs the best in all metrics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</a:rPr>
              <a:t>Even with best performing model, 5% of scores are over-predicted by 0.6221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400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B36930-AF36-5848-B528-5E333F44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0B1C11F-5EE7-1149-A65C-28DE051E6C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651110"/>
              </p:ext>
            </p:extLst>
          </p:nvPr>
        </p:nvGraphicFramePr>
        <p:xfrm>
          <a:off x="474700" y="1865127"/>
          <a:ext cx="11029952" cy="175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116">
                  <a:extLst>
                    <a:ext uri="{9D8B030D-6E8A-4147-A177-3AD203B41FA5}">
                      <a16:colId xmlns:a16="http://schemas.microsoft.com/office/drawing/2014/main" val="2249917372"/>
                    </a:ext>
                  </a:extLst>
                </a:gridCol>
                <a:gridCol w="1867436">
                  <a:extLst>
                    <a:ext uri="{9D8B030D-6E8A-4147-A177-3AD203B41FA5}">
                      <a16:colId xmlns:a16="http://schemas.microsoft.com/office/drawing/2014/main" val="2157343135"/>
                    </a:ext>
                  </a:extLst>
                </a:gridCol>
                <a:gridCol w="3000778">
                  <a:extLst>
                    <a:ext uri="{9D8B030D-6E8A-4147-A177-3AD203B41FA5}">
                      <a16:colId xmlns:a16="http://schemas.microsoft.com/office/drawing/2014/main" val="2847963753"/>
                    </a:ext>
                  </a:extLst>
                </a:gridCol>
                <a:gridCol w="3780622">
                  <a:extLst>
                    <a:ext uri="{9D8B030D-6E8A-4147-A177-3AD203B41FA5}">
                      <a16:colId xmlns:a16="http://schemas.microsoft.com/office/drawing/2014/main" val="4178713472"/>
                    </a:ext>
                  </a:extLst>
                </a:gridCol>
              </a:tblGrid>
              <a:tr h="439927">
                <a:tc>
                  <a:txBody>
                    <a:bodyPr/>
                    <a:lstStyle/>
                    <a:p>
                      <a:r>
                        <a:rPr lang="en-US" dirty="0"/>
                        <a:t>Base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 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Residuals, 90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034331"/>
                  </a:ext>
                </a:extLst>
              </a:tr>
              <a:tr h="439927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-0.7594 to 0.2355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65016"/>
                  </a:ext>
                </a:extLst>
              </a:tr>
              <a:tr h="439927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-0.6450 to 0.2529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45047"/>
                  </a:ext>
                </a:extLst>
              </a:tr>
              <a:tr h="439927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-0.6596 to 0.2422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643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39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859A-2597-D242-960E-CCC3B1EA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– RESIDUALS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F6C73-37AE-6449-B1E3-01DEAF316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183" y="2068034"/>
            <a:ext cx="6524625" cy="44566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B9BF9-50F1-374A-8CF1-08B80874AF39}"/>
              </a:ext>
            </a:extLst>
          </p:cNvPr>
          <p:cNvSpPr txBox="1"/>
          <p:nvPr/>
        </p:nvSpPr>
        <p:spPr>
          <a:xfrm>
            <a:off x="581192" y="2240923"/>
            <a:ext cx="4377174" cy="282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</a:rPr>
              <a:t>Most predictions are between  0.05 below and 0.10 above the actual ROI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</a:rPr>
              <a:t>There is a tail of negative residuals that represent loans that have a lower ROI than predicted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557CBE-FE2C-0A4D-9230-0F7FC7D3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7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E96C-CD2B-F045-ACA1-EBEB475A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– Use Case Scenario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3821F-6132-D04A-BA96-7D92C78F5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961549"/>
          </a:xfrm>
        </p:spPr>
        <p:txBody>
          <a:bodyPr/>
          <a:lstStyle/>
          <a:p>
            <a:r>
              <a:rPr lang="en-US" sz="2400" dirty="0"/>
              <a:t>This scenario compares choosing the loans with the highest predicted ROI  to choosing loans at random</a:t>
            </a:r>
          </a:p>
          <a:p>
            <a:r>
              <a:rPr lang="en-US" sz="2400" dirty="0"/>
              <a:t>The top 5</a:t>
            </a:r>
            <a:r>
              <a:rPr lang="en-US" sz="2400" baseline="30000" dirty="0"/>
              <a:t>th</a:t>
            </a:r>
            <a:r>
              <a:rPr lang="en-US" sz="2400" dirty="0"/>
              <a:t> percentile of predicted ROI represent the loans selected by the model</a:t>
            </a:r>
          </a:p>
          <a:p>
            <a:r>
              <a:rPr lang="en-US" sz="2400" dirty="0"/>
              <a:t>These loans have a predicted ROI of 0.30 or greater.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9F8E6-B76C-2B41-B18D-E6221D58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7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3195-84E2-C24B-B2D8-3D32B8D4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9408"/>
            <a:ext cx="4514683" cy="4237150"/>
          </a:xfrm>
        </p:spPr>
        <p:txBody>
          <a:bodyPr/>
          <a:lstStyle/>
          <a:p>
            <a:r>
              <a:rPr lang="en-US" sz="2400" dirty="0"/>
              <a:t>Loans from model much more likely to have ROI greater than 0.3</a:t>
            </a:r>
          </a:p>
          <a:p>
            <a:r>
              <a:rPr lang="en-US" sz="2400" dirty="0"/>
              <a:t>Percent of loans with negative ROI Drops from 13% to 7%</a:t>
            </a:r>
          </a:p>
          <a:p>
            <a:r>
              <a:rPr lang="en-US" sz="2400" dirty="0"/>
              <a:t>Average ROI Increases from 12% to 37%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C27296D-AB20-3A49-B74F-619D6594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– Use Case Scenario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F3F932-259F-ED41-94ED-7FFE811F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2189408"/>
            <a:ext cx="6286500" cy="4546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CE3826-4054-E84C-8366-AAE50341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20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EBB7-EB23-7342-879A-680A12A8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– Use Case 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339DD-D0DD-5643-9058-880A51C8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Investors have a strategy and do not just pick loans at random</a:t>
            </a:r>
          </a:p>
          <a:p>
            <a:r>
              <a:rPr lang="en-US" sz="2400" dirty="0"/>
              <a:t>This is a scenario in which an investor chooses E-Grade Loans since they have the highest average ROI</a:t>
            </a:r>
          </a:p>
          <a:p>
            <a:r>
              <a:rPr lang="en-US" sz="2400" dirty="0"/>
              <a:t>E-Grade Loans are compared to the same best loans chosen by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98A98-53D5-0D47-BAEA-621724BA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32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33BF-7ED4-2548-A056-683F5576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 – Use </a:t>
            </a:r>
            <a:r>
              <a:rPr lang="en-US" sz="3600" dirty="0" err="1"/>
              <a:t>CaSE</a:t>
            </a:r>
            <a:r>
              <a:rPr lang="en-US" sz="3600" dirty="0"/>
              <a:t> SCENARIO 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3435DA-BCB5-8A47-9BDA-8D194D213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7613" y="2091595"/>
            <a:ext cx="6122024" cy="454378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E272D6-A79B-9243-9DC7-7B3591217EA8}"/>
              </a:ext>
            </a:extLst>
          </p:cNvPr>
          <p:cNvSpPr txBox="1"/>
          <p:nvPr/>
        </p:nvSpPr>
        <p:spPr>
          <a:xfrm>
            <a:off x="581192" y="2091595"/>
            <a:ext cx="4533363" cy="429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</a:rPr>
              <a:t>Model less beneficial in this scenario</a:t>
            </a:r>
          </a:p>
          <a:p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dirty="0">
                <a:solidFill>
                  <a:schemeClr val="tx2"/>
                </a:solidFill>
              </a:rPr>
              <a:t>Three important model benefits:</a:t>
            </a:r>
            <a:endParaRPr lang="en-US" dirty="0"/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</a:rPr>
              <a:t>Percent of loans with negative ROI Drops from 22% to 7%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</a:rPr>
              <a:t>Higher proportion of loans with ROI greater than 0.40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</a:rPr>
              <a:t>Average ROI Increases from 17% to 37%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46563C-2CF6-5D41-BA76-3707CC50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B99F-5D66-C04F-B4D3-EF087B72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EBD8-3538-B248-BBCD-C46E9C86E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61" y="1987313"/>
            <a:ext cx="11029615" cy="44778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Model Improvements:</a:t>
            </a:r>
          </a:p>
          <a:p>
            <a:r>
              <a:rPr lang="en-US" sz="2400" dirty="0"/>
              <a:t>Improvements to Linear Regression, such as variable transformation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Research benefits for other investor strategies:</a:t>
            </a:r>
          </a:p>
          <a:p>
            <a:r>
              <a:rPr lang="en-US" sz="2400" dirty="0"/>
              <a:t>Low-risk investors – how much improvement without increasing risk</a:t>
            </a:r>
          </a:p>
          <a:p>
            <a:r>
              <a:rPr lang="en-US" sz="2400" dirty="0"/>
              <a:t>Investors who want the highest return possible, least concerned with risk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Loan subsets:</a:t>
            </a:r>
          </a:p>
          <a:p>
            <a:r>
              <a:rPr lang="en-US" sz="2400" dirty="0"/>
              <a:t>36 vs 60 month loans</a:t>
            </a:r>
          </a:p>
          <a:p>
            <a:r>
              <a:rPr lang="en-US" sz="2400" dirty="0"/>
              <a:t>Loans for specific purposes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AE333-A993-A747-803C-D63F4054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C4CF-E9D2-D64A-98B0-80C15642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ED8AE-596E-DB4E-863E-DA22E7AA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Investors who choose higher risk, higher return E-Grade loans see an increase in average ROI from 17% to 37%, and reduction of negative ROI loans from 22% to 7%</a:t>
            </a:r>
          </a:p>
          <a:p>
            <a:r>
              <a:rPr lang="en-US" sz="2400" dirty="0"/>
              <a:t>Investors with other investment strategies should compare results their own strategy with choosing loans from the model</a:t>
            </a:r>
          </a:p>
          <a:p>
            <a:r>
              <a:rPr lang="en-US" sz="2400" dirty="0"/>
              <a:t>Investors should keep in mind, the data used is from 2012-2013, and an unknown amount of erosion of the model’s accuracy on new loans is expected.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4D9A1-4916-4445-8382-BDE82307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DFB6-5D76-7E48-A4EE-E621EEB3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ABOUT Lending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A1E10-B87D-E04E-9BA1-AF4DB553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r>
              <a:rPr lang="en-US" sz="2800" dirty="0"/>
              <a:t>Peer-to-Peer Lender</a:t>
            </a:r>
          </a:p>
          <a:p>
            <a:r>
              <a:rPr lang="en-US" sz="2800" dirty="0"/>
              <a:t>Lower overhead than traditional financial institutions</a:t>
            </a:r>
          </a:p>
          <a:p>
            <a:r>
              <a:rPr lang="en-US" sz="2800" dirty="0"/>
              <a:t>Higher returns for investors</a:t>
            </a:r>
          </a:p>
          <a:p>
            <a:r>
              <a:rPr lang="en-US" sz="2800" dirty="0"/>
              <a:t>Lower interest rates for borrowers</a:t>
            </a:r>
          </a:p>
          <a:p>
            <a:r>
              <a:rPr lang="en-US" sz="2800" dirty="0"/>
              <a:t>Investors risk loss when loans default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51224-77FB-5C42-9E1B-2D04C5A7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C52A-8BDA-2D42-92E3-55198EB5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EAAC-304C-0448-9BBE-03E7647E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Risk of Investing in Loans that Default – Many loans will actually result in a loss</a:t>
            </a:r>
          </a:p>
          <a:p>
            <a:r>
              <a:rPr lang="en-US" sz="2800" dirty="0"/>
              <a:t>Uncertainty in how much a loan will repay</a:t>
            </a:r>
          </a:p>
          <a:p>
            <a:r>
              <a:rPr lang="en-US" sz="2800" dirty="0"/>
              <a:t>How to select the most profitable loans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EEE02-5F07-6145-8237-2B96E176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F674-3BB6-D74D-90AE-73784845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Who WILL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C5362-EEE8-6E4A-BBEE-B8B4C5DC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734873"/>
            <a:ext cx="11029616" cy="1249251"/>
          </a:xfrm>
        </p:spPr>
        <p:txBody>
          <a:bodyPr>
            <a:normAutofit/>
          </a:bodyPr>
          <a:lstStyle/>
          <a:p>
            <a:r>
              <a:rPr lang="en-US" sz="2800" dirty="0"/>
              <a:t>Increase earnings on their investments</a:t>
            </a:r>
          </a:p>
          <a:p>
            <a:r>
              <a:rPr lang="en-US" sz="2800" dirty="0"/>
              <a:t>Reduce risk of losing money on defaulting Loans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37FD5-C716-2D47-8606-647F4C5CC16A}"/>
              </a:ext>
            </a:extLst>
          </p:cNvPr>
          <p:cNvSpPr txBox="1"/>
          <p:nvPr/>
        </p:nvSpPr>
        <p:spPr>
          <a:xfrm>
            <a:off x="890285" y="2653048"/>
            <a:ext cx="8588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Lending Club investors who want to: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4AFF5-33AB-D14D-BEE8-87C79173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F8B2-197B-D34E-AE54-F3447C05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9EC8-69D4-1B4A-B363-E29EBC9B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Downloaded from Lending Club</a:t>
            </a:r>
          </a:p>
          <a:p>
            <a:r>
              <a:rPr lang="en-US" sz="2800" dirty="0"/>
              <a:t>Loans Originating between 2012 and 2013</a:t>
            </a:r>
          </a:p>
          <a:p>
            <a:r>
              <a:rPr lang="en-US" sz="2800" dirty="0"/>
              <a:t>More than 150,000 loans</a:t>
            </a:r>
          </a:p>
          <a:p>
            <a:r>
              <a:rPr lang="en-US" sz="2800" dirty="0"/>
              <a:t>Loan information such as grade, purpose</a:t>
            </a:r>
          </a:p>
          <a:p>
            <a:r>
              <a:rPr lang="en-US" sz="2800" dirty="0"/>
              <a:t>Borrower information such as debt-to-income ratio, and credit history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1D754-C224-104C-9FC4-5F715BA3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A48D-DEBD-4749-92EB-E85CB5FE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Initial findings – loan grade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F32D96-B7F7-4346-9763-B9648044E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39" y="4533363"/>
            <a:ext cx="4134118" cy="1938992"/>
          </a:xfrm>
        </p:spPr>
        <p:txBody>
          <a:bodyPr/>
          <a:lstStyle/>
          <a:p>
            <a:r>
              <a:rPr lang="en-US" dirty="0"/>
              <a:t>Grade A loans have the lowest average return on investment</a:t>
            </a:r>
          </a:p>
          <a:p>
            <a:r>
              <a:rPr lang="en-US" dirty="0"/>
              <a:t>Grade E loans have the highest average return on investment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D73736-E396-AA4C-9B0B-5EAE6A0C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151" y="2008188"/>
            <a:ext cx="4470400" cy="4635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924A5D-4107-834B-9F62-161F9EF55C05}"/>
              </a:ext>
            </a:extLst>
          </p:cNvPr>
          <p:cNvSpPr txBox="1"/>
          <p:nvPr/>
        </p:nvSpPr>
        <p:spPr>
          <a:xfrm>
            <a:off x="463639" y="2053265"/>
            <a:ext cx="4134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Grades = Lower Risk, Lower Returns</a:t>
            </a:r>
          </a:p>
          <a:p>
            <a:endParaRPr lang="en-US" sz="2400" dirty="0"/>
          </a:p>
          <a:p>
            <a:r>
              <a:rPr lang="en-US" sz="2400" dirty="0"/>
              <a:t>Lower Grades = Higher risk, higher potential returns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81005-09DE-494A-8218-D111DB8D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9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A48D-DEBD-4749-92EB-E85CB5FE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Initial findings – loan Purpose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F32D96-B7F7-4346-9763-B9648044E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39" y="3309869"/>
            <a:ext cx="4494727" cy="21020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Loans for car, credit card, debt consolidation, home improvement, house, and major purchase have lower average returns, and lower risk</a:t>
            </a:r>
          </a:p>
          <a:p>
            <a:r>
              <a:rPr lang="en-US" dirty="0"/>
              <a:t>Loans for medical, moving, other, renewable energy, vacation, and wedding have higher average returns and higher risk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24A5D-4107-834B-9F62-161F9EF55C05}"/>
              </a:ext>
            </a:extLst>
          </p:cNvPr>
          <p:cNvSpPr txBox="1"/>
          <p:nvPr/>
        </p:nvSpPr>
        <p:spPr>
          <a:xfrm>
            <a:off x="463639" y="2051247"/>
            <a:ext cx="4134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Two major groups: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C2A5B0-AEEB-144E-A732-D1FB4681F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886" y="1848369"/>
            <a:ext cx="5847008" cy="4893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530789-32C4-C14B-AD0E-2B4A4CAB38B8}"/>
              </a:ext>
            </a:extLst>
          </p:cNvPr>
          <p:cNvSpPr txBox="1"/>
          <p:nvPr/>
        </p:nvSpPr>
        <p:spPr>
          <a:xfrm>
            <a:off x="318977" y="5411887"/>
            <a:ext cx="4954772" cy="92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Findings can be found in notebook at: </a:t>
            </a:r>
            <a:r>
              <a:rPr lang="en-US" dirty="0">
                <a:hlinkClick r:id="rId4"/>
              </a:rPr>
              <a:t>https://github.com/DerekSamsom/Capstone1/blob/master/Code/Data_Storytelling.ipynb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B51E8-F9EF-8D45-820E-F2AD4F35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5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6E17-BAA5-A246-86DD-4CEED29B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54F7-F156-2645-BE0B-F788B0CE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904" y="2162524"/>
            <a:ext cx="4107765" cy="3653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Three Models Tested:</a:t>
            </a:r>
          </a:p>
          <a:p>
            <a:r>
              <a:rPr lang="en-US" sz="2400" dirty="0"/>
              <a:t>Linear Regression</a:t>
            </a:r>
          </a:p>
          <a:p>
            <a:r>
              <a:rPr lang="en-US" sz="2400" dirty="0"/>
              <a:t>Random Forest</a:t>
            </a:r>
          </a:p>
          <a:p>
            <a:r>
              <a:rPr lang="en-US" sz="2400" dirty="0"/>
              <a:t>Gradient Boosting</a:t>
            </a:r>
          </a:p>
          <a:p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F4572D-090D-434A-8555-9B812B8628B2}"/>
              </a:ext>
            </a:extLst>
          </p:cNvPr>
          <p:cNvSpPr txBox="1">
            <a:spLocks/>
          </p:cNvSpPr>
          <p:nvPr/>
        </p:nvSpPr>
        <p:spPr>
          <a:xfrm>
            <a:off x="6021570" y="1875445"/>
            <a:ext cx="4107765" cy="3653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/>
              <a:t>Scoring Metrics:</a:t>
            </a:r>
          </a:p>
          <a:p>
            <a:r>
              <a:rPr lang="en-US" sz="2400" dirty="0"/>
              <a:t>R-squared score</a:t>
            </a:r>
          </a:p>
          <a:p>
            <a:r>
              <a:rPr lang="en-US" sz="2400" dirty="0"/>
              <a:t>Root Mean Squared Error</a:t>
            </a:r>
          </a:p>
          <a:p>
            <a:r>
              <a:rPr lang="en-US" sz="2400" dirty="0"/>
              <a:t>Residual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3EC2A-DD49-E644-BBD3-8430DC20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38EC-B384-8E41-BE74-83BA1D43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C059-4942-DD4B-8DA3-F2227FD45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783" y="1882786"/>
            <a:ext cx="11029615" cy="3911958"/>
          </a:xfrm>
        </p:spPr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800" dirty="0"/>
              <a:t>Split data into Train, Validation, Test Sets</a:t>
            </a:r>
          </a:p>
          <a:p>
            <a:r>
              <a:rPr lang="en-US" sz="2800" dirty="0"/>
              <a:t>First run the three models with Default Parameters</a:t>
            </a:r>
          </a:p>
          <a:p>
            <a:r>
              <a:rPr lang="en-US" sz="2800" dirty="0"/>
              <a:t>Tune the models to find best scores on validation Set</a:t>
            </a:r>
          </a:p>
          <a:p>
            <a:pPr lvl="1"/>
            <a:r>
              <a:rPr lang="en-US" sz="2800" dirty="0"/>
              <a:t>Lasso And ridge regularization</a:t>
            </a:r>
          </a:p>
          <a:p>
            <a:pPr lvl="1"/>
            <a:r>
              <a:rPr lang="en-US" sz="2800" dirty="0"/>
              <a:t>OOB error plot for Random Forest</a:t>
            </a:r>
          </a:p>
          <a:p>
            <a:pPr lvl="1"/>
            <a:r>
              <a:rPr lang="en-US" sz="2800" dirty="0"/>
              <a:t>Tuning grid for Gradient Boosting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AA673-76B9-8E49-B801-58C75CDF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17-DAD2-1649-BF08-D259B6DD4F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135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{136ECD8E-EDB5-3640-B8CE-B7A6A4F0D084}tf10001123</Template>
  <TotalTime>2019</TotalTime>
  <Words>841</Words>
  <Application>Microsoft Macintosh PowerPoint</Application>
  <PresentationFormat>Widescreen</PresentationFormat>
  <Paragraphs>151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Gill Sans MT</vt:lpstr>
      <vt:lpstr>Wingdings 2</vt:lpstr>
      <vt:lpstr>Dividend</vt:lpstr>
      <vt:lpstr>Predicting Return on Investment for Lending Club Investors  </vt:lpstr>
      <vt:lpstr>ABOUT Lending CLUB</vt:lpstr>
      <vt:lpstr>The Problem</vt:lpstr>
      <vt:lpstr>Who WILL BENEFIT</vt:lpstr>
      <vt:lpstr>The Data</vt:lpstr>
      <vt:lpstr>Initial findings – loan grade</vt:lpstr>
      <vt:lpstr>Initial findings – loan Purpose</vt:lpstr>
      <vt:lpstr>Modeling</vt:lpstr>
      <vt:lpstr>Modeling - Methodology</vt:lpstr>
      <vt:lpstr>Modeling - Challenges</vt:lpstr>
      <vt:lpstr>RESULTS – Model Summary</vt:lpstr>
      <vt:lpstr>RESULTS – RESIDUALS</vt:lpstr>
      <vt:lpstr>Results – Use Case Scenario 1</vt:lpstr>
      <vt:lpstr>Results – Use Case Scenario 1</vt:lpstr>
      <vt:lpstr>RESULTS – Use Case Scenario 2</vt:lpstr>
      <vt:lpstr>RESULT – Use CaSE SCENARIO 2</vt:lpstr>
      <vt:lpstr>Further research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Samsom</dc:creator>
  <cp:lastModifiedBy>Derek Samsom</cp:lastModifiedBy>
  <cp:revision>24</cp:revision>
  <dcterms:created xsi:type="dcterms:W3CDTF">2018-11-25T17:45:04Z</dcterms:created>
  <dcterms:modified xsi:type="dcterms:W3CDTF">2018-12-02T22:33:37Z</dcterms:modified>
</cp:coreProperties>
</file>