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935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74" r:id="rId7"/>
    <p:sldId id="283" r:id="rId8"/>
    <p:sldId id="264" r:id="rId9"/>
    <p:sldId id="276" r:id="rId10"/>
    <p:sldId id="281" r:id="rId11"/>
    <p:sldId id="277" r:id="rId12"/>
    <p:sldId id="282" r:id="rId13"/>
    <p:sldId id="278" r:id="rId14"/>
    <p:sldId id="280" r:id="rId15"/>
    <p:sldId id="279" r:id="rId16"/>
    <p:sldId id="275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1"/>
    <p:restoredTop sz="94674"/>
  </p:normalViewPr>
  <p:slideViewPr>
    <p:cSldViewPr snapToGrid="0" snapToObjects="1">
      <p:cViewPr>
        <p:scale>
          <a:sx n="113" d="100"/>
          <a:sy n="113" d="100"/>
        </p:scale>
        <p:origin x="376" y="1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1862D-E6F9-7E4F-81B1-8EA68F952947}" type="datetimeFigureOut">
              <a:rPr lang="en-US" smtClean="0"/>
              <a:t>3/17/19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C6E7E-BB50-3A4C-AF85-ED097CEE5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40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C6E7E-BB50-3A4C-AF85-ED097CEE55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43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C6E7E-BB50-3A4C-AF85-ED097CEE55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96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C6E7E-BB50-3A4C-AF85-ED097CEE556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08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127BE45-84E1-7B45-891F-9BF28F3B3B8D}" type="datetime1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130EA17-DAD2-1649-BF08-D259B6DD4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06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E5D8-88CD-0C4A-907F-E39ACB757631}" type="datetime1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EA17-DAD2-1649-BF08-D259B6DD4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69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6EE7538-CF35-EB48-A7F0-F5014DBB6474}" type="datetime1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130EA17-DAD2-1649-BF08-D259B6DD4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66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338A-ADBD-0248-9098-F95C10D84BD1}" type="datetime1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9130EA17-DAD2-1649-BF08-D259B6DD4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92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7D8B642-6AA3-3C47-BCC3-ABBFE32592D4}" type="datetime1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130EA17-DAD2-1649-BF08-D259B6DD4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8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8E10-5227-B349-BF13-F6E06F4F179C}" type="datetime1">
              <a:rPr lang="en-US" smtClean="0"/>
              <a:t>3/17/19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EA17-DAD2-1649-BF08-D259B6DD4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58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8FBD-E2BB-2044-BA7F-42D0E25C6F28}" type="datetime1">
              <a:rPr lang="en-US" smtClean="0"/>
              <a:t>3/17/19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EA17-DAD2-1649-BF08-D259B6DD4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06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75AE3-C1A8-E640-A2CE-A717A486BDF6}" type="datetime1">
              <a:rPr lang="en-US" smtClean="0"/>
              <a:t>3/17/19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EA17-DAD2-1649-BF08-D259B6DD4F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244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FC44-84F9-8044-899F-BEB9C6CE3417}" type="datetime1">
              <a:rPr lang="en-US" smtClean="0"/>
              <a:t>3/17/19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EA17-DAD2-1649-BF08-D259B6DD4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1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BB6F3C-9C2B-D746-A8DD-F48410C6F07B}" type="datetime1">
              <a:rPr lang="en-US" smtClean="0"/>
              <a:t>3/17/19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130EA17-DAD2-1649-BF08-D259B6DD4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7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29F58-7A6B-F74F-B7B2-EB626D7BC81C}" type="datetime1">
              <a:rPr lang="en-US" smtClean="0"/>
              <a:t>3/17/19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EA17-DAD2-1649-BF08-D259B6DD4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99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10452CA-40AA-E54F-B5FC-AB37E93F40F7}" type="datetime1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130EA17-DAD2-1649-BF08-D259B6DD4F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515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36" r:id="rId1"/>
    <p:sldLayoutId id="2147484937" r:id="rId2"/>
    <p:sldLayoutId id="2147484938" r:id="rId3"/>
    <p:sldLayoutId id="2147484939" r:id="rId4"/>
    <p:sldLayoutId id="2147484940" r:id="rId5"/>
    <p:sldLayoutId id="2147484941" r:id="rId6"/>
    <p:sldLayoutId id="2147484942" r:id="rId7"/>
    <p:sldLayoutId id="2147484943" r:id="rId8"/>
    <p:sldLayoutId id="2147484944" r:id="rId9"/>
    <p:sldLayoutId id="2147484945" r:id="rId10"/>
    <p:sldLayoutId id="2147484946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74EB0-1462-1644-9767-3F51081054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395" y="1137389"/>
            <a:ext cx="10993549" cy="175466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TRAFFIC SIGN IMAGE RECOGNITION USING CONVOLUTIONAL NEURAL NETWORKS IN TENSORFLOW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45C1EF-BFEF-3E48-A3FD-8D4D31A3C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395" y="3965946"/>
            <a:ext cx="11075378" cy="1097476"/>
          </a:xfrm>
        </p:spPr>
        <p:txBody>
          <a:bodyPr>
            <a:noAutofit/>
          </a:bodyPr>
          <a:lstStyle/>
          <a:p>
            <a:r>
              <a:rPr lang="en-US" sz="1800" dirty="0"/>
              <a:t>By Derek Samsom</a:t>
            </a:r>
          </a:p>
          <a:p>
            <a:r>
              <a:rPr lang="en-US" sz="1800" dirty="0"/>
              <a:t>Springboard Data Science Career Track Capstone 2</a:t>
            </a:r>
          </a:p>
          <a:p>
            <a:r>
              <a:rPr lang="en-US" sz="1800" dirty="0"/>
              <a:t>MARCH 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53422-8CA3-BF4E-9AC6-F3CFA28B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EA17-DAD2-1649-BF08-D259B6DD4F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83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C38EC-B384-8E41-BE74-83BA1D433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NETORK ARCHITECTURE 1 -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1C059-4942-DD4B-8DA3-F2227FD45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783" y="1882785"/>
            <a:ext cx="4676017" cy="3874547"/>
          </a:xfrm>
        </p:spPr>
        <p:txBody>
          <a:bodyPr>
            <a:normAutofit/>
          </a:bodyPr>
          <a:lstStyle/>
          <a:p>
            <a:r>
              <a:rPr lang="en-US" sz="2400" dirty="0"/>
              <a:t>40, 000 training iterations</a:t>
            </a:r>
          </a:p>
          <a:p>
            <a:r>
              <a:rPr lang="en-US" sz="2400" dirty="0"/>
              <a:t>93.5% overall accuracy</a:t>
            </a:r>
          </a:p>
          <a:p>
            <a:r>
              <a:rPr lang="en-US" sz="2400" dirty="0"/>
              <a:t>Poor recall results on “Pedestrian” and “Double Curve Signs”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AA673-76B9-8E49-B801-58C75CDF0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EA17-DAD2-1649-BF08-D259B6DD4FB3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D806E7-29E0-3D4D-AEA7-32401A5EB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977" y="1905639"/>
            <a:ext cx="4705977" cy="478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314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C38EC-B384-8E41-BE74-83BA1D433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NETORK ARCHITECTURE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1C059-4942-DD4B-8DA3-F2227FD45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783" y="2374582"/>
            <a:ext cx="11029615" cy="37812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Based on VGGNet Architecture developed in 2014</a:t>
            </a:r>
          </a:p>
          <a:p>
            <a:pPr marL="0" indent="0">
              <a:buNone/>
            </a:pPr>
            <a:r>
              <a:rPr lang="en-US" sz="2400" dirty="0"/>
              <a:t>VGGNet is much deeper than LeNet-5, typically having up to 13 convolutional layers</a:t>
            </a:r>
          </a:p>
          <a:p>
            <a:pPr marL="0" indent="0">
              <a:buNone/>
            </a:pPr>
            <a:r>
              <a:rPr lang="en-US" sz="2400" dirty="0"/>
              <a:t>Too much pooling? Output of final pooling layer is only 4 x 4 images</a:t>
            </a:r>
          </a:p>
          <a:p>
            <a:pPr marL="0" indent="0">
              <a:buNone/>
            </a:pPr>
            <a:r>
              <a:rPr lang="en-US" sz="2400" dirty="0"/>
              <a:t>Due to small image size only allowing so many pooling layers,  VGGNet was adapted as follows: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6 Convolutional Layers with pooling on layers 2, 4, and 6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3 x 3 filter sizes, with the number of filtered images at 64, 128, and 256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4 Fully Connected Layers</a:t>
            </a:r>
          </a:p>
          <a:p>
            <a:pPr>
              <a:buFont typeface="Wingdings 2" pitchFamily="2" charset="2"/>
              <a:buChar char=""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AA673-76B9-8E49-B801-58C75CDF0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EA17-DAD2-1649-BF08-D259B6DD4F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45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C38EC-B384-8E41-BE74-83BA1D433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NETORK ARCHITECTURE 2 -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1C059-4942-DD4B-8DA3-F2227FD45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213" y="2036415"/>
            <a:ext cx="4422293" cy="4284847"/>
          </a:xfrm>
        </p:spPr>
        <p:txBody>
          <a:bodyPr>
            <a:normAutofit/>
          </a:bodyPr>
          <a:lstStyle/>
          <a:p>
            <a:r>
              <a:rPr lang="en-US" sz="2400" dirty="0"/>
              <a:t>40,000 training iterations</a:t>
            </a:r>
          </a:p>
          <a:p>
            <a:r>
              <a:rPr lang="en-US" sz="2400" dirty="0"/>
              <a:t>Improvement over the first architecture with overall accuracy of 96.0%</a:t>
            </a:r>
          </a:p>
          <a:p>
            <a:r>
              <a:rPr lang="en-US" sz="2400" dirty="0"/>
              <a:t>Still has poor recall results on “Pedestrian” and “Double Curve Signs”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AA673-76B9-8E49-B801-58C75CDF0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EA17-DAD2-1649-BF08-D259B6DD4FB3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612E53-6B13-D649-9E7D-5B5EDD588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703" y="1912235"/>
            <a:ext cx="4710591" cy="479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444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C38EC-B384-8E41-BE74-83BA1D433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NETORK ARCHITECTURE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1C059-4942-DD4B-8DA3-F2227FD45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783" y="1882786"/>
            <a:ext cx="11029615" cy="39119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Again based on VGGNet Architecture</a:t>
            </a:r>
          </a:p>
          <a:p>
            <a:pPr marL="0" indent="0">
              <a:buNone/>
            </a:pPr>
            <a:r>
              <a:rPr lang="en-US" sz="2400" dirty="0"/>
              <a:t>Only 4 Convolutions this time, so that output images are 8 x 8</a:t>
            </a:r>
          </a:p>
          <a:p>
            <a:pPr marL="0" indent="0">
              <a:buNone/>
            </a:pPr>
            <a:r>
              <a:rPr lang="en-US" sz="2400" dirty="0"/>
              <a:t>VGGNet adapted as follows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4 Convolutional Layers with pooling on layers 2, and 4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3 x 3 filter sizes, with the number of filtered images at 64, and 128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4 Fully Connected Layers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AA673-76B9-8E49-B801-58C75CDF0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EA17-DAD2-1649-BF08-D259B6DD4FB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6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C38EC-B384-8E41-BE74-83BA1D433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NETORK ARCHITECTURE 3 - </a:t>
            </a:r>
            <a:r>
              <a:rPr lang="en-US" dirty="0" err="1"/>
              <a:t>REsults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D4C836F-BB44-3444-B24F-E3CC7E6C9C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6881" y="1909068"/>
            <a:ext cx="4713702" cy="479653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AA673-76B9-8E49-B801-58C75CDF0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EA17-DAD2-1649-BF08-D259B6DD4FB3}" type="slidenum">
              <a:rPr lang="en-US" smtClean="0"/>
              <a:t>14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39E94F-FE62-CB45-8220-3E69A9CB185D}"/>
              </a:ext>
            </a:extLst>
          </p:cNvPr>
          <p:cNvSpPr/>
          <p:nvPr/>
        </p:nvSpPr>
        <p:spPr>
          <a:xfrm>
            <a:off x="400569" y="2552670"/>
            <a:ext cx="5514808" cy="276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400" dirty="0">
                <a:solidFill>
                  <a:schemeClr val="tx2"/>
                </a:solidFill>
              </a:rPr>
              <a:t>40,000 training iterations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400" dirty="0">
                <a:solidFill>
                  <a:schemeClr val="tx2"/>
                </a:solidFill>
              </a:rPr>
              <a:t>Best overall accuracy of 97.1%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400" dirty="0">
                <a:solidFill>
                  <a:schemeClr val="tx2"/>
                </a:solidFill>
              </a:rPr>
              <a:t>Much improved recall on “Double Curve” signs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400" dirty="0">
                <a:solidFill>
                  <a:schemeClr val="tx2"/>
                </a:solidFill>
              </a:rPr>
              <a:t>Still has low recall score on “Pedestrian” signs</a:t>
            </a:r>
          </a:p>
        </p:txBody>
      </p:sp>
    </p:spTree>
    <p:extLst>
      <p:ext uri="{BB962C8B-B14F-4D97-AF65-F5344CB8AC3E}">
        <p14:creationId xmlns:p14="http://schemas.microsoft.com/office/powerpoint/2010/main" val="2649713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C38EC-B384-8E41-BE74-83BA1D433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A81CE72-FEC3-5342-AB3F-7EAC26EE2C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1692431"/>
              </p:ext>
            </p:extLst>
          </p:nvPr>
        </p:nvGraphicFramePr>
        <p:xfrm>
          <a:off x="450170" y="2677432"/>
          <a:ext cx="11291660" cy="1948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2915">
                  <a:extLst>
                    <a:ext uri="{9D8B030D-6E8A-4147-A177-3AD203B41FA5}">
                      <a16:colId xmlns:a16="http://schemas.microsoft.com/office/drawing/2014/main" val="1475532625"/>
                    </a:ext>
                  </a:extLst>
                </a:gridCol>
                <a:gridCol w="2822915">
                  <a:extLst>
                    <a:ext uri="{9D8B030D-6E8A-4147-A177-3AD203B41FA5}">
                      <a16:colId xmlns:a16="http://schemas.microsoft.com/office/drawing/2014/main" val="2725930896"/>
                    </a:ext>
                  </a:extLst>
                </a:gridCol>
                <a:gridCol w="2822915">
                  <a:extLst>
                    <a:ext uri="{9D8B030D-6E8A-4147-A177-3AD203B41FA5}">
                      <a16:colId xmlns:a16="http://schemas.microsoft.com/office/drawing/2014/main" val="1586251375"/>
                    </a:ext>
                  </a:extLst>
                </a:gridCol>
                <a:gridCol w="2822915">
                  <a:extLst>
                    <a:ext uri="{9D8B030D-6E8A-4147-A177-3AD203B41FA5}">
                      <a16:colId xmlns:a16="http://schemas.microsoft.com/office/drawing/2014/main" val="420683460"/>
                    </a:ext>
                  </a:extLst>
                </a:gridCol>
              </a:tblGrid>
              <a:tr h="389799">
                <a:tc>
                  <a:txBody>
                    <a:bodyPr/>
                    <a:lstStyle/>
                    <a:p>
                      <a:r>
                        <a:rPr lang="en-US" dirty="0"/>
                        <a:t># Iterations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Architecture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Architecture2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Architecture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354682"/>
                  </a:ext>
                </a:extLst>
              </a:tr>
              <a:tr h="389799">
                <a:tc>
                  <a:txBody>
                    <a:bodyPr/>
                    <a:lstStyle/>
                    <a:p>
                      <a:r>
                        <a:rPr lang="en-US" dirty="0"/>
                        <a:t>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842858"/>
                  </a:ext>
                </a:extLst>
              </a:tr>
              <a:tr h="389799">
                <a:tc>
                  <a:txBody>
                    <a:bodyPr/>
                    <a:lstStyle/>
                    <a:p>
                      <a:r>
                        <a:rPr lang="en-US" dirty="0"/>
                        <a:t>20,000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53193"/>
                  </a:ext>
                </a:extLst>
              </a:tr>
              <a:tr h="389799">
                <a:tc>
                  <a:txBody>
                    <a:bodyPr/>
                    <a:lstStyle/>
                    <a:p>
                      <a:r>
                        <a:rPr lang="en-US" dirty="0"/>
                        <a:t>30,000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529697"/>
                  </a:ext>
                </a:extLst>
              </a:tr>
              <a:tr h="389799">
                <a:tc>
                  <a:txBody>
                    <a:bodyPr/>
                    <a:lstStyle/>
                    <a:p>
                      <a:r>
                        <a:rPr lang="en-US" dirty="0"/>
                        <a:t>40,000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01800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AA673-76B9-8E49-B801-58C75CDF0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EA17-DAD2-1649-BF08-D259B6DD4FB3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7A2FE9-272B-E141-92F1-EC9EAA41EDC3}"/>
              </a:ext>
            </a:extLst>
          </p:cNvPr>
          <p:cNvSpPr txBox="1"/>
          <p:nvPr/>
        </p:nvSpPr>
        <p:spPr>
          <a:xfrm>
            <a:off x="581192" y="2220686"/>
            <a:ext cx="2353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Results – Test Accuracy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40E515A-4AB2-5444-BE12-CA1251B48D3B}"/>
              </a:ext>
            </a:extLst>
          </p:cNvPr>
          <p:cNvSpPr txBox="1">
            <a:spLocks/>
          </p:cNvSpPr>
          <p:nvPr/>
        </p:nvSpPr>
        <p:spPr>
          <a:xfrm>
            <a:off x="712215" y="5078001"/>
            <a:ext cx="11029615" cy="1779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Architecture 3 performed the best with 97.1% overall accuracy</a:t>
            </a:r>
          </a:p>
          <a:p>
            <a:r>
              <a:rPr lang="en-US" dirty="0"/>
              <a:t>Still a few classes that are not as accurate as needed for safe autonomous driving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Wingdings 2" panose="05020102010507070707" pitchFamily="18" charset="2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5931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B99F-5D66-C04F-B4D3-EF087B722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Future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CEBD8-3538-B248-BBCD-C46E9C86E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161" y="1987313"/>
            <a:ext cx="11029615" cy="447788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Preprocessing:</a:t>
            </a:r>
          </a:p>
          <a:p>
            <a:r>
              <a:rPr lang="en-US" sz="2400" dirty="0"/>
              <a:t>Histogram equalization and skew can be added in addition to rotation</a:t>
            </a:r>
          </a:p>
          <a:p>
            <a:r>
              <a:rPr lang="en-US" sz="2400" dirty="0"/>
              <a:t>Removing background can remove some noise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Hyperparameter Tuning:</a:t>
            </a:r>
          </a:p>
          <a:p>
            <a:r>
              <a:rPr lang="en-US" sz="2400" dirty="0"/>
              <a:t>Different numbers of filters and filter sizes </a:t>
            </a:r>
          </a:p>
          <a:p>
            <a:r>
              <a:rPr lang="en-US" sz="2400" dirty="0"/>
              <a:t>Adjustments to Architecture (number of layers, size of fully connected layers, etc.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More Image Collection:</a:t>
            </a:r>
          </a:p>
          <a:p>
            <a:r>
              <a:rPr lang="en-US" sz="2400" dirty="0"/>
              <a:t>Larger images would allow a deeper VGGNet architecture</a:t>
            </a:r>
          </a:p>
          <a:p>
            <a:r>
              <a:rPr lang="en-US" sz="2400" dirty="0"/>
              <a:t>More images to train would allow for greater generalization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AE333-A993-A747-803C-D63F4054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EA17-DAD2-1649-BF08-D259B6DD4FB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3C4CF-E9D2-D64A-98B0-80C156425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ED8AE-596E-DB4E-863E-DA22E7AAC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15" y="2034485"/>
            <a:ext cx="10935893" cy="3440625"/>
          </a:xfrm>
        </p:spPr>
        <p:txBody>
          <a:bodyPr>
            <a:normAutofit fontScale="92500" lnSpcReduction="10000"/>
          </a:bodyPr>
          <a:lstStyle/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To achieve the very high level of accuracy needed to safely develop autonomous cars, I recommend the following:</a:t>
            </a:r>
          </a:p>
          <a:p>
            <a:r>
              <a:rPr lang="en-US" sz="2400" dirty="0"/>
              <a:t>Collect larger training images</a:t>
            </a:r>
          </a:p>
          <a:p>
            <a:r>
              <a:rPr lang="en-US" sz="2400" dirty="0"/>
              <a:t>Larger Images would allow a deeper VGGNet architecture since it would allow more pooling layers.</a:t>
            </a:r>
          </a:p>
          <a:p>
            <a:r>
              <a:rPr lang="en-US" sz="2400" dirty="0"/>
              <a:t>Collect a higher number of images, as give the model a greater ability to generalize</a:t>
            </a:r>
          </a:p>
          <a:p>
            <a:r>
              <a:rPr lang="en-US" sz="2400" dirty="0"/>
              <a:t>Test other preprocessing techniques such as histogram equalization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4D9A1-4916-4445-8382-BDE823070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EA17-DAD2-1649-BF08-D259B6DD4FB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7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2C52A-8BDA-2D42-92E3-55198EB5E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9EAAC-304C-0448-9BBE-03E7647EA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Autonomous driving  requires the ability for the software to correctly read traffic signs</a:t>
            </a:r>
          </a:p>
          <a:p>
            <a:r>
              <a:rPr lang="en-US" sz="2800" dirty="0"/>
              <a:t>Incorrect classification of traffic signs leads to safety problems</a:t>
            </a:r>
          </a:p>
          <a:p>
            <a:pPr marL="0" indent="0">
              <a:buNone/>
            </a:pPr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EEE02-5F07-6145-8237-2B96E1769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EA17-DAD2-1649-BF08-D259B6DD4F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70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1F674-3BB6-D74D-90AE-737848450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Who WILL BENEFIT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C5362-EEE8-6E4A-BBEE-B8B4C5DCA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586796"/>
            <a:ext cx="11029616" cy="2845176"/>
          </a:xfrm>
        </p:spPr>
        <p:txBody>
          <a:bodyPr>
            <a:normAutofit/>
          </a:bodyPr>
          <a:lstStyle/>
          <a:p>
            <a:r>
              <a:rPr lang="en-US" sz="2800" dirty="0"/>
              <a:t>Companies Developing autonomous driving software</a:t>
            </a:r>
          </a:p>
          <a:p>
            <a:r>
              <a:rPr lang="en-US" sz="2800" dirty="0"/>
              <a:t>Classifying traffic signs correctly will allow the software to make better-informed driving decisions</a:t>
            </a:r>
          </a:p>
          <a:p>
            <a:r>
              <a:rPr lang="en-US" sz="2800" dirty="0"/>
              <a:t>Even human-driven cars could benefit – car could alert driver if it doesn’t sense appropriate reaction to signage</a:t>
            </a:r>
          </a:p>
          <a:p>
            <a:endParaRPr lang="en-US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4AFF5-33AB-D14D-BEE8-87C79173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EA17-DAD2-1649-BF08-D259B6DD4F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81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0F8B2-197B-D34E-AE54-F3447C058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F9EC8-69D4-1B4A-B363-E29EBC9BC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Data comes from Institute for Neuroinformatic In Germany</a:t>
            </a:r>
          </a:p>
          <a:p>
            <a:r>
              <a:rPr lang="en-US" sz="2800" dirty="0"/>
              <a:t>43 Classes of traffic signs</a:t>
            </a:r>
          </a:p>
          <a:p>
            <a:r>
              <a:rPr lang="en-US" sz="2800" dirty="0"/>
              <a:t>35,000 training images</a:t>
            </a:r>
          </a:p>
          <a:p>
            <a:r>
              <a:rPr lang="en-US" sz="2800" dirty="0"/>
              <a:t>12,000 test images</a:t>
            </a:r>
          </a:p>
          <a:p>
            <a:r>
              <a:rPr lang="en-US" sz="2800" dirty="0"/>
              <a:t>32 x 32 pixels and 3 color channels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1D754-C224-104C-9FC4-5F715BA3E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EA17-DAD2-1649-BF08-D259B6DD4F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75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3A48D-DEBD-4749-92EB-E85CB5FEF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 Images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DF32D96-B7F7-4346-9763-B9648044E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639" y="4533363"/>
            <a:ext cx="4134118" cy="193899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A81005-09DE-494A-8218-D111DB8DD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EA17-DAD2-1649-BF08-D259B6DD4FB3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04DE52-DE1A-D840-B99C-7BD94A2A7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54895"/>
            <a:ext cx="4801208" cy="37012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10B398F-413A-4B40-8BBD-5859CBE0CE94}"/>
              </a:ext>
            </a:extLst>
          </p:cNvPr>
          <p:cNvSpPr txBox="1"/>
          <p:nvPr/>
        </p:nvSpPr>
        <p:spPr>
          <a:xfrm>
            <a:off x="391306" y="2139959"/>
            <a:ext cx="5432551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2000" dirty="0">
                <a:solidFill>
                  <a:schemeClr val="tx2"/>
                </a:solidFill>
              </a:rPr>
              <a:t>Many types of signs including: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solidFill>
                  <a:schemeClr val="tx2"/>
                </a:solidFill>
              </a:rPr>
              <a:t>Speed Limits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solidFill>
                  <a:schemeClr val="tx2"/>
                </a:solidFill>
              </a:rPr>
              <a:t>Caution – Various types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solidFill>
                  <a:schemeClr val="tx2"/>
                </a:solidFill>
              </a:rPr>
              <a:t>Stop and Yield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EE706F-1412-0943-9108-09CC2FEF1B9A}"/>
              </a:ext>
            </a:extLst>
          </p:cNvPr>
          <p:cNvSpPr txBox="1"/>
          <p:nvPr/>
        </p:nvSpPr>
        <p:spPr>
          <a:xfrm>
            <a:off x="340504" y="3994424"/>
            <a:ext cx="5432551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2000" dirty="0">
                <a:solidFill>
                  <a:schemeClr val="tx2"/>
                </a:solidFill>
              </a:rPr>
              <a:t>Image characteristics: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solidFill>
                  <a:schemeClr val="tx2"/>
                </a:solidFill>
              </a:rPr>
              <a:t>Well Centered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solidFill>
                  <a:schemeClr val="tx2"/>
                </a:solidFill>
              </a:rPr>
              <a:t>Fairly small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solidFill>
                  <a:schemeClr val="tx2"/>
                </a:solidFill>
              </a:rPr>
              <a:t>Wide range of brightness</a:t>
            </a:r>
          </a:p>
        </p:txBody>
      </p:sp>
    </p:spTree>
    <p:extLst>
      <p:ext uri="{BB962C8B-B14F-4D97-AF65-F5344CB8AC3E}">
        <p14:creationId xmlns:p14="http://schemas.microsoft.com/office/powerpoint/2010/main" val="2775591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3A48D-DEBD-4749-92EB-E85CB5FEF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CLASS IMBALANCE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DF32D96-B7F7-4346-9763-B9648044E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639" y="3309869"/>
            <a:ext cx="4494727" cy="2102019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924A5D-4107-834B-9F62-161F9EF55C05}"/>
              </a:ext>
            </a:extLst>
          </p:cNvPr>
          <p:cNvSpPr txBox="1"/>
          <p:nvPr/>
        </p:nvSpPr>
        <p:spPr>
          <a:xfrm>
            <a:off x="391306" y="2546362"/>
            <a:ext cx="543255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2000" dirty="0">
                <a:solidFill>
                  <a:schemeClr val="tx2"/>
                </a:solidFill>
              </a:rPr>
              <a:t>The data does not contain the same number of images per sign class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sz="2000" dirty="0">
              <a:solidFill>
                <a:schemeClr val="tx2"/>
              </a:solidFill>
            </a:endParaRP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solidFill>
                  <a:schemeClr val="tx2"/>
                </a:solidFill>
              </a:rPr>
              <a:t>Some classes have fewer than 200 images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sz="2000" dirty="0">
              <a:solidFill>
                <a:schemeClr val="tx2"/>
              </a:solidFill>
            </a:endParaRP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solidFill>
                  <a:schemeClr val="tx2"/>
                </a:solidFill>
              </a:rPr>
              <a:t>Others have over 2,000 images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AB51E8-F9EF-8D45-820E-F2AD4F35F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EA17-DAD2-1649-BF08-D259B6DD4FB3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5E5CD5-83DA-2A4B-880A-6EA62F150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644" y="2262188"/>
            <a:ext cx="50546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253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86E17-BAA5-A246-86DD-4CEED29BE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Preprocessing – Create Additional Images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FF4572D-090D-434A-8555-9B812B8628B2}"/>
              </a:ext>
            </a:extLst>
          </p:cNvPr>
          <p:cNvSpPr txBox="1">
            <a:spLocks/>
          </p:cNvSpPr>
          <p:nvPr/>
        </p:nvSpPr>
        <p:spPr>
          <a:xfrm>
            <a:off x="6021570" y="1875445"/>
            <a:ext cx="4107765" cy="36534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3EC2A-DD49-E644-BBD3-8430DC202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EA17-DAD2-1649-BF08-D259B6DD4FB3}" type="slidenum">
              <a:rPr lang="en-US" smtClean="0"/>
              <a:t>7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E1ED6B0-E1B8-C744-BAB1-F9CC07036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15" y="2034485"/>
            <a:ext cx="10935893" cy="3440625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Additional training images were generated to even out the class imbalance.</a:t>
            </a:r>
          </a:p>
          <a:p>
            <a:r>
              <a:rPr lang="en-US" sz="2400" dirty="0"/>
              <a:t>Randomly sampled existing images</a:t>
            </a:r>
          </a:p>
          <a:p>
            <a:r>
              <a:rPr lang="en-US" sz="2400" dirty="0"/>
              <a:t>Random rotation between -5 and 5 degrees was applied to each sampled image to help the models better </a:t>
            </a:r>
            <a:r>
              <a:rPr lang="en-US" sz="2400" dirty="0" err="1"/>
              <a:t>gerneralize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9471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86E17-BAA5-A246-86DD-4CEED29BE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Preprocessing – CONVERT  TO GRAYSCALE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FF4572D-090D-434A-8555-9B812B8628B2}"/>
              </a:ext>
            </a:extLst>
          </p:cNvPr>
          <p:cNvSpPr txBox="1">
            <a:spLocks/>
          </p:cNvSpPr>
          <p:nvPr/>
        </p:nvSpPr>
        <p:spPr>
          <a:xfrm>
            <a:off x="581192" y="2009303"/>
            <a:ext cx="10544008" cy="2149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2400" dirty="0"/>
              <a:t>Images were converted from 3-channel color to 1-channel grayscale</a:t>
            </a:r>
          </a:p>
          <a:p>
            <a:r>
              <a:rPr lang="en-US" sz="2400" dirty="0"/>
              <a:t>Many different classes have the same color scheme</a:t>
            </a:r>
          </a:p>
          <a:p>
            <a:r>
              <a:rPr lang="en-US" sz="2400" dirty="0"/>
              <a:t>Much of the color variation is in the background, adding noise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3EC2A-DD49-E644-BBD3-8430DC202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EA17-DAD2-1649-BF08-D259B6DD4FB3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659F74-085A-D04C-887A-F7983E638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556" y="4537418"/>
            <a:ext cx="1420810" cy="14208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F6D002-0394-6843-8FFC-D4754563C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294" y="4537417"/>
            <a:ext cx="1420809" cy="1420809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F68AF188-57D8-5B4A-B9BC-4E3B1C3B8EE6}"/>
              </a:ext>
            </a:extLst>
          </p:cNvPr>
          <p:cNvSpPr/>
          <p:nvPr/>
        </p:nvSpPr>
        <p:spPr>
          <a:xfrm>
            <a:off x="4734981" y="494347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115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C38EC-B384-8E41-BE74-83BA1D433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NETORK ARCHITECTURE 1 of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1C059-4942-DD4B-8DA3-F2227FD45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783" y="1882786"/>
            <a:ext cx="11029615" cy="3911958"/>
          </a:xfrm>
        </p:spPr>
        <p:txBody>
          <a:bodyPr>
            <a:normAutofit/>
          </a:bodyPr>
          <a:lstStyle/>
          <a:p>
            <a:r>
              <a:rPr lang="en-US" sz="2400" dirty="0"/>
              <a:t>Based on LeNet-5 Architecture developed in the 1990s</a:t>
            </a:r>
          </a:p>
          <a:p>
            <a:r>
              <a:rPr lang="en-US" sz="2400" dirty="0"/>
              <a:t>Uses 5 x 5 filters and 2 convolutional layers with pooling</a:t>
            </a:r>
          </a:p>
          <a:p>
            <a:r>
              <a:rPr lang="en-US" sz="2400" dirty="0"/>
              <a:t>Convolutional Layers 1 and 2 use 24 and 64 filtered images, respectively</a:t>
            </a:r>
          </a:p>
          <a:p>
            <a:r>
              <a:rPr lang="en-US" sz="2400" dirty="0"/>
              <a:t>Uses 3 fully connected layers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AA673-76B9-8E49-B801-58C75CDF0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EA17-DAD2-1649-BF08-D259B6DD4F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1350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{136ECD8E-EDB5-3640-B8CE-B7A6A4F0D084}tf10001123</Template>
  <TotalTime>2315</TotalTime>
  <Words>761</Words>
  <Application>Microsoft Macintosh PowerPoint</Application>
  <PresentationFormat>Widescreen</PresentationFormat>
  <Paragraphs>139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Gill Sans MT</vt:lpstr>
      <vt:lpstr>Wingdings</vt:lpstr>
      <vt:lpstr>Wingdings 2</vt:lpstr>
      <vt:lpstr>Dividend</vt:lpstr>
      <vt:lpstr>TRAFFIC SIGN IMAGE RECOGNITION USING CONVOLUTIONAL NEURAL NETWORKS IN TENSORFLOW </vt:lpstr>
      <vt:lpstr>The Problem</vt:lpstr>
      <vt:lpstr>Who WILL BENEFIT</vt:lpstr>
      <vt:lpstr>The Data</vt:lpstr>
      <vt:lpstr>Example Images</vt:lpstr>
      <vt:lpstr>CLASS IMBALANCE</vt:lpstr>
      <vt:lpstr>Preprocessing – Create Additional Images</vt:lpstr>
      <vt:lpstr>Preprocessing – CONVERT  TO GRAYSCALE</vt:lpstr>
      <vt:lpstr>CONVOLUTIONAL NEURAL NETORK ARCHITECTURE 1 of 3</vt:lpstr>
      <vt:lpstr>CONVOLUTIONAL NEURAL NETORK ARCHITECTURE 1 - Results</vt:lpstr>
      <vt:lpstr>CONVOLUTIONAL NEURAL NETORK ARCHITECTURE 2</vt:lpstr>
      <vt:lpstr>CONVOLUTIONAL NEURAL NETORK ARCHITECTURE 2 - Results</vt:lpstr>
      <vt:lpstr>CONVOLUTIONAL NEURAL NETORK ARCHITECTURE 3</vt:lpstr>
      <vt:lpstr>CONVOLUTIONAL NEURAL NETORK ARCHITECTURE 3 - REsults</vt:lpstr>
      <vt:lpstr>SUMMARY</vt:lpstr>
      <vt:lpstr>Future research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Derek Samsom</dc:creator>
  <cp:lastModifiedBy>Derek Samsom</cp:lastModifiedBy>
  <cp:revision>40</cp:revision>
  <dcterms:created xsi:type="dcterms:W3CDTF">2018-11-25T17:45:04Z</dcterms:created>
  <dcterms:modified xsi:type="dcterms:W3CDTF">2019-03-17T21:26:57Z</dcterms:modified>
</cp:coreProperties>
</file>