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3975056-6106-47CA-A308-ADA10D71263E}">
          <p14:sldIdLst>
            <p14:sldId id="256"/>
          </p14:sldIdLst>
        </p14:section>
        <p14:section name="Untitled Section" id="{E8703ED2-17E7-4865-9019-FB72DAC047C9}">
          <p14:sldIdLst>
            <p14:sldId id="257"/>
            <p14:sldId id="258"/>
            <p14:sldId id="259"/>
            <p14:sldId id="260"/>
            <p14:sldId id="261"/>
            <p14:sldId id="262"/>
            <p14:sldId id="263"/>
            <p14:sldId id="264"/>
            <p14:sldId id="265"/>
            <p14:sldId id="266"/>
            <p14:sldId id="267"/>
            <p14:sldId id="268"/>
            <p14:sldId id="26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Derek Clark</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pPr marL="457200" lvl="1" indent="0" algn="l" rtl="0">
              <a:lnSpc>
                <a:spcPct val="90000"/>
              </a:lnSpc>
              <a:spcBef>
                <a:spcPts val="0"/>
              </a:spcBef>
              <a:spcAft>
                <a:spcPts val="0"/>
              </a:spcAft>
              <a:buClr>
                <a:schemeClr val="lt1"/>
              </a:buClr>
              <a:buSzPts val="2000"/>
              <a:buNone/>
            </a:pPr>
            <a:r>
              <a:rPr lang="en-US" sz="1600" b="1" dirty="0"/>
              <a:t>Dev Secure Operations Pipeline </a:t>
            </a:r>
            <a:r>
              <a:rPr lang="en-US" sz="1600" dirty="0"/>
              <a:t>– Integrates security automation across the entire DevOps process enforcing secure coding practices, policy/regulation compliance, and risk mitigation.</a:t>
            </a:r>
          </a:p>
          <a:p>
            <a:pPr marL="457200" lvl="1" indent="0" algn="l" rtl="0">
              <a:lnSpc>
                <a:spcPct val="90000"/>
              </a:lnSpc>
              <a:spcBef>
                <a:spcPts val="0"/>
              </a:spcBef>
              <a:spcAft>
                <a:spcPts val="0"/>
              </a:spcAft>
              <a:buClr>
                <a:schemeClr val="lt1"/>
              </a:buClr>
              <a:buSzPts val="2000"/>
              <a:buNone/>
            </a:pPr>
            <a:endParaRPr lang="en-US" sz="1600" dirty="0"/>
          </a:p>
          <a:p>
            <a:pPr marL="457200" lvl="1" indent="0" algn="l" rtl="0">
              <a:lnSpc>
                <a:spcPct val="90000"/>
              </a:lnSpc>
              <a:spcBef>
                <a:spcPts val="0"/>
              </a:spcBef>
              <a:spcAft>
                <a:spcPts val="0"/>
              </a:spcAft>
              <a:buClr>
                <a:schemeClr val="lt1"/>
              </a:buClr>
              <a:buSzPts val="2000"/>
              <a:buNone/>
            </a:pPr>
            <a:r>
              <a:rPr lang="en-US" sz="1600" b="1" dirty="0"/>
              <a:t>PreProduction:</a:t>
            </a:r>
          </a:p>
          <a:p>
            <a:pPr marL="457200" lvl="1" indent="0" algn="l" rtl="0">
              <a:lnSpc>
                <a:spcPct val="90000"/>
              </a:lnSpc>
              <a:spcBef>
                <a:spcPts val="0"/>
              </a:spcBef>
              <a:spcAft>
                <a:spcPts val="0"/>
              </a:spcAft>
              <a:buClr>
                <a:schemeClr val="lt1"/>
              </a:buClr>
              <a:buSzPts val="2000"/>
              <a:buNone/>
            </a:pPr>
            <a:r>
              <a:rPr lang="en-US" sz="1600" i="1" dirty="0"/>
              <a:t>Planning and Desing – </a:t>
            </a:r>
            <a:r>
              <a:rPr lang="en-US" sz="1600" dirty="0"/>
              <a:t>Include use of threat modeling tools (Ex. IriusRisk, OWASP Threat Dragon, Microsoft Threat Modeling…) to identify potential threats in architecture and tech stack.</a:t>
            </a:r>
          </a:p>
          <a:p>
            <a:pPr marL="457200" lvl="1" indent="0" algn="l" rtl="0">
              <a:lnSpc>
                <a:spcPct val="90000"/>
              </a:lnSpc>
              <a:spcBef>
                <a:spcPts val="0"/>
              </a:spcBef>
              <a:spcAft>
                <a:spcPts val="0"/>
              </a:spcAft>
              <a:buClr>
                <a:schemeClr val="lt1"/>
              </a:buClr>
              <a:buSzPts val="2000"/>
              <a:buNone/>
            </a:pPr>
            <a:endParaRPr lang="en-US" sz="1600" dirty="0"/>
          </a:p>
          <a:p>
            <a:pPr marL="457200" lvl="1" indent="0" algn="l" rtl="0">
              <a:lnSpc>
                <a:spcPct val="90000"/>
              </a:lnSpc>
              <a:spcBef>
                <a:spcPts val="0"/>
              </a:spcBef>
              <a:spcAft>
                <a:spcPts val="0"/>
              </a:spcAft>
              <a:buClr>
                <a:schemeClr val="lt1"/>
              </a:buClr>
              <a:buSzPts val="2000"/>
              <a:buNone/>
            </a:pPr>
            <a:r>
              <a:rPr lang="en-US" sz="1600" i="1" dirty="0"/>
              <a:t>Build and Testing – </a:t>
            </a:r>
            <a:r>
              <a:rPr lang="en-US" sz="1600" dirty="0"/>
              <a:t>Include the use of static analysis tools (Ex. CPPCheck, Coverity, SonarQube…) on top of heeding to compiler warnings to accurately detect and mitigate against known security vulnerabilities, issues in memory, and misuse of resources.</a:t>
            </a:r>
          </a:p>
          <a:p>
            <a:pPr marL="457200" lvl="1" indent="0" algn="l" rtl="0">
              <a:lnSpc>
                <a:spcPct val="90000"/>
              </a:lnSpc>
              <a:spcBef>
                <a:spcPts val="0"/>
              </a:spcBef>
              <a:spcAft>
                <a:spcPts val="0"/>
              </a:spcAft>
              <a:buClr>
                <a:schemeClr val="lt1"/>
              </a:buClr>
              <a:buSzPts val="2000"/>
              <a:buNone/>
            </a:pPr>
            <a:endParaRPr lang="en-US" sz="1600" i="1" dirty="0"/>
          </a:p>
          <a:p>
            <a:pPr marL="457200" lvl="1" indent="0" algn="l" rtl="0">
              <a:lnSpc>
                <a:spcPct val="90000"/>
              </a:lnSpc>
              <a:spcBef>
                <a:spcPts val="0"/>
              </a:spcBef>
              <a:spcAft>
                <a:spcPts val="0"/>
              </a:spcAft>
              <a:buClr>
                <a:schemeClr val="lt1"/>
              </a:buClr>
              <a:buSzPts val="2000"/>
              <a:buNone/>
            </a:pPr>
            <a:endParaRPr lang="en-US" sz="1600" i="1" dirty="0"/>
          </a:p>
          <a:p>
            <a:pPr marL="457200" lvl="1" indent="0" algn="l" rtl="0">
              <a:lnSpc>
                <a:spcPct val="90000"/>
              </a:lnSpc>
              <a:spcBef>
                <a:spcPts val="0"/>
              </a:spcBef>
              <a:spcAft>
                <a:spcPts val="0"/>
              </a:spcAft>
              <a:buClr>
                <a:schemeClr val="lt1"/>
              </a:buClr>
              <a:buSzPts val="2000"/>
              <a:buNone/>
            </a:pPr>
            <a:r>
              <a:rPr lang="en-US" sz="1600" b="1" dirty="0"/>
              <a:t>PostProduction:</a:t>
            </a:r>
          </a:p>
          <a:p>
            <a:pPr marL="457200" lvl="1" indent="0" algn="l" rtl="0">
              <a:lnSpc>
                <a:spcPct val="90000"/>
              </a:lnSpc>
              <a:spcBef>
                <a:spcPts val="0"/>
              </a:spcBef>
              <a:spcAft>
                <a:spcPts val="0"/>
              </a:spcAft>
              <a:buClr>
                <a:schemeClr val="lt1"/>
              </a:buClr>
              <a:buSzPts val="2000"/>
              <a:buNone/>
            </a:pPr>
            <a:r>
              <a:rPr lang="en-US" sz="1600" i="1" dirty="0"/>
              <a:t>Maintenance – </a:t>
            </a:r>
            <a:r>
              <a:rPr lang="en-US" sz="1600" dirty="0"/>
              <a:t>Utilize dependency checking tools (Ex. OWASP, CPPDepend, CPPCheck…) to ensure dependencies used are up to date and do not introduce new risks to the code base.</a:t>
            </a:r>
          </a:p>
          <a:p>
            <a:pPr marL="457200" lvl="1" indent="0" algn="l" rtl="0">
              <a:lnSpc>
                <a:spcPct val="90000"/>
              </a:lnSpc>
              <a:spcBef>
                <a:spcPts val="0"/>
              </a:spcBef>
              <a:spcAft>
                <a:spcPts val="0"/>
              </a:spcAft>
              <a:buClr>
                <a:schemeClr val="lt1"/>
              </a:buClr>
              <a:buSzPts val="2000"/>
              <a:buNone/>
            </a:pPr>
            <a:endParaRPr lang="en-US" sz="1600" dirty="0"/>
          </a:p>
          <a:p>
            <a:pPr marL="457200" lvl="1" indent="0" algn="l" rtl="0">
              <a:lnSpc>
                <a:spcPct val="90000"/>
              </a:lnSpc>
              <a:spcBef>
                <a:spcPts val="0"/>
              </a:spcBef>
              <a:spcAft>
                <a:spcPts val="0"/>
              </a:spcAft>
              <a:buClr>
                <a:schemeClr val="lt1"/>
              </a:buClr>
              <a:buSzPts val="2000"/>
              <a:buNone/>
            </a:pPr>
            <a:r>
              <a:rPr lang="en-US" sz="1600" dirty="0"/>
              <a:t>Transition and Health Check – Integrate penetration tests (Ex. Metasploit for automation) into workflow to enforce security compliance.</a:t>
            </a:r>
          </a:p>
          <a:p>
            <a:pPr marL="457200" lvl="1" indent="0" algn="l" rtl="0">
              <a:lnSpc>
                <a:spcPct val="90000"/>
              </a:lnSpc>
              <a:spcBef>
                <a:spcPts val="0"/>
              </a:spcBef>
              <a:spcAft>
                <a:spcPts val="0"/>
              </a:spcAft>
              <a:buClr>
                <a:schemeClr val="lt1"/>
              </a:buClr>
              <a:buSzPts val="2000"/>
              <a:buNone/>
            </a:pPr>
            <a:endParaRPr lang="en-US" sz="1600" dirty="0"/>
          </a:p>
          <a:p>
            <a:pPr marL="457200" lvl="1" indent="0" algn="l" rtl="0">
              <a:lnSpc>
                <a:spcPct val="90000"/>
              </a:lnSpc>
              <a:spcBef>
                <a:spcPts val="0"/>
              </a:spcBef>
              <a:spcAft>
                <a:spcPts val="0"/>
              </a:spcAft>
              <a:buClr>
                <a:schemeClr val="lt1"/>
              </a:buClr>
              <a:buSzPts val="2000"/>
              <a:buNone/>
            </a:pPr>
            <a:r>
              <a:rPr lang="en-US" sz="1600" dirty="0"/>
              <a:t>Monitor and Detect – Integrate static analysis tool use into postproduction to integrate continuous security policy compliance.</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[Describe the problems, the solutions, and the risks or benefits involved if you act now or wait. Where is the strategy lacking? What are the risks of using this strategy? Which steps should be taken?]</a:t>
            </a:r>
          </a:p>
          <a:p>
            <a:pPr marL="228600" lvl="0" indent="-228600" algn="l" rtl="0">
              <a:lnSpc>
                <a:spcPct val="90000"/>
              </a:lnSpc>
              <a:spcBef>
                <a:spcPts val="0"/>
              </a:spcBef>
              <a:spcAft>
                <a:spcPts val="0"/>
              </a:spcAft>
              <a:buClr>
                <a:schemeClr val="lt1"/>
              </a:buClr>
              <a:buSzPts val="2000"/>
              <a:buChar char="•"/>
            </a:pPr>
            <a:r>
              <a:rPr lang="en-US" sz="2000" dirty="0"/>
              <a:t>Immediate problems:</a:t>
            </a:r>
          </a:p>
          <a:p>
            <a:pPr marL="0" lvl="0" indent="0" algn="l" rtl="0">
              <a:lnSpc>
                <a:spcPct val="90000"/>
              </a:lnSpc>
              <a:spcBef>
                <a:spcPts val="0"/>
              </a:spcBef>
              <a:spcAft>
                <a:spcPts val="0"/>
              </a:spcAft>
              <a:buClr>
                <a:schemeClr val="lt1"/>
              </a:buClr>
              <a:buSzPts val="2000"/>
              <a:buNone/>
            </a:pPr>
            <a:r>
              <a:rPr lang="en-US" sz="2000" dirty="0"/>
              <a:t>	- </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200150" lvl="2" indent="-285750">
              <a:spcBef>
                <a:spcPts val="0"/>
              </a:spcBef>
            </a:pPr>
            <a:r>
              <a:rPr lang="en-US" b="1" dirty="0"/>
              <a:t>Gaps:</a:t>
            </a:r>
          </a:p>
          <a:p>
            <a:pPr marL="1600200" lvl="3" indent="-228600">
              <a:spcBef>
                <a:spcPts val="0"/>
              </a:spcBef>
            </a:pPr>
            <a:r>
              <a:rPr lang="en-US" i="1" dirty="0"/>
              <a:t>Resource Management: </a:t>
            </a:r>
            <a:r>
              <a:rPr lang="en-US" dirty="0"/>
              <a:t>Proper allocation of additional resources for the integration of security tools and security compliance trainings.</a:t>
            </a:r>
          </a:p>
          <a:p>
            <a:pPr marL="1600200" lvl="3" indent="-228600">
              <a:spcBef>
                <a:spcPts val="0"/>
              </a:spcBef>
            </a:pPr>
            <a:r>
              <a:rPr lang="en-US" i="1" dirty="0"/>
              <a:t>Additional Coding standards: </a:t>
            </a:r>
            <a:r>
              <a:rPr lang="en-US" dirty="0"/>
              <a:t>Current security policy model include 10 secure coding standards, but many additional standards may be added in the future.</a:t>
            </a:r>
          </a:p>
          <a:p>
            <a:pPr marL="1600200" lvl="3" indent="-228600">
              <a:spcBef>
                <a:spcPts val="0"/>
              </a:spcBef>
            </a:pPr>
            <a:r>
              <a:rPr lang="en-US" i="1" dirty="0"/>
              <a:t>Continual updates: </a:t>
            </a:r>
            <a:r>
              <a:rPr lang="en-US" dirty="0"/>
              <a:t>Future updates of policy model is required to counteract new vulnerabilities discovered.</a:t>
            </a:r>
          </a:p>
          <a:p>
            <a:pPr marL="1600200" lvl="3" indent="-228600">
              <a:spcBef>
                <a:spcPts val="0"/>
              </a:spcBef>
            </a:pPr>
            <a:endParaRPr lang="en-US" b="1" i="1" dirty="0"/>
          </a:p>
          <a:p>
            <a:pPr marL="1200150" lvl="2" indent="-285750">
              <a:spcBef>
                <a:spcPts val="0"/>
              </a:spcBef>
            </a:pPr>
            <a:r>
              <a:rPr lang="en-US" b="1" dirty="0"/>
              <a:t>Recommendations:</a:t>
            </a:r>
          </a:p>
          <a:p>
            <a:pPr marL="1600200" lvl="3" indent="-228600">
              <a:spcBef>
                <a:spcPts val="0"/>
              </a:spcBef>
            </a:pPr>
            <a:r>
              <a:rPr lang="en-US" dirty="0"/>
              <a:t>Additional resources may be allocated to accommodate for additional compliance trainings and automation tools that require purchase.</a:t>
            </a:r>
          </a:p>
          <a:p>
            <a:pPr marL="1600200" lvl="3" indent="-228600">
              <a:spcBef>
                <a:spcPts val="0"/>
              </a:spcBef>
            </a:pPr>
            <a:r>
              <a:rPr lang="en-US" dirty="0"/>
              <a:t>Security policy model may be updated periodically when additional coding standards are identified and checked.</a:t>
            </a:r>
          </a:p>
          <a:p>
            <a:pPr marL="1600200" lvl="3" indent="-228600">
              <a:spcBef>
                <a:spcPts val="0"/>
              </a:spcBef>
            </a:pPr>
            <a:r>
              <a:rPr lang="en-US" dirty="0"/>
              <a:t>New vulnerabilities must be properly identified and documented before updating the policy model to incorporate solutions.</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[Identify standards that should be adopted to prevent future problems.]</a:t>
            </a:r>
            <a:endParaRPr sz="1800"/>
          </a:p>
          <a:p>
            <a:pPr marL="228600" lvl="0" indent="-88900" algn="l" rtl="0">
              <a:lnSpc>
                <a:spcPct val="90000"/>
              </a:lnSpc>
              <a:spcBef>
                <a:spcPts val="1000"/>
              </a:spcBef>
              <a:spcAft>
                <a:spcPts val="0"/>
              </a:spcAft>
              <a:buClr>
                <a:schemeClr val="lt1"/>
              </a:buClr>
              <a:buSzPts val="2200"/>
              <a:buNone/>
            </a:pPr>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[Provide APA-style references with links to resources, articles, and videos that you used in your presentation.]</a:t>
            </a:r>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noFill/>
          <a:ln>
            <a:noFill/>
          </a:ln>
        </p:spPr>
        <p:txBody>
          <a:bodyPr spcFirstLastPara="1" wrap="square" lIns="91425" tIns="45700" rIns="91425" bIns="45700" anchor="ctr" anchorCtr="0">
            <a:normAutofit/>
          </a:bodyPr>
          <a:lstStyle/>
          <a:p>
            <a:pPr lvl="0"/>
            <a:r>
              <a:rPr lang="en-US"/>
              <a:t>OVERVIEW: DEFENSE IN DEPTH</a:t>
            </a:r>
          </a:p>
        </p:txBody>
      </p:sp>
      <p:sp>
        <p:nvSpPr>
          <p:cNvPr id="3" name="Text Placeholder 2">
            <a:extLst>
              <a:ext uri="{FF2B5EF4-FFF2-40B4-BE49-F238E27FC236}">
                <a16:creationId xmlns:a16="http://schemas.microsoft.com/office/drawing/2014/main" id="{7189CA5E-6CF1-3A0D-2DAF-ADDA7EF9076C}"/>
              </a:ext>
            </a:extLst>
          </p:cNvPr>
          <p:cNvSpPr>
            <a:spLocks noGrp="1"/>
          </p:cNvSpPr>
          <p:nvPr>
            <p:ph type="body" idx="1"/>
          </p:nvPr>
        </p:nvSpPr>
        <p:spPr/>
        <p:txBody>
          <a:bodyPr/>
          <a:lstStyle/>
          <a:p>
            <a:pPr marL="114300" indent="0">
              <a:buNone/>
            </a:pPr>
            <a:r>
              <a:rPr lang="en-US" dirty="0"/>
              <a:t>Policy Defines:</a:t>
            </a:r>
          </a:p>
          <a:p>
            <a:r>
              <a:rPr lang="en-US" dirty="0"/>
              <a:t>Security Policies</a:t>
            </a:r>
          </a:p>
          <a:p>
            <a:r>
              <a:rPr lang="en-US" dirty="0"/>
              <a:t>Coding standards</a:t>
            </a:r>
          </a:p>
          <a:p>
            <a:r>
              <a:rPr lang="en-US" dirty="0"/>
              <a:t>Encryption and AAA</a:t>
            </a:r>
          </a:p>
          <a:p>
            <a:r>
              <a:rPr lang="en-US" dirty="0"/>
              <a:t>Automation Tools</a:t>
            </a:r>
          </a:p>
          <a:p>
            <a:pPr marL="114300" indent="0">
              <a:buNone/>
            </a:pPr>
            <a:r>
              <a:rPr lang="en-US" dirty="0"/>
              <a:t>Developing guidelines for</a:t>
            </a:r>
          </a:p>
          <a:p>
            <a:pPr marL="114300" indent="0">
              <a:buNone/>
            </a:pPr>
            <a:r>
              <a:rPr lang="en-US" dirty="0"/>
              <a:t>integrating multiple layers of</a:t>
            </a:r>
          </a:p>
          <a:p>
            <a:pPr marL="114300" indent="0">
              <a:buNone/>
            </a:pPr>
            <a:r>
              <a:rPr lang="en-US" dirty="0"/>
              <a:t>defense against security</a:t>
            </a:r>
          </a:p>
          <a:p>
            <a:pPr marL="114300" indent="0">
              <a:buNone/>
            </a:pPr>
            <a:r>
              <a:rPr lang="en-US" dirty="0"/>
              <a:t>vulnerabilities.</a:t>
            </a: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5052943" y="2194560"/>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1000"/>
              </a:spcBef>
              <a:spcAft>
                <a:spcPts val="0"/>
              </a:spcAft>
              <a:buClr>
                <a:schemeClr val="lt1"/>
              </a:buClr>
              <a:buSzPts val="2200"/>
              <a:buNone/>
            </a:pPr>
            <a:r>
              <a:rPr lang="en-US" dirty="0"/>
              <a:t> </a:t>
            </a:r>
            <a:endParaRPr dirty="0"/>
          </a:p>
        </p:txBody>
      </p:sp>
      <p:graphicFrame>
        <p:nvGraphicFramePr>
          <p:cNvPr id="161" name="Google Shape;161;p4" descr="Alt text required"/>
          <p:cNvGraphicFramePr/>
          <p:nvPr>
            <p:extLst>
              <p:ext uri="{D42A27DB-BD31-4B8C-83A1-F6EECF244321}">
                <p14:modId xmlns:p14="http://schemas.microsoft.com/office/powerpoint/2010/main" val="2388476824"/>
              </p:ext>
            </p:extLst>
          </p:nvPr>
        </p:nvGraphicFramePr>
        <p:xfrm>
          <a:off x="1381335" y="1894376"/>
          <a:ext cx="9702739" cy="4695375"/>
        </p:xfrm>
        <a:graphic>
          <a:graphicData uri="http://schemas.openxmlformats.org/drawingml/2006/table">
            <a:tbl>
              <a:tblPr firstRow="1" firstCol="1">
                <a:noFill/>
                <a:tableStyleId>{802198C4-3087-4945-87E3-76CBB3509B7E}</a:tableStyleId>
              </a:tblPr>
              <a:tblGrid>
                <a:gridCol w="4991071">
                  <a:extLst>
                    <a:ext uri="{9D8B030D-6E8A-4147-A177-3AD203B41FA5}">
                      <a16:colId xmlns:a16="http://schemas.microsoft.com/office/drawing/2014/main" val="20000"/>
                    </a:ext>
                  </a:extLst>
                </a:gridCol>
                <a:gridCol w="4711668">
                  <a:extLst>
                    <a:ext uri="{9D8B030D-6E8A-4147-A177-3AD203B41FA5}">
                      <a16:colId xmlns:a16="http://schemas.microsoft.com/office/drawing/2014/main" val="20001"/>
                    </a:ext>
                  </a:extLst>
                </a:gridCol>
              </a:tblGrid>
              <a:tr h="2053519">
                <a:tc>
                  <a:txBody>
                    <a:bodyPr/>
                    <a:lstStyle/>
                    <a:p>
                      <a:pPr marL="0" marR="0" lvl="0" indent="0" algn="ctr" rtl="0">
                        <a:lnSpc>
                          <a:spcPct val="100000"/>
                        </a:lnSpc>
                        <a:spcBef>
                          <a:spcPts val="0"/>
                        </a:spcBef>
                        <a:spcAft>
                          <a:spcPts val="0"/>
                        </a:spcAft>
                        <a:buClr>
                          <a:srgbClr val="000000"/>
                        </a:buClr>
                        <a:buSzPts val="3600"/>
                        <a:buFont typeface="Arial"/>
                        <a:buNone/>
                      </a:pPr>
                      <a:r>
                        <a:rPr lang="en-US" sz="3600" b="1" u="none" strike="noStrike" cap="none" dirty="0">
                          <a:solidFill>
                            <a:schemeClr val="tx1"/>
                          </a:solidFill>
                        </a:rPr>
                        <a:t>Likely</a:t>
                      </a:r>
                    </a:p>
                    <a:p>
                      <a:pPr marL="0" marR="0" lvl="0" indent="0" algn="ctr" rtl="0">
                        <a:lnSpc>
                          <a:spcPct val="100000"/>
                        </a:lnSpc>
                        <a:spcBef>
                          <a:spcPts val="0"/>
                        </a:spcBef>
                        <a:spcAft>
                          <a:spcPts val="0"/>
                        </a:spcAft>
                        <a:buClr>
                          <a:srgbClr val="000000"/>
                        </a:buClr>
                        <a:buSzPts val="3600"/>
                        <a:buFont typeface="Arial"/>
                        <a:buNone/>
                      </a:pPr>
                      <a:r>
                        <a:rPr lang="en-US" sz="2400" i="1" u="none" strike="noStrike" cap="none" dirty="0">
                          <a:solidFill>
                            <a:schemeClr val="tx1"/>
                          </a:solidFill>
                        </a:rPr>
                        <a:t>STD-001-CPP</a:t>
                      </a:r>
                    </a:p>
                    <a:p>
                      <a:pPr marL="0" marR="0" lvl="0" indent="0" algn="ctr" rtl="0">
                        <a:lnSpc>
                          <a:spcPct val="100000"/>
                        </a:lnSpc>
                        <a:spcBef>
                          <a:spcPts val="0"/>
                        </a:spcBef>
                        <a:spcAft>
                          <a:spcPts val="0"/>
                        </a:spcAft>
                        <a:buClr>
                          <a:srgbClr val="000000"/>
                        </a:buClr>
                        <a:buSzPts val="3600"/>
                        <a:buFont typeface="Arial"/>
                        <a:buNone/>
                      </a:pPr>
                      <a:r>
                        <a:rPr lang="en-US" sz="2400" i="1" u="none" strike="noStrike" cap="none" dirty="0">
                          <a:solidFill>
                            <a:schemeClr val="tx1"/>
                          </a:solidFill>
                        </a:rPr>
                        <a:t>STD-002-CPP</a:t>
                      </a:r>
                    </a:p>
                    <a:p>
                      <a:pPr marL="0" marR="0" lvl="0" indent="0" algn="ctr" rtl="0">
                        <a:lnSpc>
                          <a:spcPct val="100000"/>
                        </a:lnSpc>
                        <a:spcBef>
                          <a:spcPts val="0"/>
                        </a:spcBef>
                        <a:spcAft>
                          <a:spcPts val="0"/>
                        </a:spcAft>
                        <a:buClr>
                          <a:srgbClr val="000000"/>
                        </a:buClr>
                        <a:buSzPts val="3600"/>
                        <a:buFont typeface="Arial"/>
                        <a:buNone/>
                      </a:pPr>
                      <a:r>
                        <a:rPr lang="en-US" sz="2400" i="1" u="none" strike="noStrike" cap="none" dirty="0">
                          <a:solidFill>
                            <a:schemeClr val="tx1"/>
                          </a:solidFill>
                        </a:rPr>
                        <a:t>STD-003-CPP</a:t>
                      </a:r>
                    </a:p>
                    <a:p>
                      <a:pPr marL="0" marR="0" lvl="0" indent="0" algn="ctr" rtl="0">
                        <a:lnSpc>
                          <a:spcPct val="100000"/>
                        </a:lnSpc>
                        <a:spcBef>
                          <a:spcPts val="0"/>
                        </a:spcBef>
                        <a:spcAft>
                          <a:spcPts val="0"/>
                        </a:spcAft>
                        <a:buClr>
                          <a:srgbClr val="000000"/>
                        </a:buClr>
                        <a:buSzPts val="3600"/>
                        <a:buFont typeface="Arial"/>
                        <a:buNone/>
                      </a:pPr>
                      <a:r>
                        <a:rPr lang="en-US" sz="2400" i="1" u="none" strike="noStrike" cap="none" dirty="0">
                          <a:solidFill>
                            <a:schemeClr val="tx1"/>
                          </a:solidFill>
                        </a:rPr>
                        <a:t>STD-004-CPP</a:t>
                      </a:r>
                      <a:endParaRPr sz="2400" i="1"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b="1" u="none" strike="noStrike" cap="none" dirty="0">
                          <a:solidFill>
                            <a:schemeClr val="tx1"/>
                          </a:solidFill>
                        </a:rPr>
                        <a:t>Priority</a:t>
                      </a:r>
                      <a:endParaRPr sz="1400" b="1"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2400" i="1" u="none" strike="noStrike" cap="none" dirty="0">
                          <a:solidFill>
                            <a:schemeClr val="tx1"/>
                          </a:solidFill>
                        </a:rPr>
                        <a:t>STD-003-CPP</a:t>
                      </a:r>
                    </a:p>
                    <a:p>
                      <a:pPr marL="0" marR="0" lvl="0" indent="0" algn="ctr" rtl="0">
                        <a:lnSpc>
                          <a:spcPct val="100000"/>
                        </a:lnSpc>
                        <a:spcBef>
                          <a:spcPts val="0"/>
                        </a:spcBef>
                        <a:spcAft>
                          <a:spcPts val="0"/>
                        </a:spcAft>
                        <a:buClr>
                          <a:srgbClr val="000000"/>
                        </a:buClr>
                        <a:buSzPts val="3600"/>
                        <a:buFont typeface="Arial"/>
                        <a:buNone/>
                      </a:pPr>
                      <a:r>
                        <a:rPr lang="en-US" sz="2400" i="1" u="none" strike="noStrike" cap="none" dirty="0">
                          <a:solidFill>
                            <a:schemeClr val="tx1"/>
                          </a:solidFill>
                        </a:rPr>
                        <a:t>STD-004-CPP</a:t>
                      </a:r>
                    </a:p>
                    <a:p>
                      <a:pPr marL="0" marR="0" lvl="0" indent="0" algn="ctr" rtl="0">
                        <a:lnSpc>
                          <a:spcPct val="100000"/>
                        </a:lnSpc>
                        <a:spcBef>
                          <a:spcPts val="0"/>
                        </a:spcBef>
                        <a:spcAft>
                          <a:spcPts val="0"/>
                        </a:spcAft>
                        <a:buClr>
                          <a:srgbClr val="000000"/>
                        </a:buClr>
                        <a:buSzPts val="3600"/>
                        <a:buFont typeface="Arial"/>
                        <a:buNone/>
                      </a:pPr>
                      <a:r>
                        <a:rPr lang="en-US" sz="2400" i="1" u="none" strike="noStrike" cap="none" dirty="0">
                          <a:solidFill>
                            <a:schemeClr val="tx1"/>
                          </a:solidFill>
                        </a:rPr>
                        <a:t>STD-005-CPP</a:t>
                      </a:r>
                    </a:p>
                    <a:p>
                      <a:pPr marL="0" marR="0" lvl="0" indent="0" algn="ctr" rtl="0">
                        <a:lnSpc>
                          <a:spcPct val="100000"/>
                        </a:lnSpc>
                        <a:spcBef>
                          <a:spcPts val="0"/>
                        </a:spcBef>
                        <a:spcAft>
                          <a:spcPts val="0"/>
                        </a:spcAft>
                        <a:buClr>
                          <a:srgbClr val="000000"/>
                        </a:buClr>
                        <a:buSzPts val="3600"/>
                        <a:buFont typeface="Arial"/>
                        <a:buNone/>
                      </a:pPr>
                      <a:r>
                        <a:rPr lang="en-US" sz="2400" i="1" u="none" strike="noStrike" cap="none" dirty="0">
                          <a:solidFill>
                            <a:schemeClr val="tx1"/>
                          </a:solidFill>
                        </a:rPr>
                        <a:t>STD-007-CPP</a:t>
                      </a:r>
                    </a:p>
                    <a:p>
                      <a:pPr marL="0" marR="0" lvl="0" indent="0" algn="ctr" rtl="0">
                        <a:lnSpc>
                          <a:spcPct val="100000"/>
                        </a:lnSpc>
                        <a:spcBef>
                          <a:spcPts val="0"/>
                        </a:spcBef>
                        <a:spcAft>
                          <a:spcPts val="0"/>
                        </a:spcAft>
                        <a:buClr>
                          <a:srgbClr val="000000"/>
                        </a:buClr>
                        <a:buSzPts val="3600"/>
                        <a:buFont typeface="Arial"/>
                        <a:buNone/>
                      </a:pPr>
                      <a:r>
                        <a:rPr lang="en-US" sz="2400" i="1" u="none" strike="noStrike" cap="none" dirty="0">
                          <a:solidFill>
                            <a:schemeClr val="tx1"/>
                          </a:solidFill>
                        </a:rPr>
                        <a:t>STD-008-CPP</a:t>
                      </a:r>
                    </a:p>
                    <a:p>
                      <a:pPr marL="0" marR="0" lvl="0" indent="0" algn="ctr" rtl="0">
                        <a:lnSpc>
                          <a:spcPct val="100000"/>
                        </a:lnSpc>
                        <a:spcBef>
                          <a:spcPts val="0"/>
                        </a:spcBef>
                        <a:spcAft>
                          <a:spcPts val="0"/>
                        </a:spcAft>
                        <a:buClr>
                          <a:srgbClr val="000000"/>
                        </a:buClr>
                        <a:buSzPts val="3600"/>
                        <a:buFont typeface="Arial"/>
                        <a:buNone/>
                      </a:pPr>
                      <a:r>
                        <a:rPr lang="en-US" sz="2400" i="1" u="none" strike="noStrike" cap="none" dirty="0">
                          <a:solidFill>
                            <a:schemeClr val="tx1"/>
                          </a:solidFill>
                        </a:rPr>
                        <a:t>STD-010-CPP</a:t>
                      </a:r>
                      <a:endParaRPr sz="2400" i="1"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b="1" u="none" strike="noStrike" cap="none" dirty="0">
                          <a:solidFill>
                            <a:schemeClr val="tx1"/>
                          </a:solidFill>
                        </a:rPr>
                        <a:t>Low priority</a:t>
                      </a:r>
                      <a:endParaRPr sz="1400" b="1"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2400" i="1" u="none" strike="noStrike" cap="none" dirty="0">
                          <a:solidFill>
                            <a:schemeClr val="tx1"/>
                          </a:solidFill>
                        </a:rPr>
                        <a:t>STD-002-CPP</a:t>
                      </a:r>
                    </a:p>
                    <a:p>
                      <a:pPr marL="0" marR="0" lvl="0" indent="0" algn="ctr" rtl="0">
                        <a:lnSpc>
                          <a:spcPct val="100000"/>
                        </a:lnSpc>
                        <a:spcBef>
                          <a:spcPts val="0"/>
                        </a:spcBef>
                        <a:spcAft>
                          <a:spcPts val="0"/>
                        </a:spcAft>
                        <a:buClr>
                          <a:srgbClr val="000000"/>
                        </a:buClr>
                        <a:buSzPts val="3600"/>
                        <a:buFont typeface="Arial"/>
                        <a:buNone/>
                      </a:pPr>
                      <a:r>
                        <a:rPr lang="en-US" sz="2400" i="1" u="none" strike="noStrike" cap="none" dirty="0">
                          <a:solidFill>
                            <a:schemeClr val="tx1"/>
                          </a:solidFill>
                        </a:rPr>
                        <a:t>STD-006-CPP</a:t>
                      </a:r>
                      <a:endParaRPr sz="2400" i="1"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b="1" u="none" strike="noStrike" cap="none" dirty="0">
                          <a:solidFill>
                            <a:schemeClr val="tx1"/>
                          </a:solidFill>
                        </a:rPr>
                        <a:t>Unlikely</a:t>
                      </a:r>
                      <a:endParaRPr sz="1400" b="1"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2400" i="1" u="none" strike="noStrike" cap="none" dirty="0">
                          <a:solidFill>
                            <a:schemeClr val="tx1"/>
                          </a:solidFill>
                        </a:rPr>
                        <a:t>STD-006-CPP</a:t>
                      </a:r>
                      <a:endParaRPr sz="2400" i="1"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bg1">
                        <a:lumMod val="75000"/>
                      </a:schemeClr>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820400" cy="4395191"/>
          </a:xfrm>
          <a:prstGeom prst="rect">
            <a:avLst/>
          </a:prstGeom>
          <a:noFill/>
          <a:ln>
            <a:noFill/>
          </a:ln>
        </p:spPr>
        <p:txBody>
          <a:bodyPr spcFirstLastPara="1" wrap="square" lIns="91425" tIns="45700" rIns="91425" bIns="45700" anchor="t" anchorCtr="0">
            <a:normAutofit fontScale="92500" lnSpcReduction="20000"/>
          </a:bodyPr>
          <a:lstStyle/>
          <a:p>
            <a:pPr marL="342900">
              <a:spcBef>
                <a:spcPts val="0"/>
              </a:spcBef>
              <a:buSzPts val="2200"/>
              <a:buFont typeface="Arial" panose="020B0604020202020204" pitchFamily="34" charset="0"/>
              <a:buChar char="•"/>
            </a:pPr>
            <a:r>
              <a:rPr lang="en-US" b="1" dirty="0">
                <a:solidFill>
                  <a:srgbClr val="FFFFFF"/>
                </a:solidFill>
              </a:rPr>
              <a:t>Validate Input Data </a:t>
            </a:r>
            <a:r>
              <a:rPr lang="en-US" sz="1700" i="1" dirty="0">
                <a:solidFill>
                  <a:srgbClr val="FFFFFF"/>
                </a:solidFill>
              </a:rPr>
              <a:t>(STD-003-CPP | STD-004-CPP | STD-010-CPP)</a:t>
            </a:r>
          </a:p>
          <a:p>
            <a:pPr marL="0" indent="0">
              <a:spcBef>
                <a:spcPts val="0"/>
              </a:spcBef>
              <a:buSzPts val="2200"/>
              <a:buNone/>
            </a:pPr>
            <a:endParaRPr lang="en-US" b="1" dirty="0">
              <a:solidFill>
                <a:srgbClr val="FFFFFF"/>
              </a:solidFill>
            </a:endParaRPr>
          </a:p>
          <a:p>
            <a:pPr marL="228600" lvl="0" indent="-228600" algn="l" rtl="0">
              <a:lnSpc>
                <a:spcPct val="90000"/>
              </a:lnSpc>
              <a:spcBef>
                <a:spcPts val="0"/>
              </a:spcBef>
              <a:spcAft>
                <a:spcPts val="0"/>
              </a:spcAft>
              <a:buClr>
                <a:schemeClr val="lt1"/>
              </a:buClr>
              <a:buSzPts val="2200"/>
              <a:buChar char="•"/>
            </a:pPr>
            <a:r>
              <a:rPr lang="en-US" b="1" dirty="0">
                <a:solidFill>
                  <a:srgbClr val="FFFFFF"/>
                </a:solidFill>
              </a:rPr>
              <a:t> Heed Compiler Warnings </a:t>
            </a:r>
            <a:r>
              <a:rPr lang="en-US" sz="1700" i="1" dirty="0">
                <a:solidFill>
                  <a:srgbClr val="FFFFFF"/>
                </a:solidFill>
              </a:rPr>
              <a:t>(STD-001-CPP | STD-005-CPP | STD-008-CPP)</a:t>
            </a:r>
          </a:p>
          <a:p>
            <a:pPr marL="0" lvl="0" indent="0" algn="l" rtl="0">
              <a:lnSpc>
                <a:spcPct val="90000"/>
              </a:lnSpc>
              <a:spcBef>
                <a:spcPts val="0"/>
              </a:spcBef>
              <a:spcAft>
                <a:spcPts val="0"/>
              </a:spcAft>
              <a:buClr>
                <a:schemeClr val="lt1"/>
              </a:buClr>
              <a:buSzPts val="2200"/>
              <a:buNone/>
            </a:pPr>
            <a:endParaRPr lang="en-US" dirty="0">
              <a:solidFill>
                <a:srgbClr val="FFFFFF"/>
              </a:solidFill>
            </a:endParaRP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 </a:t>
            </a:r>
            <a:r>
              <a:rPr lang="en-US" b="1" dirty="0">
                <a:solidFill>
                  <a:srgbClr val="FFFFFF"/>
                </a:solidFill>
              </a:rPr>
              <a:t>Architect and Design for security policies </a:t>
            </a:r>
            <a:r>
              <a:rPr lang="en-US" sz="1700" i="1" dirty="0">
                <a:solidFill>
                  <a:srgbClr val="FFFFFF"/>
                </a:solidFill>
              </a:rPr>
              <a:t>(STD-008-CPP | STD-009-CPP)</a:t>
            </a:r>
          </a:p>
          <a:p>
            <a:pPr marL="0" lvl="0" indent="0" algn="l" rtl="0">
              <a:lnSpc>
                <a:spcPct val="90000"/>
              </a:lnSpc>
              <a:spcBef>
                <a:spcPts val="0"/>
              </a:spcBef>
              <a:spcAft>
                <a:spcPts val="0"/>
              </a:spcAft>
              <a:buClr>
                <a:schemeClr val="lt1"/>
              </a:buClr>
              <a:buSzPts val="2200"/>
              <a:buNone/>
            </a:pPr>
            <a:endParaRPr lang="en-US" dirty="0">
              <a:solidFill>
                <a:srgbClr val="FFFFFF"/>
              </a:solidFill>
            </a:endParaRP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 </a:t>
            </a:r>
            <a:r>
              <a:rPr lang="en-US" b="1" dirty="0">
                <a:solidFill>
                  <a:srgbClr val="FFFFFF"/>
                </a:solidFill>
              </a:rPr>
              <a:t>Keep it simple </a:t>
            </a:r>
            <a:r>
              <a:rPr lang="en-US" sz="1700" dirty="0">
                <a:solidFill>
                  <a:srgbClr val="FFFFFF"/>
                </a:solidFill>
              </a:rPr>
              <a:t>(STD-002-CPP | STD-005-CPP | STD-009-CPP)</a:t>
            </a:r>
          </a:p>
          <a:p>
            <a:pPr marL="0" lvl="0" indent="0" algn="l" rtl="0">
              <a:lnSpc>
                <a:spcPct val="90000"/>
              </a:lnSpc>
              <a:spcBef>
                <a:spcPts val="0"/>
              </a:spcBef>
              <a:spcAft>
                <a:spcPts val="0"/>
              </a:spcAft>
              <a:buClr>
                <a:schemeClr val="lt1"/>
              </a:buClr>
              <a:buSzPts val="2200"/>
              <a:buNone/>
            </a:pPr>
            <a:endParaRPr lang="en-US" dirty="0">
              <a:solidFill>
                <a:srgbClr val="FFFFFF"/>
              </a:solidFill>
            </a:endParaRP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 </a:t>
            </a:r>
            <a:r>
              <a:rPr lang="en-US" b="1" dirty="0">
                <a:solidFill>
                  <a:srgbClr val="FFFFFF"/>
                </a:solidFill>
              </a:rPr>
              <a:t>Default Deny </a:t>
            </a:r>
            <a:r>
              <a:rPr lang="en-US" sz="1700" i="1" dirty="0">
                <a:solidFill>
                  <a:srgbClr val="FFFFFF"/>
                </a:solidFill>
              </a:rPr>
              <a:t>(STD-004-CPP)</a:t>
            </a:r>
          </a:p>
          <a:p>
            <a:pPr marL="0" lvl="0" indent="0" algn="l" rtl="0">
              <a:lnSpc>
                <a:spcPct val="90000"/>
              </a:lnSpc>
              <a:spcBef>
                <a:spcPts val="0"/>
              </a:spcBef>
              <a:spcAft>
                <a:spcPts val="0"/>
              </a:spcAft>
              <a:buClr>
                <a:schemeClr val="lt1"/>
              </a:buClr>
              <a:buSzPts val="2200"/>
              <a:buNone/>
            </a:pPr>
            <a:endParaRPr lang="en-US" dirty="0">
              <a:solidFill>
                <a:srgbClr val="FFFFFF"/>
              </a:solidFill>
            </a:endParaRP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 </a:t>
            </a:r>
            <a:r>
              <a:rPr lang="en-US" b="1" dirty="0">
                <a:solidFill>
                  <a:srgbClr val="FFFFFF"/>
                </a:solidFill>
              </a:rPr>
              <a:t>Adhere to the principle of least privilege </a:t>
            </a:r>
            <a:r>
              <a:rPr lang="en-US" sz="1700" dirty="0">
                <a:solidFill>
                  <a:srgbClr val="FFFFFF"/>
                </a:solidFill>
              </a:rPr>
              <a:t>(STD-004-CPP)</a:t>
            </a:r>
          </a:p>
          <a:p>
            <a:pPr marL="0" lvl="0" indent="0" algn="l" rtl="0">
              <a:lnSpc>
                <a:spcPct val="90000"/>
              </a:lnSpc>
              <a:spcBef>
                <a:spcPts val="0"/>
              </a:spcBef>
              <a:spcAft>
                <a:spcPts val="0"/>
              </a:spcAft>
              <a:buClr>
                <a:schemeClr val="lt1"/>
              </a:buClr>
              <a:buSzPts val="2200"/>
              <a:buNone/>
            </a:pPr>
            <a:endParaRPr lang="en-US" dirty="0">
              <a:solidFill>
                <a:srgbClr val="FFFFFF"/>
              </a:solidFill>
            </a:endParaRP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 </a:t>
            </a:r>
            <a:r>
              <a:rPr lang="en-US" b="1" dirty="0">
                <a:solidFill>
                  <a:srgbClr val="FFFFFF"/>
                </a:solidFill>
              </a:rPr>
              <a:t>Sanitize data sent to other systems </a:t>
            </a:r>
            <a:r>
              <a:rPr lang="en-US" sz="1700" i="1" dirty="0">
                <a:solidFill>
                  <a:srgbClr val="FFFFFF"/>
                </a:solidFill>
              </a:rPr>
              <a:t>(STD-003-CPP | STD-004-CPP)</a:t>
            </a:r>
          </a:p>
          <a:p>
            <a:pPr marL="0" lvl="0" indent="0" algn="l" rtl="0">
              <a:lnSpc>
                <a:spcPct val="90000"/>
              </a:lnSpc>
              <a:spcBef>
                <a:spcPts val="0"/>
              </a:spcBef>
              <a:spcAft>
                <a:spcPts val="0"/>
              </a:spcAft>
              <a:buClr>
                <a:schemeClr val="lt1"/>
              </a:buClr>
              <a:buSzPts val="2200"/>
              <a:buNone/>
            </a:pPr>
            <a:endParaRPr lang="en-US" dirty="0">
              <a:solidFill>
                <a:srgbClr val="FFFFFF"/>
              </a:solidFill>
            </a:endParaRP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 </a:t>
            </a:r>
            <a:r>
              <a:rPr lang="en-US" b="1" dirty="0">
                <a:solidFill>
                  <a:srgbClr val="FFFFFF"/>
                </a:solidFill>
              </a:rPr>
              <a:t>Practice Defense in Depth </a:t>
            </a:r>
            <a:r>
              <a:rPr lang="en-US" sz="1700" i="1" dirty="0">
                <a:solidFill>
                  <a:srgbClr val="FFFFFF"/>
                </a:solidFill>
              </a:rPr>
              <a:t>(STD-006-CPP | STD-007-CPP | STD-010-CPP)</a:t>
            </a:r>
          </a:p>
          <a:p>
            <a:pPr marL="0" lvl="0" indent="0" algn="l" rtl="0">
              <a:lnSpc>
                <a:spcPct val="90000"/>
              </a:lnSpc>
              <a:spcBef>
                <a:spcPts val="0"/>
              </a:spcBef>
              <a:spcAft>
                <a:spcPts val="0"/>
              </a:spcAft>
              <a:buClr>
                <a:schemeClr val="lt1"/>
              </a:buClr>
              <a:buSzPts val="2200"/>
              <a:buNone/>
            </a:pPr>
            <a:endParaRPr lang="en-US" dirty="0">
              <a:solidFill>
                <a:srgbClr val="FFFFFF"/>
              </a:solidFill>
            </a:endParaRP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 </a:t>
            </a:r>
            <a:r>
              <a:rPr lang="en-US" b="1" dirty="0">
                <a:solidFill>
                  <a:srgbClr val="FFFFFF"/>
                </a:solidFill>
              </a:rPr>
              <a:t>Use effective Quality Assurance Techniques </a:t>
            </a:r>
            <a:r>
              <a:rPr lang="en-US" sz="1700" i="1" dirty="0">
                <a:solidFill>
                  <a:srgbClr val="FFFFFF"/>
                </a:solidFill>
              </a:rPr>
              <a:t>(STD-001-CPP | STD-006-CPP | STD-007-CPP | STD-010-CPP)</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70000" lnSpcReduction="20000"/>
          </a:bodyPr>
          <a:lstStyle/>
          <a:p>
            <a:pPr marL="228600" indent="-228600">
              <a:spcBef>
                <a:spcPts val="0"/>
              </a:spcBef>
              <a:buSzPts val="2000"/>
            </a:pPr>
            <a:r>
              <a:rPr lang="en-US" b="1" dirty="0">
                <a:latin typeface="Century Gothic" panose="020B0502020202020204" pitchFamily="34" charset="0"/>
              </a:rPr>
              <a:t>Memory Protection </a:t>
            </a:r>
            <a:r>
              <a:rPr lang="en-US" dirty="0">
                <a:latin typeface="Century Gothic" panose="020B0502020202020204" pitchFamily="34" charset="0"/>
              </a:rPr>
              <a:t>– </a:t>
            </a:r>
            <a:r>
              <a:rPr lang="en-US" i="1" dirty="0">
                <a:latin typeface="Century Gothic" panose="020B0502020202020204" pitchFamily="34" charset="0"/>
              </a:rPr>
              <a:t>Do not access freed memory.</a:t>
            </a:r>
          </a:p>
          <a:p>
            <a:pPr marL="228600" indent="-228600">
              <a:spcBef>
                <a:spcPts val="0"/>
              </a:spcBef>
              <a:buSzPts val="2000"/>
            </a:pPr>
            <a:endParaRPr lang="en-US" dirty="0">
              <a:latin typeface="Century Gothic" panose="020B0502020202020204" pitchFamily="34" charset="0"/>
            </a:endParaRPr>
          </a:p>
          <a:p>
            <a:pPr marL="228600" indent="-228600">
              <a:spcBef>
                <a:spcPts val="0"/>
              </a:spcBef>
              <a:buSzPts val="2000"/>
            </a:pPr>
            <a:r>
              <a:rPr lang="en-US" b="1" dirty="0">
                <a:latin typeface="Century Gothic" panose="020B0502020202020204" pitchFamily="34" charset="0"/>
              </a:rPr>
              <a:t>SQL Injection </a:t>
            </a:r>
            <a:r>
              <a:rPr lang="en-US" dirty="0">
                <a:latin typeface="Century Gothic" panose="020B0502020202020204" pitchFamily="34" charset="0"/>
              </a:rPr>
              <a:t>– </a:t>
            </a:r>
            <a:r>
              <a:rPr lang="en-US" i="1" dirty="0">
                <a:latin typeface="Century Gothic" panose="020B0502020202020204" pitchFamily="34" charset="0"/>
              </a:rPr>
              <a:t>Prevent SQL injections.</a:t>
            </a:r>
          </a:p>
          <a:p>
            <a:pPr marL="228600" indent="-228600">
              <a:spcBef>
                <a:spcPts val="0"/>
              </a:spcBef>
              <a:buSzPts val="2000"/>
            </a:pPr>
            <a:endParaRPr lang="en-US" b="1" i="1" dirty="0">
              <a:latin typeface="Century Gothic" panose="020B0502020202020204" pitchFamily="34" charset="0"/>
            </a:endParaRPr>
          </a:p>
          <a:p>
            <a:pPr marL="228600" indent="-228600">
              <a:spcBef>
                <a:spcPts val="0"/>
              </a:spcBef>
              <a:buSzPts val="2000"/>
            </a:pPr>
            <a:r>
              <a:rPr lang="en-US" b="1" dirty="0">
                <a:latin typeface="Century Gothic" panose="020B0502020202020204" pitchFamily="34" charset="0"/>
              </a:rPr>
              <a:t>Memory Safety </a:t>
            </a:r>
            <a:r>
              <a:rPr lang="en-US" dirty="0">
                <a:latin typeface="Century Gothic" panose="020B0502020202020204" pitchFamily="34" charset="0"/>
              </a:rPr>
              <a:t>– </a:t>
            </a:r>
            <a:r>
              <a:rPr lang="en-US" i="1" dirty="0">
                <a:latin typeface="Century Gothic" panose="020B0502020202020204" pitchFamily="34" charset="0"/>
              </a:rPr>
              <a:t>Do not read uninitialized memory.</a:t>
            </a:r>
          </a:p>
          <a:p>
            <a:pPr marL="228600" indent="-228600">
              <a:spcBef>
                <a:spcPts val="0"/>
              </a:spcBef>
              <a:buSzPts val="2000"/>
            </a:pPr>
            <a:endParaRPr lang="en-US" dirty="0">
              <a:latin typeface="Century Gothic" panose="020B0502020202020204" pitchFamily="34" charset="0"/>
            </a:endParaRPr>
          </a:p>
          <a:p>
            <a:pPr marL="228600" indent="-228600">
              <a:spcBef>
                <a:spcPts val="0"/>
              </a:spcBef>
              <a:buSzPts val="2000"/>
            </a:pPr>
            <a:r>
              <a:rPr lang="en-US" b="1" dirty="0">
                <a:latin typeface="Century Gothic" panose="020B0502020202020204" pitchFamily="34" charset="0"/>
              </a:rPr>
              <a:t>Memory Management </a:t>
            </a:r>
            <a:r>
              <a:rPr lang="en-US" dirty="0">
                <a:latin typeface="Century Gothic" panose="020B0502020202020204" pitchFamily="34" charset="0"/>
              </a:rPr>
              <a:t>– </a:t>
            </a:r>
            <a:r>
              <a:rPr lang="en-US" i="1" dirty="0">
                <a:latin typeface="Century Gothic" panose="020B0502020202020204" pitchFamily="34" charset="0"/>
              </a:rPr>
              <a:t>Avoid manual memory management when possible.</a:t>
            </a:r>
          </a:p>
          <a:p>
            <a:pPr marL="0" indent="0">
              <a:spcBef>
                <a:spcPts val="0"/>
              </a:spcBef>
              <a:buSzPts val="2000"/>
              <a:buNone/>
            </a:pPr>
            <a:endParaRPr lang="en-US" b="1" i="1" u="sng" dirty="0">
              <a:latin typeface="Century Gothic" panose="020B0502020202020204" pitchFamily="34" charset="0"/>
            </a:endParaRPr>
          </a:p>
          <a:p>
            <a:pPr marL="228600" indent="-228600">
              <a:lnSpc>
                <a:spcPct val="170000"/>
              </a:lnSpc>
              <a:spcBef>
                <a:spcPts val="0"/>
              </a:spcBef>
              <a:buSzPts val="2000"/>
            </a:pPr>
            <a:r>
              <a:rPr lang="en-US" b="1" dirty="0">
                <a:latin typeface="Century Gothic" panose="020B0502020202020204" pitchFamily="34" charset="0"/>
              </a:rPr>
              <a:t>String Correctness </a:t>
            </a:r>
            <a:r>
              <a:rPr lang="en-US" dirty="0">
                <a:latin typeface="Century Gothic" panose="020B0502020202020204" pitchFamily="34" charset="0"/>
              </a:rPr>
              <a:t>– </a:t>
            </a:r>
            <a:r>
              <a:rPr lang="en-US" i="1" dirty="0">
                <a:latin typeface="Century Gothic" panose="020B0502020202020204" pitchFamily="34" charset="0"/>
              </a:rPr>
              <a:t>Always allocate enough space in memory for string data and null terminator to prevent unexpected behavior.</a:t>
            </a:r>
            <a:endParaRPr lang="en-US" b="1" i="1" u="sng" dirty="0">
              <a:latin typeface="Century Gothic" panose="020B0502020202020204" pitchFamily="34" charset="0"/>
            </a:endParaRPr>
          </a:p>
          <a:p>
            <a:pPr marL="228600" lvl="0" indent="-228600" algn="l" rtl="0">
              <a:lnSpc>
                <a:spcPct val="90000"/>
              </a:lnSpc>
              <a:spcBef>
                <a:spcPts val="0"/>
              </a:spcBef>
              <a:spcAft>
                <a:spcPts val="0"/>
              </a:spcAft>
              <a:buClr>
                <a:schemeClr val="lt1"/>
              </a:buClr>
              <a:buSzPts val="2000"/>
              <a:buChar char="•"/>
            </a:pPr>
            <a:endParaRPr lang="en-US" b="1" i="1" u="sng" dirty="0">
              <a:latin typeface="Century Gothic" panose="020B0502020202020204" pitchFamily="34" charset="0"/>
            </a:endParaRPr>
          </a:p>
          <a:p>
            <a:pPr marL="228600" indent="-228600">
              <a:spcBef>
                <a:spcPts val="0"/>
              </a:spcBef>
              <a:buSzPts val="2000"/>
            </a:pPr>
            <a:r>
              <a:rPr lang="en-US" b="1" dirty="0">
                <a:latin typeface="Century Gothic" panose="020B0502020202020204" pitchFamily="34" charset="0"/>
              </a:rPr>
              <a:t>Exceptions</a:t>
            </a:r>
            <a:r>
              <a:rPr lang="en-US" dirty="0">
                <a:latin typeface="Century Gothic" panose="020B0502020202020204" pitchFamily="34" charset="0"/>
              </a:rPr>
              <a:t> – </a:t>
            </a:r>
            <a:r>
              <a:rPr lang="en-US" i="1" dirty="0">
                <a:latin typeface="Century Gothic" panose="020B0502020202020204" pitchFamily="34" charset="0"/>
              </a:rPr>
              <a:t>Properly handle thrown exceptions.</a:t>
            </a:r>
          </a:p>
          <a:p>
            <a:pPr marL="228600" indent="-228600">
              <a:spcBef>
                <a:spcPts val="0"/>
              </a:spcBef>
              <a:buSzPts val="2000"/>
            </a:pPr>
            <a:endParaRPr lang="en-US" dirty="0">
              <a:latin typeface="Century Gothic" panose="020B0502020202020204" pitchFamily="34" charset="0"/>
            </a:endParaRPr>
          </a:p>
          <a:p>
            <a:pPr marL="228600" indent="-228600">
              <a:spcBef>
                <a:spcPts val="0"/>
              </a:spcBef>
              <a:buSzPts val="2000"/>
            </a:pPr>
            <a:r>
              <a:rPr lang="en-US" b="1" dirty="0">
                <a:latin typeface="Century Gothic" panose="020B0502020202020204" pitchFamily="34" charset="0"/>
              </a:rPr>
              <a:t>Data Type </a:t>
            </a:r>
            <a:r>
              <a:rPr lang="en-US" dirty="0">
                <a:latin typeface="Century Gothic" panose="020B0502020202020204" pitchFamily="34" charset="0"/>
              </a:rPr>
              <a:t>– </a:t>
            </a:r>
            <a:r>
              <a:rPr lang="en-US" i="1" dirty="0">
                <a:latin typeface="Century Gothic" panose="020B0502020202020204" pitchFamily="34" charset="0"/>
              </a:rPr>
              <a:t>Avoid implicit data type conversion to prevent unexpected behavior.</a:t>
            </a:r>
          </a:p>
          <a:p>
            <a:pPr marL="228600" indent="-228600">
              <a:spcBef>
                <a:spcPts val="0"/>
              </a:spcBef>
              <a:buSzPts val="2000"/>
            </a:pPr>
            <a:endParaRPr lang="en-US" dirty="0">
              <a:latin typeface="Century Gothic" panose="020B0502020202020204" pitchFamily="34" charset="0"/>
            </a:endParaRPr>
          </a:p>
          <a:p>
            <a:pPr marL="228600" indent="-228600">
              <a:spcBef>
                <a:spcPts val="0"/>
              </a:spcBef>
              <a:buSzPts val="2000"/>
            </a:pPr>
            <a:r>
              <a:rPr lang="en-US" b="1" dirty="0">
                <a:latin typeface="Century Gothic" panose="020B0502020202020204" pitchFamily="34" charset="0"/>
              </a:rPr>
              <a:t>Naming Convention </a:t>
            </a:r>
            <a:r>
              <a:rPr lang="en-US" dirty="0">
                <a:latin typeface="Century Gothic" panose="020B0502020202020204" pitchFamily="34" charset="0"/>
              </a:rPr>
              <a:t>– </a:t>
            </a:r>
            <a:r>
              <a:rPr lang="en-US" i="1" dirty="0">
                <a:latin typeface="Century Gothic" panose="020B0502020202020204" pitchFamily="34" charset="0"/>
              </a:rPr>
              <a:t>Use meaningful and descriptive naming conventions.</a:t>
            </a:r>
          </a:p>
          <a:p>
            <a:pPr marL="0" lvl="0" indent="0" algn="l" rtl="0">
              <a:lnSpc>
                <a:spcPct val="90000"/>
              </a:lnSpc>
              <a:spcBef>
                <a:spcPts val="0"/>
              </a:spcBef>
              <a:spcAft>
                <a:spcPts val="0"/>
              </a:spcAft>
              <a:buClr>
                <a:schemeClr val="lt1"/>
              </a:buClr>
              <a:buSzPts val="2000"/>
              <a:buNone/>
            </a:pPr>
            <a:endParaRPr lang="en-US" dirty="0">
              <a:latin typeface="Century Gothic" panose="020B0502020202020204" pitchFamily="34" charset="0"/>
            </a:endParaRPr>
          </a:p>
          <a:p>
            <a:pPr marL="228600" lvl="0" indent="-228600" algn="l" rtl="0">
              <a:lnSpc>
                <a:spcPct val="90000"/>
              </a:lnSpc>
              <a:spcBef>
                <a:spcPts val="0"/>
              </a:spcBef>
              <a:spcAft>
                <a:spcPts val="0"/>
              </a:spcAft>
              <a:buClr>
                <a:schemeClr val="lt1"/>
              </a:buClr>
              <a:buSzPts val="2000"/>
              <a:buChar char="•"/>
            </a:pPr>
            <a:r>
              <a:rPr lang="en-US" b="1" dirty="0">
                <a:latin typeface="Century Gothic" panose="020B0502020202020204" pitchFamily="34" charset="0"/>
              </a:rPr>
              <a:t>Data Value </a:t>
            </a:r>
            <a:r>
              <a:rPr lang="en-US" dirty="0">
                <a:latin typeface="Century Gothic" panose="020B0502020202020204" pitchFamily="34" charset="0"/>
              </a:rPr>
              <a:t>– </a:t>
            </a:r>
            <a:r>
              <a:rPr lang="en-US" i="1" dirty="0">
                <a:latin typeface="Century Gothic" panose="020B0502020202020204" pitchFamily="34" charset="0"/>
              </a:rPr>
              <a:t>Do not reuse variable names in sub scopes.</a:t>
            </a:r>
          </a:p>
          <a:p>
            <a:pPr marL="0" lvl="0" indent="0" algn="l" rtl="0">
              <a:lnSpc>
                <a:spcPct val="90000"/>
              </a:lnSpc>
              <a:spcBef>
                <a:spcPts val="0"/>
              </a:spcBef>
              <a:spcAft>
                <a:spcPts val="0"/>
              </a:spcAft>
              <a:buClr>
                <a:schemeClr val="lt1"/>
              </a:buClr>
              <a:buSzPts val="2000"/>
              <a:buNone/>
            </a:pPr>
            <a:endParaRPr lang="en-US" dirty="0">
              <a:latin typeface="Century Gothic" panose="020B0502020202020204" pitchFamily="34" charset="0"/>
            </a:endParaRPr>
          </a:p>
          <a:p>
            <a:pPr marL="228600" lvl="0" indent="-228600" algn="l" rtl="0">
              <a:lnSpc>
                <a:spcPct val="90000"/>
              </a:lnSpc>
              <a:spcBef>
                <a:spcPts val="0"/>
              </a:spcBef>
              <a:spcAft>
                <a:spcPts val="0"/>
              </a:spcAft>
              <a:buClr>
                <a:schemeClr val="lt1"/>
              </a:buClr>
              <a:buSzPts val="2000"/>
              <a:buChar char="•"/>
            </a:pPr>
            <a:r>
              <a:rPr lang="en-US" b="1" dirty="0">
                <a:latin typeface="Century Gothic" panose="020B0502020202020204" pitchFamily="34" charset="0"/>
              </a:rPr>
              <a:t>Assertions</a:t>
            </a:r>
            <a:r>
              <a:rPr lang="en-US" dirty="0">
                <a:latin typeface="Century Gothic" panose="020B0502020202020204" pitchFamily="34" charset="0"/>
              </a:rPr>
              <a:t> – </a:t>
            </a:r>
            <a:r>
              <a:rPr lang="en-US" i="1" dirty="0">
                <a:latin typeface="Century Gothic" panose="020B0502020202020204" pitchFamily="34" charset="0"/>
              </a:rPr>
              <a:t>Utilize assertions for debugging of programs not verifying the absence of runtime errors.</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AF2EA283-DB96-3DE8-259B-D61ADD4B3DE7}"/>
              </a:ext>
            </a:extLst>
          </p:cNvPr>
          <p:cNvGraphicFramePr>
            <a:graphicFrameLocks noGrp="1"/>
          </p:cNvGraphicFramePr>
          <p:nvPr>
            <p:extLst>
              <p:ext uri="{D42A27DB-BD31-4B8C-83A1-F6EECF244321}">
                <p14:modId xmlns:p14="http://schemas.microsoft.com/office/powerpoint/2010/main" val="2404382511"/>
              </p:ext>
            </p:extLst>
          </p:nvPr>
        </p:nvGraphicFramePr>
        <p:xfrm>
          <a:off x="685800" y="2358476"/>
          <a:ext cx="10820400" cy="3133794"/>
        </p:xfrm>
        <a:graphic>
          <a:graphicData uri="http://schemas.openxmlformats.org/drawingml/2006/table">
            <a:tbl>
              <a:tblPr firstRow="1" bandRow="1">
                <a:tableStyleId>{802198C4-3087-4945-87E3-76CBB3509B7E}</a:tableStyleId>
              </a:tblPr>
              <a:tblGrid>
                <a:gridCol w="3337560">
                  <a:extLst>
                    <a:ext uri="{9D8B030D-6E8A-4147-A177-3AD203B41FA5}">
                      <a16:colId xmlns:a16="http://schemas.microsoft.com/office/drawing/2014/main" val="2077115633"/>
                    </a:ext>
                  </a:extLst>
                </a:gridCol>
                <a:gridCol w="7482840">
                  <a:extLst>
                    <a:ext uri="{9D8B030D-6E8A-4147-A177-3AD203B41FA5}">
                      <a16:colId xmlns:a16="http://schemas.microsoft.com/office/drawing/2014/main" val="4072992017"/>
                    </a:ext>
                  </a:extLst>
                </a:gridCol>
              </a:tblGrid>
              <a:tr h="1003017">
                <a:tc>
                  <a:txBody>
                    <a:bodyPr/>
                    <a:lstStyle/>
                    <a:p>
                      <a:r>
                        <a:rPr lang="en-US" sz="2800" b="1" i="1" dirty="0">
                          <a:latin typeface="Century Gothic" panose="020B0502020202020204" pitchFamily="34" charset="0"/>
                        </a:rPr>
                        <a:t>Encryption At 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latin typeface="Century Gothic" panose="020B0502020202020204" pitchFamily="34" charset="0"/>
                        </a:rPr>
                        <a:t>Utilizes encryption methods to mask data as it is stored on a disk, database, or other data storage device.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646536357"/>
                  </a:ext>
                </a:extLst>
              </a:tr>
              <a:tr h="1003017">
                <a:tc>
                  <a:txBody>
                    <a:bodyPr/>
                    <a:lstStyle/>
                    <a:p>
                      <a:r>
                        <a:rPr lang="en-US" sz="2800" b="1" i="1" dirty="0">
                          <a:latin typeface="Century Gothic" panose="020B0502020202020204" pitchFamily="34" charset="0"/>
                        </a:rPr>
                        <a:t>Encryption In Flight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latin typeface="Century Gothic" panose="020B0502020202020204" pitchFamily="34" charset="0"/>
                        </a:rPr>
                        <a:t>Refers to the use of encryption when transmitting data across networks ensuring that if data is intercepted between endpoints the data is untranslatable without decryption key.</a:t>
                      </a:r>
                    </a:p>
                    <a:p>
                      <a:endParaRPr lang="en-US" dirty="0">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950620388"/>
                  </a:ext>
                </a:extLst>
              </a:tr>
              <a:tr h="1003017">
                <a:tc>
                  <a:txBody>
                    <a:bodyPr/>
                    <a:lstStyle/>
                    <a:p>
                      <a:r>
                        <a:rPr lang="en-US" sz="2800" b="1" i="1" dirty="0">
                          <a:latin typeface="Century Gothic" panose="020B0502020202020204" pitchFamily="34" charset="0"/>
                        </a:rPr>
                        <a:t>Encryption In </a:t>
                      </a:r>
                    </a:p>
                    <a:p>
                      <a:r>
                        <a:rPr lang="en-US" sz="2800" b="1" i="1" dirty="0">
                          <a:latin typeface="Century Gothic" panose="020B0502020202020204" pitchFamily="34" charset="0"/>
                        </a:rPr>
                        <a:t>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latin typeface="Century Gothic" panose="020B0502020202020204" pitchFamily="34" charset="0"/>
                        </a:rPr>
                        <a:t>Prevents unauthorized viewing of data by conducting computations on encrypted data without the need for decryption.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628070969"/>
                  </a:ext>
                </a:extLst>
              </a:tr>
            </a:tbl>
          </a:graphicData>
        </a:graphic>
      </p:graphicFrame>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400"/>
              <a:buChar char="•"/>
            </a:pPr>
            <a:r>
              <a:rPr lang="en-US" sz="2400" b="1" dirty="0"/>
              <a:t>Authentication</a:t>
            </a:r>
          </a:p>
          <a:p>
            <a:pPr marL="0" lvl="0" indent="0" algn="l" rtl="0">
              <a:lnSpc>
                <a:spcPct val="90000"/>
              </a:lnSpc>
              <a:spcBef>
                <a:spcPts val="0"/>
              </a:spcBef>
              <a:spcAft>
                <a:spcPts val="0"/>
              </a:spcAft>
              <a:buClr>
                <a:schemeClr val="lt1"/>
              </a:buClr>
              <a:buSzPts val="2400"/>
              <a:buNone/>
            </a:pPr>
            <a:r>
              <a:rPr lang="en-US" sz="2400" dirty="0"/>
              <a:t>	</a:t>
            </a:r>
            <a:r>
              <a:rPr lang="en-US" sz="2400" i="1" dirty="0"/>
              <a:t>- Process in which a user of a system can be identified</a:t>
            </a:r>
          </a:p>
          <a:p>
            <a:pPr marL="0" lvl="0" indent="0" algn="l" rtl="0">
              <a:lnSpc>
                <a:spcPct val="90000"/>
              </a:lnSpc>
              <a:spcBef>
                <a:spcPts val="0"/>
              </a:spcBef>
              <a:spcAft>
                <a:spcPts val="0"/>
              </a:spcAft>
              <a:buClr>
                <a:schemeClr val="lt1"/>
              </a:buClr>
              <a:buSzPts val="2400"/>
              <a:buNone/>
            </a:pPr>
            <a:r>
              <a:rPr lang="en-US" sz="2400" i="1" dirty="0"/>
              <a:t>	- Utilization of login credentials to validate authorized users.</a:t>
            </a:r>
          </a:p>
          <a:p>
            <a:pPr marL="0" lvl="0" indent="0" algn="l" rtl="0">
              <a:lnSpc>
                <a:spcPct val="90000"/>
              </a:lnSpc>
              <a:spcBef>
                <a:spcPts val="0"/>
              </a:spcBef>
              <a:spcAft>
                <a:spcPts val="0"/>
              </a:spcAft>
              <a:buClr>
                <a:schemeClr val="lt1"/>
              </a:buClr>
              <a:buSzPts val="2400"/>
              <a:buNone/>
            </a:pPr>
            <a:endParaRPr lang="en-US" sz="2400" dirty="0"/>
          </a:p>
          <a:p>
            <a:pPr marL="342900">
              <a:spcBef>
                <a:spcPts val="0"/>
              </a:spcBef>
              <a:buSzPts val="2400"/>
            </a:pPr>
            <a:r>
              <a:rPr lang="en-US" b="1" dirty="0"/>
              <a:t>Authorization</a:t>
            </a:r>
          </a:p>
          <a:p>
            <a:pPr marL="0" indent="0">
              <a:spcBef>
                <a:spcPts val="0"/>
              </a:spcBef>
              <a:buSzPts val="2400"/>
              <a:buNone/>
            </a:pPr>
            <a:r>
              <a:rPr lang="en-US" dirty="0"/>
              <a:t>	</a:t>
            </a:r>
            <a:r>
              <a:rPr lang="en-US" i="1" dirty="0"/>
              <a:t>- Process in which permissions and level of access are granted.</a:t>
            </a:r>
          </a:p>
          <a:p>
            <a:pPr marL="0" indent="0">
              <a:spcBef>
                <a:spcPts val="0"/>
              </a:spcBef>
              <a:buSzPts val="2400"/>
              <a:buNone/>
            </a:pPr>
            <a:r>
              <a:rPr lang="en-US" i="1" dirty="0"/>
              <a:t>	- Applied to protect sensitive data, ensure compliance with legal 	requirements/regulations, and reduce attack surface.</a:t>
            </a:r>
          </a:p>
          <a:p>
            <a:pPr marL="0" indent="0">
              <a:spcBef>
                <a:spcPts val="0"/>
              </a:spcBef>
              <a:buSzPts val="2400"/>
              <a:buNone/>
            </a:pPr>
            <a:endParaRPr lang="en-US" dirty="0"/>
          </a:p>
          <a:p>
            <a:pPr marL="342900">
              <a:spcBef>
                <a:spcPts val="0"/>
              </a:spcBef>
              <a:buSzPts val="2400"/>
            </a:pPr>
            <a:r>
              <a:rPr lang="en-US" b="1" dirty="0"/>
              <a:t>Accounting</a:t>
            </a:r>
          </a:p>
          <a:p>
            <a:pPr marL="0" indent="0">
              <a:spcBef>
                <a:spcPts val="0"/>
              </a:spcBef>
              <a:buSzPts val="2400"/>
              <a:buNone/>
            </a:pPr>
            <a:r>
              <a:rPr lang="en-US" dirty="0"/>
              <a:t>	</a:t>
            </a:r>
            <a:r>
              <a:rPr lang="en-US" i="1" dirty="0"/>
              <a:t>- Process in which activities are monitored to assist in detecting 	suspicious activity and system compromise.</a:t>
            </a:r>
          </a:p>
          <a:p>
            <a:pPr marL="0" indent="0">
              <a:spcBef>
                <a:spcPts val="0"/>
              </a:spcBef>
              <a:buSzPts val="2400"/>
              <a:buNone/>
            </a:pPr>
            <a:r>
              <a:rPr lang="en-US" i="1" dirty="0"/>
              <a:t>	- Ensures compliance with security principles flagging unauthorized 	access attempts, system disruptions, and potential security breaches.</a:t>
            </a:r>
            <a:endParaRPr i="1"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[Identify the coding vulnerability you chose to test. Include four to six mixed tests for positive and negative results. Include a slide for each test. Use the question for the test as the title. Show the results.]</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319</TotalTime>
  <Words>889</Words>
  <Application>Microsoft Office PowerPoint</Application>
  <PresentationFormat>Widescreen</PresentationFormat>
  <Paragraphs>126</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Clark, Derek</cp:lastModifiedBy>
  <cp:revision>9</cp:revision>
  <dcterms:created xsi:type="dcterms:W3CDTF">2020-08-19T17:59:24Z</dcterms:created>
  <dcterms:modified xsi:type="dcterms:W3CDTF">2025-02-23T03:57:50Z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