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70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1308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957E4-87C4-4E41-AB90-FCED5F4F3796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517D6-FEE5-487F-90C8-94452B302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22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would expect to find</a:t>
            </a:r>
            <a:r>
              <a:rPr lang="en-GB" baseline="0" dirty="0" smtClean="0"/>
              <a:t> these objects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483BE-A116-4B03-83D3-A5AE4A97DCBD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6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Context dependant we should find these objects</a:t>
            </a:r>
          </a:p>
          <a:p>
            <a:endParaRPr lang="en-GB" dirty="0" smtClean="0"/>
          </a:p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document.write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("Total Height: " +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screen.height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document.write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("Name: " +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navigator.appName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document.write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location.href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document.body.style.backgroundColor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="#f3f3f3";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c=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myCanvas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c.getContext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("2d");</a:t>
            </a:r>
          </a:p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ctx.fillStyle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="#FF0000";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//</a:t>
            </a:r>
            <a:r>
              <a:rPr lang="en-GB" baseline="0" dirty="0" smtClean="0"/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fillRect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x,y,width,height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ctx.fillRect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(10,10,150,80);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483BE-A116-4B03-83D3-A5AE4A97DCBD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6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Barry</a:t>
            </a:r>
          </a:p>
          <a:p>
            <a:r>
              <a:rPr lang="en-GB" dirty="0" smtClean="0"/>
              <a:t>1978</a:t>
            </a:r>
          </a:p>
          <a:p>
            <a:r>
              <a:rPr lang="en-GB" dirty="0" smtClean="0"/>
              <a:t>Eve</a:t>
            </a:r>
          </a:p>
          <a:p>
            <a:r>
              <a:rPr lang="en-GB" dirty="0" smtClean="0"/>
              <a:t>Gareth</a:t>
            </a:r>
          </a:p>
          <a:p>
            <a:r>
              <a:rPr lang="en-GB" dirty="0" smtClean="0"/>
              <a:t>Holly</a:t>
            </a:r>
          </a:p>
          <a:p>
            <a:r>
              <a:rPr lang="en-GB" dirty="0" err="1" smtClean="0"/>
              <a:t>BigBoy</a:t>
            </a:r>
            <a:endParaRPr lang="en-GB" dirty="0" smtClean="0"/>
          </a:p>
          <a:p>
            <a:r>
              <a:rPr lang="en-GB" dirty="0" smtClean="0"/>
              <a:t>Barry is now 21 years old, he has 6 children, his password is </a:t>
            </a:r>
            <a:r>
              <a:rPr lang="en-GB" dirty="0" err="1" smtClean="0"/>
              <a:t>BigBoy</a:t>
            </a:r>
            <a:endParaRPr lang="en-GB" dirty="0" smtClean="0"/>
          </a:p>
          <a:p>
            <a:r>
              <a:rPr lang="en-GB" dirty="0" smtClean="0"/>
              <a:t>undefined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483BE-A116-4B03-83D3-A5AE4A97DCBD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8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E8A-784B-4F2A-9FDE-3C31740E6B2E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0B5-3079-404C-BDDB-07624EDA4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E8A-784B-4F2A-9FDE-3C31740E6B2E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0B5-3079-404C-BDDB-07624EDA4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8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E8A-784B-4F2A-9FDE-3C31740E6B2E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0B5-3079-404C-BDDB-07624EDA4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C74F-9371-43A0-BCDB-09DB1CBC727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F23F-B7F2-4FCA-8149-44C4E6871C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98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C74F-9371-43A0-BCDB-09DB1CBC727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F23F-B7F2-4FCA-8149-44C4E6871C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1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C74F-9371-43A0-BCDB-09DB1CBC727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F23F-B7F2-4FCA-8149-44C4E6871C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8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C74F-9371-43A0-BCDB-09DB1CBC727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F23F-B7F2-4FCA-8149-44C4E6871C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57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C74F-9371-43A0-BCDB-09DB1CBC727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F23F-B7F2-4FCA-8149-44C4E6871C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62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C74F-9371-43A0-BCDB-09DB1CBC727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F23F-B7F2-4FCA-8149-44C4E6871C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491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C74F-9371-43A0-BCDB-09DB1CBC727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F23F-B7F2-4FCA-8149-44C4E6871C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6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C74F-9371-43A0-BCDB-09DB1CBC727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F23F-B7F2-4FCA-8149-44C4E6871C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5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E8A-784B-4F2A-9FDE-3C31740E6B2E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0B5-3079-404C-BDDB-07624EDA4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951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C74F-9371-43A0-BCDB-09DB1CBC727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F23F-B7F2-4FCA-8149-44C4E6871C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70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C74F-9371-43A0-BCDB-09DB1CBC727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F23F-B7F2-4FCA-8149-44C4E6871C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422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C74F-9371-43A0-BCDB-09DB1CBC727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F23F-B7F2-4FCA-8149-44C4E6871C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74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E8A-784B-4F2A-9FDE-3C31740E6B2E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0B5-3079-404C-BDDB-07624EDA4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45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E8A-784B-4F2A-9FDE-3C31740E6B2E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0B5-3079-404C-BDDB-07624EDA4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49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E8A-784B-4F2A-9FDE-3C31740E6B2E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0B5-3079-404C-BDDB-07624EDA4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9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E8A-784B-4F2A-9FDE-3C31740E6B2E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0B5-3079-404C-BDDB-07624EDA4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06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E8A-784B-4F2A-9FDE-3C31740E6B2E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0B5-3079-404C-BDDB-07624EDA4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81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E8A-784B-4F2A-9FDE-3C31740E6B2E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0B5-3079-404C-BDDB-07624EDA4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60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8E8A-784B-4F2A-9FDE-3C31740E6B2E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0B5-3079-404C-BDDB-07624EDA4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16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18E8A-784B-4F2A-9FDE-3C31740E6B2E}" type="datetimeFigureOut">
              <a:rPr lang="en-GB" smtClean="0"/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E0B5-3079-404C-BDDB-07624EDA4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80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CC74F-9371-43A0-BCDB-09DB1CBC727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4F23F-B7F2-4FCA-8149-44C4E6871C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2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Organising Our Code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Model – View - 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Separating Concerns</a:t>
            </a:r>
          </a:p>
          <a:p>
            <a:pPr lvl="1"/>
            <a:r>
              <a:rPr lang="en-GB" dirty="0" smtClean="0"/>
              <a:t>UI </a:t>
            </a:r>
          </a:p>
          <a:p>
            <a:pPr lvl="2"/>
            <a:r>
              <a:rPr lang="en-GB" dirty="0" smtClean="0"/>
              <a:t>HTML &amp; CSS</a:t>
            </a:r>
          </a:p>
          <a:p>
            <a:pPr lvl="1"/>
            <a:r>
              <a:rPr lang="en-GB" dirty="0" smtClean="0"/>
              <a:t>JavaScript </a:t>
            </a:r>
          </a:p>
          <a:p>
            <a:pPr lvl="2"/>
            <a:r>
              <a:rPr lang="en-GB" dirty="0" smtClean="0"/>
              <a:t>Events – Decisions – Processing</a:t>
            </a:r>
          </a:p>
          <a:p>
            <a:pPr lvl="2"/>
            <a:r>
              <a:rPr lang="en-GB" dirty="0" smtClean="0"/>
              <a:t>Data ( later will live on the server )</a:t>
            </a:r>
          </a:p>
          <a:p>
            <a:pPr lvl="1"/>
            <a:r>
              <a:rPr lang="en-GB" dirty="0" smtClean="0"/>
              <a:t>Keep the UI away from Behaviour</a:t>
            </a:r>
          </a:p>
          <a:p>
            <a:pPr lvl="1"/>
            <a:r>
              <a:rPr lang="en-GB" dirty="0" smtClean="0"/>
              <a:t>Keep the UI away from the Data</a:t>
            </a:r>
          </a:p>
          <a:p>
            <a:pPr lvl="1"/>
            <a:r>
              <a:rPr lang="en-GB" dirty="0" smtClean="0"/>
              <a:t>Keep the Data away from the Behaviour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6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UI/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call this the VIEW</a:t>
            </a:r>
          </a:p>
          <a:p>
            <a:pPr lvl="1"/>
            <a:r>
              <a:rPr lang="en-GB" dirty="0" smtClean="0"/>
              <a:t>Any JavaScript that interacts with the UI should be kept as separate as possible from the Behaviour &amp; Data</a:t>
            </a:r>
          </a:p>
          <a:p>
            <a:pPr lvl="2"/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smtClean="0"/>
              <a:t>demo </a:t>
            </a:r>
            <a:r>
              <a:rPr lang="en-GB" dirty="0"/>
              <a:t>= </a:t>
            </a:r>
            <a:r>
              <a:rPr lang="en-GB" dirty="0" err="1"/>
              <a:t>document.getElementById</a:t>
            </a:r>
            <a:r>
              <a:rPr lang="en-GB" dirty="0"/>
              <a:t>("demo</a:t>
            </a:r>
            <a:r>
              <a:rPr lang="en-GB" dirty="0" smtClean="0"/>
              <a:t>");</a:t>
            </a:r>
          </a:p>
          <a:p>
            <a:pPr lvl="2"/>
            <a:r>
              <a:rPr lang="en-GB" dirty="0" err="1"/>
              <a:t>document.getElementById</a:t>
            </a:r>
            <a:r>
              <a:rPr lang="en-GB" dirty="0"/>
              <a:t>("s3").</a:t>
            </a:r>
            <a:r>
              <a:rPr lang="en-GB" dirty="0" err="1"/>
              <a:t>onclick</a:t>
            </a:r>
            <a:r>
              <a:rPr lang="en-GB" dirty="0"/>
              <a:t> = </a:t>
            </a:r>
            <a:r>
              <a:rPr lang="en-GB" dirty="0" smtClean="0"/>
              <a:t>part3;</a:t>
            </a:r>
          </a:p>
          <a:p>
            <a:pPr lvl="2"/>
            <a:r>
              <a:rPr lang="en-GB" dirty="0" err="1"/>
              <a:t>cell.setAttribute</a:t>
            </a:r>
            <a:r>
              <a:rPr lang="en-GB" dirty="0"/>
              <a:t>("class", "hit");</a:t>
            </a:r>
          </a:p>
        </p:txBody>
      </p:sp>
    </p:spTree>
    <p:extLst>
      <p:ext uri="{BB962C8B-B14F-4D97-AF65-F5344CB8AC3E}">
        <p14:creationId xmlns:p14="http://schemas.microsoft.com/office/powerpoint/2010/main" val="20798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call this the Model</a:t>
            </a:r>
          </a:p>
          <a:p>
            <a:pPr marL="742950" lvl="2" indent="-342900"/>
            <a:r>
              <a:rPr lang="en-GB" dirty="0"/>
              <a:t>Any JavaScript that interacts with the </a:t>
            </a:r>
            <a:r>
              <a:rPr lang="en-GB" dirty="0" smtClean="0"/>
              <a:t>Data </a:t>
            </a:r>
            <a:r>
              <a:rPr lang="en-GB" dirty="0"/>
              <a:t>should be kept as separate as possible from the Behaviour </a:t>
            </a:r>
            <a:r>
              <a:rPr lang="en-GB" dirty="0" smtClean="0"/>
              <a:t>&amp; the UI</a:t>
            </a:r>
          </a:p>
          <a:p>
            <a:pPr marL="742950" lvl="2" indent="-342900"/>
            <a:r>
              <a:rPr lang="en-GB" dirty="0" smtClean="0">
                <a:solidFill>
                  <a:srgbClr val="FF0000"/>
                </a:solidFill>
              </a:rPr>
              <a:t>“It </a:t>
            </a:r>
            <a:r>
              <a:rPr lang="en-GB" dirty="0">
                <a:solidFill>
                  <a:srgbClr val="FF0000"/>
                </a:solidFill>
              </a:rPr>
              <a:t>is a period of civil war. Rebel spaceships, striking from a hidden base, have won </a:t>
            </a:r>
            <a:r>
              <a:rPr lang="en-GB" dirty="0" err="1" smtClean="0">
                <a:solidFill>
                  <a:srgbClr val="FF0000"/>
                </a:solidFill>
              </a:rPr>
              <a:t>thei</a:t>
            </a:r>
            <a:r>
              <a:rPr lang="en-GB" dirty="0" smtClean="0">
                <a:solidFill>
                  <a:srgbClr val="FF0000"/>
                </a:solidFill>
              </a:rPr>
              <a:t>”</a:t>
            </a:r>
          </a:p>
          <a:p>
            <a:pPr marL="742950" lvl="2" indent="-342900"/>
            <a:r>
              <a:rPr lang="en-GB" dirty="0" err="1"/>
              <a:t>var</a:t>
            </a:r>
            <a:r>
              <a:rPr lang="en-GB" dirty="0"/>
              <a:t> messages = { s1: "It is a period of civil war. Rebel spaceships, striking from a hidden base, have won their first victory against the evil Galactic Empire. ", </a:t>
            </a:r>
            <a:r>
              <a:rPr lang="en-GB" dirty="0" smtClean="0"/>
              <a:t>….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0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Behaviour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call this the Controller</a:t>
            </a:r>
          </a:p>
          <a:p>
            <a:pPr marL="800100" lvl="3" indent="-342900"/>
            <a:r>
              <a:rPr lang="en-GB" dirty="0"/>
              <a:t>Any JavaScript that interacts with the Behaviour</a:t>
            </a:r>
            <a:r>
              <a:rPr lang="en-GB" dirty="0" smtClean="0"/>
              <a:t> </a:t>
            </a:r>
            <a:r>
              <a:rPr lang="en-GB" dirty="0"/>
              <a:t>should be kept as separate as possible from the </a:t>
            </a:r>
            <a:r>
              <a:rPr lang="en-GB" dirty="0" smtClean="0"/>
              <a:t>Data &amp; </a:t>
            </a:r>
            <a:r>
              <a:rPr lang="en-GB" dirty="0"/>
              <a:t>the </a:t>
            </a:r>
            <a:r>
              <a:rPr lang="en-GB" dirty="0" smtClean="0"/>
              <a:t>UI</a:t>
            </a:r>
          </a:p>
          <a:p>
            <a:pPr lvl="1"/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 = e.target.id</a:t>
            </a:r>
          </a:p>
          <a:p>
            <a:pPr lvl="1"/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message = messages[</a:t>
            </a:r>
            <a:r>
              <a:rPr lang="en-GB" dirty="0" err="1"/>
              <a:t>src</a:t>
            </a:r>
            <a:r>
              <a:rPr lang="en-GB" dirty="0" smtClean="0"/>
              <a:t>];</a:t>
            </a:r>
          </a:p>
          <a:p>
            <a:pPr lvl="1"/>
            <a:r>
              <a:rPr lang="en-GB" dirty="0"/>
              <a:t> animate = </a:t>
            </a:r>
            <a:r>
              <a:rPr lang="en-GB" dirty="0" err="1"/>
              <a:t>window.setTimeout</a:t>
            </a:r>
            <a:r>
              <a:rPr lang="en-GB" dirty="0"/>
              <a:t>(moveRight,50); 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3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Objects and MVC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Model / View / 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Model Object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56734" y="1691496"/>
            <a:ext cx="106268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model =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name: { first: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"Barry"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last: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Hebbron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address: {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"101"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street: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Acklam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Rd"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dob: { day: 25, month: 4, year: 1978 },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children: { 1: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"Gareth"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2: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"Eve"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3: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"Jacob"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4: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"Ben"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5: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"Sam"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error: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 Data found"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930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View Object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" y="2136339"/>
            <a:ext cx="10865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 =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displayMsg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(data)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(data === undefined 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data =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model.error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alert(data);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8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Controller Object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71848" y="751850"/>
            <a:ext cx="11920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controller =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show: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view.displayMsg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model.name.first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add a password property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model.password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BigBoy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view.displayMsg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model.password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modify a property value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model.dob.year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1991;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controller.buildMessage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view.displayMsg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remove a property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model.password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view.displayMsg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model.password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buildMessage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model.name.first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is now 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(2012 -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model.dob.year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years old, he has 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Object.keys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model.children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).length +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children, his password is 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model.password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2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MVC JavaScript Application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3567" y="1150938"/>
            <a:ext cx="119448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model =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name: { first: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"Barry"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last: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Hebbron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address: {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"101"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street: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Acklam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Rd"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stuff to do with data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 =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displayMsg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(data)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stuff to do with the UI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controller =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show: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stuff to do with logic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window.onload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controller.show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8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Object is a thing.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JavaScript Objects have</a:t>
            </a:r>
          </a:p>
          <a:p>
            <a:pPr lvl="1"/>
            <a:r>
              <a:rPr lang="en-GB" dirty="0" smtClean="0"/>
              <a:t>Properties</a:t>
            </a:r>
          </a:p>
          <a:p>
            <a:pPr lvl="1"/>
            <a:r>
              <a:rPr lang="en-GB" dirty="0" smtClean="0"/>
              <a:t>Methods</a:t>
            </a:r>
          </a:p>
          <a:p>
            <a:pPr lvl="1"/>
            <a:r>
              <a:rPr lang="en-GB" dirty="0" smtClean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6411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9249"/>
            <a:ext cx="11950995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window.onload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= function () {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/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  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document.getElementById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("s1").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onclick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= add;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/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  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document.getElementById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("s2").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onclick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= add;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/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  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document.getElementById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("s3").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onclick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= add;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/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  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document.getElementById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("s4").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onclick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= reset;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/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}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/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/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function add(e)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/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{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/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  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var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messages = { s1: "It is a period of civil war. Rebel spaceships, striking from a hidden base, have won their first victory against the evil Galactic Empire. ", s2: "During the battle, Rebel spies managed to steal secret plans to the Empires ultimate weapon, the Death Star, an 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armored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space station with enough power to destroy an entire planet.", s3: "Pursued by the Empire's sinister agents, Princess Leia races home aboard her 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starship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custodian of the stolen plans that can save her people and restore freedom to the galaxy...." };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/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  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var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src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= e.target.id;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/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  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var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message = messages[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src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];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/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  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AddPart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(message);     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/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}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/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/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AddPart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(content) {</a:t>
            </a:r>
          </a:p>
          <a:p>
            <a:pPr lvl="0"/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the p element object in memory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document.createElement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assign its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innerHTML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to the content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notice that this is simpler than before !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para.innerHTML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content</a:t>
            </a:r>
          </a:p>
          <a:p>
            <a:pPr lvl="0"/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find the parent element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element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"demo"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the relationship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element.appendChild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(para);</a:t>
            </a:r>
          </a:p>
          <a:p>
            <a:pPr lvl="0"/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857460" y="4465674"/>
            <a:ext cx="275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THE PREVIOUS LECTURE </a:t>
            </a:r>
            <a:br>
              <a:rPr lang="en-GB" dirty="0" smtClean="0"/>
            </a:br>
            <a:r>
              <a:rPr lang="en-GB" dirty="0" smtClean="0"/>
              <a:t>WE WROTE 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0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324" y="218059"/>
            <a:ext cx="1195099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window.onload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(){</a:t>
            </a: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"s1"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controlMessage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"s2"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controlMessage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"s3"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controlMessage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"s4"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reset;</a:t>
            </a: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lvl="0"/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 am the Data - I have no idea how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will be used.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messages = { s1: 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"It is a period of civil war. Rebel spaceships, striking from a hidden base, have won their first victory against the evil Galactic Empire. 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s2: 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"During the battle, Rebel spies managed to steal secret plans to the Empires ultimate weapon, the Death Star, an </a:t>
            </a:r>
            <a:r>
              <a:rPr lang="en-GB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armored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space station with enough power to destroy an entire planet."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s3: 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"Pursued by the Empire's sinister agents, Princess Leia races home aboard her </a:t>
            </a:r>
            <a:r>
              <a:rPr lang="en-GB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starship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custodian of the stolen plans that can save her people and restore freedom to the galaxy...."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lvl="0"/>
            <a:endParaRPr lang="en-GB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get the data for the control logic when asked for it, </a:t>
            </a:r>
          </a:p>
          <a:p>
            <a:pPr lvl="0"/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know nothing about the UI, and I don't really know why I am getting this data 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(e)</a:t>
            </a: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e.target.id;</a:t>
            </a: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messages[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message;</a:t>
            </a: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0"/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 am the application logic  I respond to events, ask for the data and send it to the UI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but I know nothing about how the data is retrieved and the UI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controlMessage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(e) {</a:t>
            </a: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(e);</a:t>
            </a: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updateView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(message);</a:t>
            </a: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lvl="0"/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 am the link between the control logic and the UI,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know why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am been used, or where the data comes from, not my problem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updateView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(content) {</a:t>
            </a:r>
          </a:p>
          <a:p>
            <a:pPr lvl="0"/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"demo"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GB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innerHTML</a:t>
            </a:r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content;</a:t>
            </a:r>
          </a:p>
          <a:p>
            <a:pPr lvl="0"/>
            <a:r>
              <a:rPr lang="en-GB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0"/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updateView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(content) 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 =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document.createElement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("p");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para.innerHTML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content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element =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("demo");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element.appendChild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reset() {</a:t>
            </a: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"demo"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innerHTML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updateView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"Long </a:t>
            </a:r>
            <a:r>
              <a:rPr lang="en-GB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ago in a galaxy far away"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GB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4716" y="5146158"/>
            <a:ext cx="256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THEN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Refactored TILL</a:t>
            </a:r>
            <a:b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</a:b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IT LOOKED LIKE THIS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6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 now do this..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4799" y="1102771"/>
            <a:ext cx="1060420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model </a:t>
            </a:r>
            <a:r>
              <a:rPr lang="en-GB" dirty="0"/>
              <a:t>= {</a:t>
            </a:r>
          </a:p>
          <a:p>
            <a:r>
              <a:rPr lang="en-GB" dirty="0"/>
              <a:t>           </a:t>
            </a:r>
            <a:r>
              <a:rPr lang="en-GB" dirty="0" err="1">
                <a:solidFill>
                  <a:srgbClr val="FF0000"/>
                </a:solidFill>
              </a:rPr>
              <a:t>getData</a:t>
            </a:r>
            <a:r>
              <a:rPr lang="en-GB" dirty="0"/>
              <a:t>: function (e) {</a:t>
            </a:r>
          </a:p>
          <a:p>
            <a:r>
              <a:rPr lang="en-GB" dirty="0"/>
              <a:t>               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 smtClean="0"/>
              <a:t>src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               if (</a:t>
            </a:r>
            <a:r>
              <a:rPr lang="en-GB" dirty="0" err="1"/>
              <a:t>typeof</a:t>
            </a:r>
            <a:r>
              <a:rPr lang="en-GB" dirty="0"/>
              <a:t> e === 'string')</a:t>
            </a:r>
          </a:p>
          <a:p>
            <a:r>
              <a:rPr lang="en-GB" dirty="0"/>
              <a:t>               {</a:t>
            </a:r>
          </a:p>
          <a:p>
            <a:r>
              <a:rPr lang="en-GB" dirty="0"/>
              <a:t>                   </a:t>
            </a:r>
            <a:r>
              <a:rPr lang="en-GB" dirty="0" err="1"/>
              <a:t>src</a:t>
            </a:r>
            <a:r>
              <a:rPr lang="en-GB" dirty="0"/>
              <a:t> = e;</a:t>
            </a:r>
          </a:p>
          <a:p>
            <a:r>
              <a:rPr lang="en-GB" dirty="0"/>
              <a:t>               }</a:t>
            </a:r>
          </a:p>
          <a:p>
            <a:r>
              <a:rPr lang="en-GB" dirty="0"/>
              <a:t>               else {</a:t>
            </a:r>
          </a:p>
          <a:p>
            <a:r>
              <a:rPr lang="en-GB" dirty="0"/>
              <a:t>                   </a:t>
            </a:r>
            <a:r>
              <a:rPr lang="en-GB" dirty="0" err="1"/>
              <a:t>src</a:t>
            </a:r>
            <a:r>
              <a:rPr lang="en-GB" dirty="0"/>
              <a:t> = e.target.id</a:t>
            </a:r>
          </a:p>
          <a:p>
            <a:r>
              <a:rPr lang="en-GB" dirty="0"/>
              <a:t>               }</a:t>
            </a:r>
          </a:p>
          <a:p>
            <a:r>
              <a:rPr lang="en-GB" dirty="0"/>
              <a:t>               </a:t>
            </a:r>
            <a:r>
              <a:rPr lang="en-GB" dirty="0" err="1"/>
              <a:t>var</a:t>
            </a:r>
            <a:r>
              <a:rPr lang="en-GB" dirty="0"/>
              <a:t> message = </a:t>
            </a:r>
            <a:r>
              <a:rPr lang="en-GB" dirty="0" err="1"/>
              <a:t>model.messages</a:t>
            </a:r>
            <a:r>
              <a:rPr lang="en-GB" dirty="0"/>
              <a:t>[</a:t>
            </a:r>
            <a:r>
              <a:rPr lang="en-GB" dirty="0" err="1"/>
              <a:t>src</a:t>
            </a:r>
            <a:r>
              <a:rPr lang="en-GB" dirty="0"/>
              <a:t>];</a:t>
            </a:r>
          </a:p>
          <a:p>
            <a:r>
              <a:rPr lang="en-GB" dirty="0"/>
              <a:t>               return message;</a:t>
            </a:r>
          </a:p>
          <a:p>
            <a:r>
              <a:rPr lang="en-GB" dirty="0"/>
              <a:t>           },</a:t>
            </a:r>
          </a:p>
          <a:p>
            <a:r>
              <a:rPr lang="en-GB" dirty="0"/>
              <a:t>           </a:t>
            </a:r>
            <a:r>
              <a:rPr lang="en-GB" dirty="0">
                <a:solidFill>
                  <a:srgbClr val="FF0000"/>
                </a:solidFill>
              </a:rPr>
              <a:t>messages</a:t>
            </a:r>
            <a:r>
              <a:rPr lang="en-GB" dirty="0"/>
              <a:t>:{s1: "It is a period of civil war. Rebel spaceships, striking from a hidden base, have won their first victory against the evil Galactic Empire. ", s2: "During the battle, Rebel spies managed to steal secret plans to the Empires ultimate weapon, the Death Star, an </a:t>
            </a:r>
            <a:r>
              <a:rPr lang="en-GB" dirty="0" err="1"/>
              <a:t>armored</a:t>
            </a:r>
            <a:r>
              <a:rPr lang="en-GB" dirty="0"/>
              <a:t> space station with enough power to destroy an entire planet.", s3: "Pursued by the Empire's sinister agents, Princess Leia races home aboard her </a:t>
            </a:r>
            <a:r>
              <a:rPr lang="en-GB" dirty="0" err="1"/>
              <a:t>starship</a:t>
            </a:r>
            <a:r>
              <a:rPr lang="en-GB" dirty="0"/>
              <a:t>, custodian of the stolen plans that can save her people and restore freedom to the galaxy....", s4 : "Long </a:t>
            </a:r>
            <a:r>
              <a:rPr lang="en-GB" dirty="0" err="1"/>
              <a:t>Long</a:t>
            </a:r>
            <a:r>
              <a:rPr lang="en-GB" dirty="0"/>
              <a:t> ago in a galaxy far </a:t>
            </a:r>
            <a:r>
              <a:rPr lang="en-GB" dirty="0" err="1"/>
              <a:t>far</a:t>
            </a:r>
            <a:r>
              <a:rPr lang="en-GB" dirty="0"/>
              <a:t> away" }</a:t>
            </a:r>
          </a:p>
          <a:p>
            <a:r>
              <a:rPr lang="en-GB" dirty="0"/>
              <a:t>       };</a:t>
            </a:r>
          </a:p>
        </p:txBody>
      </p:sp>
    </p:spTree>
    <p:extLst>
      <p:ext uri="{BB962C8B-B14F-4D97-AF65-F5344CB8AC3E}">
        <p14:creationId xmlns:p14="http://schemas.microsoft.com/office/powerpoint/2010/main" val="15227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096" y="1568119"/>
            <a:ext cx="107388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var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ahoma"/>
              </a:rPr>
              <a:t>view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 = {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</a:t>
            </a:r>
            <a:r>
              <a:rPr lang="en-GB" dirty="0">
                <a:solidFill>
                  <a:srgbClr val="FF0000"/>
                </a:solidFill>
                <a:latin typeface="Tahoma"/>
              </a:rPr>
              <a:t> </a:t>
            </a:r>
            <a:r>
              <a:rPr lang="en-GB" dirty="0" smtClean="0">
                <a:solidFill>
                  <a:srgbClr val="FF0000"/>
                </a:solidFill>
                <a:latin typeface="Tahoma"/>
              </a:rPr>
              <a:t>initialise</a:t>
            </a:r>
            <a:r>
              <a:rPr lang="en-GB" dirty="0" smtClean="0">
                <a:solidFill>
                  <a:srgbClr val="000000"/>
                </a:solidFill>
                <a:latin typeface="Tahoma"/>
              </a:rPr>
              <a:t>: 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function(message){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    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document.getElementById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("s1").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onclick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controller.addMessage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    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document.getElementById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("s2").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onclick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controller.addMessage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    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document.getElementById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("s3").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onclick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controller.addMessage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    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document.getElementById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("s4").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onclick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controller.init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    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document.getElementById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("demo").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innerHTML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 = message;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},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</a:t>
            </a:r>
            <a:r>
              <a:rPr lang="en-GB" dirty="0">
                <a:solidFill>
                  <a:srgbClr val="FF0000"/>
                </a:solidFill>
                <a:latin typeface="Tahoma"/>
              </a:rPr>
              <a:t>update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: function(content)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{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    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var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 para = 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document.createElement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("p");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    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para.innerHTML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 = content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    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var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 element = 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document.getElementById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("demo");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    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element.appendChild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(para);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}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}</a:t>
            </a:r>
            <a:endParaRPr lang="en-GB" b="0" i="0" dirty="0">
              <a:solidFill>
                <a:srgbClr val="000000"/>
              </a:solidFill>
              <a:effectLst/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93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022" y="1273444"/>
            <a:ext cx="106573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ahoma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var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 controller = {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</a:t>
            </a:r>
            <a:r>
              <a:rPr lang="en-GB" dirty="0" err="1">
                <a:solidFill>
                  <a:srgbClr val="FF0000"/>
                </a:solidFill>
                <a:latin typeface="Tahoma"/>
              </a:rPr>
              <a:t>init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: function () {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    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var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 message = 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model.getData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("s4");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    </a:t>
            </a:r>
            <a:r>
              <a:rPr lang="en-GB" dirty="0" err="1" smtClean="0">
                <a:solidFill>
                  <a:srgbClr val="000000"/>
                </a:solidFill>
                <a:latin typeface="Tahoma"/>
              </a:rPr>
              <a:t>view.initialise</a:t>
            </a:r>
            <a:r>
              <a:rPr lang="en-GB" dirty="0" smtClean="0">
                <a:solidFill>
                  <a:srgbClr val="000000"/>
                </a:solidFill>
                <a:latin typeface="Tahoma"/>
              </a:rPr>
              <a:t>(message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},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</a:t>
            </a:r>
            <a:r>
              <a:rPr lang="en-GB" dirty="0" err="1">
                <a:solidFill>
                  <a:srgbClr val="FF0000"/>
                </a:solidFill>
                <a:latin typeface="Tahoma"/>
              </a:rPr>
              <a:t>addMessage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:function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(e) {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         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var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 message = 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model.getData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(e);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         </a:t>
            </a:r>
            <a:r>
              <a:rPr lang="en-GB" dirty="0" err="1">
                <a:solidFill>
                  <a:srgbClr val="000000"/>
                </a:solidFill>
                <a:latin typeface="Tahoma"/>
              </a:rPr>
              <a:t>view.update</a:t>
            </a:r>
            <a:r>
              <a:rPr lang="en-GB" dirty="0">
                <a:solidFill>
                  <a:srgbClr val="000000"/>
                </a:solidFill>
                <a:latin typeface="Tahoma"/>
              </a:rPr>
              <a:t>(message);     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     }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</a:t>
            </a:r>
          </a:p>
          <a:p>
            <a:r>
              <a:rPr lang="en-GB" dirty="0">
                <a:solidFill>
                  <a:srgbClr val="000000"/>
                </a:solidFill>
                <a:latin typeface="Tahoma"/>
              </a:rPr>
              <a:t>       </a:t>
            </a:r>
            <a:r>
              <a:rPr lang="en-GB" dirty="0" smtClean="0">
                <a:solidFill>
                  <a:srgbClr val="000000"/>
                </a:solidFill>
                <a:latin typeface="Tahoma"/>
              </a:rPr>
              <a:t>}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Tahoma"/>
            </a:endParaRPr>
          </a:p>
          <a:p>
            <a:endParaRPr lang="en-GB" dirty="0" smtClean="0">
              <a:solidFill>
                <a:srgbClr val="000000"/>
              </a:solidFill>
              <a:latin typeface="Tahoma"/>
            </a:endParaRPr>
          </a:p>
          <a:p>
            <a:r>
              <a:rPr lang="en-GB" dirty="0"/>
              <a:t> </a:t>
            </a:r>
            <a:r>
              <a:rPr lang="en-GB" dirty="0" err="1"/>
              <a:t>window.onload</a:t>
            </a:r>
            <a:r>
              <a:rPr lang="en-GB" dirty="0"/>
              <a:t> = </a:t>
            </a:r>
            <a:r>
              <a:rPr lang="en-GB" dirty="0" err="1"/>
              <a:t>controller.init</a:t>
            </a:r>
            <a:r>
              <a:rPr lang="en-GB" dirty="0"/>
              <a:t>;</a:t>
            </a:r>
            <a:endParaRPr lang="en-GB" b="0" i="0" dirty="0">
              <a:solidFill>
                <a:srgbClr val="000000"/>
              </a:solidFill>
              <a:effectLst/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08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0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Native </a:t>
            </a:r>
            <a:r>
              <a:rPr lang="en-GB" dirty="0" smtClean="0"/>
              <a:t>Objects</a:t>
            </a:r>
            <a:endParaRPr lang="en-GB" dirty="0" smtClean="0"/>
          </a:p>
          <a:p>
            <a:pPr lvl="1"/>
            <a:r>
              <a:rPr lang="en-GB" b="1" dirty="0" smtClean="0"/>
              <a:t>Function</a:t>
            </a:r>
          </a:p>
          <a:p>
            <a:pPr lvl="1"/>
            <a:r>
              <a:rPr lang="en-GB" b="1" dirty="0" smtClean="0"/>
              <a:t>Number</a:t>
            </a:r>
          </a:p>
          <a:p>
            <a:pPr lvl="1"/>
            <a:r>
              <a:rPr lang="en-GB" b="1" dirty="0" smtClean="0"/>
              <a:t>String</a:t>
            </a:r>
          </a:p>
          <a:p>
            <a:pPr lvl="1"/>
            <a:r>
              <a:rPr lang="en-GB" b="1" dirty="0" smtClean="0"/>
              <a:t>Boolean</a:t>
            </a:r>
          </a:p>
          <a:p>
            <a:pPr lvl="1"/>
            <a:r>
              <a:rPr lang="en-GB" dirty="0" smtClean="0"/>
              <a:t>Math</a:t>
            </a:r>
          </a:p>
          <a:p>
            <a:pPr lvl="1"/>
            <a:r>
              <a:rPr lang="en-GB" dirty="0" smtClean="0"/>
              <a:t>Date</a:t>
            </a:r>
            <a:endParaRPr lang="en-GB" dirty="0" smtClean="0"/>
          </a:p>
          <a:p>
            <a:pPr lvl="1"/>
            <a:r>
              <a:rPr lang="en-GB" dirty="0"/>
              <a:t>Array</a:t>
            </a:r>
          </a:p>
          <a:p>
            <a:pPr lvl="1"/>
            <a:r>
              <a:rPr lang="en-GB" i="1" dirty="0" err="1" smtClean="0"/>
              <a:t>Json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13589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33" y="1270592"/>
            <a:ext cx="10972800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Web Host Objects</a:t>
            </a:r>
          </a:p>
          <a:p>
            <a:pPr lvl="1"/>
            <a:r>
              <a:rPr lang="en-GB" dirty="0" smtClean="0"/>
              <a:t>Window </a:t>
            </a:r>
            <a:r>
              <a:rPr lang="en-GB" dirty="0" smtClean="0"/>
              <a:t>Objects</a:t>
            </a:r>
          </a:p>
          <a:p>
            <a:pPr lvl="2"/>
            <a:r>
              <a:rPr lang="en-GB" dirty="0" smtClean="0"/>
              <a:t>Document Object ( The HTML DOM )</a:t>
            </a:r>
          </a:p>
          <a:p>
            <a:pPr lvl="3"/>
            <a:r>
              <a:rPr lang="en-GB" dirty="0" smtClean="0"/>
              <a:t>Cookie Object</a:t>
            </a:r>
            <a:endParaRPr lang="en-GB" dirty="0" smtClean="0"/>
          </a:p>
          <a:p>
            <a:pPr lvl="2"/>
            <a:r>
              <a:rPr lang="en-GB" dirty="0" smtClean="0"/>
              <a:t>Location Object ( where are I ? Where should I go? )</a:t>
            </a:r>
          </a:p>
          <a:p>
            <a:pPr lvl="2"/>
            <a:r>
              <a:rPr lang="en-GB" dirty="0" smtClean="0"/>
              <a:t>Screen Object ( </a:t>
            </a:r>
            <a:r>
              <a:rPr lang="en-GB" dirty="0"/>
              <a:t>A</a:t>
            </a:r>
            <a:r>
              <a:rPr lang="en-GB" dirty="0" smtClean="0"/>
              <a:t>bout the PC UI )</a:t>
            </a:r>
          </a:p>
          <a:p>
            <a:pPr lvl="2"/>
            <a:r>
              <a:rPr lang="en-GB" dirty="0" smtClean="0"/>
              <a:t>History Object ( Where have I been ? )</a:t>
            </a:r>
          </a:p>
          <a:p>
            <a:pPr lvl="2"/>
            <a:r>
              <a:rPr lang="en-GB" dirty="0" smtClean="0"/>
              <a:t>Navigator Object ( About the Browser  )</a:t>
            </a:r>
          </a:p>
          <a:p>
            <a:pPr lvl="3"/>
            <a:r>
              <a:rPr lang="en-GB" dirty="0" err="1"/>
              <a:t>navigator.geolocation</a:t>
            </a:r>
            <a:endParaRPr lang="en-GB" dirty="0" smtClean="0"/>
          </a:p>
          <a:p>
            <a:pPr lvl="2"/>
            <a:r>
              <a:rPr lang="en-GB" dirty="0" smtClean="0"/>
              <a:t>Timing Object ( Its internal clock )</a:t>
            </a:r>
            <a:endParaRPr lang="en-GB" dirty="0" smtClean="0"/>
          </a:p>
          <a:p>
            <a:pPr lvl="2"/>
            <a:r>
              <a:rPr lang="en-GB" dirty="0" smtClean="0"/>
              <a:t>Canvas Object</a:t>
            </a:r>
          </a:p>
          <a:p>
            <a:pPr lvl="2"/>
            <a:r>
              <a:rPr lang="en-GB" dirty="0" smtClean="0"/>
              <a:t>Local Storage Object ( long term )</a:t>
            </a:r>
          </a:p>
          <a:p>
            <a:pPr lvl="2"/>
            <a:r>
              <a:rPr lang="en-GB" dirty="0" smtClean="0"/>
              <a:t>Session Storage Object</a:t>
            </a:r>
          </a:p>
          <a:p>
            <a:pPr lvl="2"/>
            <a:r>
              <a:rPr lang="en-GB" dirty="0"/>
              <a:t>Web Worker Object</a:t>
            </a:r>
          </a:p>
          <a:p>
            <a:pPr lvl="2"/>
            <a:r>
              <a:rPr lang="en-GB" dirty="0"/>
              <a:t>Server-Sent </a:t>
            </a:r>
            <a:r>
              <a:rPr lang="en-GB" dirty="0" smtClean="0"/>
              <a:t>Events Object</a:t>
            </a:r>
            <a:endParaRPr lang="en-GB" dirty="0"/>
          </a:p>
          <a:p>
            <a:pPr lvl="2"/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7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Literal Objects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495600" y="1859341"/>
            <a:ext cx="67687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var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smtClean="0">
                <a:solidFill>
                  <a:prstClr val="black"/>
                </a:solidFill>
              </a:rPr>
              <a:t>coat </a:t>
            </a:r>
            <a:r>
              <a:rPr lang="en-GB" dirty="0">
                <a:solidFill>
                  <a:prstClr val="black"/>
                </a:solidFill>
              </a:rPr>
              <a:t>= {</a:t>
            </a:r>
          </a:p>
          <a:p>
            <a:r>
              <a:rPr lang="en-GB" dirty="0">
                <a:solidFill>
                  <a:prstClr val="black"/>
                </a:solidFill>
              </a:rPr>
              <a:t>            size: 12,</a:t>
            </a:r>
          </a:p>
          <a:p>
            <a:r>
              <a:rPr lang="en-GB" dirty="0">
                <a:solidFill>
                  <a:prstClr val="black"/>
                </a:solidFill>
              </a:rPr>
              <a:t>            colour: </a:t>
            </a:r>
            <a:r>
              <a:rPr lang="en-GB" dirty="0" smtClean="0">
                <a:solidFill>
                  <a:prstClr val="black"/>
                </a:solidFill>
              </a:rPr>
              <a:t>“black",</a:t>
            </a: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            brand: "Next",</a:t>
            </a:r>
          </a:p>
          <a:p>
            <a:r>
              <a:rPr lang="en-GB" dirty="0">
                <a:solidFill>
                  <a:prstClr val="black"/>
                </a:solidFill>
              </a:rPr>
              <a:t>            price</a:t>
            </a:r>
            <a:r>
              <a:rPr lang="en-GB">
                <a:solidFill>
                  <a:prstClr val="black"/>
                </a:solidFill>
              </a:rPr>
              <a:t>: </a:t>
            </a:r>
            <a:r>
              <a:rPr lang="en-GB" smtClean="0">
                <a:solidFill>
                  <a:prstClr val="black"/>
                </a:solidFill>
              </a:rPr>
              <a:t>49.99</a:t>
            </a: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        };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        </a:t>
            </a:r>
            <a:r>
              <a:rPr lang="en-GB" dirty="0" err="1">
                <a:solidFill>
                  <a:prstClr val="black"/>
                </a:solidFill>
              </a:rPr>
              <a:t>window.onload</a:t>
            </a:r>
            <a:r>
              <a:rPr lang="en-GB" dirty="0">
                <a:solidFill>
                  <a:prstClr val="black"/>
                </a:solidFill>
              </a:rPr>
              <a:t> = show;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        function show() {</a:t>
            </a:r>
          </a:p>
          <a:p>
            <a:r>
              <a:rPr lang="en-GB" dirty="0">
                <a:solidFill>
                  <a:prstClr val="black"/>
                </a:solidFill>
              </a:rPr>
              <a:t>            alert( </a:t>
            </a:r>
            <a:r>
              <a:rPr lang="en-GB" dirty="0" err="1">
                <a:solidFill>
                  <a:prstClr val="black"/>
                </a:solidFill>
              </a:rPr>
              <a:t>dress.size</a:t>
            </a:r>
            <a:r>
              <a:rPr lang="en-GB" dirty="0">
                <a:solidFill>
                  <a:prstClr val="black"/>
                </a:solidFill>
              </a:rPr>
              <a:t> );</a:t>
            </a:r>
          </a:p>
          <a:p>
            <a:r>
              <a:rPr lang="en-GB" dirty="0">
                <a:solidFill>
                  <a:prstClr val="black"/>
                </a:solidFill>
              </a:rPr>
              <a:t>            alert( dress["price"] );</a:t>
            </a:r>
          </a:p>
          <a:p>
            <a:r>
              <a:rPr lang="en-GB" dirty="0">
                <a:solidFill>
                  <a:prstClr val="black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4275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 Literal Object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35560" y="1988841"/>
            <a:ext cx="77048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var</a:t>
            </a:r>
            <a:r>
              <a:rPr lang="en-GB" dirty="0">
                <a:solidFill>
                  <a:prstClr val="black"/>
                </a:solidFill>
              </a:rPr>
              <a:t> me = {</a:t>
            </a:r>
          </a:p>
          <a:p>
            <a:r>
              <a:rPr lang="en-GB" dirty="0">
                <a:solidFill>
                  <a:prstClr val="black"/>
                </a:solidFill>
              </a:rPr>
              <a:t>            name: { first: "Barry", last: "</a:t>
            </a:r>
            <a:r>
              <a:rPr lang="en-GB" dirty="0" err="1">
                <a:solidFill>
                  <a:prstClr val="black"/>
                </a:solidFill>
              </a:rPr>
              <a:t>Hebbron</a:t>
            </a:r>
            <a:r>
              <a:rPr lang="en-GB" dirty="0">
                <a:solidFill>
                  <a:prstClr val="black"/>
                </a:solidFill>
              </a:rPr>
              <a:t>" },</a:t>
            </a:r>
          </a:p>
          <a:p>
            <a:r>
              <a:rPr lang="en-GB" dirty="0">
                <a:solidFill>
                  <a:prstClr val="black"/>
                </a:solidFill>
              </a:rPr>
              <a:t>            address: { </a:t>
            </a:r>
            <a:r>
              <a:rPr lang="en-GB" dirty="0" err="1">
                <a:solidFill>
                  <a:prstClr val="black"/>
                </a:solidFill>
              </a:rPr>
              <a:t>num</a:t>
            </a:r>
            <a:r>
              <a:rPr lang="en-GB" dirty="0">
                <a:solidFill>
                  <a:prstClr val="black"/>
                </a:solidFill>
              </a:rPr>
              <a:t>: "101", street: "</a:t>
            </a:r>
            <a:r>
              <a:rPr lang="en-GB" dirty="0" err="1">
                <a:solidFill>
                  <a:prstClr val="black"/>
                </a:solidFill>
              </a:rPr>
              <a:t>Acklam</a:t>
            </a:r>
            <a:r>
              <a:rPr lang="en-GB" dirty="0">
                <a:solidFill>
                  <a:prstClr val="black"/>
                </a:solidFill>
              </a:rPr>
              <a:t> Rd" },</a:t>
            </a:r>
          </a:p>
          <a:p>
            <a:r>
              <a:rPr lang="en-GB" dirty="0">
                <a:solidFill>
                  <a:prstClr val="black"/>
                </a:solidFill>
              </a:rPr>
              <a:t>            dob: { day: 25, month: 4, year: 1978 },</a:t>
            </a:r>
          </a:p>
          <a:p>
            <a:r>
              <a:rPr lang="en-GB" dirty="0">
                <a:solidFill>
                  <a:prstClr val="black"/>
                </a:solidFill>
              </a:rPr>
              <a:t>            children: { 1:"Gareth", 2:"Eve", 3:"Jacob", 4:"Ben", 5:"Sam“ }</a:t>
            </a:r>
          </a:p>
          <a:p>
            <a:r>
              <a:rPr lang="en-GB" dirty="0">
                <a:solidFill>
                  <a:prstClr val="black"/>
                </a:solidFill>
              </a:rPr>
              <a:t>        };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        </a:t>
            </a:r>
            <a:r>
              <a:rPr lang="en-GB" dirty="0" err="1">
                <a:solidFill>
                  <a:prstClr val="black"/>
                </a:solidFill>
              </a:rPr>
              <a:t>window.onload</a:t>
            </a:r>
            <a:r>
              <a:rPr lang="en-GB" dirty="0">
                <a:solidFill>
                  <a:prstClr val="black"/>
                </a:solidFill>
              </a:rPr>
              <a:t> = show;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        function show() {</a:t>
            </a:r>
          </a:p>
          <a:p>
            <a:r>
              <a:rPr lang="en-GB" dirty="0">
                <a:solidFill>
                  <a:prstClr val="black"/>
                </a:solidFill>
              </a:rPr>
              <a:t>            alert( </a:t>
            </a:r>
            <a:r>
              <a:rPr lang="en-GB" dirty="0" err="1">
                <a:solidFill>
                  <a:prstClr val="black"/>
                </a:solidFill>
              </a:rPr>
              <a:t>me.name.first</a:t>
            </a:r>
            <a:r>
              <a:rPr lang="en-GB" dirty="0">
                <a:solidFill>
                  <a:prstClr val="black"/>
                </a:solidFill>
              </a:rPr>
              <a:t> );</a:t>
            </a:r>
          </a:p>
          <a:p>
            <a:r>
              <a:rPr lang="en-GB" dirty="0">
                <a:solidFill>
                  <a:prstClr val="black"/>
                </a:solidFill>
              </a:rPr>
              <a:t>            alert( me["dob"].year );</a:t>
            </a:r>
          </a:p>
          <a:p>
            <a:r>
              <a:rPr lang="en-GB" dirty="0">
                <a:solidFill>
                  <a:prstClr val="black"/>
                </a:solidFill>
              </a:rPr>
              <a:t>            alert( </a:t>
            </a:r>
            <a:r>
              <a:rPr lang="en-GB" dirty="0" err="1">
                <a:solidFill>
                  <a:prstClr val="black"/>
                </a:solidFill>
              </a:rPr>
              <a:t>me.children</a:t>
            </a:r>
            <a:r>
              <a:rPr lang="en-GB" dirty="0">
                <a:solidFill>
                  <a:prstClr val="black"/>
                </a:solidFill>
              </a:rPr>
              <a:t>[2] );</a:t>
            </a:r>
          </a:p>
          <a:p>
            <a:r>
              <a:rPr lang="en-GB" dirty="0">
                <a:solidFill>
                  <a:prstClr val="black"/>
                </a:solidFill>
              </a:rPr>
              <a:t>            alert( me["children"][1] );</a:t>
            </a:r>
          </a:p>
          <a:p>
            <a:r>
              <a:rPr lang="en-GB" dirty="0">
                <a:solidFill>
                  <a:prstClr val="black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2207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753" y="437190"/>
            <a:ext cx="5078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sz="1400" dirty="0" err="1">
                <a:solidFill>
                  <a:prstClr val="black"/>
                </a:solidFill>
              </a:rPr>
              <a:t>var</a:t>
            </a:r>
            <a:r>
              <a:rPr lang="en-GB" sz="1400" dirty="0">
                <a:solidFill>
                  <a:prstClr val="black"/>
                </a:solidFill>
              </a:rPr>
              <a:t> me = {</a:t>
            </a:r>
          </a:p>
          <a:p>
            <a:r>
              <a:rPr lang="en-GB" sz="1400" dirty="0">
                <a:solidFill>
                  <a:prstClr val="black"/>
                </a:solidFill>
              </a:rPr>
              <a:t>            name: { first: "Barry", last: "</a:t>
            </a:r>
            <a:r>
              <a:rPr lang="en-GB" sz="1400" dirty="0" err="1">
                <a:solidFill>
                  <a:prstClr val="black"/>
                </a:solidFill>
              </a:rPr>
              <a:t>Hebbron</a:t>
            </a:r>
            <a:r>
              <a:rPr lang="en-GB" sz="1400" dirty="0">
                <a:solidFill>
                  <a:prstClr val="black"/>
                </a:solidFill>
              </a:rPr>
              <a:t>" },</a:t>
            </a:r>
          </a:p>
          <a:p>
            <a:r>
              <a:rPr lang="en-GB" sz="1400" dirty="0">
                <a:solidFill>
                  <a:prstClr val="black"/>
                </a:solidFill>
              </a:rPr>
              <a:t>            address: { </a:t>
            </a:r>
            <a:r>
              <a:rPr lang="en-GB" sz="1400" dirty="0" err="1">
                <a:solidFill>
                  <a:prstClr val="black"/>
                </a:solidFill>
              </a:rPr>
              <a:t>num</a:t>
            </a:r>
            <a:r>
              <a:rPr lang="en-GB" sz="1400" dirty="0">
                <a:solidFill>
                  <a:prstClr val="black"/>
                </a:solidFill>
              </a:rPr>
              <a:t>: "101", street: "</a:t>
            </a:r>
            <a:r>
              <a:rPr lang="en-GB" sz="1400" dirty="0" err="1">
                <a:solidFill>
                  <a:prstClr val="black"/>
                </a:solidFill>
              </a:rPr>
              <a:t>Acklam</a:t>
            </a:r>
            <a:r>
              <a:rPr lang="en-GB" sz="1400" dirty="0">
                <a:solidFill>
                  <a:prstClr val="black"/>
                </a:solidFill>
              </a:rPr>
              <a:t> Rd" },</a:t>
            </a:r>
          </a:p>
          <a:p>
            <a:r>
              <a:rPr lang="en-GB" sz="1400" dirty="0">
                <a:solidFill>
                  <a:prstClr val="black"/>
                </a:solidFill>
              </a:rPr>
              <a:t>            dob: { day: 25, month: 4, year: 1978 },</a:t>
            </a:r>
          </a:p>
          <a:p>
            <a:r>
              <a:rPr lang="en-GB" sz="1400" dirty="0">
                <a:solidFill>
                  <a:prstClr val="black"/>
                </a:solidFill>
              </a:rPr>
              <a:t>            children: { </a:t>
            </a:r>
            <a:r>
              <a:rPr lang="en-GB" sz="1200" dirty="0">
                <a:solidFill>
                  <a:prstClr val="black"/>
                </a:solidFill>
              </a:rPr>
              <a:t>1: "Gareth", 2: "Eve", 3: "Jacob", 4: "Ben", 5: "Sam" </a:t>
            </a:r>
            <a:r>
              <a:rPr lang="en-GB" sz="1400" dirty="0">
                <a:solidFill>
                  <a:prstClr val="black"/>
                </a:solidFill>
              </a:rPr>
              <a:t>},</a:t>
            </a:r>
          </a:p>
          <a:p>
            <a:r>
              <a:rPr lang="en-GB" sz="1400" dirty="0">
                <a:solidFill>
                  <a:prstClr val="black"/>
                </a:solidFill>
              </a:rPr>
              <a:t>        };</a:t>
            </a:r>
          </a:p>
          <a:p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9572" y="693836"/>
            <a:ext cx="659218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600" dirty="0">
                <a:solidFill>
                  <a:prstClr val="black"/>
                </a:solidFill>
              </a:rPr>
              <a:t> </a:t>
            </a:r>
            <a:r>
              <a:rPr lang="en-GB" sz="1600" dirty="0" err="1">
                <a:solidFill>
                  <a:prstClr val="black"/>
                </a:solidFill>
              </a:rPr>
              <a:t>window.onload</a:t>
            </a:r>
            <a:r>
              <a:rPr lang="en-GB" sz="1600" dirty="0">
                <a:solidFill>
                  <a:prstClr val="black"/>
                </a:solidFill>
              </a:rPr>
              <a:t> = show;</a:t>
            </a:r>
          </a:p>
          <a:p>
            <a:pPr lvl="0"/>
            <a:endParaRPr lang="en-GB" sz="1600" dirty="0">
              <a:solidFill>
                <a:prstClr val="black"/>
              </a:solidFill>
            </a:endParaRPr>
          </a:p>
          <a:p>
            <a:pPr lvl="0"/>
            <a:r>
              <a:rPr lang="en-GB" sz="1600" dirty="0">
                <a:solidFill>
                  <a:prstClr val="black"/>
                </a:solidFill>
              </a:rPr>
              <a:t>        function show() {</a:t>
            </a:r>
          </a:p>
          <a:p>
            <a:pPr lvl="0"/>
            <a:r>
              <a:rPr lang="en-GB" sz="1600" dirty="0">
                <a:solidFill>
                  <a:prstClr val="black"/>
                </a:solidFill>
              </a:rPr>
              <a:t>            alert(</a:t>
            </a:r>
            <a:r>
              <a:rPr lang="en-GB" sz="1600" dirty="0" err="1">
                <a:solidFill>
                  <a:prstClr val="black"/>
                </a:solidFill>
              </a:rPr>
              <a:t>me.name.first</a:t>
            </a:r>
            <a:r>
              <a:rPr lang="en-GB" sz="1600" dirty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GB" sz="1600" dirty="0">
                <a:solidFill>
                  <a:prstClr val="black"/>
                </a:solidFill>
              </a:rPr>
              <a:t>            alert(me["dob"].year);</a:t>
            </a:r>
          </a:p>
          <a:p>
            <a:pPr lvl="0"/>
            <a:r>
              <a:rPr lang="en-GB" sz="1600" dirty="0">
                <a:solidFill>
                  <a:prstClr val="black"/>
                </a:solidFill>
              </a:rPr>
              <a:t>            alert(</a:t>
            </a:r>
            <a:r>
              <a:rPr lang="en-GB" sz="1600" dirty="0" err="1">
                <a:solidFill>
                  <a:prstClr val="black"/>
                </a:solidFill>
              </a:rPr>
              <a:t>me.children</a:t>
            </a:r>
            <a:r>
              <a:rPr lang="en-GB" sz="1600" dirty="0">
                <a:solidFill>
                  <a:prstClr val="black"/>
                </a:solidFill>
              </a:rPr>
              <a:t>[2]);</a:t>
            </a:r>
          </a:p>
          <a:p>
            <a:pPr lvl="0"/>
            <a:r>
              <a:rPr lang="en-GB" sz="1600" dirty="0">
                <a:solidFill>
                  <a:prstClr val="black"/>
                </a:solidFill>
              </a:rPr>
              <a:t>            alert(me["children"][1]);</a:t>
            </a:r>
          </a:p>
          <a:p>
            <a:pPr lvl="0"/>
            <a:r>
              <a:rPr lang="en-GB" sz="1600" dirty="0">
                <a:solidFill>
                  <a:prstClr val="black"/>
                </a:solidFill>
              </a:rPr>
              <a:t>            </a:t>
            </a:r>
            <a:r>
              <a:rPr lang="en-GB" sz="1600" dirty="0">
                <a:solidFill>
                  <a:srgbClr val="FF0000"/>
                </a:solidFill>
              </a:rPr>
              <a:t>// Add a child</a:t>
            </a:r>
          </a:p>
          <a:p>
            <a:pPr lvl="0"/>
            <a:r>
              <a:rPr lang="en-GB" sz="1600" dirty="0">
                <a:solidFill>
                  <a:srgbClr val="FF0000"/>
                </a:solidFill>
              </a:rPr>
              <a:t>            </a:t>
            </a:r>
            <a:r>
              <a:rPr lang="en-GB" sz="1600" dirty="0" err="1">
                <a:solidFill>
                  <a:srgbClr val="FF0000"/>
                </a:solidFill>
              </a:rPr>
              <a:t>me.children</a:t>
            </a:r>
            <a:r>
              <a:rPr lang="en-GB" sz="1600" dirty="0">
                <a:solidFill>
                  <a:srgbClr val="FF0000"/>
                </a:solidFill>
              </a:rPr>
              <a:t>[6] = "Holly";</a:t>
            </a:r>
          </a:p>
          <a:p>
            <a:pPr lvl="0"/>
            <a:r>
              <a:rPr lang="en-GB" sz="1600" dirty="0">
                <a:solidFill>
                  <a:prstClr val="black"/>
                </a:solidFill>
              </a:rPr>
              <a:t>            alert(</a:t>
            </a:r>
            <a:r>
              <a:rPr lang="en-GB" sz="1600" dirty="0" err="1">
                <a:solidFill>
                  <a:prstClr val="black"/>
                </a:solidFill>
              </a:rPr>
              <a:t>me.children</a:t>
            </a:r>
            <a:r>
              <a:rPr lang="en-GB" sz="1600" dirty="0">
                <a:solidFill>
                  <a:prstClr val="black"/>
                </a:solidFill>
              </a:rPr>
              <a:t>[6]);</a:t>
            </a:r>
          </a:p>
          <a:p>
            <a:pPr lvl="0"/>
            <a:r>
              <a:rPr lang="en-GB" sz="1600" dirty="0">
                <a:solidFill>
                  <a:srgbClr val="FF0000"/>
                </a:solidFill>
              </a:rPr>
              <a:t>            // add a password property</a:t>
            </a:r>
          </a:p>
          <a:p>
            <a:pPr lvl="0"/>
            <a:r>
              <a:rPr lang="en-GB" sz="1600" dirty="0">
                <a:solidFill>
                  <a:srgbClr val="FF0000"/>
                </a:solidFill>
              </a:rPr>
              <a:t>            </a:t>
            </a:r>
            <a:r>
              <a:rPr lang="en-GB" sz="1600" dirty="0" err="1">
                <a:solidFill>
                  <a:srgbClr val="FF0000"/>
                </a:solidFill>
              </a:rPr>
              <a:t>me.password</a:t>
            </a:r>
            <a:r>
              <a:rPr lang="en-GB" sz="1600" dirty="0">
                <a:solidFill>
                  <a:srgbClr val="FF0000"/>
                </a:solidFill>
              </a:rPr>
              <a:t> = "</a:t>
            </a:r>
            <a:r>
              <a:rPr lang="en-GB" sz="1600" dirty="0" err="1">
                <a:solidFill>
                  <a:srgbClr val="FF0000"/>
                </a:solidFill>
              </a:rPr>
              <a:t>BigBoy</a:t>
            </a:r>
            <a:r>
              <a:rPr lang="en-GB" sz="1600" dirty="0">
                <a:solidFill>
                  <a:srgbClr val="FF0000"/>
                </a:solidFill>
              </a:rPr>
              <a:t>";</a:t>
            </a:r>
          </a:p>
          <a:p>
            <a:pPr lvl="0"/>
            <a:r>
              <a:rPr lang="en-GB" sz="1600" dirty="0">
                <a:solidFill>
                  <a:srgbClr val="FF0000"/>
                </a:solidFill>
              </a:rPr>
              <a:t>            </a:t>
            </a:r>
            <a:r>
              <a:rPr lang="en-GB" sz="1600" dirty="0">
                <a:solidFill>
                  <a:prstClr val="black"/>
                </a:solidFill>
              </a:rPr>
              <a:t>alert(</a:t>
            </a:r>
            <a:r>
              <a:rPr lang="en-GB" sz="1600" dirty="0" err="1">
                <a:solidFill>
                  <a:prstClr val="black"/>
                </a:solidFill>
              </a:rPr>
              <a:t>me.password</a:t>
            </a:r>
            <a:r>
              <a:rPr lang="en-GB" sz="1600" dirty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GB" sz="1600" dirty="0">
                <a:solidFill>
                  <a:prstClr val="black"/>
                </a:solidFill>
              </a:rPr>
              <a:t>            </a:t>
            </a:r>
            <a:r>
              <a:rPr lang="en-GB" sz="1600" dirty="0">
                <a:solidFill>
                  <a:srgbClr val="FF0000"/>
                </a:solidFill>
              </a:rPr>
              <a:t>// modify a property value</a:t>
            </a:r>
          </a:p>
          <a:p>
            <a:pPr lvl="0"/>
            <a:r>
              <a:rPr lang="en-GB" sz="1600" dirty="0">
                <a:solidFill>
                  <a:srgbClr val="FF0000"/>
                </a:solidFill>
              </a:rPr>
              <a:t>            </a:t>
            </a:r>
            <a:r>
              <a:rPr lang="en-GB" sz="1600" dirty="0" err="1">
                <a:solidFill>
                  <a:srgbClr val="FF0000"/>
                </a:solidFill>
              </a:rPr>
              <a:t>me.dob.year</a:t>
            </a:r>
            <a:r>
              <a:rPr lang="en-GB" sz="1600" dirty="0">
                <a:solidFill>
                  <a:srgbClr val="FF0000"/>
                </a:solidFill>
              </a:rPr>
              <a:t> = 1991;</a:t>
            </a:r>
          </a:p>
          <a:p>
            <a:pPr lvl="0"/>
            <a:r>
              <a:rPr lang="en-GB" sz="1600" dirty="0">
                <a:solidFill>
                  <a:prstClr val="black"/>
                </a:solidFill>
              </a:rPr>
              <a:t>            </a:t>
            </a:r>
            <a:r>
              <a:rPr lang="en-GB" sz="1600" dirty="0" err="1">
                <a:solidFill>
                  <a:prstClr val="black"/>
                </a:solidFill>
              </a:rPr>
              <a:t>var</a:t>
            </a:r>
            <a:r>
              <a:rPr lang="en-GB" sz="1600" dirty="0">
                <a:solidFill>
                  <a:prstClr val="black"/>
                </a:solidFill>
              </a:rPr>
              <a:t> message = </a:t>
            </a:r>
            <a:r>
              <a:rPr lang="en-GB" sz="1600" dirty="0" err="1">
                <a:solidFill>
                  <a:prstClr val="black"/>
                </a:solidFill>
              </a:rPr>
              <a:t>me.name.first</a:t>
            </a:r>
            <a:r>
              <a:rPr lang="en-GB" sz="1600" dirty="0">
                <a:solidFill>
                  <a:prstClr val="black"/>
                </a:solidFill>
              </a:rPr>
              <a:t> + " is now " + (2012 - </a:t>
            </a:r>
            <a:r>
              <a:rPr lang="en-GB" sz="1600" dirty="0" err="1">
                <a:solidFill>
                  <a:prstClr val="black"/>
                </a:solidFill>
              </a:rPr>
              <a:t>me.dob.year</a:t>
            </a:r>
            <a:r>
              <a:rPr lang="en-GB" sz="1600" dirty="0">
                <a:solidFill>
                  <a:prstClr val="black"/>
                </a:solidFill>
              </a:rPr>
              <a:t>) + " years old, he has " + </a:t>
            </a:r>
            <a:r>
              <a:rPr lang="en-GB" sz="1600" dirty="0" err="1">
                <a:solidFill>
                  <a:prstClr val="black"/>
                </a:solidFill>
              </a:rPr>
              <a:t>Object.keys</a:t>
            </a:r>
            <a:r>
              <a:rPr lang="en-GB" sz="1600" dirty="0">
                <a:solidFill>
                  <a:prstClr val="black"/>
                </a:solidFill>
              </a:rPr>
              <a:t>(</a:t>
            </a:r>
            <a:r>
              <a:rPr lang="en-GB" sz="1600" dirty="0" err="1">
                <a:solidFill>
                  <a:prstClr val="black"/>
                </a:solidFill>
              </a:rPr>
              <a:t>me.children</a:t>
            </a:r>
            <a:r>
              <a:rPr lang="en-GB" sz="1600" dirty="0">
                <a:solidFill>
                  <a:prstClr val="black"/>
                </a:solidFill>
              </a:rPr>
              <a:t>).length + " children, his password is " + </a:t>
            </a:r>
            <a:r>
              <a:rPr lang="en-GB" sz="1600" dirty="0" err="1">
                <a:solidFill>
                  <a:prstClr val="black"/>
                </a:solidFill>
              </a:rPr>
              <a:t>me.password</a:t>
            </a:r>
            <a:r>
              <a:rPr lang="en-GB" sz="16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GB" sz="1600" dirty="0">
                <a:solidFill>
                  <a:prstClr val="black"/>
                </a:solidFill>
              </a:rPr>
              <a:t>            alert(message);</a:t>
            </a:r>
          </a:p>
          <a:p>
            <a:pPr lvl="0"/>
            <a:r>
              <a:rPr lang="en-GB" sz="1600" dirty="0">
                <a:solidFill>
                  <a:srgbClr val="FF0000"/>
                </a:solidFill>
              </a:rPr>
              <a:t>            // remove a property</a:t>
            </a:r>
          </a:p>
          <a:p>
            <a:pPr lvl="0"/>
            <a:r>
              <a:rPr lang="en-GB" sz="1600" dirty="0">
                <a:solidFill>
                  <a:srgbClr val="FF0000"/>
                </a:solidFill>
              </a:rPr>
              <a:t>            delete </a:t>
            </a:r>
            <a:r>
              <a:rPr lang="en-GB" sz="1600" dirty="0" err="1">
                <a:solidFill>
                  <a:srgbClr val="FF0000"/>
                </a:solidFill>
              </a:rPr>
              <a:t>me.password</a:t>
            </a:r>
            <a:r>
              <a:rPr lang="en-GB" sz="1600" dirty="0">
                <a:solidFill>
                  <a:srgbClr val="FF0000"/>
                </a:solidFill>
              </a:rPr>
              <a:t>;</a:t>
            </a:r>
          </a:p>
          <a:p>
            <a:pPr lvl="0"/>
            <a:r>
              <a:rPr lang="en-GB" sz="1600" dirty="0">
                <a:solidFill>
                  <a:prstClr val="black"/>
                </a:solidFill>
              </a:rPr>
              <a:t>            alert(</a:t>
            </a:r>
            <a:r>
              <a:rPr lang="en-GB" sz="1600" dirty="0" err="1">
                <a:solidFill>
                  <a:prstClr val="black"/>
                </a:solidFill>
              </a:rPr>
              <a:t>me.password</a:t>
            </a:r>
            <a:r>
              <a:rPr lang="en-GB" sz="1600" dirty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GB" sz="1600" dirty="0">
                <a:solidFill>
                  <a:prstClr val="black"/>
                </a:solidFill>
              </a:rPr>
              <a:t>        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638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Do Not </a:t>
            </a:r>
            <a:r>
              <a:rPr lang="en-GB" dirty="0"/>
              <a:t>A</a:t>
            </a:r>
            <a:r>
              <a:rPr lang="en-GB" dirty="0" smtClean="0"/>
              <a:t>lways </a:t>
            </a:r>
            <a:r>
              <a:rPr lang="en-GB" dirty="0"/>
              <a:t>N</a:t>
            </a:r>
            <a:r>
              <a:rPr lang="en-GB" dirty="0" smtClean="0"/>
              <a:t>eed </a:t>
            </a:r>
            <a:r>
              <a:rPr lang="en-GB" dirty="0"/>
              <a:t>N</a:t>
            </a:r>
            <a:r>
              <a:rPr lang="en-GB" dirty="0" smtClean="0"/>
              <a:t>ames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w</a:t>
            </a:r>
            <a:r>
              <a:rPr lang="en-GB" dirty="0" err="1" smtClean="0"/>
              <a:t>indow.onload</a:t>
            </a:r>
            <a:r>
              <a:rPr lang="en-GB" dirty="0" smtClean="0"/>
              <a:t> = </a:t>
            </a:r>
            <a:r>
              <a:rPr lang="en-GB" dirty="0" err="1" smtClean="0"/>
              <a:t>fred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/>
              <a:t>f</a:t>
            </a:r>
            <a:r>
              <a:rPr lang="en-GB" dirty="0" smtClean="0"/>
              <a:t>unction </a:t>
            </a:r>
            <a:r>
              <a:rPr lang="en-GB" dirty="0" err="1" smtClean="0"/>
              <a:t>fred</a:t>
            </a:r>
            <a:r>
              <a:rPr lang="en-GB" dirty="0" smtClean="0"/>
              <a:t>(){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alert(“</a:t>
            </a:r>
            <a:r>
              <a:rPr lang="en-GB" dirty="0" err="1" smtClean="0"/>
              <a:t>fred</a:t>
            </a:r>
            <a:r>
              <a:rPr lang="en-GB" dirty="0" smtClean="0"/>
              <a:t>”);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window.onload</a:t>
            </a:r>
            <a:r>
              <a:rPr lang="en-GB" dirty="0"/>
              <a:t> = </a:t>
            </a:r>
            <a:r>
              <a:rPr lang="en-GB" dirty="0" smtClean="0"/>
              <a:t>function (){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alert(“</a:t>
            </a:r>
            <a:r>
              <a:rPr lang="en-GB" dirty="0" err="1"/>
              <a:t>fred</a:t>
            </a:r>
            <a:r>
              <a:rPr lang="en-GB" dirty="0"/>
              <a:t>”);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2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as Properties of Objects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10745" y="1417638"/>
            <a:ext cx="1051148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 = 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name: { first: 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"Barry"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last: 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Hebbron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address: {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"101"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street: 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Acklam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Rd"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dob: { day: 25, month: 4, year: 1978 },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children: { 1: 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"Gareth"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2: 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"Eve"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3: 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"Jacob"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4: 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"Ben"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5: 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"Sam"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show: </a:t>
            </a: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alert(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me.name.first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me.password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BigBoy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alert(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me.password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me.dob.year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1991;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GB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me.name.first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is now 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(2012 -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me.dob.year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years old, he has 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b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Object.keys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me.children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).length + 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children, his password is 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+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me.password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alert(message);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remove a property</a:t>
            </a:r>
            <a:endParaRPr lang="en-GB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me.password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me.password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GB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window.onload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me.show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279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1955</Words>
  <Application>Microsoft Office PowerPoint</Application>
  <PresentationFormat>Custom</PresentationFormat>
  <Paragraphs>350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1_Office Theme</vt:lpstr>
      <vt:lpstr>Objects</vt:lpstr>
      <vt:lpstr>An Object is a thing.</vt:lpstr>
      <vt:lpstr>JavaScript Objects</vt:lpstr>
      <vt:lpstr>JavaScript Objects</vt:lpstr>
      <vt:lpstr>Basic Literal Objects</vt:lpstr>
      <vt:lpstr>Complex Literal Object</vt:lpstr>
      <vt:lpstr>PowerPoint Presentation</vt:lpstr>
      <vt:lpstr>Functions Do Not Always Need Names </vt:lpstr>
      <vt:lpstr>Functions as Properties of Objects</vt:lpstr>
      <vt:lpstr>Organising Our Code</vt:lpstr>
      <vt:lpstr>SOC</vt:lpstr>
      <vt:lpstr>UI/Javascript</vt:lpstr>
      <vt:lpstr>The Data</vt:lpstr>
      <vt:lpstr>Behaviour</vt:lpstr>
      <vt:lpstr>Objects and MVC</vt:lpstr>
      <vt:lpstr>The Model Object</vt:lpstr>
      <vt:lpstr>The View Object</vt:lpstr>
      <vt:lpstr>The Controller Object</vt:lpstr>
      <vt:lpstr>An MVC JavaScript Application</vt:lpstr>
      <vt:lpstr>PowerPoint Presentation</vt:lpstr>
      <vt:lpstr>PowerPoint Presentation</vt:lpstr>
      <vt:lpstr>We can now do this..</vt:lpstr>
      <vt:lpstr>PowerPoint Presentation</vt:lpstr>
      <vt:lpstr>PowerPoint Presentation</vt:lpstr>
      <vt:lpstr>PowerPoint Presentation</vt:lpstr>
    </vt:vector>
  </TitlesOfParts>
  <Company>ITaCS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Hebbron, Barry</dc:creator>
  <cp:lastModifiedBy>U0000770</cp:lastModifiedBy>
  <cp:revision>27</cp:revision>
  <dcterms:created xsi:type="dcterms:W3CDTF">2015-03-03T15:00:25Z</dcterms:created>
  <dcterms:modified xsi:type="dcterms:W3CDTF">2016-03-05T22:18:55Z</dcterms:modified>
</cp:coreProperties>
</file>