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inmarketcap.com" TargetMode="External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tif"/><Relationship Id="rId3" Type="http://schemas.openxmlformats.org/officeDocument/2006/relationships/image" Target="../media/image17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tif"/><Relationship Id="rId3" Type="http://schemas.openxmlformats.org/officeDocument/2006/relationships/image" Target="../media/image18.tif"/><Relationship Id="rId4" Type="http://schemas.openxmlformats.org/officeDocument/2006/relationships/image" Target="../media/image19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"/><Relationship Id="rId3" Type="http://schemas.openxmlformats.org/officeDocument/2006/relationships/image" Target="../media/image2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olidity A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Solidity Auction</a:t>
            </a:r>
          </a:p>
        </p:txBody>
      </p:sp>
      <p:sp>
        <p:nvSpPr>
          <p:cNvPr id="120" name="Carlos Gattorno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Carlos Gattorno</a:t>
            </a:r>
          </a:p>
          <a:p>
            <a:pPr defTabSz="414781">
              <a:defRPr sz="2272"/>
            </a:pPr>
            <a:r>
              <a:t>Derek Herr</a:t>
            </a:r>
          </a:p>
          <a:p>
            <a:pPr defTabSz="414781">
              <a:defRPr sz="2272"/>
            </a:pPr>
            <a:r>
              <a:t>Sabrina Reed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3600" y="812800"/>
            <a:ext cx="3479800" cy="233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DE and Other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IDE and Other Tools</a:t>
            </a:r>
          </a:p>
        </p:txBody>
      </p:sp>
      <p:sp>
        <p:nvSpPr>
          <p:cNvPr id="124" name="Solidity/Remix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7190" indent="-377190" defTabSz="578358">
              <a:spcBef>
                <a:spcPts val="3700"/>
              </a:spcBef>
              <a:defRPr sz="2772"/>
            </a:pPr>
            <a:r>
              <a:t>Solidity/Remix</a:t>
            </a:r>
          </a:p>
          <a:p>
            <a:pPr marL="377190" indent="-377190" defTabSz="578358">
              <a:spcBef>
                <a:spcPts val="3700"/>
              </a:spcBef>
              <a:defRPr sz="2772"/>
            </a:pPr>
            <a:r>
              <a:t>Metamask</a:t>
            </a:r>
          </a:p>
          <a:p>
            <a:pPr marL="377190" indent="-377190" defTabSz="578358">
              <a:spcBef>
                <a:spcPts val="3700"/>
              </a:spcBef>
              <a:defRPr sz="2772"/>
            </a:pPr>
            <a:r>
              <a:t>Ganache</a:t>
            </a:r>
          </a:p>
          <a:p>
            <a:pPr marL="377190" indent="-377190" defTabSz="578358">
              <a:spcBef>
                <a:spcPts val="3700"/>
              </a:spcBef>
              <a:defRPr sz="2772"/>
            </a:pPr>
            <a:r>
              <a:t>Ropsten Test Network and Faucet</a:t>
            </a:r>
          </a:p>
          <a:p>
            <a:pPr marL="377190" indent="-377190" defTabSz="578358">
              <a:spcBef>
                <a:spcPts val="3700"/>
              </a:spcBef>
              <a:defRPr sz="2772"/>
            </a:pPr>
            <a:r>
              <a:t>Etherscan</a:t>
            </a:r>
          </a:p>
          <a:p>
            <a:pPr marL="377190" indent="-377190" defTabSz="578358">
              <a:spcBef>
                <a:spcPts val="3700"/>
              </a:spcBef>
              <a:defRPr sz="2772"/>
            </a:pPr>
            <a:r>
              <a:t>GitHub</a:t>
            </a:r>
          </a:p>
          <a:p>
            <a:pPr marL="377190" indent="-377190" defTabSz="578358">
              <a:spcBef>
                <a:spcPts val="3700"/>
              </a:spcBef>
              <a:defRPr sz="2772"/>
            </a:pPr>
            <a:r>
              <a:rPr u="sng">
                <a:hlinkClick r:id="rId2" invalidUrl="" action="" tgtFrame="" tooltip="" history="1" highlightClick="0" endSnd="0"/>
              </a:rPr>
              <a:t>coinmarketcap.com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7050" y="2311400"/>
            <a:ext cx="3441700" cy="236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20250" y="2292350"/>
            <a:ext cx="2400300" cy="240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7800" y="5048250"/>
            <a:ext cx="35052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11626" y="5054679"/>
            <a:ext cx="3232548" cy="1765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02300" y="7054850"/>
            <a:ext cx="5207000" cy="156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71536" y="5966038"/>
            <a:ext cx="1825064" cy="1009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21826" y="6510238"/>
            <a:ext cx="1609924" cy="1609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uction Fa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Auction Factory</a:t>
            </a:r>
          </a:p>
        </p:txBody>
      </p:sp>
      <p:sp>
        <p:nvSpPr>
          <p:cNvPr id="134" name="Used by Owner to create auction to set:…"/>
          <p:cNvSpPr txBox="1"/>
          <p:nvPr>
            <p:ph type="body" sz="quarter" idx="1"/>
          </p:nvPr>
        </p:nvSpPr>
        <p:spPr>
          <a:xfrm>
            <a:off x="456703" y="2590799"/>
            <a:ext cx="5978874" cy="2023072"/>
          </a:xfrm>
          <a:prstGeom prst="rect">
            <a:avLst/>
          </a:prstGeom>
        </p:spPr>
        <p:txBody>
          <a:bodyPr/>
          <a:lstStyle/>
          <a:p>
            <a:pPr marL="175260" indent="-175260" defTabSz="268731">
              <a:spcBef>
                <a:spcPts val="1700"/>
              </a:spcBef>
              <a:defRPr sz="1288"/>
            </a:pPr>
            <a:r>
              <a:t>Used by Owner to create auction to set:</a:t>
            </a:r>
          </a:p>
          <a:p>
            <a:pPr lvl="1" marL="350520" indent="-175260" defTabSz="268731">
              <a:spcBef>
                <a:spcPts val="1700"/>
              </a:spcBef>
              <a:defRPr sz="1288"/>
            </a:pPr>
            <a:r>
              <a:t>Starting Block and End Block</a:t>
            </a:r>
          </a:p>
          <a:p>
            <a:pPr lvl="1" marL="350520" indent="-175260" defTabSz="268731">
              <a:spcBef>
                <a:spcPts val="1700"/>
              </a:spcBef>
              <a:defRPr sz="1288"/>
            </a:pPr>
            <a:r>
              <a:t>Bid Increment</a:t>
            </a:r>
          </a:p>
          <a:p>
            <a:pPr lvl="1" marL="350520" indent="-175260" defTabSz="268731">
              <a:spcBef>
                <a:spcPts val="1700"/>
              </a:spcBef>
              <a:defRPr sz="1288"/>
            </a:pPr>
            <a:r>
              <a:t>ipfsHash</a:t>
            </a:r>
          </a:p>
          <a:p>
            <a:pPr lvl="1" marL="350520" indent="-175260" defTabSz="268731">
              <a:spcBef>
                <a:spcPts val="1700"/>
              </a:spcBef>
              <a:defRPr sz="1288"/>
            </a:pPr>
            <a:r>
              <a:t>Auction Address for bidders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858" y="5227578"/>
            <a:ext cx="7252904" cy="3187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8719" y="2229916"/>
            <a:ext cx="2818162" cy="7020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  <p:bldP build="whole" bldLvl="1" animBg="1" rev="0" advAuto="0" spid="13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uction Crea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Auction Created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8505" y="2276029"/>
            <a:ext cx="7699956" cy="3921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288" y="2295128"/>
            <a:ext cx="4016224" cy="7185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61632" y="6667500"/>
            <a:ext cx="2933701" cy="27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uction.s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Auction.sol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82840"/>
            <a:ext cx="8918748" cy="3137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8761" y="5776085"/>
            <a:ext cx="7870139" cy="3522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Auction</a:t>
            </a:r>
          </a:p>
        </p:txBody>
      </p:sp>
      <p:sp>
        <p:nvSpPr>
          <p:cNvPr id="148" name="Used by Owner and Bidde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by Owner and Bidders</a:t>
            </a:r>
          </a:p>
          <a:p>
            <a:pPr/>
            <a:r>
              <a:t>Owner gives auction address to bidders</a:t>
            </a:r>
          </a:p>
          <a:p>
            <a:pPr/>
            <a:r>
              <a:t>Bidders deploy auction address to place bid</a:t>
            </a:r>
          </a:p>
          <a:p>
            <a:pPr/>
            <a:r>
              <a:t>Owner can check current highest bid and bidder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8454" y="451470"/>
            <a:ext cx="2934292" cy="8850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ing B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Bids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877" y="496745"/>
            <a:ext cx="2904270" cy="8760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8601" y="2591891"/>
            <a:ext cx="2805198" cy="671720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First Bid"/>
          <p:cNvSpPr txBox="1"/>
          <p:nvPr/>
        </p:nvSpPr>
        <p:spPr>
          <a:xfrm>
            <a:off x="5039702" y="2959100"/>
            <a:ext cx="188399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Bid</a:t>
            </a:r>
          </a:p>
        </p:txBody>
      </p:sp>
      <p:sp>
        <p:nvSpPr>
          <p:cNvPr id="155" name="Second Bid"/>
          <p:cNvSpPr txBox="1"/>
          <p:nvPr/>
        </p:nvSpPr>
        <p:spPr>
          <a:xfrm>
            <a:off x="5035672" y="5765800"/>
            <a:ext cx="263540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Second Bid</a:t>
            </a:r>
          </a:p>
        </p:txBody>
      </p:sp>
      <p:sp>
        <p:nvSpPr>
          <p:cNvPr id="156" name="Arrow"/>
          <p:cNvSpPr/>
          <p:nvPr/>
        </p:nvSpPr>
        <p:spPr>
          <a:xfrm>
            <a:off x="8051800" y="5473700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Arrow"/>
          <p:cNvSpPr/>
          <p:nvPr/>
        </p:nvSpPr>
        <p:spPr>
          <a:xfrm>
            <a:off x="3340100" y="2667000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24" y="14256"/>
                </a:moveTo>
                <a:lnTo>
                  <a:pt x="13824" y="21600"/>
                </a:lnTo>
                <a:lnTo>
                  <a:pt x="0" y="10800"/>
                </a:lnTo>
                <a:lnTo>
                  <a:pt x="13824" y="0"/>
                </a:lnTo>
                <a:lnTo>
                  <a:pt x="1382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ancel A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Cancel Auction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9275" y="4879529"/>
            <a:ext cx="8698525" cy="443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717" y="2159718"/>
            <a:ext cx="3411481" cy="716136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rrow"/>
          <p:cNvSpPr/>
          <p:nvPr/>
        </p:nvSpPr>
        <p:spPr>
          <a:xfrm>
            <a:off x="2071141" y="2374900"/>
            <a:ext cx="1429595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81" y="14256"/>
                </a:moveTo>
                <a:lnTo>
                  <a:pt x="12281" y="21600"/>
                </a:lnTo>
                <a:lnTo>
                  <a:pt x="0" y="10800"/>
                </a:lnTo>
                <a:lnTo>
                  <a:pt x="12281" y="0"/>
                </a:lnTo>
                <a:lnTo>
                  <a:pt x="1228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3" name="Confirmation in Etherscan"/>
          <p:cNvSpPr txBox="1"/>
          <p:nvPr/>
        </p:nvSpPr>
        <p:spPr>
          <a:xfrm>
            <a:off x="6928891" y="4089400"/>
            <a:ext cx="5674818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Confirmation in Etherscan</a:t>
            </a:r>
          </a:p>
        </p:txBody>
      </p:sp>
      <p:sp>
        <p:nvSpPr>
          <p:cNvPr id="164" name="Arrow"/>
          <p:cNvSpPr/>
          <p:nvPr/>
        </p:nvSpPr>
        <p:spPr>
          <a:xfrm>
            <a:off x="1852265" y="5410200"/>
            <a:ext cx="152395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20" y="14256"/>
                </a:moveTo>
                <a:lnTo>
                  <a:pt x="11520" y="21600"/>
                </a:lnTo>
                <a:lnTo>
                  <a:pt x="0" y="10800"/>
                </a:lnTo>
                <a:lnTo>
                  <a:pt x="11520" y="0"/>
                </a:lnTo>
                <a:lnTo>
                  <a:pt x="1152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9503" y="2174988"/>
            <a:ext cx="3369055" cy="1810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ithdr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Withdraw</a:t>
            </a:r>
          </a:p>
        </p:txBody>
      </p:sp>
      <p:sp>
        <p:nvSpPr>
          <p:cNvPr id="168" name="Once the Auction is over or canceled, bidders can withdraw their funds if they did not win."/>
          <p:cNvSpPr txBox="1"/>
          <p:nvPr>
            <p:ph type="body" sz="quarter" idx="1"/>
          </p:nvPr>
        </p:nvSpPr>
        <p:spPr>
          <a:xfrm>
            <a:off x="635000" y="2082800"/>
            <a:ext cx="5334000" cy="3148211"/>
          </a:xfrm>
          <a:prstGeom prst="rect">
            <a:avLst/>
          </a:prstGeom>
        </p:spPr>
        <p:txBody>
          <a:bodyPr/>
          <a:lstStyle/>
          <a:p>
            <a:pPr/>
            <a:r>
              <a:t>Once the Auction is over or canceled, bidders can withdraw their funds if they did not win.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288" y="5061303"/>
            <a:ext cx="9018812" cy="411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4261" y="2255520"/>
            <a:ext cx="6194039" cy="2523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