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4" r:id="rId9"/>
    <p:sldId id="263" r:id="rId10"/>
    <p:sldId id="265" r:id="rId11"/>
    <p:sldId id="268" r:id="rId12"/>
    <p:sldId id="269" r:id="rId13"/>
    <p:sldId id="270" r:id="rId14"/>
    <p:sldId id="272" r:id="rId15"/>
    <p:sldId id="274"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70E7A6-7983-4B8E-A0CE-088A35850C31}" v="351" dt="2019-07-08T03:32:35.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6" autoAdjust="0"/>
    <p:restoredTop sz="94660"/>
  </p:normalViewPr>
  <p:slideViewPr>
    <p:cSldViewPr snapToGrid="0">
      <p:cViewPr varScale="1">
        <p:scale>
          <a:sx n="66" d="100"/>
          <a:sy n="66" d="100"/>
        </p:scale>
        <p:origin x="7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AD3256-B13B-452C-BD79-ABE6EE91E8B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8034E-A0B5-43AC-9696-97CC88D4FA2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601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8AD3256-B13B-452C-BD79-ABE6EE91E8BF}" type="datetimeFigureOut">
              <a:rPr lang="en-US" smtClean="0"/>
              <a:t>7/7/2019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8034E-A0B5-43AC-9696-97CC88D4FA23}" type="slidenum">
              <a:rPr lang="en-US" smtClean="0"/>
              <a:t>‹#›</a:t>
            </a:fld>
            <a:endParaRPr lang="en-US"/>
          </a:p>
        </p:txBody>
      </p:sp>
    </p:spTree>
    <p:extLst>
      <p:ext uri="{BB962C8B-B14F-4D97-AF65-F5344CB8AC3E}">
        <p14:creationId xmlns:p14="http://schemas.microsoft.com/office/powerpoint/2010/main" val="78492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D3256-B13B-452C-BD79-ABE6EE91E8B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8034E-A0B5-43AC-9696-97CC88D4FA23}" type="slidenum">
              <a:rPr lang="en-US" smtClean="0"/>
              <a:t>‹#›</a:t>
            </a:fld>
            <a:endParaRPr lang="en-US"/>
          </a:p>
        </p:txBody>
      </p:sp>
    </p:spTree>
    <p:extLst>
      <p:ext uri="{BB962C8B-B14F-4D97-AF65-F5344CB8AC3E}">
        <p14:creationId xmlns:p14="http://schemas.microsoft.com/office/powerpoint/2010/main" val="4102041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D3256-B13B-452C-BD79-ABE6EE91E8B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8034E-A0B5-43AC-9696-97CC88D4FA2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42580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D3256-B13B-452C-BD79-ABE6EE91E8B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8034E-A0B5-43AC-9696-97CC88D4FA23}" type="slidenum">
              <a:rPr lang="en-US" smtClean="0"/>
              <a:t>‹#›</a:t>
            </a:fld>
            <a:endParaRPr lang="en-US"/>
          </a:p>
        </p:txBody>
      </p:sp>
    </p:spTree>
    <p:extLst>
      <p:ext uri="{BB962C8B-B14F-4D97-AF65-F5344CB8AC3E}">
        <p14:creationId xmlns:p14="http://schemas.microsoft.com/office/powerpoint/2010/main" val="197111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D3256-B13B-452C-BD79-ABE6EE91E8B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8034E-A0B5-43AC-9696-97CC88D4FA2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71043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D3256-B13B-452C-BD79-ABE6EE91E8B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8034E-A0B5-43AC-9696-97CC88D4FA23}" type="slidenum">
              <a:rPr lang="en-US" smtClean="0"/>
              <a:t>‹#›</a:t>
            </a:fld>
            <a:endParaRPr lang="en-US"/>
          </a:p>
        </p:txBody>
      </p:sp>
    </p:spTree>
    <p:extLst>
      <p:ext uri="{BB962C8B-B14F-4D97-AF65-F5344CB8AC3E}">
        <p14:creationId xmlns:p14="http://schemas.microsoft.com/office/powerpoint/2010/main" val="1347723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D3256-B13B-452C-BD79-ABE6EE91E8B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8034E-A0B5-43AC-9696-97CC88D4FA23}" type="slidenum">
              <a:rPr lang="en-US" smtClean="0"/>
              <a:t>‹#›</a:t>
            </a:fld>
            <a:endParaRPr lang="en-US"/>
          </a:p>
        </p:txBody>
      </p:sp>
    </p:spTree>
    <p:extLst>
      <p:ext uri="{BB962C8B-B14F-4D97-AF65-F5344CB8AC3E}">
        <p14:creationId xmlns:p14="http://schemas.microsoft.com/office/powerpoint/2010/main" val="1076955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D3256-B13B-452C-BD79-ABE6EE91E8B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8034E-A0B5-43AC-9696-97CC88D4FA23}" type="slidenum">
              <a:rPr lang="en-US" smtClean="0"/>
              <a:t>‹#›</a:t>
            </a:fld>
            <a:endParaRPr lang="en-US"/>
          </a:p>
        </p:txBody>
      </p:sp>
    </p:spTree>
    <p:extLst>
      <p:ext uri="{BB962C8B-B14F-4D97-AF65-F5344CB8AC3E}">
        <p14:creationId xmlns:p14="http://schemas.microsoft.com/office/powerpoint/2010/main" val="226561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D3256-B13B-452C-BD79-ABE6EE91E8B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8034E-A0B5-43AC-9696-97CC88D4FA23}" type="slidenum">
              <a:rPr lang="en-US" smtClean="0"/>
              <a:t>‹#›</a:t>
            </a:fld>
            <a:endParaRPr lang="en-US"/>
          </a:p>
        </p:txBody>
      </p:sp>
    </p:spTree>
    <p:extLst>
      <p:ext uri="{BB962C8B-B14F-4D97-AF65-F5344CB8AC3E}">
        <p14:creationId xmlns:p14="http://schemas.microsoft.com/office/powerpoint/2010/main" val="246067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D3256-B13B-452C-BD79-ABE6EE91E8BF}" type="datetimeFigureOut">
              <a:rPr lang="en-US" smtClean="0"/>
              <a:t>7/7/2019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98034E-A0B5-43AC-9696-97CC88D4FA23}" type="slidenum">
              <a:rPr lang="en-US" smtClean="0"/>
              <a:t>‹#›</a:t>
            </a:fld>
            <a:endParaRPr lang="en-US"/>
          </a:p>
        </p:txBody>
      </p:sp>
    </p:spTree>
    <p:extLst>
      <p:ext uri="{BB962C8B-B14F-4D97-AF65-F5344CB8AC3E}">
        <p14:creationId xmlns:p14="http://schemas.microsoft.com/office/powerpoint/2010/main" val="286968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AD3256-B13B-452C-BD79-ABE6EE91E8BF}"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8034E-A0B5-43AC-9696-97CC88D4FA23}" type="slidenum">
              <a:rPr lang="en-US" smtClean="0"/>
              <a:t>‹#›</a:t>
            </a:fld>
            <a:endParaRPr lang="en-US"/>
          </a:p>
        </p:txBody>
      </p:sp>
    </p:spTree>
    <p:extLst>
      <p:ext uri="{BB962C8B-B14F-4D97-AF65-F5344CB8AC3E}">
        <p14:creationId xmlns:p14="http://schemas.microsoft.com/office/powerpoint/2010/main" val="114859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AD3256-B13B-452C-BD79-ABE6EE91E8BF}" type="datetimeFigureOut">
              <a:rPr lang="en-US" smtClean="0"/>
              <a:t>7/7/2019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98034E-A0B5-43AC-9696-97CC88D4FA23}" type="slidenum">
              <a:rPr lang="en-US" smtClean="0"/>
              <a:t>‹#›</a:t>
            </a:fld>
            <a:endParaRPr lang="en-US"/>
          </a:p>
        </p:txBody>
      </p:sp>
    </p:spTree>
    <p:extLst>
      <p:ext uri="{BB962C8B-B14F-4D97-AF65-F5344CB8AC3E}">
        <p14:creationId xmlns:p14="http://schemas.microsoft.com/office/powerpoint/2010/main" val="3207812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AD3256-B13B-452C-BD79-ABE6EE91E8BF}" type="datetimeFigureOut">
              <a:rPr lang="en-US" smtClean="0"/>
              <a:t>7/7/2019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98034E-A0B5-43AC-9696-97CC88D4FA23}" type="slidenum">
              <a:rPr lang="en-US" smtClean="0"/>
              <a:t>‹#›</a:t>
            </a:fld>
            <a:endParaRPr lang="en-US"/>
          </a:p>
        </p:txBody>
      </p:sp>
    </p:spTree>
    <p:extLst>
      <p:ext uri="{BB962C8B-B14F-4D97-AF65-F5344CB8AC3E}">
        <p14:creationId xmlns:p14="http://schemas.microsoft.com/office/powerpoint/2010/main" val="338862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D3256-B13B-452C-BD79-ABE6EE91E8BF}" type="datetimeFigureOut">
              <a:rPr lang="en-US" smtClean="0"/>
              <a:t>7/7/2019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98034E-A0B5-43AC-9696-97CC88D4FA23}" type="slidenum">
              <a:rPr lang="en-US" smtClean="0"/>
              <a:t>‹#›</a:t>
            </a:fld>
            <a:endParaRPr lang="en-US"/>
          </a:p>
        </p:txBody>
      </p:sp>
    </p:spTree>
    <p:extLst>
      <p:ext uri="{BB962C8B-B14F-4D97-AF65-F5344CB8AC3E}">
        <p14:creationId xmlns:p14="http://schemas.microsoft.com/office/powerpoint/2010/main" val="213227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AD3256-B13B-452C-BD79-ABE6EE91E8BF}"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8034E-A0B5-43AC-9696-97CC88D4FA23}" type="slidenum">
              <a:rPr lang="en-US" smtClean="0"/>
              <a:t>‹#›</a:t>
            </a:fld>
            <a:endParaRPr lang="en-US"/>
          </a:p>
        </p:txBody>
      </p:sp>
    </p:spTree>
    <p:extLst>
      <p:ext uri="{BB962C8B-B14F-4D97-AF65-F5344CB8AC3E}">
        <p14:creationId xmlns:p14="http://schemas.microsoft.com/office/powerpoint/2010/main" val="427893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AD3256-B13B-452C-BD79-ABE6EE91E8BF}" type="datetimeFigureOut">
              <a:rPr lang="en-US" smtClean="0"/>
              <a:t>7/7/2019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98034E-A0B5-43AC-9696-97CC88D4FA23}" type="slidenum">
              <a:rPr lang="en-US" smtClean="0"/>
              <a:t>‹#›</a:t>
            </a:fld>
            <a:endParaRPr lang="en-US"/>
          </a:p>
        </p:txBody>
      </p:sp>
    </p:spTree>
    <p:extLst>
      <p:ext uri="{BB962C8B-B14F-4D97-AF65-F5344CB8AC3E}">
        <p14:creationId xmlns:p14="http://schemas.microsoft.com/office/powerpoint/2010/main" val="418064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8AD3256-B13B-452C-BD79-ABE6EE91E8BF}" type="datetimeFigureOut">
              <a:rPr lang="en-US" smtClean="0"/>
              <a:t>7/7/2019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C98034E-A0B5-43AC-9696-97CC88D4FA23}" type="slidenum">
              <a:rPr lang="en-US" smtClean="0"/>
              <a:t>‹#›</a:t>
            </a:fld>
            <a:endParaRPr lang="en-US"/>
          </a:p>
        </p:txBody>
      </p:sp>
    </p:spTree>
    <p:extLst>
      <p:ext uri="{BB962C8B-B14F-4D97-AF65-F5344CB8AC3E}">
        <p14:creationId xmlns:p14="http://schemas.microsoft.com/office/powerpoint/2010/main" val="13859150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92B9-7C6F-4998-AD0A-995FE6FEC644}"/>
              </a:ext>
            </a:extLst>
          </p:cNvPr>
          <p:cNvSpPr>
            <a:spLocks noGrp="1"/>
          </p:cNvSpPr>
          <p:nvPr>
            <p:ph type="ctrTitle"/>
          </p:nvPr>
        </p:nvSpPr>
        <p:spPr>
          <a:xfrm>
            <a:off x="684212" y="-419101"/>
            <a:ext cx="11429999" cy="2971801"/>
          </a:xfrm>
        </p:spPr>
        <p:txBody>
          <a:bodyPr/>
          <a:lstStyle/>
          <a:p>
            <a:r>
              <a:rPr lang="en-US" dirty="0"/>
              <a:t>BUAN 6340 Data Analysis Project</a:t>
            </a:r>
          </a:p>
        </p:txBody>
      </p:sp>
      <p:sp>
        <p:nvSpPr>
          <p:cNvPr id="3" name="Subtitle 2">
            <a:extLst>
              <a:ext uri="{FF2B5EF4-FFF2-40B4-BE49-F238E27FC236}">
                <a16:creationId xmlns:a16="http://schemas.microsoft.com/office/drawing/2014/main" id="{14616A15-1637-40B7-A6C6-42C3D43A5098}"/>
              </a:ext>
            </a:extLst>
          </p:cNvPr>
          <p:cNvSpPr>
            <a:spLocks noGrp="1"/>
          </p:cNvSpPr>
          <p:nvPr>
            <p:ph type="subTitle" idx="1"/>
          </p:nvPr>
        </p:nvSpPr>
        <p:spPr>
          <a:xfrm>
            <a:off x="2453377" y="2619697"/>
            <a:ext cx="6400800" cy="1947333"/>
          </a:xfrm>
        </p:spPr>
        <p:txBody>
          <a:bodyPr>
            <a:normAutofit/>
          </a:bodyPr>
          <a:lstStyle/>
          <a:p>
            <a:pPr algn="ctr"/>
            <a:r>
              <a:rPr lang="en-US" sz="2800" b="1" dirty="0"/>
              <a:t>Section 5U1</a:t>
            </a:r>
          </a:p>
          <a:p>
            <a:pPr algn="ctr"/>
            <a:r>
              <a:rPr lang="en-US" sz="2800" b="1" dirty="0"/>
              <a:t>Presentation by Derek Tallent</a:t>
            </a:r>
          </a:p>
        </p:txBody>
      </p:sp>
    </p:spTree>
    <p:extLst>
      <p:ext uri="{BB962C8B-B14F-4D97-AF65-F5344CB8AC3E}">
        <p14:creationId xmlns:p14="http://schemas.microsoft.com/office/powerpoint/2010/main" val="45539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8B9B-1D84-4283-B9C4-952EADFDE018}"/>
              </a:ext>
            </a:extLst>
          </p:cNvPr>
          <p:cNvSpPr>
            <a:spLocks noGrp="1"/>
          </p:cNvSpPr>
          <p:nvPr>
            <p:ph type="title"/>
          </p:nvPr>
        </p:nvSpPr>
        <p:spPr>
          <a:xfrm>
            <a:off x="3676388" y="-59615"/>
            <a:ext cx="8534400" cy="753534"/>
          </a:xfrm>
        </p:spPr>
        <p:txBody>
          <a:bodyPr/>
          <a:lstStyle/>
          <a:p>
            <a:r>
              <a:rPr lang="en-US" b="1" dirty="0">
                <a:solidFill>
                  <a:schemeClr val="bg1"/>
                </a:solidFill>
              </a:rPr>
              <a:t>“Choice” Models</a:t>
            </a:r>
          </a:p>
        </p:txBody>
      </p:sp>
      <p:sp>
        <p:nvSpPr>
          <p:cNvPr id="4" name="TextBox 3">
            <a:extLst>
              <a:ext uri="{FF2B5EF4-FFF2-40B4-BE49-F238E27FC236}">
                <a16:creationId xmlns:a16="http://schemas.microsoft.com/office/drawing/2014/main" id="{987BD045-E3FC-4691-AD28-085157D443D6}"/>
              </a:ext>
            </a:extLst>
          </p:cNvPr>
          <p:cNvSpPr txBox="1"/>
          <p:nvPr/>
        </p:nvSpPr>
        <p:spPr>
          <a:xfrm>
            <a:off x="1179534" y="693919"/>
            <a:ext cx="10068839" cy="923330"/>
          </a:xfrm>
          <a:prstGeom prst="rect">
            <a:avLst/>
          </a:prstGeom>
          <a:noFill/>
        </p:spPr>
        <p:txBody>
          <a:bodyPr wrap="square" rtlCol="0">
            <a:spAutoFit/>
          </a:bodyPr>
          <a:lstStyle/>
          <a:p>
            <a:r>
              <a:rPr lang="en-US" dirty="0" err="1">
                <a:solidFill>
                  <a:schemeClr val="bg1"/>
                </a:solidFill>
              </a:rPr>
              <a:t>Papke’s</a:t>
            </a:r>
            <a:r>
              <a:rPr lang="en-US" dirty="0">
                <a:solidFill>
                  <a:schemeClr val="bg1"/>
                </a:solidFill>
              </a:rPr>
              <a:t> paper focused on whether respondents had the choice to invest, so I started by creating models attempting to predict whether or not a respondent would have the choice to invest.</a:t>
            </a:r>
          </a:p>
        </p:txBody>
      </p:sp>
      <p:sp>
        <p:nvSpPr>
          <p:cNvPr id="5" name="TextBox 4">
            <a:extLst>
              <a:ext uri="{FF2B5EF4-FFF2-40B4-BE49-F238E27FC236}">
                <a16:creationId xmlns:a16="http://schemas.microsoft.com/office/drawing/2014/main" id="{2822C163-9744-40DE-A05A-C95E916218F4}"/>
              </a:ext>
            </a:extLst>
          </p:cNvPr>
          <p:cNvSpPr txBox="1"/>
          <p:nvPr/>
        </p:nvSpPr>
        <p:spPr>
          <a:xfrm>
            <a:off x="3803738" y="1617249"/>
            <a:ext cx="3958224" cy="369332"/>
          </a:xfrm>
          <a:prstGeom prst="rect">
            <a:avLst/>
          </a:prstGeom>
          <a:noFill/>
        </p:spPr>
        <p:txBody>
          <a:bodyPr wrap="square" rtlCol="0">
            <a:spAutoFit/>
          </a:bodyPr>
          <a:lstStyle/>
          <a:p>
            <a:pPr algn="ctr"/>
            <a:r>
              <a:rPr lang="en-US" b="1" dirty="0">
                <a:solidFill>
                  <a:schemeClr val="bg1"/>
                </a:solidFill>
              </a:rPr>
              <a:t>Types of Models</a:t>
            </a:r>
          </a:p>
        </p:txBody>
      </p:sp>
      <p:sp>
        <p:nvSpPr>
          <p:cNvPr id="7" name="TextBox 6">
            <a:extLst>
              <a:ext uri="{FF2B5EF4-FFF2-40B4-BE49-F238E27FC236}">
                <a16:creationId xmlns:a16="http://schemas.microsoft.com/office/drawing/2014/main" id="{41227A9E-992C-4E4F-81B0-FBDD5F1755E7}"/>
              </a:ext>
            </a:extLst>
          </p:cNvPr>
          <p:cNvSpPr txBox="1"/>
          <p:nvPr/>
        </p:nvSpPr>
        <p:spPr>
          <a:xfrm>
            <a:off x="766916" y="1986581"/>
            <a:ext cx="10648336" cy="1754326"/>
          </a:xfrm>
          <a:prstGeom prst="rect">
            <a:avLst/>
          </a:prstGeom>
          <a:noFill/>
        </p:spPr>
        <p:txBody>
          <a:bodyPr wrap="square" rtlCol="0">
            <a:spAutoFit/>
          </a:bodyPr>
          <a:lstStyle/>
          <a:p>
            <a:r>
              <a:rPr lang="en-US" dirty="0">
                <a:solidFill>
                  <a:schemeClr val="bg1"/>
                </a:solidFill>
              </a:rPr>
              <a:t>Since choice is a binary variable, I chose to do a logistic regression and a decision tree model in order to attempt to predict choice in a test set from the data. I used Python’s recursive feature elimination (RFE) and RFE with cross validation (RFECV) tool in order to get an initial list of relevant features. I then did further RFE myself in order to get logit models with the lowest AIC (since R-squared can get higher with simply more variables) and tree models with the highest accuracy score.</a:t>
            </a:r>
          </a:p>
        </p:txBody>
      </p:sp>
      <p:sp>
        <p:nvSpPr>
          <p:cNvPr id="8" name="TextBox 7">
            <a:extLst>
              <a:ext uri="{FF2B5EF4-FFF2-40B4-BE49-F238E27FC236}">
                <a16:creationId xmlns:a16="http://schemas.microsoft.com/office/drawing/2014/main" id="{DAD4F12B-795D-43EA-AFAD-FF61860E7470}"/>
              </a:ext>
            </a:extLst>
          </p:cNvPr>
          <p:cNvSpPr txBox="1"/>
          <p:nvPr/>
        </p:nvSpPr>
        <p:spPr>
          <a:xfrm>
            <a:off x="4706824" y="3740907"/>
            <a:ext cx="2521974" cy="369332"/>
          </a:xfrm>
          <a:prstGeom prst="rect">
            <a:avLst/>
          </a:prstGeom>
          <a:noFill/>
        </p:spPr>
        <p:txBody>
          <a:bodyPr wrap="square" rtlCol="0">
            <a:spAutoFit/>
          </a:bodyPr>
          <a:lstStyle/>
          <a:p>
            <a:r>
              <a:rPr lang="en-US" b="1" dirty="0">
                <a:solidFill>
                  <a:schemeClr val="bg1"/>
                </a:solidFill>
              </a:rPr>
              <a:t>Feature Selection</a:t>
            </a:r>
          </a:p>
        </p:txBody>
      </p:sp>
      <p:sp>
        <p:nvSpPr>
          <p:cNvPr id="9" name="TextBox 8">
            <a:extLst>
              <a:ext uri="{FF2B5EF4-FFF2-40B4-BE49-F238E27FC236}">
                <a16:creationId xmlns:a16="http://schemas.microsoft.com/office/drawing/2014/main" id="{68561BA7-D779-425C-A35A-76814D2A9850}"/>
              </a:ext>
            </a:extLst>
          </p:cNvPr>
          <p:cNvSpPr txBox="1"/>
          <p:nvPr/>
        </p:nvSpPr>
        <p:spPr>
          <a:xfrm>
            <a:off x="766916" y="4387237"/>
            <a:ext cx="9594937" cy="1477328"/>
          </a:xfrm>
          <a:prstGeom prst="rect">
            <a:avLst/>
          </a:prstGeom>
          <a:noFill/>
        </p:spPr>
        <p:txBody>
          <a:bodyPr wrap="square" rtlCol="0">
            <a:spAutoFit/>
          </a:bodyPr>
          <a:lstStyle/>
          <a:p>
            <a:r>
              <a:rPr lang="en-US" dirty="0">
                <a:solidFill>
                  <a:schemeClr val="bg1"/>
                </a:solidFill>
              </a:rPr>
              <a:t>The features selected in the logit model with the lowest AIC were </a:t>
            </a:r>
            <a:r>
              <a:rPr lang="en-US" b="1" dirty="0">
                <a:solidFill>
                  <a:schemeClr val="bg1"/>
                </a:solidFill>
              </a:rPr>
              <a:t>“</a:t>
            </a:r>
            <a:r>
              <a:rPr lang="en-US" b="1" dirty="0" err="1">
                <a:solidFill>
                  <a:schemeClr val="bg1"/>
                </a:solidFill>
              </a:rPr>
              <a:t>Prftshr</a:t>
            </a:r>
            <a:r>
              <a:rPr lang="en-US" b="1" dirty="0">
                <a:solidFill>
                  <a:schemeClr val="bg1"/>
                </a:solidFill>
              </a:rPr>
              <a:t>”, “Black”, </a:t>
            </a:r>
            <a:r>
              <a:rPr lang="en-US" dirty="0">
                <a:solidFill>
                  <a:schemeClr val="bg1"/>
                </a:solidFill>
              </a:rPr>
              <a:t>and</a:t>
            </a:r>
            <a:r>
              <a:rPr lang="en-US" b="1" dirty="0">
                <a:solidFill>
                  <a:schemeClr val="bg1"/>
                </a:solidFill>
              </a:rPr>
              <a:t> “Educ”.</a:t>
            </a:r>
          </a:p>
          <a:p>
            <a:endParaRPr lang="en-US" b="1" dirty="0">
              <a:solidFill>
                <a:schemeClr val="bg1"/>
              </a:solidFill>
            </a:endParaRPr>
          </a:p>
          <a:p>
            <a:r>
              <a:rPr lang="en-US" dirty="0">
                <a:solidFill>
                  <a:schemeClr val="bg1"/>
                </a:solidFill>
              </a:rPr>
              <a:t>The features selected in the tree model with the highest accuracy score were </a:t>
            </a:r>
            <a:r>
              <a:rPr lang="en-US" b="1" dirty="0">
                <a:solidFill>
                  <a:schemeClr val="bg1"/>
                </a:solidFill>
              </a:rPr>
              <a:t>“</a:t>
            </a:r>
            <a:r>
              <a:rPr lang="en-US" b="1" dirty="0" err="1">
                <a:solidFill>
                  <a:schemeClr val="bg1"/>
                </a:solidFill>
              </a:rPr>
              <a:t>Prftshr</a:t>
            </a:r>
            <a:r>
              <a:rPr lang="en-US" b="1" dirty="0">
                <a:solidFill>
                  <a:schemeClr val="bg1"/>
                </a:solidFill>
              </a:rPr>
              <a:t>”, “Pyears”,”Logwealth89”, </a:t>
            </a:r>
            <a:r>
              <a:rPr lang="en-US" dirty="0">
                <a:solidFill>
                  <a:schemeClr val="bg1"/>
                </a:solidFill>
              </a:rPr>
              <a:t>and</a:t>
            </a:r>
            <a:r>
              <a:rPr lang="en-US" b="1" dirty="0">
                <a:solidFill>
                  <a:schemeClr val="bg1"/>
                </a:solidFill>
              </a:rPr>
              <a:t> “Age”.</a:t>
            </a:r>
            <a:endParaRPr lang="en-US" dirty="0">
              <a:solidFill>
                <a:schemeClr val="bg1"/>
              </a:solidFill>
            </a:endParaRPr>
          </a:p>
        </p:txBody>
      </p:sp>
    </p:spTree>
    <p:extLst>
      <p:ext uri="{BB962C8B-B14F-4D97-AF65-F5344CB8AC3E}">
        <p14:creationId xmlns:p14="http://schemas.microsoft.com/office/powerpoint/2010/main" val="372531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BC94-4218-442C-B7D2-39FB1F4AC31A}"/>
              </a:ext>
            </a:extLst>
          </p:cNvPr>
          <p:cNvSpPr>
            <a:spLocks noGrp="1"/>
          </p:cNvSpPr>
          <p:nvPr>
            <p:ph type="title"/>
          </p:nvPr>
        </p:nvSpPr>
        <p:spPr>
          <a:xfrm>
            <a:off x="1828800" y="1"/>
            <a:ext cx="8534400" cy="713984"/>
          </a:xfrm>
        </p:spPr>
        <p:txBody>
          <a:bodyPr/>
          <a:lstStyle/>
          <a:p>
            <a:pPr algn="ctr"/>
            <a:r>
              <a:rPr lang="en-US" b="1" dirty="0">
                <a:solidFill>
                  <a:schemeClr val="bg1"/>
                </a:solidFill>
              </a:rPr>
              <a:t>Choice Logit Model Results</a:t>
            </a:r>
          </a:p>
        </p:txBody>
      </p:sp>
      <p:pic>
        <p:nvPicPr>
          <p:cNvPr id="4" name="Picture 3">
            <a:extLst>
              <a:ext uri="{FF2B5EF4-FFF2-40B4-BE49-F238E27FC236}">
                <a16:creationId xmlns:a16="http://schemas.microsoft.com/office/drawing/2014/main" id="{9336D281-1933-4C78-9BCD-47E0ACF36A16}"/>
              </a:ext>
            </a:extLst>
          </p:cNvPr>
          <p:cNvPicPr>
            <a:picLocks noChangeAspect="1"/>
          </p:cNvPicPr>
          <p:nvPr/>
        </p:nvPicPr>
        <p:blipFill>
          <a:blip r:embed="rId2"/>
          <a:stretch>
            <a:fillRect/>
          </a:stretch>
        </p:blipFill>
        <p:spPr>
          <a:xfrm>
            <a:off x="585491" y="914402"/>
            <a:ext cx="7123471" cy="4008531"/>
          </a:xfrm>
          <a:prstGeom prst="rect">
            <a:avLst/>
          </a:prstGeom>
        </p:spPr>
      </p:pic>
      <p:sp>
        <p:nvSpPr>
          <p:cNvPr id="5" name="TextBox 4">
            <a:extLst>
              <a:ext uri="{FF2B5EF4-FFF2-40B4-BE49-F238E27FC236}">
                <a16:creationId xmlns:a16="http://schemas.microsoft.com/office/drawing/2014/main" id="{ECE18125-F1F0-4FEB-9603-A8D402D4C2E9}"/>
              </a:ext>
            </a:extLst>
          </p:cNvPr>
          <p:cNvSpPr txBox="1"/>
          <p:nvPr/>
        </p:nvSpPr>
        <p:spPr>
          <a:xfrm>
            <a:off x="7884225" y="1165645"/>
            <a:ext cx="4100052" cy="5078313"/>
          </a:xfrm>
          <a:prstGeom prst="rect">
            <a:avLst/>
          </a:prstGeom>
          <a:noFill/>
        </p:spPr>
        <p:txBody>
          <a:bodyPr wrap="square" rtlCol="0">
            <a:spAutoFit/>
          </a:bodyPr>
          <a:lstStyle/>
          <a:p>
            <a:pPr algn="ctr"/>
            <a:r>
              <a:rPr lang="en-US" sz="2000" b="1" dirty="0">
                <a:solidFill>
                  <a:schemeClr val="bg1"/>
                </a:solidFill>
              </a:rPr>
              <a:t>Insights</a:t>
            </a:r>
          </a:p>
          <a:p>
            <a:pPr marL="342900" indent="-342900">
              <a:buFont typeface="Arial" panose="020B0604020202020204" pitchFamily="34" charset="0"/>
              <a:buChar char="•"/>
            </a:pPr>
            <a:r>
              <a:rPr lang="en-US" sz="1600" b="1" dirty="0" err="1"/>
              <a:t>PrftShr</a:t>
            </a:r>
            <a:r>
              <a:rPr lang="en-US" sz="1600" b="1" dirty="0"/>
              <a:t> </a:t>
            </a:r>
            <a:r>
              <a:rPr lang="en-US" sz="1600" b="1" dirty="0" err="1"/>
              <a:t>Coef</a:t>
            </a:r>
            <a:r>
              <a:rPr lang="en-US" sz="1600" b="1" dirty="0"/>
              <a:t>: </a:t>
            </a:r>
            <a:r>
              <a:rPr lang="en-US" sz="1600" dirty="0">
                <a:solidFill>
                  <a:schemeClr val="bg1"/>
                </a:solidFill>
              </a:rPr>
              <a:t>Exp(-1.0960) = .3342, which means that someone with a profit-sharing plan (</a:t>
            </a:r>
            <a:r>
              <a:rPr lang="en-US" sz="1600" dirty="0" err="1">
                <a:solidFill>
                  <a:schemeClr val="bg1"/>
                </a:solidFill>
              </a:rPr>
              <a:t>PrftShr</a:t>
            </a:r>
            <a:r>
              <a:rPr lang="en-US" sz="1600" dirty="0">
                <a:solidFill>
                  <a:schemeClr val="bg1"/>
                </a:solidFill>
              </a:rPr>
              <a:t>=1) is </a:t>
            </a:r>
            <a:r>
              <a:rPr lang="en-US" sz="1600" b="1" dirty="0">
                <a:solidFill>
                  <a:schemeClr val="bg1"/>
                </a:solidFill>
              </a:rPr>
              <a:t>33.42% less likely </a:t>
            </a:r>
            <a:r>
              <a:rPr lang="en-US" sz="1600" dirty="0">
                <a:solidFill>
                  <a:schemeClr val="bg1"/>
                </a:solidFill>
              </a:rPr>
              <a:t>to be able to choose how to invest (choice=1).</a:t>
            </a:r>
          </a:p>
          <a:p>
            <a:pPr marL="342900" indent="-342900">
              <a:buFont typeface="Arial" panose="020B0604020202020204" pitchFamily="34" charset="0"/>
              <a:buChar char="•"/>
            </a:pPr>
            <a:endParaRPr lang="en-US" sz="1600" dirty="0">
              <a:solidFill>
                <a:schemeClr val="bg1"/>
              </a:solidFill>
            </a:endParaRPr>
          </a:p>
          <a:p>
            <a:pPr marL="342900" indent="-342900">
              <a:buFont typeface="Arial" panose="020B0604020202020204" pitchFamily="34" charset="0"/>
              <a:buChar char="•"/>
            </a:pPr>
            <a:r>
              <a:rPr lang="en-US" sz="1600" b="1" dirty="0"/>
              <a:t>Black </a:t>
            </a:r>
            <a:r>
              <a:rPr lang="en-US" sz="1600" b="1" dirty="0" err="1"/>
              <a:t>Coef</a:t>
            </a:r>
            <a:r>
              <a:rPr lang="en-US" sz="1600" b="1" dirty="0"/>
              <a:t>: </a:t>
            </a:r>
            <a:r>
              <a:rPr lang="en-US" sz="1600" dirty="0">
                <a:solidFill>
                  <a:schemeClr val="bg1"/>
                </a:solidFill>
              </a:rPr>
              <a:t>Exp(-1.1698) = .3104, which means that someone who is Black (Black=1) is </a:t>
            </a:r>
            <a:r>
              <a:rPr lang="en-US" sz="1600" b="1" dirty="0">
                <a:solidFill>
                  <a:schemeClr val="bg1"/>
                </a:solidFill>
              </a:rPr>
              <a:t>33.04% less likely </a:t>
            </a:r>
            <a:r>
              <a:rPr lang="en-US" sz="1600" dirty="0">
                <a:solidFill>
                  <a:schemeClr val="bg1"/>
                </a:solidFill>
              </a:rPr>
              <a:t>to be able to choose how to invest(choice=1).</a:t>
            </a:r>
          </a:p>
          <a:p>
            <a:pPr marL="342900" indent="-342900">
              <a:buFont typeface="Arial" panose="020B0604020202020204" pitchFamily="34" charset="0"/>
              <a:buChar char="•"/>
            </a:pPr>
            <a:endParaRPr lang="en-US" sz="1600" b="1" dirty="0">
              <a:solidFill>
                <a:schemeClr val="bg1"/>
              </a:solidFill>
            </a:endParaRPr>
          </a:p>
          <a:p>
            <a:pPr marL="342900" indent="-342900">
              <a:buFont typeface="Arial" panose="020B0604020202020204" pitchFamily="34" charset="0"/>
              <a:buChar char="•"/>
            </a:pPr>
            <a:r>
              <a:rPr lang="en-US" sz="1600" b="1" dirty="0"/>
              <a:t>Educ </a:t>
            </a:r>
            <a:r>
              <a:rPr lang="en-US" sz="1600" b="1" dirty="0" err="1"/>
              <a:t>Coef</a:t>
            </a:r>
            <a:r>
              <a:rPr lang="en-US" sz="1600" dirty="0">
                <a:solidFill>
                  <a:schemeClr val="bg1"/>
                </a:solidFill>
              </a:rPr>
              <a:t>: For every one unit increase in years of education, the log odds of having the ability to choose how to invest (choice=1) </a:t>
            </a:r>
            <a:r>
              <a:rPr lang="en-US" sz="1600" b="1" dirty="0">
                <a:solidFill>
                  <a:schemeClr val="bg1"/>
                </a:solidFill>
              </a:rPr>
              <a:t>increases by 6.28%.</a:t>
            </a:r>
          </a:p>
          <a:p>
            <a:pPr marL="342900" indent="-342900">
              <a:buFont typeface="Arial" panose="020B0604020202020204" pitchFamily="34" charset="0"/>
              <a:buChar char="•"/>
            </a:pPr>
            <a:endParaRPr lang="en-US" sz="1600" dirty="0">
              <a:solidFill>
                <a:schemeClr val="bg1"/>
              </a:solidFill>
            </a:endParaRPr>
          </a:p>
          <a:p>
            <a:pPr marL="342900" indent="-342900">
              <a:buFont typeface="Arial" panose="020B0604020202020204" pitchFamily="34" charset="0"/>
              <a:buChar char="•"/>
            </a:pPr>
            <a:endParaRPr lang="en-US" sz="1600" dirty="0">
              <a:solidFill>
                <a:schemeClr val="bg1"/>
              </a:solidFill>
            </a:endParaRPr>
          </a:p>
        </p:txBody>
      </p:sp>
      <p:sp>
        <p:nvSpPr>
          <p:cNvPr id="6" name="TextBox 5">
            <a:extLst>
              <a:ext uri="{FF2B5EF4-FFF2-40B4-BE49-F238E27FC236}">
                <a16:creationId xmlns:a16="http://schemas.microsoft.com/office/drawing/2014/main" id="{A7E92097-2146-429A-9366-25E80ECA8DA4}"/>
              </a:ext>
            </a:extLst>
          </p:cNvPr>
          <p:cNvSpPr txBox="1"/>
          <p:nvPr/>
        </p:nvSpPr>
        <p:spPr>
          <a:xfrm>
            <a:off x="2229633" y="4973037"/>
            <a:ext cx="4196219" cy="369332"/>
          </a:xfrm>
          <a:prstGeom prst="rect">
            <a:avLst/>
          </a:prstGeom>
          <a:noFill/>
        </p:spPr>
        <p:txBody>
          <a:bodyPr wrap="square" rtlCol="0">
            <a:spAutoFit/>
          </a:bodyPr>
          <a:lstStyle/>
          <a:p>
            <a:pPr algn="ctr"/>
            <a:r>
              <a:rPr lang="en-US" b="1" dirty="0">
                <a:solidFill>
                  <a:schemeClr val="bg1"/>
                </a:solidFill>
              </a:rPr>
              <a:t>Statistical Significance</a:t>
            </a:r>
          </a:p>
        </p:txBody>
      </p:sp>
      <p:sp>
        <p:nvSpPr>
          <p:cNvPr id="7" name="TextBox 6">
            <a:extLst>
              <a:ext uri="{FF2B5EF4-FFF2-40B4-BE49-F238E27FC236}">
                <a16:creationId xmlns:a16="http://schemas.microsoft.com/office/drawing/2014/main" id="{E6BEAC16-CBD7-4F5A-9BF1-850FB357EB47}"/>
              </a:ext>
            </a:extLst>
          </p:cNvPr>
          <p:cNvSpPr txBox="1"/>
          <p:nvPr/>
        </p:nvSpPr>
        <p:spPr>
          <a:xfrm>
            <a:off x="585491" y="5423770"/>
            <a:ext cx="7543901"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bg1"/>
                </a:solidFill>
              </a:rPr>
              <a:t>PrftShr</a:t>
            </a:r>
            <a:r>
              <a:rPr lang="en-US" dirty="0">
                <a:solidFill>
                  <a:schemeClr val="bg1"/>
                </a:solidFill>
              </a:rPr>
              <a:t> is statistically significant at a .1% level (</a:t>
            </a:r>
            <a:r>
              <a:rPr lang="en-US" dirty="0" err="1">
                <a:solidFill>
                  <a:schemeClr val="bg1"/>
                </a:solidFill>
              </a:rPr>
              <a:t>pval</a:t>
            </a:r>
            <a:r>
              <a:rPr lang="en-US" dirty="0">
                <a:solidFill>
                  <a:schemeClr val="bg1"/>
                </a:solidFill>
              </a:rPr>
              <a:t> of .0028)</a:t>
            </a:r>
          </a:p>
          <a:p>
            <a:pPr marL="285750" indent="-285750">
              <a:buFont typeface="Arial" panose="020B0604020202020204" pitchFamily="34" charset="0"/>
              <a:buChar char="•"/>
            </a:pPr>
            <a:r>
              <a:rPr lang="en-US" dirty="0">
                <a:solidFill>
                  <a:schemeClr val="bg1"/>
                </a:solidFill>
              </a:rPr>
              <a:t>Educ is statistically significant at a .0001% level (</a:t>
            </a:r>
            <a:r>
              <a:rPr lang="en-US" dirty="0" err="1">
                <a:solidFill>
                  <a:schemeClr val="bg1"/>
                </a:solidFill>
              </a:rPr>
              <a:t>pval</a:t>
            </a:r>
            <a:r>
              <a:rPr lang="en-US" dirty="0">
                <a:solidFill>
                  <a:schemeClr val="bg1"/>
                </a:solidFill>
              </a:rPr>
              <a:t> of .0000..)</a:t>
            </a:r>
          </a:p>
          <a:p>
            <a:pPr marL="285750" indent="-285750">
              <a:buFont typeface="Arial" panose="020B0604020202020204" pitchFamily="34" charset="0"/>
              <a:buChar char="•"/>
            </a:pPr>
            <a:r>
              <a:rPr lang="en-US" dirty="0">
                <a:solidFill>
                  <a:schemeClr val="bg1"/>
                </a:solidFill>
              </a:rPr>
              <a:t>Black is statistically significant at a 5% level (</a:t>
            </a:r>
            <a:r>
              <a:rPr lang="en-US" dirty="0" err="1">
                <a:solidFill>
                  <a:schemeClr val="bg1"/>
                </a:solidFill>
              </a:rPr>
              <a:t>pval</a:t>
            </a:r>
            <a:r>
              <a:rPr lang="en-US" dirty="0">
                <a:solidFill>
                  <a:schemeClr val="bg1"/>
                </a:solidFill>
              </a:rPr>
              <a:t> of .0133)</a:t>
            </a:r>
          </a:p>
        </p:txBody>
      </p:sp>
    </p:spTree>
    <p:extLst>
      <p:ext uri="{BB962C8B-B14F-4D97-AF65-F5344CB8AC3E}">
        <p14:creationId xmlns:p14="http://schemas.microsoft.com/office/powerpoint/2010/main" val="2769680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48137-10D7-4958-8C0B-51C7A5BC6B65}"/>
              </a:ext>
            </a:extLst>
          </p:cNvPr>
          <p:cNvSpPr>
            <a:spLocks noGrp="1"/>
          </p:cNvSpPr>
          <p:nvPr>
            <p:ph type="title"/>
          </p:nvPr>
        </p:nvSpPr>
        <p:spPr>
          <a:xfrm>
            <a:off x="1924289" y="-67733"/>
            <a:ext cx="8534400" cy="1082342"/>
          </a:xfrm>
        </p:spPr>
        <p:txBody>
          <a:bodyPr/>
          <a:lstStyle/>
          <a:p>
            <a:pPr algn="ctr"/>
            <a:r>
              <a:rPr lang="en-US" b="1" dirty="0">
                <a:solidFill>
                  <a:schemeClr val="bg1"/>
                </a:solidFill>
              </a:rPr>
              <a:t>Choice Logit Model Accuracy</a:t>
            </a:r>
          </a:p>
        </p:txBody>
      </p:sp>
      <p:pic>
        <p:nvPicPr>
          <p:cNvPr id="11266" name="Picture 2">
            <a:extLst>
              <a:ext uri="{FF2B5EF4-FFF2-40B4-BE49-F238E27FC236}">
                <a16:creationId xmlns:a16="http://schemas.microsoft.com/office/drawing/2014/main" id="{BDCCDD5C-5656-4EBD-9449-24C56DC2E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2063921"/>
            <a:ext cx="5305425"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723BAD-7A2B-4EA1-B635-64905C236D15}"/>
              </a:ext>
            </a:extLst>
          </p:cNvPr>
          <p:cNvSpPr txBox="1"/>
          <p:nvPr/>
        </p:nvSpPr>
        <p:spPr>
          <a:xfrm>
            <a:off x="964504" y="1540701"/>
            <a:ext cx="4922729" cy="523220"/>
          </a:xfrm>
          <a:prstGeom prst="rect">
            <a:avLst/>
          </a:prstGeom>
          <a:noFill/>
        </p:spPr>
        <p:txBody>
          <a:bodyPr wrap="square" rtlCol="0">
            <a:spAutoFit/>
          </a:bodyPr>
          <a:lstStyle/>
          <a:p>
            <a:pPr algn="ctr"/>
            <a:r>
              <a:rPr lang="en-US" sz="2800" b="1" dirty="0">
                <a:solidFill>
                  <a:schemeClr val="bg1"/>
                </a:solidFill>
              </a:rPr>
              <a:t>Confusion Matrix</a:t>
            </a:r>
          </a:p>
        </p:txBody>
      </p:sp>
      <p:sp>
        <p:nvSpPr>
          <p:cNvPr id="5" name="TextBox 4">
            <a:extLst>
              <a:ext uri="{FF2B5EF4-FFF2-40B4-BE49-F238E27FC236}">
                <a16:creationId xmlns:a16="http://schemas.microsoft.com/office/drawing/2014/main" id="{541B3074-54E7-4A4F-843B-F424ECB64022}"/>
              </a:ext>
            </a:extLst>
          </p:cNvPr>
          <p:cNvSpPr txBox="1"/>
          <p:nvPr/>
        </p:nvSpPr>
        <p:spPr>
          <a:xfrm>
            <a:off x="6551111" y="3037045"/>
            <a:ext cx="5060515" cy="523220"/>
          </a:xfrm>
          <a:prstGeom prst="rect">
            <a:avLst/>
          </a:prstGeom>
          <a:noFill/>
        </p:spPr>
        <p:txBody>
          <a:bodyPr wrap="square" rtlCol="0">
            <a:spAutoFit/>
          </a:bodyPr>
          <a:lstStyle/>
          <a:p>
            <a:pPr algn="ctr"/>
            <a:r>
              <a:rPr lang="en-US" sz="2800" b="1" dirty="0">
                <a:solidFill>
                  <a:schemeClr val="bg1"/>
                </a:solidFill>
              </a:rPr>
              <a:t>Accuracy Score</a:t>
            </a:r>
          </a:p>
        </p:txBody>
      </p:sp>
      <p:sp>
        <p:nvSpPr>
          <p:cNvPr id="6" name="TextBox 5">
            <a:extLst>
              <a:ext uri="{FF2B5EF4-FFF2-40B4-BE49-F238E27FC236}">
                <a16:creationId xmlns:a16="http://schemas.microsoft.com/office/drawing/2014/main" id="{384F48B6-D9B5-48BC-B8E2-31DAF1DC7712}"/>
              </a:ext>
            </a:extLst>
          </p:cNvPr>
          <p:cNvSpPr txBox="1"/>
          <p:nvPr/>
        </p:nvSpPr>
        <p:spPr>
          <a:xfrm>
            <a:off x="6926892" y="3560265"/>
            <a:ext cx="4308954" cy="1477328"/>
          </a:xfrm>
          <a:prstGeom prst="rect">
            <a:avLst/>
          </a:prstGeom>
          <a:noFill/>
        </p:spPr>
        <p:txBody>
          <a:bodyPr wrap="square" rtlCol="0">
            <a:spAutoFit/>
          </a:bodyPr>
          <a:lstStyle/>
          <a:p>
            <a:pPr algn="ctr"/>
            <a:r>
              <a:rPr lang="en-US" dirty="0">
                <a:solidFill>
                  <a:schemeClr val="bg1"/>
                </a:solidFill>
              </a:rPr>
              <a:t>According to the confusion matrix, the model is 65.44% accurate (129/191). There seems to be more false positives (Type I Errors) than false negatives in the model.</a:t>
            </a:r>
          </a:p>
        </p:txBody>
      </p:sp>
    </p:spTree>
    <p:extLst>
      <p:ext uri="{BB962C8B-B14F-4D97-AF65-F5344CB8AC3E}">
        <p14:creationId xmlns:p14="http://schemas.microsoft.com/office/powerpoint/2010/main" val="4012341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98DD-E624-43EB-9BFB-19DB0B02A1D5}"/>
              </a:ext>
            </a:extLst>
          </p:cNvPr>
          <p:cNvSpPr>
            <a:spLocks noGrp="1"/>
          </p:cNvSpPr>
          <p:nvPr>
            <p:ph type="title"/>
          </p:nvPr>
        </p:nvSpPr>
        <p:spPr>
          <a:xfrm>
            <a:off x="1668049" y="1"/>
            <a:ext cx="8855901" cy="1008344"/>
          </a:xfrm>
        </p:spPr>
        <p:txBody>
          <a:bodyPr/>
          <a:lstStyle/>
          <a:p>
            <a:r>
              <a:rPr lang="en-US" b="1" dirty="0">
                <a:solidFill>
                  <a:schemeClr val="bg1"/>
                </a:solidFill>
              </a:rPr>
              <a:t>Choice Logit Model Visualizations</a:t>
            </a:r>
          </a:p>
        </p:txBody>
      </p:sp>
      <p:pic>
        <p:nvPicPr>
          <p:cNvPr id="12290" name="Picture 2">
            <a:extLst>
              <a:ext uri="{FF2B5EF4-FFF2-40B4-BE49-F238E27FC236}">
                <a16:creationId xmlns:a16="http://schemas.microsoft.com/office/drawing/2014/main" id="{47893B78-0E11-4200-B691-52C86374A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38" y="1205499"/>
            <a:ext cx="3219450" cy="321945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E8AD7579-B232-43A3-9805-CA154EF0B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9008" y="1205499"/>
            <a:ext cx="3219450" cy="321945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D92D8170-4A84-432C-B396-7B75CE28AE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5478" y="1205499"/>
            <a:ext cx="3219450" cy="3219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ECE144-383B-4BCE-AF7B-7C3D47147946}"/>
              </a:ext>
            </a:extLst>
          </p:cNvPr>
          <p:cNvSpPr txBox="1"/>
          <p:nvPr/>
        </p:nvSpPr>
        <p:spPr>
          <a:xfrm>
            <a:off x="526093" y="4622104"/>
            <a:ext cx="3375895" cy="923330"/>
          </a:xfrm>
          <a:prstGeom prst="rect">
            <a:avLst/>
          </a:prstGeom>
          <a:noFill/>
        </p:spPr>
        <p:txBody>
          <a:bodyPr wrap="square" rtlCol="0">
            <a:spAutoFit/>
          </a:bodyPr>
          <a:lstStyle/>
          <a:p>
            <a:pPr algn="ctr"/>
            <a:r>
              <a:rPr lang="en-US" b="1" dirty="0">
                <a:solidFill>
                  <a:schemeClr val="bg1"/>
                </a:solidFill>
              </a:rPr>
              <a:t>As log odds of </a:t>
            </a:r>
            <a:r>
              <a:rPr lang="en-US" b="1" dirty="0" err="1">
                <a:solidFill>
                  <a:schemeClr val="bg1"/>
                </a:solidFill>
              </a:rPr>
              <a:t>prftshr</a:t>
            </a:r>
            <a:r>
              <a:rPr lang="en-US" b="1" dirty="0">
                <a:solidFill>
                  <a:schemeClr val="bg1"/>
                </a:solidFill>
              </a:rPr>
              <a:t> increase, log odds of choice decreases.</a:t>
            </a:r>
          </a:p>
        </p:txBody>
      </p:sp>
      <p:sp>
        <p:nvSpPr>
          <p:cNvPr id="5" name="TextBox 4">
            <a:extLst>
              <a:ext uri="{FF2B5EF4-FFF2-40B4-BE49-F238E27FC236}">
                <a16:creationId xmlns:a16="http://schemas.microsoft.com/office/drawing/2014/main" id="{C6F2B8DA-077D-4DCC-811D-973921D0907C}"/>
              </a:ext>
            </a:extLst>
          </p:cNvPr>
          <p:cNvSpPr txBox="1"/>
          <p:nvPr/>
        </p:nvSpPr>
        <p:spPr>
          <a:xfrm>
            <a:off x="4599008" y="4622104"/>
            <a:ext cx="3219450" cy="923330"/>
          </a:xfrm>
          <a:prstGeom prst="rect">
            <a:avLst/>
          </a:prstGeom>
          <a:noFill/>
        </p:spPr>
        <p:txBody>
          <a:bodyPr wrap="square" rtlCol="0">
            <a:spAutoFit/>
          </a:bodyPr>
          <a:lstStyle/>
          <a:p>
            <a:pPr algn="ctr"/>
            <a:r>
              <a:rPr lang="en-US" b="1" dirty="0">
                <a:solidFill>
                  <a:schemeClr val="bg1"/>
                </a:solidFill>
              </a:rPr>
              <a:t>As years of education increases, the log odds of choice increases.</a:t>
            </a:r>
          </a:p>
        </p:txBody>
      </p:sp>
      <p:sp>
        <p:nvSpPr>
          <p:cNvPr id="6" name="TextBox 5">
            <a:extLst>
              <a:ext uri="{FF2B5EF4-FFF2-40B4-BE49-F238E27FC236}">
                <a16:creationId xmlns:a16="http://schemas.microsoft.com/office/drawing/2014/main" id="{B5D486AD-4821-4C68-927A-115A583CC88B}"/>
              </a:ext>
            </a:extLst>
          </p:cNvPr>
          <p:cNvSpPr txBox="1"/>
          <p:nvPr/>
        </p:nvSpPr>
        <p:spPr>
          <a:xfrm>
            <a:off x="8515478" y="4622104"/>
            <a:ext cx="3219450" cy="923330"/>
          </a:xfrm>
          <a:prstGeom prst="rect">
            <a:avLst/>
          </a:prstGeom>
          <a:noFill/>
        </p:spPr>
        <p:txBody>
          <a:bodyPr wrap="square" rtlCol="0">
            <a:spAutoFit/>
          </a:bodyPr>
          <a:lstStyle/>
          <a:p>
            <a:pPr algn="ctr"/>
            <a:r>
              <a:rPr lang="en-US" b="1" dirty="0">
                <a:solidFill>
                  <a:schemeClr val="bg1"/>
                </a:solidFill>
              </a:rPr>
              <a:t>As log odds of black increase, the log odds of choice decreases.</a:t>
            </a:r>
          </a:p>
        </p:txBody>
      </p:sp>
    </p:spTree>
    <p:extLst>
      <p:ext uri="{BB962C8B-B14F-4D97-AF65-F5344CB8AC3E}">
        <p14:creationId xmlns:p14="http://schemas.microsoft.com/office/powerpoint/2010/main" val="3240930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5F28E-0311-4800-975E-5F5072F457D2}"/>
              </a:ext>
            </a:extLst>
          </p:cNvPr>
          <p:cNvSpPr>
            <a:spLocks noGrp="1"/>
          </p:cNvSpPr>
          <p:nvPr>
            <p:ph type="title"/>
          </p:nvPr>
        </p:nvSpPr>
        <p:spPr>
          <a:xfrm>
            <a:off x="1723872" y="1"/>
            <a:ext cx="8534400" cy="864296"/>
          </a:xfrm>
        </p:spPr>
        <p:txBody>
          <a:bodyPr/>
          <a:lstStyle/>
          <a:p>
            <a:r>
              <a:rPr lang="en-US" b="1" dirty="0">
                <a:solidFill>
                  <a:schemeClr val="bg1"/>
                </a:solidFill>
              </a:rPr>
              <a:t>Choice Tree Model Visualization</a:t>
            </a:r>
          </a:p>
        </p:txBody>
      </p:sp>
      <p:pic>
        <p:nvPicPr>
          <p:cNvPr id="7" name="Picture 6" descr="A screenshot of a cell phone&#10;&#10;Description automatically generated">
            <a:extLst>
              <a:ext uri="{FF2B5EF4-FFF2-40B4-BE49-F238E27FC236}">
                <a16:creationId xmlns:a16="http://schemas.microsoft.com/office/drawing/2014/main" id="{6C7EF8A4-5D95-44C6-ABD7-C90D3EA6E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095" y="1002081"/>
            <a:ext cx="11115810" cy="5605397"/>
          </a:xfrm>
          <a:prstGeom prst="rect">
            <a:avLst/>
          </a:prstGeom>
        </p:spPr>
      </p:pic>
    </p:spTree>
    <p:extLst>
      <p:ext uri="{BB962C8B-B14F-4D97-AF65-F5344CB8AC3E}">
        <p14:creationId xmlns:p14="http://schemas.microsoft.com/office/powerpoint/2010/main" val="1171323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BA62-777F-45EA-9A06-1BD29354D47C}"/>
              </a:ext>
            </a:extLst>
          </p:cNvPr>
          <p:cNvSpPr>
            <a:spLocks noGrp="1"/>
          </p:cNvSpPr>
          <p:nvPr>
            <p:ph type="title"/>
          </p:nvPr>
        </p:nvSpPr>
        <p:spPr>
          <a:xfrm>
            <a:off x="2237983" y="0"/>
            <a:ext cx="7716033" cy="789140"/>
          </a:xfrm>
        </p:spPr>
        <p:txBody>
          <a:bodyPr/>
          <a:lstStyle/>
          <a:p>
            <a:r>
              <a:rPr lang="en-US" b="1" dirty="0">
                <a:solidFill>
                  <a:schemeClr val="bg1"/>
                </a:solidFill>
              </a:rPr>
              <a:t>Choice Tree Model Accuracy</a:t>
            </a:r>
          </a:p>
        </p:txBody>
      </p:sp>
      <p:pic>
        <p:nvPicPr>
          <p:cNvPr id="14338" name="Picture 2">
            <a:extLst>
              <a:ext uri="{FF2B5EF4-FFF2-40B4-BE49-F238E27FC236}">
                <a16:creationId xmlns:a16="http://schemas.microsoft.com/office/drawing/2014/main" id="{394447C6-C7BF-40EF-852E-55D9E2D07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81" y="1942578"/>
            <a:ext cx="5305425"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8EA80E-530B-49BE-ACC5-8307FB899B9A}"/>
              </a:ext>
            </a:extLst>
          </p:cNvPr>
          <p:cNvSpPr txBox="1"/>
          <p:nvPr/>
        </p:nvSpPr>
        <p:spPr>
          <a:xfrm>
            <a:off x="1226181" y="1252603"/>
            <a:ext cx="5185776" cy="523220"/>
          </a:xfrm>
          <a:prstGeom prst="rect">
            <a:avLst/>
          </a:prstGeom>
          <a:noFill/>
        </p:spPr>
        <p:txBody>
          <a:bodyPr wrap="square" rtlCol="0">
            <a:spAutoFit/>
          </a:bodyPr>
          <a:lstStyle/>
          <a:p>
            <a:pPr algn="ctr"/>
            <a:r>
              <a:rPr lang="en-US" sz="2800" b="1" dirty="0">
                <a:solidFill>
                  <a:schemeClr val="bg1"/>
                </a:solidFill>
              </a:rPr>
              <a:t>Confusion Matrix</a:t>
            </a:r>
          </a:p>
        </p:txBody>
      </p:sp>
      <p:sp>
        <p:nvSpPr>
          <p:cNvPr id="5" name="TextBox 4">
            <a:extLst>
              <a:ext uri="{FF2B5EF4-FFF2-40B4-BE49-F238E27FC236}">
                <a16:creationId xmlns:a16="http://schemas.microsoft.com/office/drawing/2014/main" id="{BC4DBBB9-B57B-4EDC-B164-FFEEB3AFDAEF}"/>
              </a:ext>
            </a:extLst>
          </p:cNvPr>
          <p:cNvSpPr txBox="1"/>
          <p:nvPr/>
        </p:nvSpPr>
        <p:spPr>
          <a:xfrm>
            <a:off x="6826685" y="2967335"/>
            <a:ext cx="4797469" cy="1754326"/>
          </a:xfrm>
          <a:prstGeom prst="rect">
            <a:avLst/>
          </a:prstGeom>
          <a:noFill/>
        </p:spPr>
        <p:txBody>
          <a:bodyPr wrap="square" rtlCol="0">
            <a:spAutoFit/>
          </a:bodyPr>
          <a:lstStyle/>
          <a:p>
            <a:pPr algn="ctr"/>
            <a:r>
              <a:rPr lang="en-US" sz="2400" b="1" dirty="0">
                <a:solidFill>
                  <a:schemeClr val="bg1"/>
                </a:solidFill>
              </a:rPr>
              <a:t>Accuracy Score</a:t>
            </a:r>
          </a:p>
          <a:p>
            <a:endParaRPr lang="en-US" sz="1200" b="1" dirty="0">
              <a:solidFill>
                <a:schemeClr val="bg1"/>
              </a:solidFill>
            </a:endParaRPr>
          </a:p>
          <a:p>
            <a:r>
              <a:rPr lang="en-US" dirty="0">
                <a:solidFill>
                  <a:schemeClr val="bg1"/>
                </a:solidFill>
              </a:rPr>
              <a:t>According to the confusion matrix, the tree model can predict choice 66.67% of the time (50/75). There still seems to be more false positives (Type I Errors)</a:t>
            </a:r>
          </a:p>
        </p:txBody>
      </p:sp>
    </p:spTree>
    <p:extLst>
      <p:ext uri="{BB962C8B-B14F-4D97-AF65-F5344CB8AC3E}">
        <p14:creationId xmlns:p14="http://schemas.microsoft.com/office/powerpoint/2010/main" val="2323553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6DF1-1A68-40FD-85B1-D4CE5E2A4F0E}"/>
              </a:ext>
            </a:extLst>
          </p:cNvPr>
          <p:cNvSpPr>
            <a:spLocks noGrp="1"/>
          </p:cNvSpPr>
          <p:nvPr>
            <p:ph type="title"/>
          </p:nvPr>
        </p:nvSpPr>
        <p:spPr>
          <a:xfrm>
            <a:off x="1828800" y="0"/>
            <a:ext cx="8534400" cy="939452"/>
          </a:xfrm>
        </p:spPr>
        <p:txBody>
          <a:bodyPr/>
          <a:lstStyle/>
          <a:p>
            <a:r>
              <a:rPr lang="en-US" b="1" dirty="0">
                <a:solidFill>
                  <a:schemeClr val="bg1"/>
                </a:solidFill>
              </a:rPr>
              <a:t>Choice Tree Model Interpretation</a:t>
            </a:r>
            <a:endParaRPr lang="en-US" dirty="0"/>
          </a:p>
        </p:txBody>
      </p:sp>
      <p:sp>
        <p:nvSpPr>
          <p:cNvPr id="4" name="TextBox 3">
            <a:extLst>
              <a:ext uri="{FF2B5EF4-FFF2-40B4-BE49-F238E27FC236}">
                <a16:creationId xmlns:a16="http://schemas.microsoft.com/office/drawing/2014/main" id="{B5BE5124-05D4-426D-AC4E-6340726BBB34}"/>
              </a:ext>
            </a:extLst>
          </p:cNvPr>
          <p:cNvSpPr txBox="1"/>
          <p:nvPr/>
        </p:nvSpPr>
        <p:spPr>
          <a:xfrm>
            <a:off x="438409" y="2263987"/>
            <a:ext cx="5210829" cy="2677656"/>
          </a:xfrm>
          <a:prstGeom prst="rect">
            <a:avLst/>
          </a:prstGeom>
          <a:noFill/>
        </p:spPr>
        <p:txBody>
          <a:bodyPr wrap="square" rtlCol="0">
            <a:spAutoFit/>
          </a:bodyPr>
          <a:lstStyle/>
          <a:p>
            <a:pPr algn="ctr"/>
            <a:r>
              <a:rPr lang="en-US" sz="2400" b="1" dirty="0">
                <a:solidFill>
                  <a:schemeClr val="bg1"/>
                </a:solidFill>
              </a:rPr>
              <a:t>Feature Importance</a:t>
            </a:r>
          </a:p>
          <a:p>
            <a:r>
              <a:rPr lang="en-US" sz="1600" dirty="0">
                <a:solidFill>
                  <a:schemeClr val="bg1"/>
                </a:solidFill>
              </a:rPr>
              <a:t>According to the tree model, the following is the variables ranked from most to least important in predicting whether choice is 1 or 0:</a:t>
            </a:r>
          </a:p>
          <a:p>
            <a:endParaRPr lang="en-US" sz="1600" dirty="0">
              <a:solidFill>
                <a:schemeClr val="bg1"/>
              </a:solidFill>
            </a:endParaRPr>
          </a:p>
          <a:p>
            <a:pPr marL="342900" indent="-342900">
              <a:buFont typeface="+mj-lt"/>
              <a:buAutoNum type="arabicPeriod"/>
            </a:pPr>
            <a:r>
              <a:rPr lang="en-US" sz="1600" dirty="0">
                <a:solidFill>
                  <a:schemeClr val="bg1"/>
                </a:solidFill>
              </a:rPr>
              <a:t>Logwealth89 (.4993)</a:t>
            </a:r>
          </a:p>
          <a:p>
            <a:pPr marL="342900" indent="-342900">
              <a:buFont typeface="+mj-lt"/>
              <a:buAutoNum type="arabicPeriod"/>
            </a:pPr>
            <a:r>
              <a:rPr lang="en-US" sz="1600" dirty="0">
                <a:solidFill>
                  <a:schemeClr val="bg1"/>
                </a:solidFill>
              </a:rPr>
              <a:t>Age (.2518)</a:t>
            </a:r>
          </a:p>
          <a:p>
            <a:pPr marL="342900" indent="-342900">
              <a:buFont typeface="+mj-lt"/>
              <a:buAutoNum type="arabicPeriod"/>
            </a:pPr>
            <a:r>
              <a:rPr lang="en-US" sz="1600" dirty="0" err="1">
                <a:solidFill>
                  <a:schemeClr val="bg1"/>
                </a:solidFill>
              </a:rPr>
              <a:t>Pyears</a:t>
            </a:r>
            <a:r>
              <a:rPr lang="en-US" sz="1600" dirty="0">
                <a:solidFill>
                  <a:schemeClr val="bg1"/>
                </a:solidFill>
              </a:rPr>
              <a:t> (.1369)</a:t>
            </a:r>
          </a:p>
          <a:p>
            <a:pPr marL="342900" indent="-342900">
              <a:buFont typeface="+mj-lt"/>
              <a:buAutoNum type="arabicPeriod"/>
            </a:pPr>
            <a:r>
              <a:rPr lang="en-US" sz="1600" dirty="0" err="1">
                <a:solidFill>
                  <a:schemeClr val="bg1"/>
                </a:solidFill>
              </a:rPr>
              <a:t>Prftshr</a:t>
            </a:r>
            <a:r>
              <a:rPr lang="en-US" sz="1600" dirty="0">
                <a:solidFill>
                  <a:schemeClr val="bg1"/>
                </a:solidFill>
              </a:rPr>
              <a:t> (.1118)</a:t>
            </a:r>
          </a:p>
          <a:p>
            <a:endParaRPr lang="en-US" sz="1600" b="1" dirty="0">
              <a:solidFill>
                <a:schemeClr val="bg1"/>
              </a:solidFill>
            </a:endParaRPr>
          </a:p>
        </p:txBody>
      </p:sp>
      <p:sp>
        <p:nvSpPr>
          <p:cNvPr id="5" name="TextBox 4">
            <a:extLst>
              <a:ext uri="{FF2B5EF4-FFF2-40B4-BE49-F238E27FC236}">
                <a16:creationId xmlns:a16="http://schemas.microsoft.com/office/drawing/2014/main" id="{2A91D88E-B77B-47D5-B1B5-1B7BFBD1A95E}"/>
              </a:ext>
            </a:extLst>
          </p:cNvPr>
          <p:cNvSpPr txBox="1"/>
          <p:nvPr/>
        </p:nvSpPr>
        <p:spPr>
          <a:xfrm>
            <a:off x="6225435" y="1202499"/>
            <a:ext cx="5252583" cy="5447645"/>
          </a:xfrm>
          <a:prstGeom prst="rect">
            <a:avLst/>
          </a:prstGeom>
          <a:noFill/>
        </p:spPr>
        <p:txBody>
          <a:bodyPr wrap="square" rtlCol="0">
            <a:spAutoFit/>
          </a:bodyPr>
          <a:lstStyle/>
          <a:p>
            <a:pPr algn="ctr"/>
            <a:r>
              <a:rPr lang="en-US" sz="2800" b="1" dirty="0">
                <a:solidFill>
                  <a:schemeClr val="bg1"/>
                </a:solidFill>
              </a:rPr>
              <a:t>Insights</a:t>
            </a:r>
          </a:p>
          <a:p>
            <a:pPr marL="457200" indent="-457200">
              <a:buFont typeface="Arial" panose="020B0604020202020204" pitchFamily="34" charset="0"/>
              <a:buChar char="•"/>
            </a:pPr>
            <a:r>
              <a:rPr lang="en-US" sz="2000" dirty="0" err="1">
                <a:solidFill>
                  <a:schemeClr val="bg1"/>
                </a:solidFill>
              </a:rPr>
              <a:t>Pyears</a:t>
            </a:r>
            <a:r>
              <a:rPr lang="en-US" sz="2000" dirty="0">
                <a:solidFill>
                  <a:schemeClr val="bg1"/>
                </a:solidFill>
              </a:rPr>
              <a:t> allows the model to most accurately create homogenous groups of elements (split between </a:t>
            </a:r>
            <a:r>
              <a:rPr lang="en-US" sz="2000" dirty="0" err="1">
                <a:solidFill>
                  <a:schemeClr val="bg1"/>
                </a:solidFill>
              </a:rPr>
              <a:t>pyears</a:t>
            </a:r>
            <a:r>
              <a:rPr lang="en-US" sz="2000" dirty="0">
                <a:solidFill>
                  <a:schemeClr val="bg1"/>
                </a:solidFill>
              </a:rPr>
              <a:t> &lt;= 6.5 and </a:t>
            </a:r>
            <a:r>
              <a:rPr lang="en-US" sz="2000" dirty="0" err="1">
                <a:solidFill>
                  <a:schemeClr val="bg1"/>
                </a:solidFill>
              </a:rPr>
              <a:t>pyears</a:t>
            </a:r>
            <a:r>
              <a:rPr lang="en-US" sz="2000" dirty="0">
                <a:solidFill>
                  <a:schemeClr val="bg1"/>
                </a:solidFill>
              </a:rPr>
              <a:t> &gt;= 6.5)</a:t>
            </a:r>
          </a:p>
          <a:p>
            <a:pPr marL="457200" indent="-457200">
              <a:buFont typeface="Arial" panose="020B0604020202020204" pitchFamily="34" charset="0"/>
              <a:buChar char="•"/>
            </a:pPr>
            <a:endParaRPr lang="en-US" sz="2000" dirty="0">
              <a:solidFill>
                <a:schemeClr val="bg1"/>
              </a:solidFill>
            </a:endParaRPr>
          </a:p>
          <a:p>
            <a:pPr marL="457200" indent="-457200">
              <a:buFont typeface="Arial" panose="020B0604020202020204" pitchFamily="34" charset="0"/>
              <a:buChar char="•"/>
            </a:pPr>
            <a:r>
              <a:rPr lang="en-US" sz="2000" dirty="0">
                <a:solidFill>
                  <a:schemeClr val="bg1"/>
                </a:solidFill>
              </a:rPr>
              <a:t>Logwealth89 represents the second split, splitting groups between &lt;=67.02 and &lt;=21.9. </a:t>
            </a:r>
          </a:p>
          <a:p>
            <a:pPr marL="457200" indent="-457200">
              <a:buFont typeface="Arial" panose="020B0604020202020204" pitchFamily="34" charset="0"/>
              <a:buChar char="•"/>
            </a:pPr>
            <a:endParaRPr lang="en-US" sz="2000" dirty="0">
              <a:solidFill>
                <a:schemeClr val="bg1"/>
              </a:solidFill>
            </a:endParaRPr>
          </a:p>
          <a:p>
            <a:pPr marL="457200" indent="-457200">
              <a:buFont typeface="Arial" panose="020B0604020202020204" pitchFamily="34" charset="0"/>
              <a:buChar char="•"/>
            </a:pPr>
            <a:r>
              <a:rPr lang="en-US" sz="2000" dirty="0">
                <a:solidFill>
                  <a:schemeClr val="bg1"/>
                </a:solidFill>
              </a:rPr>
              <a:t>Gini Index is .46 for </a:t>
            </a:r>
            <a:r>
              <a:rPr lang="en-US" sz="2000" dirty="0" err="1">
                <a:solidFill>
                  <a:schemeClr val="bg1"/>
                </a:solidFill>
              </a:rPr>
              <a:t>pyears</a:t>
            </a:r>
            <a:r>
              <a:rPr lang="en-US" sz="2000" dirty="0">
                <a:solidFill>
                  <a:schemeClr val="bg1"/>
                </a:solidFill>
              </a:rPr>
              <a:t>, which means that the model has a 46% chance of classifying an element wrong when predicting only based on </a:t>
            </a:r>
            <a:r>
              <a:rPr lang="en-US" sz="2000" dirty="0" err="1">
                <a:solidFill>
                  <a:schemeClr val="bg1"/>
                </a:solidFill>
              </a:rPr>
              <a:t>pyears</a:t>
            </a:r>
            <a:r>
              <a:rPr lang="en-US" sz="2000" dirty="0">
                <a:solidFill>
                  <a:schemeClr val="bg1"/>
                </a:solidFill>
              </a:rPr>
              <a:t>.</a:t>
            </a:r>
          </a:p>
          <a:p>
            <a:pPr marL="457200" indent="-457200">
              <a:buFont typeface="Arial" panose="020B0604020202020204" pitchFamily="34" charset="0"/>
              <a:buChar char="•"/>
            </a:pPr>
            <a:endParaRPr lang="en-US" sz="2000" dirty="0">
              <a:solidFill>
                <a:schemeClr val="bg1"/>
              </a:solidFill>
            </a:endParaRPr>
          </a:p>
          <a:p>
            <a:pPr marL="457200" indent="-45720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825429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0A3E-714A-47D1-80B7-C171955A3210}"/>
              </a:ext>
            </a:extLst>
          </p:cNvPr>
          <p:cNvSpPr>
            <a:spLocks noGrp="1"/>
          </p:cNvSpPr>
          <p:nvPr>
            <p:ph type="title"/>
          </p:nvPr>
        </p:nvSpPr>
        <p:spPr>
          <a:xfrm>
            <a:off x="1736399" y="0"/>
            <a:ext cx="8534400" cy="944556"/>
          </a:xfrm>
        </p:spPr>
        <p:txBody>
          <a:bodyPr/>
          <a:lstStyle/>
          <a:p>
            <a:pPr algn="ctr"/>
            <a:r>
              <a:rPr lang="en-US" b="1" dirty="0">
                <a:solidFill>
                  <a:schemeClr val="bg1"/>
                </a:solidFill>
              </a:rPr>
              <a:t>LogWealth89 </a:t>
            </a:r>
            <a:r>
              <a:rPr lang="en-US" b="1" dirty="0" err="1">
                <a:solidFill>
                  <a:schemeClr val="bg1"/>
                </a:solidFill>
              </a:rPr>
              <a:t>MOdel</a:t>
            </a:r>
            <a:endParaRPr lang="en-US" b="1" dirty="0">
              <a:solidFill>
                <a:schemeClr val="bg1"/>
              </a:solidFill>
            </a:endParaRPr>
          </a:p>
        </p:txBody>
      </p:sp>
      <p:sp>
        <p:nvSpPr>
          <p:cNvPr id="3" name="TextBox 2">
            <a:extLst>
              <a:ext uri="{FF2B5EF4-FFF2-40B4-BE49-F238E27FC236}">
                <a16:creationId xmlns:a16="http://schemas.microsoft.com/office/drawing/2014/main" id="{233D09D0-D30E-4628-AFFD-9293B8379342}"/>
              </a:ext>
            </a:extLst>
          </p:cNvPr>
          <p:cNvSpPr txBox="1"/>
          <p:nvPr/>
        </p:nvSpPr>
        <p:spPr>
          <a:xfrm>
            <a:off x="732971" y="770384"/>
            <a:ext cx="10726057" cy="1477328"/>
          </a:xfrm>
          <a:prstGeom prst="rect">
            <a:avLst/>
          </a:prstGeom>
          <a:noFill/>
        </p:spPr>
        <p:txBody>
          <a:bodyPr wrap="square" rtlCol="0">
            <a:spAutoFit/>
          </a:bodyPr>
          <a:lstStyle/>
          <a:p>
            <a:r>
              <a:rPr lang="en-US" dirty="0">
                <a:solidFill>
                  <a:schemeClr val="bg1"/>
                </a:solidFill>
              </a:rPr>
              <a:t>I also wanted to create a model to try and find relationships between the log of the net </a:t>
            </a:r>
            <a:r>
              <a:rPr lang="en-US" dirty="0" err="1">
                <a:solidFill>
                  <a:schemeClr val="bg1"/>
                </a:solidFill>
              </a:rPr>
              <a:t>worths</a:t>
            </a:r>
            <a:r>
              <a:rPr lang="en-US" dirty="0">
                <a:solidFill>
                  <a:schemeClr val="bg1"/>
                </a:solidFill>
              </a:rPr>
              <a:t> of the respondents and other variables. I first removed the family income variables as I believe those would be too closely related to the net worth of the families. Then, using backwards elimination created an Ordinary Least Squares model using the variables “married”, “educ”, ”black”,”stckin89”, and “irain89”.</a:t>
            </a:r>
          </a:p>
        </p:txBody>
      </p:sp>
      <p:pic>
        <p:nvPicPr>
          <p:cNvPr id="4" name="Picture 3">
            <a:extLst>
              <a:ext uri="{FF2B5EF4-FFF2-40B4-BE49-F238E27FC236}">
                <a16:creationId xmlns:a16="http://schemas.microsoft.com/office/drawing/2014/main" id="{5511D428-987B-4EBA-9C9B-6656E0767D14}"/>
              </a:ext>
            </a:extLst>
          </p:cNvPr>
          <p:cNvPicPr>
            <a:picLocks noChangeAspect="1"/>
          </p:cNvPicPr>
          <p:nvPr/>
        </p:nvPicPr>
        <p:blipFill>
          <a:blip r:embed="rId2"/>
          <a:stretch>
            <a:fillRect/>
          </a:stretch>
        </p:blipFill>
        <p:spPr>
          <a:xfrm>
            <a:off x="754742" y="2443804"/>
            <a:ext cx="4686300" cy="3984625"/>
          </a:xfrm>
          <a:prstGeom prst="rect">
            <a:avLst/>
          </a:prstGeom>
        </p:spPr>
      </p:pic>
      <p:sp>
        <p:nvSpPr>
          <p:cNvPr id="5" name="TextBox 4">
            <a:extLst>
              <a:ext uri="{FF2B5EF4-FFF2-40B4-BE49-F238E27FC236}">
                <a16:creationId xmlns:a16="http://schemas.microsoft.com/office/drawing/2014/main" id="{98377E21-CAFE-4D4F-8DCA-E9C137526205}"/>
              </a:ext>
            </a:extLst>
          </p:cNvPr>
          <p:cNvSpPr txBox="1"/>
          <p:nvPr/>
        </p:nvSpPr>
        <p:spPr>
          <a:xfrm>
            <a:off x="6095999" y="2242668"/>
            <a:ext cx="5319488" cy="4185761"/>
          </a:xfrm>
          <a:prstGeom prst="rect">
            <a:avLst/>
          </a:prstGeom>
          <a:noFill/>
        </p:spPr>
        <p:txBody>
          <a:bodyPr wrap="square" rtlCol="0">
            <a:spAutoFit/>
          </a:bodyPr>
          <a:lstStyle/>
          <a:p>
            <a:pPr algn="ctr"/>
            <a:r>
              <a:rPr lang="en-US" sz="2000" b="1" dirty="0">
                <a:solidFill>
                  <a:schemeClr val="bg1"/>
                </a:solidFill>
              </a:rPr>
              <a:t>Insights</a:t>
            </a:r>
          </a:p>
          <a:p>
            <a:pPr marL="342900" indent="-342900">
              <a:buFont typeface="Arial" panose="020B0604020202020204" pitchFamily="34" charset="0"/>
              <a:buChar char="•"/>
            </a:pPr>
            <a:r>
              <a:rPr lang="en-US" sz="1200" dirty="0">
                <a:solidFill>
                  <a:schemeClr val="bg1"/>
                </a:solidFill>
              </a:rPr>
              <a:t>The average difference between the net worth of married cases (married=1) and single cases (married=0) is $6,703 more (married is significant at .1% level)</a:t>
            </a:r>
          </a:p>
          <a:p>
            <a:pPr marL="342900" indent="-342900">
              <a:buFont typeface="Arial" panose="020B0604020202020204" pitchFamily="34" charset="0"/>
              <a:buChar char="•"/>
            </a:pPr>
            <a:endParaRPr lang="en-US" sz="1200" dirty="0">
              <a:solidFill>
                <a:schemeClr val="bg1"/>
              </a:solidFill>
            </a:endParaRPr>
          </a:p>
          <a:p>
            <a:pPr marL="342900" indent="-342900">
              <a:buFont typeface="Arial" panose="020B0604020202020204" pitchFamily="34" charset="0"/>
              <a:buChar char="•"/>
            </a:pPr>
            <a:r>
              <a:rPr lang="en-US" sz="1200" dirty="0">
                <a:solidFill>
                  <a:schemeClr val="bg1"/>
                </a:solidFill>
              </a:rPr>
              <a:t>For every additional unit of education, net worth goes up by approximately $1,066 (educ is significant at .0000.% level)</a:t>
            </a:r>
          </a:p>
          <a:p>
            <a:pPr marL="342900" indent="-342900">
              <a:buFont typeface="Arial" panose="020B0604020202020204" pitchFamily="34" charset="0"/>
              <a:buChar char="•"/>
            </a:pPr>
            <a:endParaRPr lang="en-US" sz="1200" dirty="0">
              <a:solidFill>
                <a:schemeClr val="bg1"/>
              </a:solidFill>
            </a:endParaRPr>
          </a:p>
          <a:p>
            <a:pPr marL="342900" indent="-342900">
              <a:buFont typeface="Arial" panose="020B0604020202020204" pitchFamily="34" charset="0"/>
              <a:buChar char="•"/>
            </a:pPr>
            <a:r>
              <a:rPr lang="en-US" sz="1200" dirty="0">
                <a:solidFill>
                  <a:schemeClr val="bg1"/>
                </a:solidFill>
              </a:rPr>
              <a:t>The average difference between the net worth of a black respondent (black = 1) and a non-black respondent (black = 0) is $6,610 less (black is significant at 5% level).</a:t>
            </a:r>
          </a:p>
          <a:p>
            <a:pPr marL="342900" indent="-342900">
              <a:buFont typeface="Arial" panose="020B0604020202020204" pitchFamily="34" charset="0"/>
              <a:buChar char="•"/>
            </a:pPr>
            <a:endParaRPr lang="en-US" sz="1200" dirty="0">
              <a:solidFill>
                <a:schemeClr val="bg1"/>
              </a:solidFill>
            </a:endParaRPr>
          </a:p>
          <a:p>
            <a:pPr marL="342900" indent="-342900">
              <a:buFont typeface="Arial" panose="020B0604020202020204" pitchFamily="34" charset="0"/>
              <a:buChar char="•"/>
            </a:pPr>
            <a:r>
              <a:rPr lang="en-US" sz="1200" dirty="0">
                <a:solidFill>
                  <a:schemeClr val="bg1"/>
                </a:solidFill>
              </a:rPr>
              <a:t>The average difference between the net worth of someone who owned stock in 89(stckin89 = 1) and a non-stock owner (stckin89 = 0) is $6,911 more (stckin89 was significant at .1% level).</a:t>
            </a:r>
          </a:p>
          <a:p>
            <a:pPr marL="342900" indent="-342900">
              <a:buFont typeface="Arial" panose="020B0604020202020204" pitchFamily="34" charset="0"/>
              <a:buChar char="•"/>
            </a:pPr>
            <a:endParaRPr lang="en-US" sz="1200" dirty="0">
              <a:solidFill>
                <a:schemeClr val="bg1"/>
              </a:solidFill>
            </a:endParaRPr>
          </a:p>
          <a:p>
            <a:pPr marL="342900" indent="-342900">
              <a:buFont typeface="Arial" panose="020B0604020202020204" pitchFamily="34" charset="0"/>
              <a:buChar char="•"/>
            </a:pPr>
            <a:r>
              <a:rPr lang="en-US" sz="1200" dirty="0">
                <a:solidFill>
                  <a:schemeClr val="bg1"/>
                </a:solidFill>
              </a:rPr>
              <a:t>The average difference between the net worth of someone who owned an IRA in 89(irain89 = 1) and a non-IRA owner (irain89 = 0) is $6,929 more(irain89 was significant at .0000..% level).</a:t>
            </a:r>
          </a:p>
          <a:p>
            <a:endParaRPr lang="en-US" sz="1400" dirty="0">
              <a:solidFill>
                <a:schemeClr val="bg1"/>
              </a:solidFill>
            </a:endParaRPr>
          </a:p>
          <a:p>
            <a:pPr marL="342900" indent="-342900">
              <a:buFont typeface="Arial" panose="020B0604020202020204" pitchFamily="34" charset="0"/>
              <a:buChar char="•"/>
            </a:pPr>
            <a:endParaRPr lang="en-US" sz="1600" b="1" dirty="0">
              <a:solidFill>
                <a:schemeClr val="bg1"/>
              </a:solidFill>
            </a:endParaRPr>
          </a:p>
        </p:txBody>
      </p:sp>
    </p:spTree>
    <p:extLst>
      <p:ext uri="{BB962C8B-B14F-4D97-AF65-F5344CB8AC3E}">
        <p14:creationId xmlns:p14="http://schemas.microsoft.com/office/powerpoint/2010/main" val="3703374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C4F5-B25A-4458-8DC0-F31F5D474416}"/>
              </a:ext>
            </a:extLst>
          </p:cNvPr>
          <p:cNvSpPr>
            <a:spLocks noGrp="1"/>
          </p:cNvSpPr>
          <p:nvPr>
            <p:ph type="title"/>
          </p:nvPr>
        </p:nvSpPr>
        <p:spPr>
          <a:xfrm>
            <a:off x="1691934" y="0"/>
            <a:ext cx="8808132" cy="972457"/>
          </a:xfrm>
        </p:spPr>
        <p:txBody>
          <a:bodyPr/>
          <a:lstStyle/>
          <a:p>
            <a:r>
              <a:rPr lang="en-US" b="1" dirty="0">
                <a:solidFill>
                  <a:schemeClr val="bg1"/>
                </a:solidFill>
              </a:rPr>
              <a:t>Logwealth89 Model Visualizations</a:t>
            </a:r>
          </a:p>
        </p:txBody>
      </p:sp>
      <p:pic>
        <p:nvPicPr>
          <p:cNvPr id="1026" name="Picture 2">
            <a:extLst>
              <a:ext uri="{FF2B5EF4-FFF2-40B4-BE49-F238E27FC236}">
                <a16:creationId xmlns:a16="http://schemas.microsoft.com/office/drawing/2014/main" id="{FCAFC87B-796A-44AE-952C-49CD46A6C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32" y="1161143"/>
            <a:ext cx="3276599" cy="36038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C841CC1-655D-4DD6-9B8B-9AD171350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929" y="1161143"/>
            <a:ext cx="3467216" cy="3603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436AF64-1426-4DA7-9720-7B9046D974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5443" y="1161143"/>
            <a:ext cx="3710896" cy="36038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2D350A-6B4D-45BB-BDA7-B4FEC2DD67DB}"/>
              </a:ext>
            </a:extLst>
          </p:cNvPr>
          <p:cNvSpPr txBox="1"/>
          <p:nvPr/>
        </p:nvSpPr>
        <p:spPr>
          <a:xfrm>
            <a:off x="435429" y="4953680"/>
            <a:ext cx="3174202" cy="923330"/>
          </a:xfrm>
          <a:prstGeom prst="rect">
            <a:avLst/>
          </a:prstGeom>
          <a:noFill/>
        </p:spPr>
        <p:txBody>
          <a:bodyPr wrap="square" rtlCol="0">
            <a:spAutoFit/>
          </a:bodyPr>
          <a:lstStyle/>
          <a:p>
            <a:pPr algn="ctr"/>
            <a:r>
              <a:rPr lang="en-US" dirty="0">
                <a:solidFill>
                  <a:schemeClr val="bg1"/>
                </a:solidFill>
              </a:rPr>
              <a:t>If married, likely has a higher net worth than if not married.</a:t>
            </a:r>
          </a:p>
        </p:txBody>
      </p:sp>
      <p:sp>
        <p:nvSpPr>
          <p:cNvPr id="5" name="TextBox 4">
            <a:extLst>
              <a:ext uri="{FF2B5EF4-FFF2-40B4-BE49-F238E27FC236}">
                <a16:creationId xmlns:a16="http://schemas.microsoft.com/office/drawing/2014/main" id="{0888E291-FA52-41C9-BAAE-7A37F543A43E}"/>
              </a:ext>
            </a:extLst>
          </p:cNvPr>
          <p:cNvSpPr txBox="1"/>
          <p:nvPr/>
        </p:nvSpPr>
        <p:spPr>
          <a:xfrm>
            <a:off x="4413194" y="4943474"/>
            <a:ext cx="2728686" cy="923330"/>
          </a:xfrm>
          <a:prstGeom prst="rect">
            <a:avLst/>
          </a:prstGeom>
          <a:noFill/>
        </p:spPr>
        <p:txBody>
          <a:bodyPr wrap="square" rtlCol="0">
            <a:spAutoFit/>
          </a:bodyPr>
          <a:lstStyle/>
          <a:p>
            <a:pPr algn="ctr"/>
            <a:r>
              <a:rPr lang="en-US" dirty="0">
                <a:solidFill>
                  <a:schemeClr val="bg1"/>
                </a:solidFill>
              </a:rPr>
              <a:t>For every additional year of educ net worth increases</a:t>
            </a:r>
          </a:p>
        </p:txBody>
      </p:sp>
      <p:sp>
        <p:nvSpPr>
          <p:cNvPr id="6" name="TextBox 5">
            <a:extLst>
              <a:ext uri="{FF2B5EF4-FFF2-40B4-BE49-F238E27FC236}">
                <a16:creationId xmlns:a16="http://schemas.microsoft.com/office/drawing/2014/main" id="{8B85DB0B-C306-4916-9980-3011C467CF91}"/>
              </a:ext>
            </a:extLst>
          </p:cNvPr>
          <p:cNvSpPr txBox="1"/>
          <p:nvPr/>
        </p:nvSpPr>
        <p:spPr>
          <a:xfrm>
            <a:off x="8229600" y="4824327"/>
            <a:ext cx="3135086" cy="1200329"/>
          </a:xfrm>
          <a:prstGeom prst="rect">
            <a:avLst/>
          </a:prstGeom>
          <a:noFill/>
        </p:spPr>
        <p:txBody>
          <a:bodyPr wrap="square" rtlCol="0">
            <a:spAutoFit/>
          </a:bodyPr>
          <a:lstStyle/>
          <a:p>
            <a:pPr algn="ctr"/>
            <a:r>
              <a:rPr lang="en-US" dirty="0">
                <a:solidFill>
                  <a:schemeClr val="bg1"/>
                </a:solidFill>
              </a:rPr>
              <a:t>If black, likely has a lower net worth than if not black.</a:t>
            </a:r>
          </a:p>
          <a:p>
            <a:endParaRPr lang="en-US" dirty="0"/>
          </a:p>
        </p:txBody>
      </p:sp>
    </p:spTree>
    <p:extLst>
      <p:ext uri="{BB962C8B-B14F-4D97-AF65-F5344CB8AC3E}">
        <p14:creationId xmlns:p14="http://schemas.microsoft.com/office/powerpoint/2010/main" val="2475603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EF5939-7B47-4DEB-A64E-017143818F7F}"/>
              </a:ext>
            </a:extLst>
          </p:cNvPr>
          <p:cNvSpPr txBox="1"/>
          <p:nvPr/>
        </p:nvSpPr>
        <p:spPr>
          <a:xfrm>
            <a:off x="1436914" y="304800"/>
            <a:ext cx="9114972" cy="584775"/>
          </a:xfrm>
          <a:prstGeom prst="rect">
            <a:avLst/>
          </a:prstGeom>
          <a:noFill/>
        </p:spPr>
        <p:txBody>
          <a:bodyPr wrap="square" rtlCol="0">
            <a:spAutoFit/>
          </a:bodyPr>
          <a:lstStyle/>
          <a:p>
            <a:pPr algn="ctr"/>
            <a:r>
              <a:rPr lang="en-US" sz="3200" b="1" dirty="0">
                <a:solidFill>
                  <a:schemeClr val="bg1"/>
                </a:solidFill>
              </a:rPr>
              <a:t>Logwealth89 Model Visualizations Continued</a:t>
            </a:r>
          </a:p>
        </p:txBody>
      </p:sp>
      <p:pic>
        <p:nvPicPr>
          <p:cNvPr id="2050" name="Picture 2">
            <a:extLst>
              <a:ext uri="{FF2B5EF4-FFF2-40B4-BE49-F238E27FC236}">
                <a16:creationId xmlns:a16="http://schemas.microsoft.com/office/drawing/2014/main" id="{6A342470-5289-4EE1-867B-678CB93BD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543" y="1237509"/>
            <a:ext cx="4263572" cy="39765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EAA951E-2DE3-441A-AE5B-ADC358A3DA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259" y="1237509"/>
            <a:ext cx="4840513" cy="39765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5C56AD-0045-4680-916A-11D7D6F6F516}"/>
              </a:ext>
            </a:extLst>
          </p:cNvPr>
          <p:cNvSpPr txBox="1"/>
          <p:nvPr/>
        </p:nvSpPr>
        <p:spPr>
          <a:xfrm>
            <a:off x="932543" y="5384800"/>
            <a:ext cx="4263572" cy="923330"/>
          </a:xfrm>
          <a:prstGeom prst="rect">
            <a:avLst/>
          </a:prstGeom>
          <a:noFill/>
        </p:spPr>
        <p:txBody>
          <a:bodyPr wrap="square" rtlCol="0">
            <a:spAutoFit/>
          </a:bodyPr>
          <a:lstStyle/>
          <a:p>
            <a:pPr algn="ctr"/>
            <a:r>
              <a:rPr lang="en-US" dirty="0">
                <a:solidFill>
                  <a:schemeClr val="bg1"/>
                </a:solidFill>
              </a:rPr>
              <a:t>If owned stock in 89, likely had a higher net worth than those who didn’t own stock in 89.</a:t>
            </a:r>
          </a:p>
        </p:txBody>
      </p:sp>
      <p:sp>
        <p:nvSpPr>
          <p:cNvPr id="7" name="TextBox 6">
            <a:extLst>
              <a:ext uri="{FF2B5EF4-FFF2-40B4-BE49-F238E27FC236}">
                <a16:creationId xmlns:a16="http://schemas.microsoft.com/office/drawing/2014/main" id="{8F03209C-F1D9-44BF-AEE4-D0DCFEEE02B1}"/>
              </a:ext>
            </a:extLst>
          </p:cNvPr>
          <p:cNvSpPr txBox="1"/>
          <p:nvPr/>
        </p:nvSpPr>
        <p:spPr>
          <a:xfrm>
            <a:off x="6230259" y="5384800"/>
            <a:ext cx="4840513" cy="1200329"/>
          </a:xfrm>
          <a:prstGeom prst="rect">
            <a:avLst/>
          </a:prstGeom>
          <a:noFill/>
        </p:spPr>
        <p:txBody>
          <a:bodyPr wrap="square" rtlCol="0">
            <a:spAutoFit/>
          </a:bodyPr>
          <a:lstStyle/>
          <a:p>
            <a:pPr algn="ctr"/>
            <a:r>
              <a:rPr lang="en-US" dirty="0">
                <a:solidFill>
                  <a:schemeClr val="bg1"/>
                </a:solidFill>
              </a:rPr>
              <a:t>If owned an IRA in 89, likely had a higher net worth than those who didn’t own an IRA in 89.</a:t>
            </a:r>
          </a:p>
          <a:p>
            <a:endParaRPr lang="en-US" dirty="0"/>
          </a:p>
        </p:txBody>
      </p:sp>
    </p:spTree>
    <p:extLst>
      <p:ext uri="{BB962C8B-B14F-4D97-AF65-F5344CB8AC3E}">
        <p14:creationId xmlns:p14="http://schemas.microsoft.com/office/powerpoint/2010/main" val="258743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095B-3D7C-4C2F-AA42-73A34113E4E1}"/>
              </a:ext>
            </a:extLst>
          </p:cNvPr>
          <p:cNvSpPr>
            <a:spLocks noGrp="1"/>
          </p:cNvSpPr>
          <p:nvPr>
            <p:ph type="title"/>
          </p:nvPr>
        </p:nvSpPr>
        <p:spPr>
          <a:xfrm>
            <a:off x="1828800" y="-321815"/>
            <a:ext cx="8534400" cy="1507067"/>
          </a:xfrm>
        </p:spPr>
        <p:txBody>
          <a:bodyPr/>
          <a:lstStyle/>
          <a:p>
            <a:pPr algn="ctr"/>
            <a:r>
              <a:rPr lang="en-US" b="1" dirty="0" err="1"/>
              <a:t>DataSet</a:t>
            </a:r>
            <a:endParaRPr lang="en-US" b="1" dirty="0"/>
          </a:p>
        </p:txBody>
      </p:sp>
      <p:pic>
        <p:nvPicPr>
          <p:cNvPr id="5" name="Content Placeholder 4">
            <a:extLst>
              <a:ext uri="{FF2B5EF4-FFF2-40B4-BE49-F238E27FC236}">
                <a16:creationId xmlns:a16="http://schemas.microsoft.com/office/drawing/2014/main" id="{CB823659-0A1D-449F-BBCC-4DF56C477852}"/>
              </a:ext>
            </a:extLst>
          </p:cNvPr>
          <p:cNvPicPr>
            <a:picLocks noGrp="1" noChangeAspect="1"/>
          </p:cNvPicPr>
          <p:nvPr>
            <p:ph idx="1"/>
          </p:nvPr>
        </p:nvPicPr>
        <p:blipFill>
          <a:blip r:embed="rId2"/>
          <a:stretch>
            <a:fillRect/>
          </a:stretch>
        </p:blipFill>
        <p:spPr>
          <a:xfrm>
            <a:off x="449475" y="2551471"/>
            <a:ext cx="5848086" cy="4130102"/>
          </a:xfrm>
          <a:prstGeom prst="rect">
            <a:avLst/>
          </a:prstGeom>
        </p:spPr>
      </p:pic>
      <p:sp>
        <p:nvSpPr>
          <p:cNvPr id="4" name="TextBox 3">
            <a:extLst>
              <a:ext uri="{FF2B5EF4-FFF2-40B4-BE49-F238E27FC236}">
                <a16:creationId xmlns:a16="http://schemas.microsoft.com/office/drawing/2014/main" id="{A22D4E86-5E72-4DCD-9986-DACE6F14ED9C}"/>
              </a:ext>
            </a:extLst>
          </p:cNvPr>
          <p:cNvSpPr txBox="1"/>
          <p:nvPr/>
        </p:nvSpPr>
        <p:spPr>
          <a:xfrm>
            <a:off x="595085" y="700491"/>
            <a:ext cx="11001829" cy="1200329"/>
          </a:xfrm>
          <a:prstGeom prst="rect">
            <a:avLst/>
          </a:prstGeom>
          <a:noFill/>
        </p:spPr>
        <p:txBody>
          <a:bodyPr wrap="square" rtlCol="0">
            <a:spAutoFit/>
          </a:bodyPr>
          <a:lstStyle/>
          <a:p>
            <a:r>
              <a:rPr lang="en-US" dirty="0"/>
              <a:t>The data used in this project was taken from the “Pension” dataset from the Wooldridge database. The data is from a study by L.E. </a:t>
            </a:r>
            <a:r>
              <a:rPr lang="en-US" dirty="0" err="1"/>
              <a:t>Papke</a:t>
            </a:r>
            <a:r>
              <a:rPr lang="en-US" dirty="0"/>
              <a:t> titled “Individual Financial Decisions in Retirement Saving: The Role of Participant-Direction,” Journal of Public Economics 88, 39-61(2004). Data collected from the National Longitudinal Survey of Mature Women,1991. </a:t>
            </a:r>
            <a:r>
              <a:rPr lang="en-US" dirty="0">
                <a:solidFill>
                  <a:schemeClr val="bg1"/>
                </a:solidFill>
              </a:rPr>
              <a:t> </a:t>
            </a:r>
          </a:p>
        </p:txBody>
      </p:sp>
      <p:pic>
        <p:nvPicPr>
          <p:cNvPr id="6" name="Picture 5">
            <a:extLst>
              <a:ext uri="{FF2B5EF4-FFF2-40B4-BE49-F238E27FC236}">
                <a16:creationId xmlns:a16="http://schemas.microsoft.com/office/drawing/2014/main" id="{27832B84-7EB8-41F6-A3A5-145EFCCB03C8}"/>
              </a:ext>
            </a:extLst>
          </p:cNvPr>
          <p:cNvPicPr>
            <a:picLocks noChangeAspect="1"/>
          </p:cNvPicPr>
          <p:nvPr/>
        </p:nvPicPr>
        <p:blipFill>
          <a:blip r:embed="rId3"/>
          <a:stretch>
            <a:fillRect/>
          </a:stretch>
        </p:blipFill>
        <p:spPr>
          <a:xfrm>
            <a:off x="7097814" y="2551471"/>
            <a:ext cx="4302689" cy="4130102"/>
          </a:xfrm>
          <a:prstGeom prst="rect">
            <a:avLst/>
          </a:prstGeom>
        </p:spPr>
      </p:pic>
      <p:sp>
        <p:nvSpPr>
          <p:cNvPr id="7" name="TextBox 6">
            <a:extLst>
              <a:ext uri="{FF2B5EF4-FFF2-40B4-BE49-F238E27FC236}">
                <a16:creationId xmlns:a16="http://schemas.microsoft.com/office/drawing/2014/main" id="{1B7517EA-756C-4430-A2B6-D8DFB0B83D02}"/>
              </a:ext>
            </a:extLst>
          </p:cNvPr>
          <p:cNvSpPr txBox="1"/>
          <p:nvPr/>
        </p:nvSpPr>
        <p:spPr>
          <a:xfrm>
            <a:off x="449475" y="2085486"/>
            <a:ext cx="5848086" cy="369332"/>
          </a:xfrm>
          <a:prstGeom prst="rect">
            <a:avLst/>
          </a:prstGeom>
          <a:noFill/>
        </p:spPr>
        <p:txBody>
          <a:bodyPr wrap="square" rtlCol="0">
            <a:spAutoFit/>
          </a:bodyPr>
          <a:lstStyle/>
          <a:p>
            <a:pPr algn="ctr"/>
            <a:r>
              <a:rPr lang="en-US" b="1" dirty="0"/>
              <a:t>Variables</a:t>
            </a:r>
          </a:p>
        </p:txBody>
      </p:sp>
      <p:sp>
        <p:nvSpPr>
          <p:cNvPr id="8" name="TextBox 7">
            <a:extLst>
              <a:ext uri="{FF2B5EF4-FFF2-40B4-BE49-F238E27FC236}">
                <a16:creationId xmlns:a16="http://schemas.microsoft.com/office/drawing/2014/main" id="{97B52E5F-6173-46FE-813B-6EAE338DDDED}"/>
              </a:ext>
            </a:extLst>
          </p:cNvPr>
          <p:cNvSpPr txBox="1"/>
          <p:nvPr/>
        </p:nvSpPr>
        <p:spPr>
          <a:xfrm>
            <a:off x="7097814" y="2085486"/>
            <a:ext cx="4302689" cy="369332"/>
          </a:xfrm>
          <a:prstGeom prst="rect">
            <a:avLst/>
          </a:prstGeom>
          <a:noFill/>
        </p:spPr>
        <p:txBody>
          <a:bodyPr wrap="square" rtlCol="0">
            <a:spAutoFit/>
          </a:bodyPr>
          <a:lstStyle/>
          <a:p>
            <a:pPr algn="ctr"/>
            <a:r>
              <a:rPr lang="en-US" b="1" dirty="0"/>
              <a:t>Data Types</a:t>
            </a:r>
          </a:p>
        </p:txBody>
      </p:sp>
    </p:spTree>
    <p:extLst>
      <p:ext uri="{BB962C8B-B14F-4D97-AF65-F5344CB8AC3E}">
        <p14:creationId xmlns:p14="http://schemas.microsoft.com/office/powerpoint/2010/main" val="2879826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0DA8C5-3658-4516-A059-78D98A9FD826}"/>
              </a:ext>
            </a:extLst>
          </p:cNvPr>
          <p:cNvSpPr txBox="1"/>
          <p:nvPr/>
        </p:nvSpPr>
        <p:spPr>
          <a:xfrm>
            <a:off x="2399961" y="86732"/>
            <a:ext cx="6937829" cy="523220"/>
          </a:xfrm>
          <a:prstGeom prst="rect">
            <a:avLst/>
          </a:prstGeom>
          <a:noFill/>
        </p:spPr>
        <p:txBody>
          <a:bodyPr wrap="square" rtlCol="0">
            <a:spAutoFit/>
          </a:bodyPr>
          <a:lstStyle/>
          <a:p>
            <a:pPr algn="ctr"/>
            <a:r>
              <a:rPr lang="en-US" sz="2800" b="1" dirty="0">
                <a:solidFill>
                  <a:schemeClr val="bg1"/>
                </a:solidFill>
              </a:rPr>
              <a:t>PROFIT SHARING MODEL</a:t>
            </a:r>
          </a:p>
        </p:txBody>
      </p:sp>
      <p:sp>
        <p:nvSpPr>
          <p:cNvPr id="3" name="TextBox 2">
            <a:extLst>
              <a:ext uri="{FF2B5EF4-FFF2-40B4-BE49-F238E27FC236}">
                <a16:creationId xmlns:a16="http://schemas.microsoft.com/office/drawing/2014/main" id="{FA69AD9E-58A3-41FF-8FD9-F907B691E74A}"/>
              </a:ext>
            </a:extLst>
          </p:cNvPr>
          <p:cNvSpPr txBox="1"/>
          <p:nvPr/>
        </p:nvSpPr>
        <p:spPr>
          <a:xfrm>
            <a:off x="957942" y="575390"/>
            <a:ext cx="9593943" cy="1569660"/>
          </a:xfrm>
          <a:prstGeom prst="rect">
            <a:avLst/>
          </a:prstGeom>
          <a:noFill/>
        </p:spPr>
        <p:txBody>
          <a:bodyPr wrap="square" rtlCol="0">
            <a:spAutoFit/>
          </a:bodyPr>
          <a:lstStyle/>
          <a:p>
            <a:r>
              <a:rPr lang="en-US" sz="1600" dirty="0">
                <a:solidFill>
                  <a:schemeClr val="bg1"/>
                </a:solidFill>
              </a:rPr>
              <a:t>Next I created a model to try and predict whether a respondent had profit sharing in their pension plans. I used a random forest classifier in order to find the different feature </a:t>
            </a:r>
            <a:r>
              <a:rPr lang="en-US" sz="1600" dirty="0" err="1">
                <a:solidFill>
                  <a:schemeClr val="bg1"/>
                </a:solidFill>
              </a:rPr>
              <a:t>importances</a:t>
            </a:r>
            <a:r>
              <a:rPr lang="en-US" sz="1600" dirty="0">
                <a:solidFill>
                  <a:schemeClr val="bg1"/>
                </a:solidFill>
              </a:rPr>
              <a:t> of the data (visualization below). I originally chose to include the highest four features in the model, which were “</a:t>
            </a:r>
            <a:r>
              <a:rPr lang="en-US" sz="1600" dirty="0" err="1">
                <a:solidFill>
                  <a:schemeClr val="bg1"/>
                </a:solidFill>
              </a:rPr>
              <a:t>logpyears</a:t>
            </a:r>
            <a:r>
              <a:rPr lang="en-US" sz="1600" dirty="0">
                <a:solidFill>
                  <a:schemeClr val="bg1"/>
                </a:solidFill>
              </a:rPr>
              <a:t>”, “logwealth89”, “age” and “educ”.  However, After doing backwards elimination in order to make most variables statistically significant, I was left with “age” and “</a:t>
            </a:r>
            <a:r>
              <a:rPr lang="en-US" sz="1600" dirty="0" err="1">
                <a:solidFill>
                  <a:schemeClr val="bg1"/>
                </a:solidFill>
              </a:rPr>
              <a:t>logpyears</a:t>
            </a:r>
            <a:r>
              <a:rPr lang="en-US" sz="1600" dirty="0">
                <a:solidFill>
                  <a:schemeClr val="bg1"/>
                </a:solidFill>
              </a:rPr>
              <a:t>”.</a:t>
            </a:r>
          </a:p>
        </p:txBody>
      </p:sp>
      <p:pic>
        <p:nvPicPr>
          <p:cNvPr id="3078" name="Picture 6">
            <a:extLst>
              <a:ext uri="{FF2B5EF4-FFF2-40B4-BE49-F238E27FC236}">
                <a16:creationId xmlns:a16="http://schemas.microsoft.com/office/drawing/2014/main" id="{91C379CE-1053-4F26-9231-C2E879AD1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961" y="2276033"/>
            <a:ext cx="7373257" cy="4224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583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6DD45A-499C-4242-9C8F-B0C32F82362A}"/>
              </a:ext>
            </a:extLst>
          </p:cNvPr>
          <p:cNvSpPr txBox="1"/>
          <p:nvPr/>
        </p:nvSpPr>
        <p:spPr>
          <a:xfrm>
            <a:off x="2714171" y="0"/>
            <a:ext cx="6763657" cy="523220"/>
          </a:xfrm>
          <a:prstGeom prst="rect">
            <a:avLst/>
          </a:prstGeom>
          <a:noFill/>
        </p:spPr>
        <p:txBody>
          <a:bodyPr wrap="square" rtlCol="0">
            <a:spAutoFit/>
          </a:bodyPr>
          <a:lstStyle/>
          <a:p>
            <a:pPr algn="ctr"/>
            <a:r>
              <a:rPr lang="en-US" sz="2800" b="1" dirty="0">
                <a:solidFill>
                  <a:schemeClr val="bg1"/>
                </a:solidFill>
              </a:rPr>
              <a:t>Profit Sharing Model Results</a:t>
            </a:r>
          </a:p>
        </p:txBody>
      </p:sp>
      <p:sp>
        <p:nvSpPr>
          <p:cNvPr id="4" name="TextBox 3">
            <a:extLst>
              <a:ext uri="{FF2B5EF4-FFF2-40B4-BE49-F238E27FC236}">
                <a16:creationId xmlns:a16="http://schemas.microsoft.com/office/drawing/2014/main" id="{A6AECD6D-DF5E-422E-BC59-2F431057E800}"/>
              </a:ext>
            </a:extLst>
          </p:cNvPr>
          <p:cNvSpPr txBox="1"/>
          <p:nvPr/>
        </p:nvSpPr>
        <p:spPr>
          <a:xfrm>
            <a:off x="7213600" y="1634012"/>
            <a:ext cx="4296228" cy="3231654"/>
          </a:xfrm>
          <a:prstGeom prst="rect">
            <a:avLst/>
          </a:prstGeom>
          <a:noFill/>
        </p:spPr>
        <p:txBody>
          <a:bodyPr wrap="square" rtlCol="0">
            <a:spAutoFit/>
          </a:bodyPr>
          <a:lstStyle/>
          <a:p>
            <a:pPr algn="ctr"/>
            <a:r>
              <a:rPr lang="en-US" sz="2800" b="1" dirty="0">
                <a:solidFill>
                  <a:schemeClr val="bg1"/>
                </a:solidFill>
              </a:rPr>
              <a:t>Insights</a:t>
            </a:r>
          </a:p>
          <a:p>
            <a:pPr marL="457200" indent="-457200">
              <a:buFont typeface="Arial" panose="020B0604020202020204" pitchFamily="34" charset="0"/>
              <a:buChar char="•"/>
            </a:pPr>
            <a:r>
              <a:rPr lang="en-US" sz="1600" b="1" dirty="0">
                <a:solidFill>
                  <a:schemeClr val="bg1"/>
                </a:solidFill>
              </a:rPr>
              <a:t>For every one unit increase in educ, the log odds for having a profit sharing plan decrease by 12.9%. Education is statistically significant at a .0000..% level (very significant).</a:t>
            </a:r>
          </a:p>
          <a:p>
            <a:pPr marL="457200" indent="-457200">
              <a:buFont typeface="Arial" panose="020B0604020202020204" pitchFamily="34" charset="0"/>
              <a:buChar char="•"/>
            </a:pPr>
            <a:endParaRPr lang="en-US" sz="1600" b="1" dirty="0">
              <a:solidFill>
                <a:schemeClr val="bg1"/>
              </a:solidFill>
            </a:endParaRPr>
          </a:p>
          <a:p>
            <a:pPr marL="457200" indent="-457200">
              <a:buFont typeface="Arial" panose="020B0604020202020204" pitchFamily="34" charset="0"/>
              <a:buChar char="•"/>
            </a:pPr>
            <a:r>
              <a:rPr lang="en-US" sz="1600" b="1" dirty="0">
                <a:solidFill>
                  <a:schemeClr val="bg1"/>
                </a:solidFill>
              </a:rPr>
              <a:t>For every one unit increase in years in the pension plan, the log odds of having a profit sharing plan increase by 3.31%. </a:t>
            </a:r>
            <a:r>
              <a:rPr lang="en-US" sz="1600" b="1" dirty="0" err="1">
                <a:solidFill>
                  <a:schemeClr val="bg1"/>
                </a:solidFill>
              </a:rPr>
              <a:t>Pyears</a:t>
            </a:r>
            <a:r>
              <a:rPr lang="en-US" sz="1600" b="1" dirty="0">
                <a:solidFill>
                  <a:schemeClr val="bg1"/>
                </a:solidFill>
              </a:rPr>
              <a:t> is statistically significant at only a 10% level.</a:t>
            </a:r>
          </a:p>
        </p:txBody>
      </p:sp>
      <p:pic>
        <p:nvPicPr>
          <p:cNvPr id="5" name="Picture 4">
            <a:extLst>
              <a:ext uri="{FF2B5EF4-FFF2-40B4-BE49-F238E27FC236}">
                <a16:creationId xmlns:a16="http://schemas.microsoft.com/office/drawing/2014/main" id="{E3D9828B-D374-4A1F-AA5E-85A0E80A57DB}"/>
              </a:ext>
            </a:extLst>
          </p:cNvPr>
          <p:cNvPicPr>
            <a:picLocks noChangeAspect="1"/>
          </p:cNvPicPr>
          <p:nvPr/>
        </p:nvPicPr>
        <p:blipFill>
          <a:blip r:embed="rId2"/>
          <a:stretch>
            <a:fillRect/>
          </a:stretch>
        </p:blipFill>
        <p:spPr>
          <a:xfrm>
            <a:off x="1040039" y="1274535"/>
            <a:ext cx="5926818" cy="3950608"/>
          </a:xfrm>
          <a:prstGeom prst="rect">
            <a:avLst/>
          </a:prstGeom>
        </p:spPr>
      </p:pic>
    </p:spTree>
    <p:extLst>
      <p:ext uri="{BB962C8B-B14F-4D97-AF65-F5344CB8AC3E}">
        <p14:creationId xmlns:p14="http://schemas.microsoft.com/office/powerpoint/2010/main" val="942806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D574B7-5BF1-420C-A953-D91C087D416F}"/>
              </a:ext>
            </a:extLst>
          </p:cNvPr>
          <p:cNvSpPr txBox="1"/>
          <p:nvPr/>
        </p:nvSpPr>
        <p:spPr>
          <a:xfrm>
            <a:off x="2032000" y="101600"/>
            <a:ext cx="8069943" cy="523220"/>
          </a:xfrm>
          <a:prstGeom prst="rect">
            <a:avLst/>
          </a:prstGeom>
          <a:noFill/>
        </p:spPr>
        <p:txBody>
          <a:bodyPr wrap="square" rtlCol="0">
            <a:spAutoFit/>
          </a:bodyPr>
          <a:lstStyle/>
          <a:p>
            <a:pPr algn="ctr"/>
            <a:r>
              <a:rPr lang="en-US" sz="2800" b="1" dirty="0">
                <a:solidFill>
                  <a:schemeClr val="bg1"/>
                </a:solidFill>
              </a:rPr>
              <a:t>Profit Sharing Model Accuracy</a:t>
            </a:r>
          </a:p>
        </p:txBody>
      </p:sp>
      <p:pic>
        <p:nvPicPr>
          <p:cNvPr id="4098" name="Picture 2">
            <a:extLst>
              <a:ext uri="{FF2B5EF4-FFF2-40B4-BE49-F238E27FC236}">
                <a16:creationId xmlns:a16="http://schemas.microsoft.com/office/drawing/2014/main" id="{FF0B307A-C379-4BE0-A970-770605F1C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1731534"/>
            <a:ext cx="5305425" cy="4038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6E9FE85-9847-4CE5-8DD9-07B5A6A891BE}"/>
              </a:ext>
            </a:extLst>
          </p:cNvPr>
          <p:cNvSpPr txBox="1"/>
          <p:nvPr/>
        </p:nvSpPr>
        <p:spPr>
          <a:xfrm>
            <a:off x="790575" y="1087866"/>
            <a:ext cx="5312229" cy="523220"/>
          </a:xfrm>
          <a:prstGeom prst="rect">
            <a:avLst/>
          </a:prstGeom>
          <a:noFill/>
        </p:spPr>
        <p:txBody>
          <a:bodyPr wrap="square" rtlCol="0">
            <a:spAutoFit/>
          </a:bodyPr>
          <a:lstStyle/>
          <a:p>
            <a:pPr algn="ctr"/>
            <a:r>
              <a:rPr lang="en-US" sz="2800" b="1" dirty="0">
                <a:solidFill>
                  <a:schemeClr val="bg1"/>
                </a:solidFill>
              </a:rPr>
              <a:t>Confusion Matrix</a:t>
            </a:r>
          </a:p>
        </p:txBody>
      </p:sp>
      <p:sp>
        <p:nvSpPr>
          <p:cNvPr id="4" name="TextBox 3">
            <a:extLst>
              <a:ext uri="{FF2B5EF4-FFF2-40B4-BE49-F238E27FC236}">
                <a16:creationId xmlns:a16="http://schemas.microsoft.com/office/drawing/2014/main" id="{EEB6513A-2C54-4430-B7F1-82093E60BC32}"/>
              </a:ext>
            </a:extLst>
          </p:cNvPr>
          <p:cNvSpPr txBox="1"/>
          <p:nvPr/>
        </p:nvSpPr>
        <p:spPr>
          <a:xfrm>
            <a:off x="7155542" y="2765949"/>
            <a:ext cx="3980316" cy="523220"/>
          </a:xfrm>
          <a:prstGeom prst="rect">
            <a:avLst/>
          </a:prstGeom>
          <a:noFill/>
        </p:spPr>
        <p:txBody>
          <a:bodyPr wrap="square" rtlCol="0">
            <a:spAutoFit/>
          </a:bodyPr>
          <a:lstStyle/>
          <a:p>
            <a:pPr algn="ctr"/>
            <a:r>
              <a:rPr lang="en-US" sz="2800" b="1" dirty="0">
                <a:solidFill>
                  <a:schemeClr val="bg1"/>
                </a:solidFill>
              </a:rPr>
              <a:t>Accuracy</a:t>
            </a:r>
          </a:p>
        </p:txBody>
      </p:sp>
      <p:sp>
        <p:nvSpPr>
          <p:cNvPr id="5" name="TextBox 4">
            <a:extLst>
              <a:ext uri="{FF2B5EF4-FFF2-40B4-BE49-F238E27FC236}">
                <a16:creationId xmlns:a16="http://schemas.microsoft.com/office/drawing/2014/main" id="{644F4C85-5F08-49FF-A3C8-7FD36F7CF60D}"/>
              </a:ext>
            </a:extLst>
          </p:cNvPr>
          <p:cNvSpPr txBox="1"/>
          <p:nvPr/>
        </p:nvSpPr>
        <p:spPr>
          <a:xfrm>
            <a:off x="6612958" y="3289169"/>
            <a:ext cx="5065485" cy="923330"/>
          </a:xfrm>
          <a:prstGeom prst="rect">
            <a:avLst/>
          </a:prstGeom>
          <a:noFill/>
        </p:spPr>
        <p:txBody>
          <a:bodyPr wrap="square" rtlCol="0">
            <a:spAutoFit/>
          </a:bodyPr>
          <a:lstStyle/>
          <a:p>
            <a:r>
              <a:rPr lang="en-US" dirty="0">
                <a:solidFill>
                  <a:schemeClr val="bg1"/>
                </a:solidFill>
              </a:rPr>
              <a:t>According to the confusion matrix, this model can predict whether someone is in a profit sharing plan with only 54% accuracy. </a:t>
            </a:r>
          </a:p>
        </p:txBody>
      </p:sp>
    </p:spTree>
    <p:extLst>
      <p:ext uri="{BB962C8B-B14F-4D97-AF65-F5344CB8AC3E}">
        <p14:creationId xmlns:p14="http://schemas.microsoft.com/office/powerpoint/2010/main" val="139528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BEA225-72F6-4292-908C-DD04038F019E}"/>
              </a:ext>
            </a:extLst>
          </p:cNvPr>
          <p:cNvSpPr txBox="1"/>
          <p:nvPr/>
        </p:nvSpPr>
        <p:spPr>
          <a:xfrm>
            <a:off x="1669143" y="130629"/>
            <a:ext cx="8418286" cy="523220"/>
          </a:xfrm>
          <a:prstGeom prst="rect">
            <a:avLst/>
          </a:prstGeom>
          <a:noFill/>
        </p:spPr>
        <p:txBody>
          <a:bodyPr wrap="square" rtlCol="0">
            <a:spAutoFit/>
          </a:bodyPr>
          <a:lstStyle/>
          <a:p>
            <a:pPr algn="ctr"/>
            <a:r>
              <a:rPr lang="en-US" sz="2800" b="1" dirty="0">
                <a:solidFill>
                  <a:schemeClr val="bg1"/>
                </a:solidFill>
              </a:rPr>
              <a:t>Profit Sharing Model Visualization</a:t>
            </a:r>
          </a:p>
        </p:txBody>
      </p:sp>
      <p:pic>
        <p:nvPicPr>
          <p:cNvPr id="5123" name="Picture 3">
            <a:extLst>
              <a:ext uri="{FF2B5EF4-FFF2-40B4-BE49-F238E27FC236}">
                <a16:creationId xmlns:a16="http://schemas.microsoft.com/office/drawing/2014/main" id="{DEF1A5F6-15E4-4C3E-AE81-78807BA93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4" y="991961"/>
            <a:ext cx="4117975" cy="321945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7995BF03-B5B1-4925-AE3E-46991FD04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8366" y="991961"/>
            <a:ext cx="4236810" cy="3219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4A36338-3932-4F6A-B870-FC3EDF6222E5}"/>
              </a:ext>
            </a:extLst>
          </p:cNvPr>
          <p:cNvSpPr txBox="1"/>
          <p:nvPr/>
        </p:nvSpPr>
        <p:spPr>
          <a:xfrm>
            <a:off x="1161143" y="4368800"/>
            <a:ext cx="4223656" cy="6096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3DAEB0BA-5DD4-4995-876E-223E0BFB4081}"/>
              </a:ext>
            </a:extLst>
          </p:cNvPr>
          <p:cNvSpPr txBox="1"/>
          <p:nvPr/>
        </p:nvSpPr>
        <p:spPr>
          <a:xfrm>
            <a:off x="1277257" y="4498017"/>
            <a:ext cx="3991428" cy="1477328"/>
          </a:xfrm>
          <a:prstGeom prst="rect">
            <a:avLst/>
          </a:prstGeom>
          <a:noFill/>
        </p:spPr>
        <p:txBody>
          <a:bodyPr wrap="square" rtlCol="0">
            <a:spAutoFit/>
          </a:bodyPr>
          <a:lstStyle/>
          <a:p>
            <a:pPr algn="ctr"/>
            <a:r>
              <a:rPr lang="en-US" dirty="0">
                <a:solidFill>
                  <a:schemeClr val="bg1"/>
                </a:solidFill>
              </a:rPr>
              <a:t>As </a:t>
            </a:r>
            <a:r>
              <a:rPr lang="en-US" dirty="0" err="1">
                <a:solidFill>
                  <a:schemeClr val="bg1"/>
                </a:solidFill>
              </a:rPr>
              <a:t>pyears</a:t>
            </a:r>
            <a:r>
              <a:rPr lang="en-US" dirty="0">
                <a:solidFill>
                  <a:schemeClr val="bg1"/>
                </a:solidFill>
              </a:rPr>
              <a:t> goes higher the log </a:t>
            </a:r>
            <a:r>
              <a:rPr lang="en-US" dirty="0" err="1">
                <a:solidFill>
                  <a:schemeClr val="bg1"/>
                </a:solidFill>
              </a:rPr>
              <a:t>odss</a:t>
            </a:r>
            <a:r>
              <a:rPr lang="en-US" dirty="0">
                <a:solidFill>
                  <a:schemeClr val="bg1"/>
                </a:solidFill>
              </a:rPr>
              <a:t> of </a:t>
            </a:r>
            <a:r>
              <a:rPr lang="en-US" dirty="0" err="1">
                <a:solidFill>
                  <a:schemeClr val="bg1"/>
                </a:solidFill>
              </a:rPr>
              <a:t>prftshr</a:t>
            </a:r>
            <a:r>
              <a:rPr lang="en-US" dirty="0">
                <a:solidFill>
                  <a:schemeClr val="bg1"/>
                </a:solidFill>
              </a:rPr>
              <a:t> go up, although the higher </a:t>
            </a:r>
            <a:r>
              <a:rPr lang="en-US" dirty="0" err="1">
                <a:solidFill>
                  <a:schemeClr val="bg1"/>
                </a:solidFill>
              </a:rPr>
              <a:t>pyears</a:t>
            </a:r>
            <a:r>
              <a:rPr lang="en-US" dirty="0">
                <a:solidFill>
                  <a:schemeClr val="bg1"/>
                </a:solidFill>
              </a:rPr>
              <a:t> have a wider confidence interval (likely due to outliers). </a:t>
            </a:r>
          </a:p>
        </p:txBody>
      </p:sp>
      <p:sp>
        <p:nvSpPr>
          <p:cNvPr id="6" name="TextBox 5">
            <a:extLst>
              <a:ext uri="{FF2B5EF4-FFF2-40B4-BE49-F238E27FC236}">
                <a16:creationId xmlns:a16="http://schemas.microsoft.com/office/drawing/2014/main" id="{A1402DFC-E26A-46CC-B686-EF6071BF3C6C}"/>
              </a:ext>
            </a:extLst>
          </p:cNvPr>
          <p:cNvSpPr txBox="1"/>
          <p:nvPr/>
        </p:nvSpPr>
        <p:spPr>
          <a:xfrm>
            <a:off x="6688366" y="4368800"/>
            <a:ext cx="4223656" cy="923330"/>
          </a:xfrm>
          <a:prstGeom prst="rect">
            <a:avLst/>
          </a:prstGeom>
          <a:noFill/>
        </p:spPr>
        <p:txBody>
          <a:bodyPr wrap="square" rtlCol="0">
            <a:spAutoFit/>
          </a:bodyPr>
          <a:lstStyle/>
          <a:p>
            <a:pPr algn="ctr"/>
            <a:r>
              <a:rPr lang="en-US" dirty="0">
                <a:solidFill>
                  <a:schemeClr val="bg1"/>
                </a:solidFill>
              </a:rPr>
              <a:t>As education goes up, the log odds of having a profit share plan go down.</a:t>
            </a:r>
          </a:p>
        </p:txBody>
      </p:sp>
    </p:spTree>
    <p:extLst>
      <p:ext uri="{BB962C8B-B14F-4D97-AF65-F5344CB8AC3E}">
        <p14:creationId xmlns:p14="http://schemas.microsoft.com/office/powerpoint/2010/main" val="1094944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05FFA6-C211-462C-AB99-7088468C2CF3}"/>
              </a:ext>
            </a:extLst>
          </p:cNvPr>
          <p:cNvSpPr txBox="1"/>
          <p:nvPr/>
        </p:nvSpPr>
        <p:spPr>
          <a:xfrm>
            <a:off x="2191657" y="275771"/>
            <a:ext cx="8142514" cy="523220"/>
          </a:xfrm>
          <a:prstGeom prst="rect">
            <a:avLst/>
          </a:prstGeom>
          <a:noFill/>
        </p:spPr>
        <p:txBody>
          <a:bodyPr wrap="square" rtlCol="0">
            <a:spAutoFit/>
          </a:bodyPr>
          <a:lstStyle/>
          <a:p>
            <a:pPr algn="ctr"/>
            <a:r>
              <a:rPr lang="en-US" sz="2800" b="1" dirty="0">
                <a:solidFill>
                  <a:schemeClr val="bg1"/>
                </a:solidFill>
              </a:rPr>
              <a:t>Pension Plan Years Model</a:t>
            </a:r>
          </a:p>
        </p:txBody>
      </p:sp>
      <p:sp>
        <p:nvSpPr>
          <p:cNvPr id="3" name="TextBox 2">
            <a:extLst>
              <a:ext uri="{FF2B5EF4-FFF2-40B4-BE49-F238E27FC236}">
                <a16:creationId xmlns:a16="http://schemas.microsoft.com/office/drawing/2014/main" id="{F75A2892-C0AB-4117-9687-7C46A70EBBF4}"/>
              </a:ext>
            </a:extLst>
          </p:cNvPr>
          <p:cNvSpPr txBox="1"/>
          <p:nvPr/>
        </p:nvSpPr>
        <p:spPr>
          <a:xfrm>
            <a:off x="1306286" y="972457"/>
            <a:ext cx="9535885" cy="2031325"/>
          </a:xfrm>
          <a:prstGeom prst="rect">
            <a:avLst/>
          </a:prstGeom>
          <a:noFill/>
        </p:spPr>
        <p:txBody>
          <a:bodyPr wrap="square" rtlCol="0">
            <a:spAutoFit/>
          </a:bodyPr>
          <a:lstStyle/>
          <a:p>
            <a:r>
              <a:rPr lang="en-US" dirty="0">
                <a:solidFill>
                  <a:schemeClr val="bg1"/>
                </a:solidFill>
              </a:rPr>
              <a:t>Lastly, I wanted to create a model to see if there are any existing relationships between different variables and the years the respondent has been in the pension plan. I used the log transformation of </a:t>
            </a:r>
            <a:r>
              <a:rPr lang="en-US" dirty="0" err="1">
                <a:solidFill>
                  <a:schemeClr val="bg1"/>
                </a:solidFill>
              </a:rPr>
              <a:t>pyears</a:t>
            </a:r>
            <a:r>
              <a:rPr lang="en-US" dirty="0">
                <a:solidFill>
                  <a:schemeClr val="bg1"/>
                </a:solidFill>
              </a:rPr>
              <a:t> since there were no outliers in that variable. I used Recursive Feature Elimination with Cross Validation and then did Backward Elimination myself to get a lower AIC (since using R-squared made the model susceptible to using too many variables). The variables in this model were “</a:t>
            </a:r>
            <a:r>
              <a:rPr lang="en-US" dirty="0" err="1">
                <a:solidFill>
                  <a:schemeClr val="bg1"/>
                </a:solidFill>
              </a:rPr>
              <a:t>prftshr</a:t>
            </a:r>
            <a:r>
              <a:rPr lang="en-US" dirty="0">
                <a:solidFill>
                  <a:schemeClr val="bg1"/>
                </a:solidFill>
              </a:rPr>
              <a:t>”, “choice”, “female”, “finc35” and “educ”.</a:t>
            </a:r>
          </a:p>
        </p:txBody>
      </p:sp>
    </p:spTree>
    <p:extLst>
      <p:ext uri="{BB962C8B-B14F-4D97-AF65-F5344CB8AC3E}">
        <p14:creationId xmlns:p14="http://schemas.microsoft.com/office/powerpoint/2010/main" val="3664235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60E93C-AFF4-4C28-B3D2-BF1FA0A11CED}"/>
              </a:ext>
            </a:extLst>
          </p:cNvPr>
          <p:cNvSpPr txBox="1"/>
          <p:nvPr/>
        </p:nvSpPr>
        <p:spPr>
          <a:xfrm>
            <a:off x="1378856" y="36286"/>
            <a:ext cx="9202057" cy="523220"/>
          </a:xfrm>
          <a:prstGeom prst="rect">
            <a:avLst/>
          </a:prstGeom>
          <a:noFill/>
        </p:spPr>
        <p:txBody>
          <a:bodyPr wrap="square" rtlCol="0">
            <a:spAutoFit/>
          </a:bodyPr>
          <a:lstStyle/>
          <a:p>
            <a:pPr algn="ctr"/>
            <a:r>
              <a:rPr lang="en-US" sz="2800" b="1" dirty="0">
                <a:solidFill>
                  <a:schemeClr val="bg1"/>
                </a:solidFill>
              </a:rPr>
              <a:t>Pension Plan Years Model Results</a:t>
            </a:r>
          </a:p>
        </p:txBody>
      </p:sp>
      <p:pic>
        <p:nvPicPr>
          <p:cNvPr id="3" name="Picture 2">
            <a:extLst>
              <a:ext uri="{FF2B5EF4-FFF2-40B4-BE49-F238E27FC236}">
                <a16:creationId xmlns:a16="http://schemas.microsoft.com/office/drawing/2014/main" id="{3603BE86-9E64-417A-BE53-0824C3DF136B}"/>
              </a:ext>
            </a:extLst>
          </p:cNvPr>
          <p:cNvPicPr>
            <a:picLocks noChangeAspect="1"/>
          </p:cNvPicPr>
          <p:nvPr/>
        </p:nvPicPr>
        <p:blipFill>
          <a:blip r:embed="rId2"/>
          <a:stretch>
            <a:fillRect/>
          </a:stretch>
        </p:blipFill>
        <p:spPr>
          <a:xfrm>
            <a:off x="618672" y="1008970"/>
            <a:ext cx="4606472" cy="5319259"/>
          </a:xfrm>
          <a:prstGeom prst="rect">
            <a:avLst/>
          </a:prstGeom>
        </p:spPr>
      </p:pic>
      <p:sp>
        <p:nvSpPr>
          <p:cNvPr id="4" name="TextBox 3">
            <a:extLst>
              <a:ext uri="{FF2B5EF4-FFF2-40B4-BE49-F238E27FC236}">
                <a16:creationId xmlns:a16="http://schemas.microsoft.com/office/drawing/2014/main" id="{F6584F3F-9103-41A0-9C05-3253913092B3}"/>
              </a:ext>
            </a:extLst>
          </p:cNvPr>
          <p:cNvSpPr txBox="1"/>
          <p:nvPr/>
        </p:nvSpPr>
        <p:spPr>
          <a:xfrm>
            <a:off x="5646057" y="559506"/>
            <a:ext cx="5927271" cy="6217087"/>
          </a:xfrm>
          <a:prstGeom prst="rect">
            <a:avLst/>
          </a:prstGeom>
          <a:noFill/>
        </p:spPr>
        <p:txBody>
          <a:bodyPr wrap="square" rtlCol="0">
            <a:spAutoFit/>
          </a:bodyPr>
          <a:lstStyle/>
          <a:p>
            <a:pPr algn="ctr"/>
            <a:r>
              <a:rPr lang="en-US" sz="2800" b="1" dirty="0">
                <a:solidFill>
                  <a:schemeClr val="bg1"/>
                </a:solidFill>
              </a:rPr>
              <a:t>Insights</a:t>
            </a:r>
          </a:p>
          <a:p>
            <a:pPr marL="457200" indent="-457200">
              <a:buFont typeface="Arial" panose="020B0604020202020204" pitchFamily="34" charset="0"/>
              <a:buChar char="•"/>
            </a:pPr>
            <a:r>
              <a:rPr lang="en-US" sz="1400" b="1" dirty="0">
                <a:solidFill>
                  <a:schemeClr val="bg1"/>
                </a:solidFill>
              </a:rPr>
              <a:t>The average difference of </a:t>
            </a:r>
            <a:r>
              <a:rPr lang="en-US" sz="1400" b="1" dirty="0" err="1">
                <a:solidFill>
                  <a:schemeClr val="bg1"/>
                </a:solidFill>
              </a:rPr>
              <a:t>logyears</a:t>
            </a:r>
            <a:r>
              <a:rPr lang="en-US" sz="1400" b="1" dirty="0">
                <a:solidFill>
                  <a:schemeClr val="bg1"/>
                </a:solidFill>
              </a:rPr>
              <a:t> in a pension plan when the plan is a profit-sharing plan (</a:t>
            </a:r>
            <a:r>
              <a:rPr lang="en-US" sz="1400" b="1" dirty="0" err="1">
                <a:solidFill>
                  <a:schemeClr val="bg1"/>
                </a:solidFill>
              </a:rPr>
              <a:t>prftshr</a:t>
            </a:r>
            <a:r>
              <a:rPr lang="en-US" sz="1400" b="1" dirty="0">
                <a:solidFill>
                  <a:schemeClr val="bg1"/>
                </a:solidFill>
              </a:rPr>
              <a:t> = 1) and a non-profit sharing plan (</a:t>
            </a:r>
            <a:r>
              <a:rPr lang="en-US" sz="1400" b="1" dirty="0" err="1">
                <a:solidFill>
                  <a:schemeClr val="bg1"/>
                </a:solidFill>
              </a:rPr>
              <a:t>prftshr</a:t>
            </a:r>
            <a:r>
              <a:rPr lang="en-US" sz="1400" b="1" dirty="0">
                <a:solidFill>
                  <a:schemeClr val="bg1"/>
                </a:solidFill>
              </a:rPr>
              <a:t> = 0) is .9133 more </a:t>
            </a:r>
            <a:r>
              <a:rPr lang="en-US" sz="1400" b="1" dirty="0" err="1">
                <a:solidFill>
                  <a:schemeClr val="bg1"/>
                </a:solidFill>
              </a:rPr>
              <a:t>logyears</a:t>
            </a:r>
            <a:r>
              <a:rPr lang="en-US" sz="1400" b="1" dirty="0">
                <a:solidFill>
                  <a:schemeClr val="bg1"/>
                </a:solidFill>
              </a:rPr>
              <a:t> in the plan. </a:t>
            </a:r>
            <a:r>
              <a:rPr lang="en-US" sz="1400" b="1" dirty="0" err="1">
                <a:solidFill>
                  <a:schemeClr val="bg1"/>
                </a:solidFill>
              </a:rPr>
              <a:t>Prftshr</a:t>
            </a:r>
            <a:r>
              <a:rPr lang="en-US" sz="1400" b="1" dirty="0">
                <a:solidFill>
                  <a:schemeClr val="bg1"/>
                </a:solidFill>
              </a:rPr>
              <a:t> is statistically significant at a 10% level.</a:t>
            </a:r>
          </a:p>
          <a:p>
            <a:pPr marL="457200" indent="-457200">
              <a:buFont typeface="Arial" panose="020B0604020202020204" pitchFamily="34" charset="0"/>
              <a:buChar char="•"/>
            </a:pPr>
            <a:endParaRPr lang="en-US" sz="1400" b="1" dirty="0">
              <a:solidFill>
                <a:schemeClr val="bg1"/>
              </a:solidFill>
            </a:endParaRPr>
          </a:p>
          <a:p>
            <a:pPr marL="457200" indent="-457200">
              <a:buFont typeface="Arial" panose="020B0604020202020204" pitchFamily="34" charset="0"/>
              <a:buChar char="•"/>
            </a:pPr>
            <a:r>
              <a:rPr lang="en-US" sz="1400" b="1" dirty="0">
                <a:solidFill>
                  <a:schemeClr val="bg1"/>
                </a:solidFill>
              </a:rPr>
              <a:t>The average difference of </a:t>
            </a:r>
            <a:r>
              <a:rPr lang="en-US" sz="1400" b="1" dirty="0" err="1">
                <a:solidFill>
                  <a:schemeClr val="bg1"/>
                </a:solidFill>
              </a:rPr>
              <a:t>logyears</a:t>
            </a:r>
            <a:r>
              <a:rPr lang="en-US" sz="1400" b="1" dirty="0">
                <a:solidFill>
                  <a:schemeClr val="bg1"/>
                </a:solidFill>
              </a:rPr>
              <a:t> in a pension plan when the plan involves choice (choice = 1) and a plan involving no choice (choice = 0) is .8322 less </a:t>
            </a:r>
            <a:r>
              <a:rPr lang="en-US" sz="1400" b="1" dirty="0" err="1">
                <a:solidFill>
                  <a:schemeClr val="bg1"/>
                </a:solidFill>
              </a:rPr>
              <a:t>logyears</a:t>
            </a:r>
            <a:r>
              <a:rPr lang="en-US" sz="1400" b="1" dirty="0">
                <a:solidFill>
                  <a:schemeClr val="bg1"/>
                </a:solidFill>
              </a:rPr>
              <a:t>. Choice is significant at a 5% level.</a:t>
            </a:r>
          </a:p>
          <a:p>
            <a:pPr marL="457200" indent="-457200">
              <a:buFont typeface="Arial" panose="020B0604020202020204" pitchFamily="34" charset="0"/>
              <a:buChar char="•"/>
            </a:pPr>
            <a:endParaRPr lang="en-US" sz="1400" b="1" dirty="0">
              <a:solidFill>
                <a:schemeClr val="bg1"/>
              </a:solidFill>
            </a:endParaRPr>
          </a:p>
          <a:p>
            <a:pPr marL="457200" indent="-457200">
              <a:buFont typeface="Arial" panose="020B0604020202020204" pitchFamily="34" charset="0"/>
              <a:buChar char="•"/>
            </a:pPr>
            <a:r>
              <a:rPr lang="en-US" sz="1400" b="1" dirty="0">
                <a:solidFill>
                  <a:schemeClr val="bg1"/>
                </a:solidFill>
              </a:rPr>
              <a:t>The average difference of </a:t>
            </a:r>
            <a:r>
              <a:rPr lang="en-US" sz="1400" b="1" dirty="0" err="1">
                <a:solidFill>
                  <a:schemeClr val="bg1"/>
                </a:solidFill>
              </a:rPr>
              <a:t>logyears</a:t>
            </a:r>
            <a:r>
              <a:rPr lang="en-US" sz="1400" b="1" dirty="0">
                <a:solidFill>
                  <a:schemeClr val="bg1"/>
                </a:solidFill>
              </a:rPr>
              <a:t> in a pension plan when female (female = 1) when compared to males (female = 0) is 1.5958 </a:t>
            </a:r>
            <a:r>
              <a:rPr lang="en-US" sz="1400" b="1" dirty="0" err="1">
                <a:solidFill>
                  <a:schemeClr val="bg1"/>
                </a:solidFill>
              </a:rPr>
              <a:t>logyears</a:t>
            </a:r>
            <a:r>
              <a:rPr lang="en-US" sz="1400" b="1" dirty="0">
                <a:solidFill>
                  <a:schemeClr val="bg1"/>
                </a:solidFill>
              </a:rPr>
              <a:t>. Female is significant at a .0000..% level.</a:t>
            </a:r>
          </a:p>
          <a:p>
            <a:pPr marL="457200" indent="-457200">
              <a:buFont typeface="Arial" panose="020B0604020202020204" pitchFamily="34" charset="0"/>
              <a:buChar char="•"/>
            </a:pPr>
            <a:endParaRPr lang="en-US" sz="1400" b="1" dirty="0">
              <a:solidFill>
                <a:schemeClr val="bg1"/>
              </a:solidFill>
            </a:endParaRPr>
          </a:p>
          <a:p>
            <a:pPr marL="285750" indent="-285750">
              <a:buFont typeface="Arial" panose="020B0604020202020204" pitchFamily="34" charset="0"/>
              <a:buChar char="•"/>
            </a:pPr>
            <a:r>
              <a:rPr lang="en-US" sz="1400" b="1" dirty="0">
                <a:solidFill>
                  <a:schemeClr val="bg1"/>
                </a:solidFill>
              </a:rPr>
              <a:t>    The average difference of </a:t>
            </a:r>
            <a:r>
              <a:rPr lang="en-US" sz="1400" b="1" dirty="0" err="1">
                <a:solidFill>
                  <a:schemeClr val="bg1"/>
                </a:solidFill>
              </a:rPr>
              <a:t>logyears</a:t>
            </a:r>
            <a:r>
              <a:rPr lang="en-US" sz="1400" b="1" dirty="0">
                <a:solidFill>
                  <a:schemeClr val="bg1"/>
                </a:solidFill>
              </a:rPr>
              <a:t> in a pension plan    when the respondent lists their family income as between 25k and 35k (finc35 = 1) compared to when they are in a different income bracket (finc35 = 0) is 1.2995 more </a:t>
            </a:r>
            <a:r>
              <a:rPr lang="en-US" sz="1400" b="1" dirty="0" err="1">
                <a:solidFill>
                  <a:schemeClr val="bg1"/>
                </a:solidFill>
              </a:rPr>
              <a:t>logyears</a:t>
            </a:r>
            <a:r>
              <a:rPr lang="en-US" sz="1400" b="1" dirty="0">
                <a:solidFill>
                  <a:schemeClr val="bg1"/>
                </a:solidFill>
              </a:rPr>
              <a:t>. Finc35 is statistically </a:t>
            </a:r>
            <a:r>
              <a:rPr lang="en-US" sz="1400" b="1" dirty="0" err="1">
                <a:solidFill>
                  <a:schemeClr val="bg1"/>
                </a:solidFill>
              </a:rPr>
              <a:t>signicant</a:t>
            </a:r>
            <a:r>
              <a:rPr lang="en-US" sz="1400" b="1" dirty="0">
                <a:solidFill>
                  <a:schemeClr val="bg1"/>
                </a:solidFill>
              </a:rPr>
              <a:t> at a 1% level..</a:t>
            </a:r>
          </a:p>
          <a:p>
            <a:pPr marL="285750" indent="-285750">
              <a:buFont typeface="Arial" panose="020B0604020202020204" pitchFamily="34" charset="0"/>
              <a:buChar char="•"/>
            </a:pPr>
            <a:endParaRPr lang="en-US" sz="1400" b="1" dirty="0">
              <a:solidFill>
                <a:schemeClr val="bg1"/>
              </a:solidFill>
            </a:endParaRPr>
          </a:p>
          <a:p>
            <a:pPr marL="285750" indent="-285750">
              <a:buFont typeface="Arial" panose="020B0604020202020204" pitchFamily="34" charset="0"/>
              <a:buChar char="•"/>
            </a:pPr>
            <a:r>
              <a:rPr lang="en-US" sz="1400" b="1" dirty="0">
                <a:solidFill>
                  <a:schemeClr val="bg1"/>
                </a:solidFill>
              </a:rPr>
              <a:t>For every additional year of education, the </a:t>
            </a:r>
            <a:r>
              <a:rPr lang="en-US" sz="1400" b="1" dirty="0" err="1">
                <a:solidFill>
                  <a:schemeClr val="bg1"/>
                </a:solidFill>
              </a:rPr>
              <a:t>logyears</a:t>
            </a:r>
            <a:r>
              <a:rPr lang="en-US" sz="1400" b="1" dirty="0">
                <a:solidFill>
                  <a:schemeClr val="bg1"/>
                </a:solidFill>
              </a:rPr>
              <a:t> in a pension plan increases by .3723 </a:t>
            </a:r>
            <a:r>
              <a:rPr lang="en-US" sz="1400" b="1" dirty="0" err="1">
                <a:solidFill>
                  <a:schemeClr val="bg1"/>
                </a:solidFill>
              </a:rPr>
              <a:t>logyears</a:t>
            </a:r>
            <a:r>
              <a:rPr lang="en-US" sz="1400" b="1" dirty="0">
                <a:solidFill>
                  <a:schemeClr val="bg1"/>
                </a:solidFill>
              </a:rPr>
              <a:t>. Educ is statistically significant at a .0000..% level.</a:t>
            </a:r>
          </a:p>
          <a:p>
            <a:pPr marL="457200" indent="-457200">
              <a:buFont typeface="Arial" panose="020B0604020202020204" pitchFamily="34" charset="0"/>
              <a:buChar char="•"/>
            </a:pPr>
            <a:endParaRPr lang="en-US" sz="1600" b="1" dirty="0">
              <a:solidFill>
                <a:schemeClr val="bg1"/>
              </a:solidFill>
            </a:endParaRPr>
          </a:p>
          <a:p>
            <a:endParaRPr lang="en-US" sz="1600" b="1" dirty="0">
              <a:solidFill>
                <a:schemeClr val="bg1"/>
              </a:solidFill>
            </a:endParaRPr>
          </a:p>
          <a:p>
            <a:pPr marL="457200" indent="-457200">
              <a:buFont typeface="Arial" panose="020B0604020202020204" pitchFamily="34" charset="0"/>
              <a:buChar char="•"/>
            </a:pPr>
            <a:endParaRPr lang="en-US" sz="1600" b="1" dirty="0">
              <a:solidFill>
                <a:schemeClr val="bg1"/>
              </a:solidFill>
            </a:endParaRPr>
          </a:p>
        </p:txBody>
      </p:sp>
    </p:spTree>
    <p:extLst>
      <p:ext uri="{BB962C8B-B14F-4D97-AF65-F5344CB8AC3E}">
        <p14:creationId xmlns:p14="http://schemas.microsoft.com/office/powerpoint/2010/main" val="3401250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CC4C30-7E03-408E-81DD-7AFB169D0E45}"/>
              </a:ext>
            </a:extLst>
          </p:cNvPr>
          <p:cNvSpPr txBox="1"/>
          <p:nvPr/>
        </p:nvSpPr>
        <p:spPr>
          <a:xfrm>
            <a:off x="1001486" y="377371"/>
            <a:ext cx="9724571" cy="523220"/>
          </a:xfrm>
          <a:prstGeom prst="rect">
            <a:avLst/>
          </a:prstGeom>
          <a:noFill/>
        </p:spPr>
        <p:txBody>
          <a:bodyPr wrap="square" rtlCol="0">
            <a:spAutoFit/>
          </a:bodyPr>
          <a:lstStyle/>
          <a:p>
            <a:pPr algn="ctr"/>
            <a:r>
              <a:rPr lang="en-US" sz="2800" b="1" dirty="0">
                <a:solidFill>
                  <a:schemeClr val="bg1"/>
                </a:solidFill>
              </a:rPr>
              <a:t>Pension Plan Years Model Visualization</a:t>
            </a:r>
          </a:p>
        </p:txBody>
      </p:sp>
      <p:pic>
        <p:nvPicPr>
          <p:cNvPr id="6146" name="Picture 2">
            <a:extLst>
              <a:ext uri="{FF2B5EF4-FFF2-40B4-BE49-F238E27FC236}">
                <a16:creationId xmlns:a16="http://schemas.microsoft.com/office/drawing/2014/main" id="{5D68B886-79A5-4D78-B761-5E6B7013A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59" y="1115885"/>
            <a:ext cx="3407228" cy="363028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BFFD45A-A310-44A3-8EB9-FBE16C16D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1277" y="1115885"/>
            <a:ext cx="3546929" cy="367542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9E5D02AF-207D-4217-961F-4029D3E3C2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396" y="1115884"/>
            <a:ext cx="3546929" cy="36302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7F28EE7-F548-4CC1-A7F0-38590CC23D0C}"/>
              </a:ext>
            </a:extLst>
          </p:cNvPr>
          <p:cNvSpPr txBox="1"/>
          <p:nvPr/>
        </p:nvSpPr>
        <p:spPr>
          <a:xfrm>
            <a:off x="235859" y="4961464"/>
            <a:ext cx="3407228" cy="646331"/>
          </a:xfrm>
          <a:prstGeom prst="rect">
            <a:avLst/>
          </a:prstGeom>
          <a:noFill/>
        </p:spPr>
        <p:txBody>
          <a:bodyPr wrap="square" rtlCol="0">
            <a:spAutoFit/>
          </a:bodyPr>
          <a:lstStyle/>
          <a:p>
            <a:pPr algn="ctr"/>
            <a:r>
              <a:rPr lang="en-US" dirty="0">
                <a:solidFill>
                  <a:schemeClr val="bg1"/>
                </a:solidFill>
              </a:rPr>
              <a:t>As education increases the </a:t>
            </a:r>
            <a:r>
              <a:rPr lang="en-US" dirty="0" err="1">
                <a:solidFill>
                  <a:schemeClr val="bg1"/>
                </a:solidFill>
              </a:rPr>
              <a:t>logpyears</a:t>
            </a:r>
            <a:r>
              <a:rPr lang="en-US" dirty="0">
                <a:solidFill>
                  <a:schemeClr val="bg1"/>
                </a:solidFill>
              </a:rPr>
              <a:t> also increases.</a:t>
            </a:r>
          </a:p>
        </p:txBody>
      </p:sp>
      <p:sp>
        <p:nvSpPr>
          <p:cNvPr id="4" name="TextBox 3">
            <a:extLst>
              <a:ext uri="{FF2B5EF4-FFF2-40B4-BE49-F238E27FC236}">
                <a16:creationId xmlns:a16="http://schemas.microsoft.com/office/drawing/2014/main" id="{00DA73B6-B6AF-4F1B-A8C8-5316878F4B54}"/>
              </a:ext>
            </a:extLst>
          </p:cNvPr>
          <p:cNvSpPr txBox="1"/>
          <p:nvPr/>
        </p:nvSpPr>
        <p:spPr>
          <a:xfrm>
            <a:off x="4061277" y="4961464"/>
            <a:ext cx="3546929" cy="646331"/>
          </a:xfrm>
          <a:prstGeom prst="rect">
            <a:avLst/>
          </a:prstGeom>
          <a:noFill/>
        </p:spPr>
        <p:txBody>
          <a:bodyPr wrap="square" rtlCol="0">
            <a:spAutoFit/>
          </a:bodyPr>
          <a:lstStyle/>
          <a:p>
            <a:pPr algn="ctr"/>
            <a:r>
              <a:rPr lang="en-US" dirty="0">
                <a:solidFill>
                  <a:schemeClr val="bg1"/>
                </a:solidFill>
              </a:rPr>
              <a:t>If female, likely has been in pension plan for less </a:t>
            </a:r>
            <a:r>
              <a:rPr lang="en-US" dirty="0" err="1">
                <a:solidFill>
                  <a:schemeClr val="bg1"/>
                </a:solidFill>
              </a:rPr>
              <a:t>logyears</a:t>
            </a:r>
            <a:r>
              <a:rPr lang="en-US" dirty="0">
                <a:solidFill>
                  <a:schemeClr val="bg1"/>
                </a:solidFill>
              </a:rPr>
              <a:t>.</a:t>
            </a:r>
          </a:p>
        </p:txBody>
      </p:sp>
      <p:sp>
        <p:nvSpPr>
          <p:cNvPr id="5" name="TextBox 4">
            <a:extLst>
              <a:ext uri="{FF2B5EF4-FFF2-40B4-BE49-F238E27FC236}">
                <a16:creationId xmlns:a16="http://schemas.microsoft.com/office/drawing/2014/main" id="{B2BBE2A5-0155-49D3-9F25-A23166A129CA}"/>
              </a:ext>
            </a:extLst>
          </p:cNvPr>
          <p:cNvSpPr txBox="1"/>
          <p:nvPr/>
        </p:nvSpPr>
        <p:spPr>
          <a:xfrm>
            <a:off x="8026396" y="4791314"/>
            <a:ext cx="3407228" cy="923330"/>
          </a:xfrm>
          <a:prstGeom prst="rect">
            <a:avLst/>
          </a:prstGeom>
          <a:noFill/>
        </p:spPr>
        <p:txBody>
          <a:bodyPr wrap="square" rtlCol="0">
            <a:spAutoFit/>
          </a:bodyPr>
          <a:lstStyle/>
          <a:p>
            <a:pPr algn="ctr"/>
            <a:r>
              <a:rPr lang="en-US" dirty="0">
                <a:solidFill>
                  <a:schemeClr val="bg1"/>
                </a:solidFill>
              </a:rPr>
              <a:t>If can choose to invest, likely has been in pension plan for less </a:t>
            </a:r>
            <a:r>
              <a:rPr lang="en-US" dirty="0" err="1">
                <a:solidFill>
                  <a:schemeClr val="bg1"/>
                </a:solidFill>
              </a:rPr>
              <a:t>logyears</a:t>
            </a:r>
            <a:r>
              <a:rPr lang="en-US" dirty="0">
                <a:solidFill>
                  <a:schemeClr val="bg1"/>
                </a:solidFill>
              </a:rPr>
              <a:t>.</a:t>
            </a:r>
          </a:p>
        </p:txBody>
      </p:sp>
    </p:spTree>
    <p:extLst>
      <p:ext uri="{BB962C8B-B14F-4D97-AF65-F5344CB8AC3E}">
        <p14:creationId xmlns:p14="http://schemas.microsoft.com/office/powerpoint/2010/main" val="82690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93419F-8608-488D-A679-B5B51DE955C8}"/>
              </a:ext>
            </a:extLst>
          </p:cNvPr>
          <p:cNvSpPr txBox="1"/>
          <p:nvPr/>
        </p:nvSpPr>
        <p:spPr>
          <a:xfrm>
            <a:off x="1603828" y="0"/>
            <a:ext cx="8984343" cy="523220"/>
          </a:xfrm>
          <a:prstGeom prst="rect">
            <a:avLst/>
          </a:prstGeom>
          <a:noFill/>
        </p:spPr>
        <p:txBody>
          <a:bodyPr wrap="square" rtlCol="0">
            <a:spAutoFit/>
          </a:bodyPr>
          <a:lstStyle/>
          <a:p>
            <a:r>
              <a:rPr lang="en-US" sz="2800" b="1" dirty="0">
                <a:solidFill>
                  <a:schemeClr val="bg1"/>
                </a:solidFill>
              </a:rPr>
              <a:t>Pension Plan Years Model Visualizations Continued</a:t>
            </a:r>
          </a:p>
        </p:txBody>
      </p:sp>
      <p:pic>
        <p:nvPicPr>
          <p:cNvPr id="7170" name="Picture 2">
            <a:extLst>
              <a:ext uri="{FF2B5EF4-FFF2-40B4-BE49-F238E27FC236}">
                <a16:creationId xmlns:a16="http://schemas.microsoft.com/office/drawing/2014/main" id="{6BF8A0A4-E638-4EEC-B5EB-244245757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857" y="783770"/>
            <a:ext cx="4945743" cy="43701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196260-7B5D-4726-BEF6-6AA50C8AE8AF}"/>
              </a:ext>
            </a:extLst>
          </p:cNvPr>
          <p:cNvSpPr txBox="1"/>
          <p:nvPr/>
        </p:nvSpPr>
        <p:spPr>
          <a:xfrm>
            <a:off x="827314" y="5312229"/>
            <a:ext cx="4804229" cy="923330"/>
          </a:xfrm>
          <a:prstGeom prst="rect">
            <a:avLst/>
          </a:prstGeom>
          <a:noFill/>
        </p:spPr>
        <p:txBody>
          <a:bodyPr wrap="square" rtlCol="0">
            <a:spAutoFit/>
          </a:bodyPr>
          <a:lstStyle/>
          <a:p>
            <a:pPr algn="ctr"/>
            <a:r>
              <a:rPr lang="en-US" dirty="0">
                <a:solidFill>
                  <a:schemeClr val="bg1"/>
                </a:solidFill>
              </a:rPr>
              <a:t>If they have a profit-sharing plan, the respondent is likely to have been in the plan for more </a:t>
            </a:r>
            <a:r>
              <a:rPr lang="en-US" dirty="0" err="1">
                <a:solidFill>
                  <a:schemeClr val="bg1"/>
                </a:solidFill>
              </a:rPr>
              <a:t>logyears</a:t>
            </a:r>
            <a:r>
              <a:rPr lang="en-US" dirty="0">
                <a:solidFill>
                  <a:schemeClr val="bg1"/>
                </a:solidFill>
              </a:rPr>
              <a:t>.</a:t>
            </a:r>
          </a:p>
        </p:txBody>
      </p:sp>
      <p:pic>
        <p:nvPicPr>
          <p:cNvPr id="7172" name="Picture 4">
            <a:extLst>
              <a:ext uri="{FF2B5EF4-FFF2-40B4-BE49-F238E27FC236}">
                <a16:creationId xmlns:a16="http://schemas.microsoft.com/office/drawing/2014/main" id="{472261DE-37AC-47BF-A2E6-E1647E811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2" y="783769"/>
            <a:ext cx="4945743" cy="43701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A49848-E86B-4B6F-BAEC-A6E062E9CC75}"/>
              </a:ext>
            </a:extLst>
          </p:cNvPr>
          <p:cNvSpPr txBox="1"/>
          <p:nvPr/>
        </p:nvSpPr>
        <p:spPr>
          <a:xfrm>
            <a:off x="6720114" y="5312229"/>
            <a:ext cx="4542972" cy="1200329"/>
          </a:xfrm>
          <a:prstGeom prst="rect">
            <a:avLst/>
          </a:prstGeom>
          <a:noFill/>
        </p:spPr>
        <p:txBody>
          <a:bodyPr wrap="square" rtlCol="0">
            <a:spAutoFit/>
          </a:bodyPr>
          <a:lstStyle/>
          <a:p>
            <a:pPr algn="ctr"/>
            <a:r>
              <a:rPr lang="en-US" dirty="0">
                <a:solidFill>
                  <a:schemeClr val="bg1"/>
                </a:solidFill>
              </a:rPr>
              <a:t>If family income is between $25,000 and $35,000, respondent is likely to have been in the pension plan for more </a:t>
            </a:r>
            <a:r>
              <a:rPr lang="en-US" dirty="0" err="1">
                <a:solidFill>
                  <a:schemeClr val="bg1"/>
                </a:solidFill>
              </a:rPr>
              <a:t>logyears</a:t>
            </a:r>
            <a:r>
              <a:rPr lang="en-US" dirty="0">
                <a:solidFill>
                  <a:schemeClr val="bg1"/>
                </a:solidFill>
              </a:rPr>
              <a:t>.</a:t>
            </a:r>
          </a:p>
        </p:txBody>
      </p:sp>
    </p:spTree>
    <p:extLst>
      <p:ext uri="{BB962C8B-B14F-4D97-AF65-F5344CB8AC3E}">
        <p14:creationId xmlns:p14="http://schemas.microsoft.com/office/powerpoint/2010/main" val="3602670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4B23-6135-441B-A1EC-AAA1491482D1}"/>
              </a:ext>
            </a:extLst>
          </p:cNvPr>
          <p:cNvSpPr>
            <a:spLocks noGrp="1"/>
          </p:cNvSpPr>
          <p:nvPr>
            <p:ph type="title"/>
          </p:nvPr>
        </p:nvSpPr>
        <p:spPr>
          <a:xfrm>
            <a:off x="1961867" y="10206"/>
            <a:ext cx="8534400" cy="1507067"/>
          </a:xfrm>
        </p:spPr>
        <p:txBody>
          <a:bodyPr/>
          <a:lstStyle/>
          <a:p>
            <a:pPr algn="ctr"/>
            <a:r>
              <a:rPr lang="en-US" b="1" dirty="0">
                <a:solidFill>
                  <a:schemeClr val="bg1"/>
                </a:solidFill>
              </a:rPr>
              <a:t>Data Manipulation</a:t>
            </a:r>
          </a:p>
        </p:txBody>
      </p:sp>
      <p:sp>
        <p:nvSpPr>
          <p:cNvPr id="3" name="Content Placeholder 2">
            <a:extLst>
              <a:ext uri="{FF2B5EF4-FFF2-40B4-BE49-F238E27FC236}">
                <a16:creationId xmlns:a16="http://schemas.microsoft.com/office/drawing/2014/main" id="{4B2D8528-02BC-487D-A14A-EA0A670DDA04}"/>
              </a:ext>
            </a:extLst>
          </p:cNvPr>
          <p:cNvSpPr>
            <a:spLocks noGrp="1"/>
          </p:cNvSpPr>
          <p:nvPr>
            <p:ph idx="1"/>
          </p:nvPr>
        </p:nvSpPr>
        <p:spPr>
          <a:xfrm>
            <a:off x="1828800" y="1049054"/>
            <a:ext cx="8534400" cy="641959"/>
          </a:xfrm>
        </p:spPr>
        <p:txBody>
          <a:bodyPr/>
          <a:lstStyle/>
          <a:p>
            <a:pPr marL="0" indent="0" algn="ctr">
              <a:buNone/>
            </a:pPr>
            <a:r>
              <a:rPr lang="en-US" b="1" dirty="0">
                <a:solidFill>
                  <a:schemeClr val="bg1"/>
                </a:solidFill>
              </a:rPr>
              <a:t>Missing Data</a:t>
            </a:r>
          </a:p>
        </p:txBody>
      </p:sp>
      <p:sp>
        <p:nvSpPr>
          <p:cNvPr id="4" name="TextBox 3">
            <a:extLst>
              <a:ext uri="{FF2B5EF4-FFF2-40B4-BE49-F238E27FC236}">
                <a16:creationId xmlns:a16="http://schemas.microsoft.com/office/drawing/2014/main" id="{4A3BAF34-DE86-415D-9D5B-7328990E76CB}"/>
              </a:ext>
            </a:extLst>
          </p:cNvPr>
          <p:cNvSpPr txBox="1"/>
          <p:nvPr/>
        </p:nvSpPr>
        <p:spPr>
          <a:xfrm>
            <a:off x="851769" y="1517273"/>
            <a:ext cx="11853797" cy="369332"/>
          </a:xfrm>
          <a:prstGeom prst="rect">
            <a:avLst/>
          </a:prstGeom>
          <a:noFill/>
        </p:spPr>
        <p:txBody>
          <a:bodyPr wrap="square" rtlCol="0">
            <a:spAutoFit/>
          </a:bodyPr>
          <a:lstStyle/>
          <a:p>
            <a:r>
              <a:rPr lang="en-US" dirty="0">
                <a:solidFill>
                  <a:schemeClr val="bg1"/>
                </a:solidFill>
              </a:rPr>
              <a:t>3 records were removed from the dataset due to having missing values in the </a:t>
            </a:r>
            <a:r>
              <a:rPr lang="en-US" dirty="0" err="1">
                <a:solidFill>
                  <a:schemeClr val="bg1"/>
                </a:solidFill>
              </a:rPr>
              <a:t>pyears</a:t>
            </a:r>
            <a:r>
              <a:rPr lang="en-US" dirty="0">
                <a:solidFill>
                  <a:schemeClr val="bg1"/>
                </a:solidFill>
              </a:rPr>
              <a:t> variable</a:t>
            </a:r>
          </a:p>
        </p:txBody>
      </p:sp>
      <p:sp>
        <p:nvSpPr>
          <p:cNvPr id="5" name="TextBox 4">
            <a:extLst>
              <a:ext uri="{FF2B5EF4-FFF2-40B4-BE49-F238E27FC236}">
                <a16:creationId xmlns:a16="http://schemas.microsoft.com/office/drawing/2014/main" id="{91C0CCD6-BC89-4859-A3CE-E6F151D81F5E}"/>
              </a:ext>
            </a:extLst>
          </p:cNvPr>
          <p:cNvSpPr txBox="1"/>
          <p:nvPr/>
        </p:nvSpPr>
        <p:spPr>
          <a:xfrm>
            <a:off x="1029221" y="2154769"/>
            <a:ext cx="10133557" cy="400110"/>
          </a:xfrm>
          <a:prstGeom prst="rect">
            <a:avLst/>
          </a:prstGeom>
          <a:noFill/>
        </p:spPr>
        <p:txBody>
          <a:bodyPr wrap="square" rtlCol="0">
            <a:spAutoFit/>
          </a:bodyPr>
          <a:lstStyle/>
          <a:p>
            <a:pPr algn="ctr"/>
            <a:r>
              <a:rPr lang="en-US" sz="2000" b="1" dirty="0">
                <a:solidFill>
                  <a:schemeClr val="bg1"/>
                </a:solidFill>
              </a:rPr>
              <a:t>Outliers</a:t>
            </a:r>
          </a:p>
        </p:txBody>
      </p:sp>
      <p:sp>
        <p:nvSpPr>
          <p:cNvPr id="6" name="TextBox 5">
            <a:extLst>
              <a:ext uri="{FF2B5EF4-FFF2-40B4-BE49-F238E27FC236}">
                <a16:creationId xmlns:a16="http://schemas.microsoft.com/office/drawing/2014/main" id="{B67FC7EE-0559-4A0F-BD58-4C1E7ED43BAD}"/>
              </a:ext>
            </a:extLst>
          </p:cNvPr>
          <p:cNvSpPr txBox="1"/>
          <p:nvPr/>
        </p:nvSpPr>
        <p:spPr>
          <a:xfrm>
            <a:off x="851769" y="2556121"/>
            <a:ext cx="10972801" cy="1200329"/>
          </a:xfrm>
          <a:prstGeom prst="rect">
            <a:avLst/>
          </a:prstGeom>
          <a:noFill/>
        </p:spPr>
        <p:txBody>
          <a:bodyPr wrap="square" rtlCol="0">
            <a:spAutoFit/>
          </a:bodyPr>
          <a:lstStyle/>
          <a:p>
            <a:r>
              <a:rPr lang="en-US" dirty="0">
                <a:solidFill>
                  <a:schemeClr val="bg1"/>
                </a:solidFill>
              </a:rPr>
              <a:t>There were a significant amount of outliers in the wealth89 and </a:t>
            </a:r>
            <a:r>
              <a:rPr lang="en-US" dirty="0" err="1">
                <a:solidFill>
                  <a:schemeClr val="bg1"/>
                </a:solidFill>
              </a:rPr>
              <a:t>pyears</a:t>
            </a:r>
            <a:r>
              <a:rPr lang="en-US" dirty="0">
                <a:solidFill>
                  <a:schemeClr val="bg1"/>
                </a:solidFill>
              </a:rPr>
              <a:t> variables (as shown by boxplots on next slide). A log transformation was done which got rid of a few outliers in each variable. The other outliers were left alone because they seemed to be plausible based on the rest of the data and removing them would likely introduce biases into the models.</a:t>
            </a:r>
          </a:p>
        </p:txBody>
      </p:sp>
      <p:sp>
        <p:nvSpPr>
          <p:cNvPr id="7" name="TextBox 6">
            <a:extLst>
              <a:ext uri="{FF2B5EF4-FFF2-40B4-BE49-F238E27FC236}">
                <a16:creationId xmlns:a16="http://schemas.microsoft.com/office/drawing/2014/main" id="{E7259158-24F3-4B3D-8DAF-4F79A38736B3}"/>
              </a:ext>
            </a:extLst>
          </p:cNvPr>
          <p:cNvSpPr txBox="1"/>
          <p:nvPr/>
        </p:nvSpPr>
        <p:spPr>
          <a:xfrm>
            <a:off x="1029221" y="3971070"/>
            <a:ext cx="10256729" cy="369332"/>
          </a:xfrm>
          <a:prstGeom prst="rect">
            <a:avLst/>
          </a:prstGeom>
          <a:noFill/>
        </p:spPr>
        <p:txBody>
          <a:bodyPr wrap="square" rtlCol="0">
            <a:spAutoFit/>
          </a:bodyPr>
          <a:lstStyle/>
          <a:p>
            <a:pPr algn="ctr"/>
            <a:r>
              <a:rPr lang="en-US" b="1" dirty="0">
                <a:solidFill>
                  <a:schemeClr val="bg1"/>
                </a:solidFill>
              </a:rPr>
              <a:t>Log Transformation</a:t>
            </a:r>
          </a:p>
        </p:txBody>
      </p:sp>
      <p:sp>
        <p:nvSpPr>
          <p:cNvPr id="8" name="TextBox 7">
            <a:extLst>
              <a:ext uri="{FF2B5EF4-FFF2-40B4-BE49-F238E27FC236}">
                <a16:creationId xmlns:a16="http://schemas.microsoft.com/office/drawing/2014/main" id="{3A7B80C2-7EDB-42E1-8502-1A40A82395AE}"/>
              </a:ext>
            </a:extLst>
          </p:cNvPr>
          <p:cNvSpPr txBox="1"/>
          <p:nvPr/>
        </p:nvSpPr>
        <p:spPr>
          <a:xfrm>
            <a:off x="851769" y="4534422"/>
            <a:ext cx="10421656" cy="1200329"/>
          </a:xfrm>
          <a:prstGeom prst="rect">
            <a:avLst/>
          </a:prstGeom>
          <a:noFill/>
        </p:spPr>
        <p:txBody>
          <a:bodyPr wrap="square" rtlCol="0">
            <a:spAutoFit/>
          </a:bodyPr>
          <a:lstStyle/>
          <a:p>
            <a:r>
              <a:rPr lang="en-US" dirty="0">
                <a:solidFill>
                  <a:schemeClr val="bg1"/>
                </a:solidFill>
              </a:rPr>
              <a:t>In order to do the log transformation all of the data in </a:t>
            </a:r>
            <a:r>
              <a:rPr lang="en-US" dirty="0" err="1">
                <a:solidFill>
                  <a:schemeClr val="bg1"/>
                </a:solidFill>
              </a:rPr>
              <a:t>pyears</a:t>
            </a:r>
            <a:r>
              <a:rPr lang="en-US" dirty="0">
                <a:solidFill>
                  <a:schemeClr val="bg1"/>
                </a:solidFill>
              </a:rPr>
              <a:t> and wealth89 needed to be nonnegative. Values of 6.30001 and .00001 were added to all cases in wealth89 and </a:t>
            </a:r>
            <a:r>
              <a:rPr lang="en-US" dirty="0" err="1">
                <a:solidFill>
                  <a:schemeClr val="bg1"/>
                </a:solidFill>
              </a:rPr>
              <a:t>pyears</a:t>
            </a:r>
            <a:r>
              <a:rPr lang="en-US" dirty="0">
                <a:solidFill>
                  <a:schemeClr val="bg1"/>
                </a:solidFill>
              </a:rPr>
              <a:t>, respectively. This ensured all values are positive without changing the ranges between each of the cases.</a:t>
            </a:r>
          </a:p>
        </p:txBody>
      </p:sp>
    </p:spTree>
    <p:extLst>
      <p:ext uri="{BB962C8B-B14F-4D97-AF65-F5344CB8AC3E}">
        <p14:creationId xmlns:p14="http://schemas.microsoft.com/office/powerpoint/2010/main" val="169383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7541-1943-4A0B-96A2-E27DDCDB0AA2}"/>
              </a:ext>
            </a:extLst>
          </p:cNvPr>
          <p:cNvSpPr>
            <a:spLocks noGrp="1"/>
          </p:cNvSpPr>
          <p:nvPr>
            <p:ph type="title"/>
          </p:nvPr>
        </p:nvSpPr>
        <p:spPr>
          <a:xfrm>
            <a:off x="1828800" y="-326325"/>
            <a:ext cx="8534400" cy="1507067"/>
          </a:xfrm>
        </p:spPr>
        <p:txBody>
          <a:bodyPr/>
          <a:lstStyle/>
          <a:p>
            <a:pPr algn="ctr"/>
            <a:r>
              <a:rPr lang="en-US" b="1" dirty="0">
                <a:solidFill>
                  <a:schemeClr val="bg1"/>
                </a:solidFill>
              </a:rPr>
              <a:t>Exploratory Analysis </a:t>
            </a:r>
          </a:p>
        </p:txBody>
      </p:sp>
      <p:pic>
        <p:nvPicPr>
          <p:cNvPr id="1026" name="Picture 2">
            <a:extLst>
              <a:ext uri="{FF2B5EF4-FFF2-40B4-BE49-F238E27FC236}">
                <a16:creationId xmlns:a16="http://schemas.microsoft.com/office/drawing/2014/main" id="{399A6C00-69CB-4DDF-A6AE-632836A16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68" y="3171293"/>
            <a:ext cx="3475264" cy="24504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27A8F05-D525-4388-9D41-DC96CDB9F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2961" y="3184643"/>
            <a:ext cx="3475264" cy="24237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966C49A-5034-42AF-B585-E7E929C7E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3796" y="3157944"/>
            <a:ext cx="3622826" cy="24504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2A56CD-F391-41C6-89BB-9A7E7D6A7B1A}"/>
              </a:ext>
            </a:extLst>
          </p:cNvPr>
          <p:cNvSpPr txBox="1"/>
          <p:nvPr/>
        </p:nvSpPr>
        <p:spPr>
          <a:xfrm>
            <a:off x="3640393" y="672087"/>
            <a:ext cx="4911213" cy="738664"/>
          </a:xfrm>
          <a:prstGeom prst="rect">
            <a:avLst/>
          </a:prstGeom>
          <a:noFill/>
        </p:spPr>
        <p:txBody>
          <a:bodyPr wrap="square" rtlCol="0">
            <a:spAutoFit/>
          </a:bodyPr>
          <a:lstStyle/>
          <a:p>
            <a:pPr algn="ctr"/>
            <a:r>
              <a:rPr lang="en-US" sz="2400" b="1" dirty="0">
                <a:solidFill>
                  <a:schemeClr val="bg1"/>
                </a:solidFill>
              </a:rPr>
              <a:t>Outliers (Pre-Transformation)</a:t>
            </a:r>
          </a:p>
          <a:p>
            <a:pPr algn="ctr"/>
            <a:endParaRPr lang="en-US" b="1" dirty="0"/>
          </a:p>
        </p:txBody>
      </p:sp>
      <p:sp>
        <p:nvSpPr>
          <p:cNvPr id="5" name="TextBox 4">
            <a:extLst>
              <a:ext uri="{FF2B5EF4-FFF2-40B4-BE49-F238E27FC236}">
                <a16:creationId xmlns:a16="http://schemas.microsoft.com/office/drawing/2014/main" id="{6F00276C-08D0-419A-A097-FAA561819126}"/>
              </a:ext>
            </a:extLst>
          </p:cNvPr>
          <p:cNvSpPr txBox="1"/>
          <p:nvPr/>
        </p:nvSpPr>
        <p:spPr>
          <a:xfrm>
            <a:off x="626301" y="1222935"/>
            <a:ext cx="10666049" cy="923330"/>
          </a:xfrm>
          <a:prstGeom prst="rect">
            <a:avLst/>
          </a:prstGeom>
          <a:noFill/>
        </p:spPr>
        <p:txBody>
          <a:bodyPr wrap="square" rtlCol="0">
            <a:spAutoFit/>
          </a:bodyPr>
          <a:lstStyle/>
          <a:p>
            <a:r>
              <a:rPr lang="en-US" dirty="0">
                <a:solidFill>
                  <a:schemeClr val="bg1"/>
                </a:solidFill>
              </a:rPr>
              <a:t>There are approximately 17 outliers in wealth 89 (cases where the net worth in 89 was greater than $600,000) and 5 outliers in </a:t>
            </a:r>
            <a:r>
              <a:rPr lang="en-US" dirty="0" err="1">
                <a:solidFill>
                  <a:schemeClr val="bg1"/>
                </a:solidFill>
              </a:rPr>
              <a:t>pyears</a:t>
            </a:r>
            <a:r>
              <a:rPr lang="en-US" dirty="0">
                <a:solidFill>
                  <a:schemeClr val="bg1"/>
                </a:solidFill>
              </a:rPr>
              <a:t> (cases where the years in the pension plan is greater than about 33 years). </a:t>
            </a:r>
          </a:p>
        </p:txBody>
      </p:sp>
      <p:sp>
        <p:nvSpPr>
          <p:cNvPr id="6" name="TextBox 5">
            <a:extLst>
              <a:ext uri="{FF2B5EF4-FFF2-40B4-BE49-F238E27FC236}">
                <a16:creationId xmlns:a16="http://schemas.microsoft.com/office/drawing/2014/main" id="{BAF06442-2A04-4453-BEF0-923684B7CB8B}"/>
              </a:ext>
            </a:extLst>
          </p:cNvPr>
          <p:cNvSpPr txBox="1"/>
          <p:nvPr/>
        </p:nvSpPr>
        <p:spPr>
          <a:xfrm>
            <a:off x="839243" y="2680569"/>
            <a:ext cx="2430049" cy="369332"/>
          </a:xfrm>
          <a:prstGeom prst="rect">
            <a:avLst/>
          </a:prstGeom>
          <a:noFill/>
        </p:spPr>
        <p:txBody>
          <a:bodyPr wrap="square" rtlCol="0">
            <a:spAutoFit/>
          </a:bodyPr>
          <a:lstStyle/>
          <a:p>
            <a:pPr algn="ctr"/>
            <a:r>
              <a:rPr lang="en-US" b="1" dirty="0">
                <a:solidFill>
                  <a:schemeClr val="bg1"/>
                </a:solidFill>
              </a:rPr>
              <a:t>Wealth89</a:t>
            </a:r>
          </a:p>
        </p:txBody>
      </p:sp>
      <p:sp>
        <p:nvSpPr>
          <p:cNvPr id="7" name="TextBox 6">
            <a:extLst>
              <a:ext uri="{FF2B5EF4-FFF2-40B4-BE49-F238E27FC236}">
                <a16:creationId xmlns:a16="http://schemas.microsoft.com/office/drawing/2014/main" id="{257A7ED0-82B7-4B26-B966-8F5FD68C11F6}"/>
              </a:ext>
            </a:extLst>
          </p:cNvPr>
          <p:cNvSpPr txBox="1"/>
          <p:nvPr/>
        </p:nvSpPr>
        <p:spPr>
          <a:xfrm>
            <a:off x="5019347" y="2680569"/>
            <a:ext cx="1590806" cy="369332"/>
          </a:xfrm>
          <a:prstGeom prst="rect">
            <a:avLst/>
          </a:prstGeom>
          <a:noFill/>
        </p:spPr>
        <p:txBody>
          <a:bodyPr wrap="square" rtlCol="0">
            <a:spAutoFit/>
          </a:bodyPr>
          <a:lstStyle/>
          <a:p>
            <a:pPr algn="ctr"/>
            <a:r>
              <a:rPr lang="en-US" b="1" dirty="0">
                <a:solidFill>
                  <a:schemeClr val="bg1"/>
                </a:solidFill>
              </a:rPr>
              <a:t>Age</a:t>
            </a:r>
          </a:p>
        </p:txBody>
      </p:sp>
      <p:sp>
        <p:nvSpPr>
          <p:cNvPr id="8" name="TextBox 7">
            <a:extLst>
              <a:ext uri="{FF2B5EF4-FFF2-40B4-BE49-F238E27FC236}">
                <a16:creationId xmlns:a16="http://schemas.microsoft.com/office/drawing/2014/main" id="{D4E2512B-59B4-48C7-BABA-01C75EE203E1}"/>
              </a:ext>
            </a:extLst>
          </p:cNvPr>
          <p:cNvSpPr txBox="1"/>
          <p:nvPr/>
        </p:nvSpPr>
        <p:spPr>
          <a:xfrm>
            <a:off x="8817404" y="2680569"/>
            <a:ext cx="2116899" cy="369332"/>
          </a:xfrm>
          <a:prstGeom prst="rect">
            <a:avLst/>
          </a:prstGeom>
          <a:noFill/>
        </p:spPr>
        <p:txBody>
          <a:bodyPr wrap="square" rtlCol="0">
            <a:spAutoFit/>
          </a:bodyPr>
          <a:lstStyle/>
          <a:p>
            <a:pPr algn="ctr"/>
            <a:r>
              <a:rPr lang="en-US" b="1" dirty="0" err="1">
                <a:solidFill>
                  <a:schemeClr val="bg1"/>
                </a:solidFill>
              </a:rPr>
              <a:t>Pyears</a:t>
            </a:r>
            <a:endParaRPr lang="en-US" b="1" dirty="0">
              <a:solidFill>
                <a:schemeClr val="bg1"/>
              </a:solidFill>
            </a:endParaRPr>
          </a:p>
        </p:txBody>
      </p:sp>
    </p:spTree>
    <p:extLst>
      <p:ext uri="{BB962C8B-B14F-4D97-AF65-F5344CB8AC3E}">
        <p14:creationId xmlns:p14="http://schemas.microsoft.com/office/powerpoint/2010/main" val="208710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A64E-58B1-4CD9-9DEF-49D8DE85E2B8}"/>
              </a:ext>
            </a:extLst>
          </p:cNvPr>
          <p:cNvSpPr>
            <a:spLocks noGrp="1"/>
          </p:cNvSpPr>
          <p:nvPr>
            <p:ph type="title"/>
          </p:nvPr>
        </p:nvSpPr>
        <p:spPr>
          <a:xfrm>
            <a:off x="2700902" y="0"/>
            <a:ext cx="8534400" cy="1507067"/>
          </a:xfrm>
        </p:spPr>
        <p:txBody>
          <a:bodyPr>
            <a:normAutofit/>
          </a:bodyPr>
          <a:lstStyle/>
          <a:p>
            <a:r>
              <a:rPr lang="en-US" sz="2800" b="1" dirty="0">
                <a:solidFill>
                  <a:schemeClr val="bg1"/>
                </a:solidFill>
              </a:rPr>
              <a:t>Outliers (Post-Transformation)</a:t>
            </a:r>
          </a:p>
        </p:txBody>
      </p:sp>
      <p:pic>
        <p:nvPicPr>
          <p:cNvPr id="2052" name="Picture 4">
            <a:extLst>
              <a:ext uri="{FF2B5EF4-FFF2-40B4-BE49-F238E27FC236}">
                <a16:creationId xmlns:a16="http://schemas.microsoft.com/office/drawing/2014/main" id="{0B3675DC-189E-4DD4-9572-44620E12F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633" y="2507226"/>
            <a:ext cx="4662786" cy="392307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1784501-B755-4059-8EF9-FCD5239549C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0" y="2343528"/>
            <a:ext cx="5255340" cy="42504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41B754-304E-48F3-843F-4B4934DC7B99}"/>
              </a:ext>
            </a:extLst>
          </p:cNvPr>
          <p:cNvSpPr txBox="1"/>
          <p:nvPr/>
        </p:nvSpPr>
        <p:spPr>
          <a:xfrm>
            <a:off x="1091381" y="1974196"/>
            <a:ext cx="3952567" cy="369332"/>
          </a:xfrm>
          <a:prstGeom prst="rect">
            <a:avLst/>
          </a:prstGeom>
          <a:noFill/>
        </p:spPr>
        <p:txBody>
          <a:bodyPr wrap="square" rtlCol="0">
            <a:spAutoFit/>
          </a:bodyPr>
          <a:lstStyle/>
          <a:p>
            <a:pPr algn="ctr"/>
            <a:r>
              <a:rPr lang="en-US" b="1" dirty="0">
                <a:solidFill>
                  <a:schemeClr val="bg1"/>
                </a:solidFill>
              </a:rPr>
              <a:t>Log of Wealth89</a:t>
            </a:r>
          </a:p>
        </p:txBody>
      </p:sp>
      <p:sp>
        <p:nvSpPr>
          <p:cNvPr id="5" name="TextBox 4">
            <a:extLst>
              <a:ext uri="{FF2B5EF4-FFF2-40B4-BE49-F238E27FC236}">
                <a16:creationId xmlns:a16="http://schemas.microsoft.com/office/drawing/2014/main" id="{FA58893C-98E5-4C6C-B2AD-39DF23266E10}"/>
              </a:ext>
            </a:extLst>
          </p:cNvPr>
          <p:cNvSpPr txBox="1"/>
          <p:nvPr/>
        </p:nvSpPr>
        <p:spPr>
          <a:xfrm>
            <a:off x="7327726" y="1974196"/>
            <a:ext cx="3043824" cy="369332"/>
          </a:xfrm>
          <a:prstGeom prst="rect">
            <a:avLst/>
          </a:prstGeom>
          <a:noFill/>
        </p:spPr>
        <p:txBody>
          <a:bodyPr wrap="square" rtlCol="0">
            <a:spAutoFit/>
          </a:bodyPr>
          <a:lstStyle/>
          <a:p>
            <a:pPr algn="ctr"/>
            <a:r>
              <a:rPr lang="en-US" b="1" dirty="0">
                <a:solidFill>
                  <a:schemeClr val="bg1"/>
                </a:solidFill>
              </a:rPr>
              <a:t>Log of </a:t>
            </a:r>
            <a:r>
              <a:rPr lang="en-US" b="1" dirty="0" err="1">
                <a:solidFill>
                  <a:schemeClr val="bg1"/>
                </a:solidFill>
              </a:rPr>
              <a:t>Pyears</a:t>
            </a:r>
            <a:endParaRPr lang="en-US" b="1" dirty="0">
              <a:solidFill>
                <a:schemeClr val="bg1"/>
              </a:solidFill>
            </a:endParaRPr>
          </a:p>
        </p:txBody>
      </p:sp>
      <p:sp>
        <p:nvSpPr>
          <p:cNvPr id="6" name="TextBox 5">
            <a:extLst>
              <a:ext uri="{FF2B5EF4-FFF2-40B4-BE49-F238E27FC236}">
                <a16:creationId xmlns:a16="http://schemas.microsoft.com/office/drawing/2014/main" id="{E1D3ADDD-23DA-44CB-9EC5-C8687C262A03}"/>
              </a:ext>
            </a:extLst>
          </p:cNvPr>
          <p:cNvSpPr txBox="1"/>
          <p:nvPr/>
        </p:nvSpPr>
        <p:spPr>
          <a:xfrm>
            <a:off x="1791222" y="1215025"/>
            <a:ext cx="7102257" cy="646331"/>
          </a:xfrm>
          <a:prstGeom prst="rect">
            <a:avLst/>
          </a:prstGeom>
          <a:noFill/>
        </p:spPr>
        <p:txBody>
          <a:bodyPr wrap="square" rtlCol="0">
            <a:spAutoFit/>
          </a:bodyPr>
          <a:lstStyle/>
          <a:p>
            <a:pPr algn="ctr"/>
            <a:r>
              <a:rPr lang="en-US" dirty="0">
                <a:solidFill>
                  <a:schemeClr val="bg1"/>
                </a:solidFill>
              </a:rPr>
              <a:t>After the log transformations, wealth89 only has 8 outliers, while </a:t>
            </a:r>
            <a:r>
              <a:rPr lang="en-US" dirty="0" err="1">
                <a:solidFill>
                  <a:schemeClr val="bg1"/>
                </a:solidFill>
              </a:rPr>
              <a:t>pyears</a:t>
            </a:r>
            <a:r>
              <a:rPr lang="en-US" dirty="0">
                <a:solidFill>
                  <a:schemeClr val="bg1"/>
                </a:solidFill>
              </a:rPr>
              <a:t> has none.</a:t>
            </a:r>
          </a:p>
        </p:txBody>
      </p:sp>
    </p:spTree>
    <p:extLst>
      <p:ext uri="{BB962C8B-B14F-4D97-AF65-F5344CB8AC3E}">
        <p14:creationId xmlns:p14="http://schemas.microsoft.com/office/powerpoint/2010/main" val="339972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6790-E743-40AC-8311-B0784103B650}"/>
              </a:ext>
            </a:extLst>
          </p:cNvPr>
          <p:cNvSpPr>
            <a:spLocks noGrp="1"/>
          </p:cNvSpPr>
          <p:nvPr>
            <p:ph type="title"/>
          </p:nvPr>
        </p:nvSpPr>
        <p:spPr>
          <a:xfrm>
            <a:off x="1636190" y="-59663"/>
            <a:ext cx="8534400" cy="842451"/>
          </a:xfrm>
        </p:spPr>
        <p:txBody>
          <a:bodyPr/>
          <a:lstStyle/>
          <a:p>
            <a:pPr algn="ctr"/>
            <a:r>
              <a:rPr lang="en-US" b="1" dirty="0">
                <a:solidFill>
                  <a:schemeClr val="bg1"/>
                </a:solidFill>
              </a:rPr>
              <a:t>Variable Distributions</a:t>
            </a:r>
          </a:p>
        </p:txBody>
      </p:sp>
      <p:pic>
        <p:nvPicPr>
          <p:cNvPr id="3078" name="Picture 6">
            <a:extLst>
              <a:ext uri="{FF2B5EF4-FFF2-40B4-BE49-F238E27FC236}">
                <a16:creationId xmlns:a16="http://schemas.microsoft.com/office/drawing/2014/main" id="{39DDE359-48A6-4D37-987B-4641E70FF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97" y="1704655"/>
            <a:ext cx="7008403" cy="494579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1626C594-7F25-4AAC-AF95-11E238B81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2705939"/>
            <a:ext cx="3295435" cy="2943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63A66D2-73D2-418E-939E-561DFBAB61E9}"/>
              </a:ext>
            </a:extLst>
          </p:cNvPr>
          <p:cNvSpPr txBox="1"/>
          <p:nvPr/>
        </p:nvSpPr>
        <p:spPr>
          <a:xfrm>
            <a:off x="400833" y="603161"/>
            <a:ext cx="11636679" cy="923330"/>
          </a:xfrm>
          <a:prstGeom prst="rect">
            <a:avLst/>
          </a:prstGeom>
          <a:noFill/>
        </p:spPr>
        <p:txBody>
          <a:bodyPr wrap="square" rtlCol="0">
            <a:spAutoFit/>
          </a:bodyPr>
          <a:lstStyle/>
          <a:p>
            <a:r>
              <a:rPr lang="en-US" dirty="0">
                <a:solidFill>
                  <a:schemeClr val="bg1"/>
                </a:solidFill>
              </a:rPr>
              <a:t>The following show the distributions of each of the variables. Age is approximately normally distributed, while </a:t>
            </a:r>
            <a:r>
              <a:rPr lang="en-US" dirty="0" err="1">
                <a:solidFill>
                  <a:schemeClr val="bg1"/>
                </a:solidFill>
              </a:rPr>
              <a:t>pyears</a:t>
            </a:r>
            <a:r>
              <a:rPr lang="en-US" dirty="0">
                <a:solidFill>
                  <a:schemeClr val="bg1"/>
                </a:solidFill>
              </a:rPr>
              <a:t> and wealth89 are skewed to the right. </a:t>
            </a:r>
            <a:r>
              <a:rPr lang="en-US" dirty="0" err="1">
                <a:solidFill>
                  <a:schemeClr val="bg1"/>
                </a:solidFill>
              </a:rPr>
              <a:t>Logpyears</a:t>
            </a:r>
            <a:r>
              <a:rPr lang="en-US" dirty="0">
                <a:solidFill>
                  <a:schemeClr val="bg1"/>
                </a:solidFill>
              </a:rPr>
              <a:t> becomes approximately normally distributed, while logwealth89 is still slightly skewed to the right.</a:t>
            </a:r>
          </a:p>
        </p:txBody>
      </p:sp>
    </p:spTree>
    <p:extLst>
      <p:ext uri="{BB962C8B-B14F-4D97-AF65-F5344CB8AC3E}">
        <p14:creationId xmlns:p14="http://schemas.microsoft.com/office/powerpoint/2010/main" val="251239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8950-3648-4BE7-B76A-478E1139CA7A}"/>
              </a:ext>
            </a:extLst>
          </p:cNvPr>
          <p:cNvSpPr>
            <a:spLocks noGrp="1"/>
          </p:cNvSpPr>
          <p:nvPr>
            <p:ph type="title"/>
          </p:nvPr>
        </p:nvSpPr>
        <p:spPr>
          <a:xfrm>
            <a:off x="1724753" y="0"/>
            <a:ext cx="8534400" cy="1052186"/>
          </a:xfrm>
        </p:spPr>
        <p:txBody>
          <a:bodyPr/>
          <a:lstStyle/>
          <a:p>
            <a:pPr algn="ctr"/>
            <a:r>
              <a:rPr lang="en-US" b="1" dirty="0">
                <a:solidFill>
                  <a:schemeClr val="bg1"/>
                </a:solidFill>
              </a:rPr>
              <a:t>Family Income Distribution</a:t>
            </a:r>
          </a:p>
        </p:txBody>
      </p:sp>
      <p:pic>
        <p:nvPicPr>
          <p:cNvPr id="4100" name="Picture 4">
            <a:extLst>
              <a:ext uri="{FF2B5EF4-FFF2-40B4-BE49-F238E27FC236}">
                <a16:creationId xmlns:a16="http://schemas.microsoft.com/office/drawing/2014/main" id="{AFFAD3FA-4E73-4119-B234-98C4BB66A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120" y="2050026"/>
            <a:ext cx="6151665" cy="45699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6CBF9F-9C8F-4B0F-9EC1-7B5A5A697684}"/>
              </a:ext>
            </a:extLst>
          </p:cNvPr>
          <p:cNvSpPr txBox="1"/>
          <p:nvPr/>
        </p:nvSpPr>
        <p:spPr>
          <a:xfrm>
            <a:off x="575188" y="904701"/>
            <a:ext cx="11385754" cy="923330"/>
          </a:xfrm>
          <a:prstGeom prst="rect">
            <a:avLst/>
          </a:prstGeom>
          <a:noFill/>
        </p:spPr>
        <p:txBody>
          <a:bodyPr wrap="square" rtlCol="0">
            <a:spAutoFit/>
          </a:bodyPr>
          <a:lstStyle/>
          <a:p>
            <a:r>
              <a:rPr lang="en-US" dirty="0">
                <a:solidFill>
                  <a:schemeClr val="bg1"/>
                </a:solidFill>
              </a:rPr>
              <a:t>The distribution of family income in the dataset. A majority of the respondents listed their family income as $15,000 to $50,000, while very few respondents had a family income of over $100,000. The respondents seem to be mostly lower to middle class instead of upper class.</a:t>
            </a:r>
          </a:p>
        </p:txBody>
      </p:sp>
    </p:spTree>
    <p:extLst>
      <p:ext uri="{BB962C8B-B14F-4D97-AF65-F5344CB8AC3E}">
        <p14:creationId xmlns:p14="http://schemas.microsoft.com/office/powerpoint/2010/main" val="50529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5A2D-FE1D-4309-927D-43CCDA754466}"/>
              </a:ext>
            </a:extLst>
          </p:cNvPr>
          <p:cNvSpPr>
            <a:spLocks noGrp="1"/>
          </p:cNvSpPr>
          <p:nvPr>
            <p:ph type="title"/>
          </p:nvPr>
        </p:nvSpPr>
        <p:spPr>
          <a:xfrm>
            <a:off x="1723872" y="0"/>
            <a:ext cx="8534400" cy="804334"/>
          </a:xfrm>
        </p:spPr>
        <p:txBody>
          <a:bodyPr/>
          <a:lstStyle/>
          <a:p>
            <a:pPr algn="ctr"/>
            <a:r>
              <a:rPr lang="en-US" dirty="0">
                <a:solidFill>
                  <a:schemeClr val="bg1"/>
                </a:solidFill>
              </a:rPr>
              <a:t>PCSTCK Chart</a:t>
            </a:r>
          </a:p>
        </p:txBody>
      </p:sp>
      <p:sp>
        <p:nvSpPr>
          <p:cNvPr id="4" name="TextBox 3">
            <a:extLst>
              <a:ext uri="{FF2B5EF4-FFF2-40B4-BE49-F238E27FC236}">
                <a16:creationId xmlns:a16="http://schemas.microsoft.com/office/drawing/2014/main" id="{AB1B0C56-4DB4-40F0-80DE-099E5DDC0ABB}"/>
              </a:ext>
            </a:extLst>
          </p:cNvPr>
          <p:cNvSpPr txBox="1"/>
          <p:nvPr/>
        </p:nvSpPr>
        <p:spPr>
          <a:xfrm>
            <a:off x="1940990" y="781950"/>
            <a:ext cx="8330352" cy="646331"/>
          </a:xfrm>
          <a:prstGeom prst="rect">
            <a:avLst/>
          </a:prstGeom>
          <a:noFill/>
        </p:spPr>
        <p:txBody>
          <a:bodyPr wrap="square" rtlCol="0">
            <a:spAutoFit/>
          </a:bodyPr>
          <a:lstStyle/>
          <a:p>
            <a:pPr algn="ctr"/>
            <a:r>
              <a:rPr lang="en-US" dirty="0">
                <a:solidFill>
                  <a:schemeClr val="bg1"/>
                </a:solidFill>
              </a:rPr>
              <a:t>The following shows how many of the respondents invested primarily in bonds (0), stocks (100), or invested in a mix of both (50).</a:t>
            </a:r>
          </a:p>
        </p:txBody>
      </p:sp>
      <p:pic>
        <p:nvPicPr>
          <p:cNvPr id="6146" name="Picture 2">
            <a:extLst>
              <a:ext uri="{FF2B5EF4-FFF2-40B4-BE49-F238E27FC236}">
                <a16:creationId xmlns:a16="http://schemas.microsoft.com/office/drawing/2014/main" id="{5569191D-07B6-423E-B873-E18259674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444" y="1586284"/>
            <a:ext cx="8243255" cy="4114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189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2637-CDD4-426C-A0A1-58B5787AA9F1}"/>
              </a:ext>
            </a:extLst>
          </p:cNvPr>
          <p:cNvSpPr>
            <a:spLocks noGrp="1"/>
          </p:cNvSpPr>
          <p:nvPr>
            <p:ph type="title"/>
          </p:nvPr>
        </p:nvSpPr>
        <p:spPr>
          <a:xfrm>
            <a:off x="1828800" y="0"/>
            <a:ext cx="8534400" cy="610761"/>
          </a:xfrm>
        </p:spPr>
        <p:txBody>
          <a:bodyPr>
            <a:normAutofit fontScale="90000"/>
          </a:bodyPr>
          <a:lstStyle/>
          <a:p>
            <a:pPr algn="ctr"/>
            <a:r>
              <a:rPr lang="en-US" b="1" dirty="0">
                <a:solidFill>
                  <a:schemeClr val="bg1"/>
                </a:solidFill>
              </a:rPr>
              <a:t>Correlation Matrix</a:t>
            </a:r>
          </a:p>
        </p:txBody>
      </p:sp>
      <p:sp>
        <p:nvSpPr>
          <p:cNvPr id="4" name="TextBox 3">
            <a:extLst>
              <a:ext uri="{FF2B5EF4-FFF2-40B4-BE49-F238E27FC236}">
                <a16:creationId xmlns:a16="http://schemas.microsoft.com/office/drawing/2014/main" id="{44D778C3-F869-4E83-975C-65B5FD1323E2}"/>
              </a:ext>
            </a:extLst>
          </p:cNvPr>
          <p:cNvSpPr txBox="1"/>
          <p:nvPr/>
        </p:nvSpPr>
        <p:spPr>
          <a:xfrm>
            <a:off x="891435" y="510553"/>
            <a:ext cx="10409129" cy="923330"/>
          </a:xfrm>
          <a:prstGeom prst="rect">
            <a:avLst/>
          </a:prstGeom>
          <a:noFill/>
        </p:spPr>
        <p:txBody>
          <a:bodyPr wrap="square" rtlCol="0">
            <a:spAutoFit/>
          </a:bodyPr>
          <a:lstStyle/>
          <a:p>
            <a:r>
              <a:rPr lang="en-US" dirty="0">
                <a:solidFill>
                  <a:schemeClr val="bg1"/>
                </a:solidFill>
              </a:rPr>
              <a:t>Below is a correlation matrix of all of the variables in the dataset. The only possible problems with collinearity would obviously be between </a:t>
            </a:r>
            <a:r>
              <a:rPr lang="en-US" dirty="0" err="1">
                <a:solidFill>
                  <a:schemeClr val="bg1"/>
                </a:solidFill>
              </a:rPr>
              <a:t>pyears</a:t>
            </a:r>
            <a:r>
              <a:rPr lang="en-US" dirty="0">
                <a:solidFill>
                  <a:schemeClr val="bg1"/>
                </a:solidFill>
              </a:rPr>
              <a:t> and wealth89 and their log transformed counterparts. The rest are below .50, and do not cause collinearity concerns.</a:t>
            </a:r>
          </a:p>
        </p:txBody>
      </p:sp>
      <p:pic>
        <p:nvPicPr>
          <p:cNvPr id="5124" name="Picture 4" descr="data:image/png;base64,iVBORw0KGgoAAAANSUhEUgAABGMAAASYCAYAAAC0+ADeAAAABHNCSVQICAgIfAhkiAAAAAlwSFlzAAALEgAACxIB0t1+/AAAADl0RVh0U29mdHdhcmUAbWF0cGxvdGxpYiB2ZXJzaW9uIDMuMC4zLCBodHRwOi8vbWF0cGxvdGxpYi5vcmcvnQurowAAIABJREFUeJzs3XVYVOn7x/H3BCHSimJ3J9iioqBfuxts7O4CC7u7e23Xbt11da2119Y1UQFBQiQshPn9MewIEoKE8tv7dV1cXpy5Z+YzxzN1n+d5UGg0Gg1CCCGEEEIIIYQQIk0of3QAIYQQQgghhBBCiP8SacYIIYQQQgghhBBCpCFpxgghhBBCCCGEEEKkIWnGCCGEEEIIIYQQQqQhacYIIYQQQgghhBBCpCFpxgghhBBCCCGEEEKkIWnGCCGEEEIIIYQQQqQhacYIIYQQQgghhBBCpCFpxgghhBBCCCGEEOI/JTQ0lEaNGuHp6Rnrsvv379OiRQvq1q2Lq6srnz9/BsDb2xtnZ2fq1atHnz59CAsL++77l2aMEEIIIYQQQggh/jNu3rxJ+/bt8fDwiPPyESNGMH78eI4fP45Go2Hnzp0ATJo0CScnJ44dO0bJkiVZtmzZd2eQZowQQgghhBBCCCH+M3bu3MmECRPIkiVLrMu8vLz48OEDZcuWBaBFixYcO3aM8PBwrly5Qt26dWNs/17q776mEEIIIYQQQgghxE8gODiY4ODgWNtNTU0xNTWNsW3q1Knx3s7r16+xsrLS/W5lZYWvry9v3rzB2NgYtVodY/v3kmZMEkWw5UdHSJKPnwJ/dIQk+9Xm5o+OkCQPgo1+dIQki9AofnSEJAsO/9EJkiZS86MTJF06jExYOjsuQiMif3SEJNNo0teRkf72MHyKjPjREZLsoyZ9Zf6cDo+McMXnHx0hySJIX8dFoNL/R0dIMk0628cAn3j/oyMk2auQsz86QqpKb99pE2vjxkCWLFkSa3v//v0ZMGBAom8nMjISheLL9yWNRoNCodD9G93XvyeFNGOEEEIIIYQQQgiRrnXu3JnmzZvH2v71qJhvsba2xs/PT/e7v78/WbJkwdLSkpCQECIiIlCpVPj5+cU5zSmxpBkjhBBCCCGEEEKIdC2u6UjfI0eOHBgYGHDt2jXKlSvH/v37qVGjBnp6epQvX54jR47QuHFj9u3bR40aNb77fmQBXyGEEEIIIYQQQvyn9ejRg9u3bwMwZ84cpk+fTr169Xj37h2dOnUCYMKECezcuZMGDRpw9epVBg8e/N33p9Ckt8ngP1h6m18na8akPlkzJm3ImjGpLx1GljVj0kB6+5iQ/vawrBmTFmTNmLQha8akPlkzJm3ImjHpkwrnHx0hSWSakhBCCCGEEEII8R8RmQ5PAiSGKp3N+0lncYUQQgghhBBCCCHSN2nGCCGEEEIIIYQQQqQhacYIIYQQQgghhBBCpCFZM0YIIYQQQgghhPiP0GjS3wLh/x/JyBghhBBCCCGEEEKINCTNGCGEEEIIIYQQQog0JM0YIYQQQgghhBBCiDQka8YIIYQQQgghhBD/ERpNxI+OIJCRMUIIIYQQQgghhBBpSpoxQgghhBBCCCGEEGlImjFCCCGEEEIIIYQQaUjWjBFCCCGEEEIIIf4jIjWff3QEgYyMEUIIIYQQQgghhEhT0owRQgghhBBCCCGESEPSjBFCCCGEEEIIIYRIQ9KMEUIIIYQQQgghhEhDsoDvT0Cj0TB29H4KFc5CN5eqPzoOZ894sHjBX3wKj6BQoUxMcHfE2Fg/Rs22LTfZsf02BgZq8uW3YIyrPWZmhgwfepSXL97q6ry9grEtn52FixulWt4cNUphO7glKn01bx56cmHcBsLDPsSoyd+oMiW61QWNhs/vP3F5+jYC7j6n4pj2ZC1fSFdnlMWCd35vOdhiYqrlBSjiUJy6oxuj1lfjc9+b3SO28TH0Q5y1rec54/PPK86u/CPWZc6rXAjxfcuBcbtSNS9AUYfi1B/TGLW+ilf3vfl1+DY+hn6Ms7bNfGd8HnhzZuUpAAxNDGk1pz1ZCmRFoVRwbddlTi87meIZS9YuTjNXbUave95sGrKND19ljK9GoVTQbnorClcpCMCdk/fYPWk/AKX+V4Iui5wJ9Hqju505TRbxMSzux58UpWoXp7nblzwbB8fOHF+NQqmg/YyYmXdN1GbOUzY3bac0x8BIH6VSybElJ7m062qK5G0RlcUzgbxx1fRe25Us+TLr6jLlzsTDC49Z2mmNblvm3Ja4/Tac+W2W8/zmy2TnBSj7v+K0G6/N8/KuN6sGbuN9yMdE1WQwNaTnovZkL5wVhULB2e2XObhQe+wWr1YQ5ynNUKlVhASGsWnsHl7c8f6ujOXrlqDThMaoDdQ8v+PNov5beR/yIVE1SqWCbtOaY1u7OCq1kr2LTnJs3XkAjC2M6Dm7FbmLWKOfQZ+dc45zevsVACo3Ko3T2AZERmoIffOOJQO34fPM/5tZa7atQItBjmg08PH9J1aN2MXjv1/EqGnUy542I+ryxjcYgPehHxhdd0GS9on2cbWgXJ1iKFWqqMd1DoAK9UsyZEVH/Dy/PCdH153P+3hek/5VoW4JOk9sgp6BGo87XizoF3s/J1SnVCpwicqkUqnYs+gkR6MyFbLNTc+ZLTE0MkCpUrJr/m+c2qHd14172dOoVw0+vQ/n5T8+LBu2k9A375K0PwAq1i2Ji3tT9PT1eHbHk7l9N/Mujvzx1ekb6jFgfjuKlM+LAnhw1YPFQ7ajZ6Bm7rEhMW4jb4kcrHbdw+7FyXutrlyvFL0mNUfPQM2TO17M7LMxzsyJqZuyrTf+r96yYOg2APKXzMGwhc5kyGhApEbD6gn7uHTiTrLyAlStV4rek1pGZfFkWp8NcWZOqO7Ii/m89v5yfG6df5wTOy7pfjcxN2Ld+XEsc93FqX3XkpXXrm4Z+rm3Ql9fzaM7nkzpu5awOPImVNeqhwNNu9TAwFCfBzc8mNxnHeGfPlOoVC5Gze+EsVkGwoLfs9x9D1f/vJ+svADV6pZhgHsb9PT1eHTnJe59V8eZOb66WZsHkKtAVl1d9jxWXD/3gEXjdzBtfV/ddqVKSaESuRjefiF/HEj+e+C/atWtwMiJXdE30OPBnWeM6reA0JD4n9NzVw7jwV0PVi/aDYCJqREzlw6hQOGcKJVKdm/9nRXzf02xfHFxqFuRkRO76TKP7DfvG5lH8M/dZ6xatEuXedbSYRQonAulUsGurb+xYv7OVMvrWLcKYyf2Qt9Aj/t3njC034wE8y5cOZb7d5+yYtF23bbO3Zvh3Lkxhhn0ufX3Q4b2m8GnT+Gpljk90cgCvj8FGRnzgz154ke3zps4cTz5b2wpITDwPRPGnWT2/PrsO9iBnDnNWLTgQoyaK5c92bDuOitXN2PHrnZUq56HyZO0X7rnzKvPjl3t2LGrHeMn1sLYxIAxrvapltfAwhi7KV05PXgZ+xq5EeLph+3QljFqTPNmpdzwVvzecwEHW7pza+Vhai7UvlFfnr6Ngy3dOdjSnT8GLCXiYzjnxq5NtbwAGS2NaTXXmS091zGv5lQCXwRQb0zjWHVWBbPSfXt/SjYsG+ft1OjtSN6KBVI1678yWmakzTwnNvVcx2z7aQS8CKD+mCax6rIUzErPHf0o3bBMjO3/G9GAt6+CmFd7BosazqVyRzty2+ZN0YzGmTLSaaETq7qtY6LdNPyfB9DcrUmiayq3rkDWgllwrzmDyQ4zKVSlILaNtfu+QIV8/Lb8FFMdZ+t+UqIRY5wpI50XOrGi6zrGV52G3/MAWoyLnTm+msqtK2BdIAuT7GcwudZMClcpSLmozH3WdePgrKNMdpjNwvYraD2pGVnyWSU7b5eFTizvuo5xVbX7L6688dWscFmPu8Ns3B1m88vQHbx/+56to780EtUGalyWdUSln3LnCUwyZaTXEicWdFrH8IrT8H0eQLsJTRJd03psAwK9gxhVdQbjHOdSu5sdhSrkJYOpIUM2ubB1/AFGV5vJ+mE7GbiuC2p9VZIzmmYyZuAyZ6Z3XEvfclPw8fCn86Qmia6p260a2QtmoX+laQytOZsmfWtRqFweAAYt70CAVxCDq89iXJMl9JzZikzZzdE31GPo6k5M77CGwdVmcvnYHXrMavXNrDkKZaHrlGZMaL6MQXYz2DHrGGO3dI9VV7RSPtaO2cMguxkMspuR5EYMQL1u1chRMAv9Kk5jaM1ZNO1XU/e4ilXKz97FJ3W3P8huxjcbMaaZjRm8vAPTOqyhl+1kfDwC6Dop9utYQnX1ozL1rTiNIVGZCkdlGru5O1umHmGA3QzGt1hG9+ktyF7AitLVC9FqSG3GNlrMALsZXDlxlwGL2id5f5hlNmb4yk64O62im81EXnn44+LeLEl1TiPro1Ir6VVxCr0qTcEggx7th9cl7O17eleZpvs5uvECdy88Zt/yU0nO+XWWMSs6M85pBR3KjufVMz96TW7xXXXth9SldNVCMbaNW+vCtgUn6FZ5MlNd1jFpU0/Uekl/DkZnntkY1xVdGeu0jPZl3fB+5kffyS2TVJe7UFaC34TRpbK77id6IwbAbXU3jE0zJCurNocJ41e6MMppCa1sxuDl8Zr+7q2TVFerSTna9K5Nv0azaVveFQNDfZwG1AVgzo5B7N/4J+0quDHSaQmjF3QiU1azZGeeuLInw50W0cJmJF4erxng3jZJdSM7LKZ9FTfaV3Fjcr+1hL59x4whG3n2wFu3vX0VNy6evM3RnRdStBFjmdmM2cuH0qfDFBxte/DSw4dRk7rGWVugSC62HppO/abVYmwf6tYJHy9/6lbqQxP7gXRwaYhtxaIpljHuzMPp3cEdB1sXXni8YvQklzhrCxbJxbZDs2jQtHqM7cPcuvDKy4//VepJY/sBdHBphG3FYqmSN1NmcxYsH0P3Dm5Ut3XmuYc3rpN6x1lbqEgefj20gEZNa8bY3qBJDVx6t6RNk8HYV+iEYQZ9evZvkyp5hfhe0oz5wbZtuUrL1jbUrVf8R0cB4OKFF5QokYU8ecwBaN22JEcPP0Sj0ehq7t97TaXKuchqbQyAo2MBzpx+Rnh4hK4mPDyCca6/M2JUNaytTVItb/aqJQi440HIi9cA/LP9NPkbVopRE/HpMxfGb+S9v3bETsBdDzJkNkP51Qe2qpM6c++X33jzIGXOxsenUI2ieN58QYCHHwAXN52jbLPyseqqdK7Ole1/cfvwjViX5atckMI1i3F587lUzfqvwvZFeXnzBf7PojL/ch6b5uVi1VXpUo3L2y5y61DMzAfG7+HwZO2IDdOspqj11XwIeZ+iGYvXLMrzv1/wOirjmY3nqdiyXKJrFColBkb6qA3U6OmrUeurCP+oPXuSv3w+ilQrhNsfIxm2fyAFK6dME6x4zaI8v/Elz58bzlMprszx1CijMusZqFEbqFFFZVYbqDk45xj3zzwEIOjVW0IDQrHInrwP0CVqFsUjWpbTceRNTI1KT0XXxc7sGLeXN95Buu3OM1pzYftlQgNCk5UzutIORXn69wt8nmrz/L72PHatyyW65pfRe9gyTnvsmkcdu++C32Od34p3we+5G7WPvR+95n3IRwpVyJfkjDaORXl0/QWvnmjv/+jac9i3Lp/omiqNSnNy80UiIyIJC3rP2d3XqNm2PMYWRpStVYRtM44CEOAdxHDHOYS8CUOpUqBQKDCK+jKYIaM+4R++fbYw/ONnFvffqhvx8vj6C+1++er1tFil/Ni3Lc+iv8YwaW8/8hTPrrusTqcqzD8zkgXnRjH5QH9yFs5KXCo3LsPv0R7XmV3XqdW2QtTt56N0jcIsujCaGccHU8Lu289JW4eiPLr+HO+ofXh4zVlqtqmQpLoq0TKFRsukZ6Bm24yj3Dj9D6Dd12/9Q8mc3ZyCNrm5cfofAqKO9QsHblKpfskkNw3KORbj4TUPvKJyHVx9Bse2FZNUd/v8I7bMPIpGoyEyUsPjmy/JkjtTjOtnz2+F86j6zOi+gYjPkUnK+LWKjsV5cP05nk+079H7Vv9JnbaVklxXtnphKtUpwf61f8a4XveqUzh3UPt+kyO/FaFv3xEZkdzMJbh/3UOXZc/q0/wvzszx15WqXJDICA3LfhvJL5cm0nVMI5RKhe66XUY34uldL57c9UpWVoDKjiW5d+0ZL5/4ArB79Snqta2SpLoGTnZsWXSM4DdhaDQapg/ayJGt5zHLZEzWnJYc3qIdaRfg+5ZHdzypUqdUsjJXcSzF3WtPdVl+XX2S+m1jjwxPTJ1aT4X7ql7MGbkZX6/AGJfZVC1M7WYVmTZwfbLyfq26gy23rj/E44l2JOTmNYdo2qZWnLWdejRi+8bjHNl3Nsb2SSNXMNV1NQBZrC3RN9Aj+G3SR8slVg2Hcty6/s9XmR3iydyE7RuPcnjfmRjbJ45cxlTXVbrMBgZ6hLwNS5W89g4VuHH9Ac+eeAKwcc0+WrSpE2dtlx7N2brxEAf3nY6xvXX7eqxYvIOgNyFoNBpGDZ7Lrm3HUyWvEN/rp5mmdOnSJZYtW4ZarcbT05PSpUtjbW2NUqlkyBDt0NnRo0dTo0YNKlasyPjx4/Hx8UGhUDBs2DCqVq2Kr68vY8eOJSQkhNevX9O8eXMGDRrEnj172Lt3L0FBQdSqVYtChQqxZs0aVCoVOXPmZPbs2RgYGPyQx+02vj4AF84//SH3/zUfn1BdkwUgS1ZjQkM/ERYWrpuqVLKUNdu23MLbO5js2U3Zv+8+4eGRBAV9wMoqIwB799zDyiojDo6pO3IjYzZLwny+vPm+832DvokRehkNdVOVwrwDCPMO0NWUH9mWl6duEBmteZSjWkkyZrPk/ubfUzUvgFl2c95GG7oc/CoIQ9MMGBgbxpiq9O/Uo0I1Yp4pMclqSuNJLVnfcTkVne1SPa82swVvo31pfvsqiAymGTAwNogxVWm/m3b4beEaRWLdRmREJO0WdaRUgzLcPXYLv6gPsCnFIrtFjC/2b7y1GQ2NDXTTaBKq+Wv7Jco1LsuMG+6o1Erunf6H2yfuAhD2Jowre65x/dBNClTMT5+N3ZniMJOgV29JDsvsFgR+I3NCNRe2X6Jck7LMvPkl862ozOe3XtRdp3rHKhgaG/L02vNk5Y1r/xklYh9/XVPNuTJBvm/5+8gtXV0158qo9JSc3fwXDQbH/YHre1jmsCDA60uewKg8GUwMdFOVvlUTGRFJ35UdqdikDFcP38L70WsMM+pjYGRAqVpFuH3qH/Lb5CZnUWvMrU2TnDFzDgv8o0238fcKIqNZBjKYGOqm0CRUkzmnBf7R8vt7BZG3RA6y5bfijU8wzfo7UK5OcdT6avYtPon3Y+2X9GVDdjDrtyEEB75DpVIw6n/zv5n19YtAXr/48prrMr0Fl4/c5nO011MDI308H/qye/5v3D3/hGrNbZi4pw99yk2mYNncODhVYnTd+Xx8H46NQ1HGbu1B3/JTYt2XVU5z/KNNDQzwfkPektqmTnBgGH/uvMqF/TcoXiU/rtt7MbDKdF3DIy5WOS3w84y5n77ez9+qy5zTHL9omfy935CvZHbCP37mxC9/6bbX62pHBmMDHlzxICIiksa97bHKZYHfyzfU6VAZPQM9TCwz6ppaiaHN9eW+/aJyGZkYxphCk1DdtZNfRuFmyWVJi34OzO+/Jcb9dJ3QhH3LT8e4je+VJaclrz2/HC9+Xm8wjiNzQnUZjA0YOLstI5otoolLjRi3HxHVeNl2ZyrWeTKxeMQOIiM1JEfWnJb4xspiFCtzQnUqtZIrp+6xfNxu1Hoq5uwZRFjwB3Yu/Z0KDsWxqVaYIU3ms+jI8GRljSvHa69AjM2MyGhiGGPaT0J1uQtmxcLKlEX7hpE5mzk3zj9kkdsOPrz7hLeHHw07VOPgL2fJkdcKG7vC/HPTIwUyf/lc9torEJN4Mydc16xzTfx83nDqYOypXoOntmfppF/jnP6UHNlzZuaVp5/u91de/piaZcTYxCjWNJoJw5cDUMPRNtbtREREMn/1CBo0q8bxgxd4+sgzRXNGly2nFd4xMvvFm3n88KUAVHeMfdItIiKSBatHUb9ZdY4fPM+TVMqcPWcWvD19v8prHGde1+HakZf2jjGb0/kL5iKzlQVb98wha7bMXLpwk8njlqdKXiG+1081Mubvv//G1dWVY8eO8fHjRywtLTl48CAajYb3799z8eJFHB0dmTp1Ki1btmTPnj0sX76c8ePHExoayqFDh2jUqBE7d+7k4MGDbNy4kcBA7RuPr68ve/fuZejQoSxYsIB169axZ88ecuTIwdOnP0cj5Geg0WhQKBSxtquindGxLZednn0qMmzwUZza7kCpVGBmZoCe3pfDacumG/ToFXu0R0pTKBQQx+cuTWTsM2PqDPrYz+uNaW4rLozfGOOy4p3qcHvNETTJ/BCXGAqlIq7IiTqbp1QrabekC4cm7SHkdeI/xCeXQqGIMTrqX5ERSdtf2wduYlLpsWQwN6L2kHopFQ+I2q9xZYz2f5pQTaPh9QgJCGVkSTdGl51ARgsjavfWnula2W0d1w/dBODJ5ac8vfqMYvbJH06c3MyNR9QjNCCU4SXcGFVmAhnNjajTJ+bZuXoDatNkZH2WdFyVqJEPCVEmIm9iaur0qsnheSd0v+culRP7znZsHpHyc8+VSgV849hNTM2yXpvoVXAsxuZGtBhZj/chH5nXYQ1Nh9Zh+tmRVG9XgbtnH/H5U0Ss2/n+jJGJqvn6GFEoFERGRKJWK7HOl5l3IR8Y9b/5zOm2HpfpLShQNhd5imej3ah69Ks4ja5F3Ng55wSjN8WebhQfAyN9Rv3SjWwFrFjcf2uMyz6++8SE5ku5e/4JAOf2/k1o0HsK2eahfL0SZMtvxazfh7Hw/Gi6TG6GsbkRxhZGse5DoVTGPJaiHhfAdOc1XNivHRFx76+nPLj0lLIOCT8n430uffXam1CdUqmM8f+giJbpX62H1sF5bAPc26zk04dw7l54wrYZR3Hb2pMFf45EE6khODAsRgMrMZQKZVyHQKz7T0xdobK5mf/bMPav+JNLx76ssWKVw4LytYuzd1nsNcq+R3L3uUKhYMKGHiwZtZMAn/ib3+1LuuJU0hWnYfWwtY99MiDpmWNvjztz3HUH1p9l/rBtfHj3idC379m+6AT2TWzImtOSgTPaMMllTbKbRroc8bw/R3ydN4E6tZ6KSg4lGNNxKZ2qTcTUMiN9J2qnLQ5rsxDHZuXZdnkyvcY159yxm4R/x+tcdEpF3Psu4qvPFImpc+5flzUz98eqKV2pEOaZTTi6469YlyWX9rUprlxJ3y9DeszGJm9bzC1MGDTaKQXSxS2+9+avj5PEGNxjJjZ5W0Vldk6JeLEo493Hic+rVquoUas8PTuPp16N7phbmDJmfI8UTJm+aTSf/1/+pDc/zcgYgAoVKpA/f34AmjZtys6dO8mRIwdXrlzB29sbe3t7DAwMuHDhAk+fPmXRokUAfP78mZcvX+Li4sLFixdZu3Ytjx49Ijw8nPfvtVMhihcvjlqtfbi1atWiffv21K5dm7p161KsWOrMd0yPrK1NuH3rSyf69etQTE0NyGCkp9sWFvaJcuWz07yFdmrVa99Qli25iJmZIQAP7vsR8VlDufI5Uj1v2KtAMpf+Mi3AKIs5H9+G8fn9pxh1GbNZ4rB0AG+fvOJ41zlEfPzypdTAwpjMpfNxatDSVM8LEOT1hlw2eXW/m1qb8S4ojPCvMsclZ+ncWObORMPxzQEwsTJFoVKiNtBjz8htqRWZIO835LbJ812ZQTvNyeeBN8G+wXx694kb+69TqkGZb18xCQI935DP9ktG82xmhL0J49O7T4mqKduwDDvG7iIiPIKI8Agu7riMTeOynN96Efuu1Ti28Lcvd6ZQEJHEL1JxZvZKROYEamwalGF7VOb34RFc2HGZco3L8tvyU6j1VXRZ5Ey2ItbMaLCAgJcxh29/j4BE5P1WTa6SOVCqlTy88FhXU6VNBTKYGDL68GDtdazN6L68I7smHeDm8eQtxunv+YYC5b7kscxuRuibMD5Gy5xQTWmHory4502QTzAfwz5xYfd1KjYpg0Kh4EPYR6Y0XqK73twrrvg++3LmMbH8PAMpXP7L/WfKbkbIVxkTqvF7+QZL6y9T0CyzmeHvHUSgj7Zhe3KzdpTUq6f+3P/rKYXL5cHASJ/7F5/qFuw9suoMLtNbYGKZkZDAhIedW+W0YNzOXrz8xxfXBov49FWTzyqXBZUalObQyi9TShQKiPgcgVKl5NT2y2wcvz9quwLLbGaEvnnHwvOjdfWL+2/F72UgltmiPS5rMwKiRnk06FGdX+eciHb7cT8nO7g2pFID7ZQKIxNDPO59WWA5U3YzQgJj7mcAv5dvKFI+b5x1cWX6d1SSWl/N0BUdyFXUmmGOc3UjiDIYG3D73CPdyJlM2czoMK7RN/czQGe3RlRpWDoqfwaeRZvWkjm7OcGBYXz4Kv9rz0CKVsgbb13NVuUZML8dS4bt4NTOKzGuW725DecP3vjm+jsJ6TauCXZR64ZlNDHkaSIy+74MpHi0KX7/1uUtmo3s+TLTb6Z2nQfLrKaolEr0DdXMG7SVGk1tObX7KhqNhlfPA7j2x30KlcnN9T//SVLm7uOaUk2XOQNP734522+VQOYS0TJHr6vXvjKPbnvy5I72dhQKBZ/DI3BoUR5DI33m7de+1uXMn4V+01phltmYfWtiTsFKSC+35tRoaBOV15DHMfJa8DYwNHZezwBKVsgfZ53/qyBOHbimG0FydNtfdI9aF06pVDCs9ULdl+DFB4Zz5vDfic76r95uLbBvaBuVOQOP736ZEp5FlyXmcefjGUDJCgXirStSJg8qtYprZx/Eur//tarE4a3n42xAfI8hrh2p00A7Dc3YxIh/7nnoLrPOnpmgwBDev0v886aGoy0P7nrw2ieQd2EfOLDrNPW+WlcmuYa6dqJ2A+1UNBMTIx7ce/ZV5mDev0v8qKEajuV4cPdZtMynqP/VujLJMcLVhf81sIvKm5H7957oLsuWPTNvkpjX1yeAIwfO6EbS7N5xgqGjuqRYXiFSwk81Mkal+jLLNOBCAAAgAElEQVR/WqPRoFKpaNmyJYcOHeLQoUO0aKFdzC0yMpKNGzeyf/9+9u/fz86dOylcuDAzZsxg06ZNZM+enT59+mBhYaF7ETY0NNTdtpubG4sWLcLMzIwRI0awf3/sjvp/VZWqubh9y4fnz7UfLnftvEPNWjHXQPB7HUaPrnsJDdW+0a9ZfZV69QvrRtRcu+pFhUo54xxhk9K8L9zFqnQBTHJnAaBI25q8/CPmeiVqIwPqrh/Bi9+uc2bEqhiNGIAsNgXxv+MRq4GTWh6deUAumzxkyqtdTLVSh2rcO3E7Udd9cd2DmZUmsLjeLBbXm8Wlzee5ffB6qjZiAB7++YDctnnJHLUAbOWOdtxNwpfk0o1tdCNhVPoqyjS24cn5Ryma8f6fD8hXLq9ukdoane24eexOomte3npJuSbaD7dKtZLSdUvy7JoHH0I/ULNrNWyiPqjnKpmDvDa5uXsq+Ytu3zv9gPzlv+Sx72zHja8yJ1Tz4vZLyjXVZlaplZSpV5Kn1zwAcFnWkQwmhsxsmDKNmJTIC1C4akEenI35f79j3F7cqkzVLe4b5POWNX02JbsRA3D7jwcUKp8X6/zaPI5d7bh25E6iayo1s6HlKO2xq9ZXUbm5DXfPPEKj0TByRy/ylc0FQOXmNoR//Pxdf03p75MPKFIhL9kKaO+/frdqXDp8O9E1l47conbHyihVSjKaZaB6S1suHrqF7/MAHv/9Agcn7RcIcysTilbKx6O/X/D0picl7ApibqVd06tSo9K8fh7wzQZBBmMDph0ZxIUDN5nddX2sRgxoR8Z0GNdIt9huuf8VxyCDPg+vPufv3+9j36ocFlm107nqu1RjyqEBADEW43389wsuHb5NnY5VdI+rRqtyXDx0i/chH2jYowZVm2gXq85fOieFyuXh+u/3YmXZPPUwA+xmMMBuBkMd5lCkQl6yR+3DBi7VuXgk9mvv9ZP34627+FUm+1bl+OuQdrrdiDWdMDI1ZHjteTGmcllmM2PGkUFkMNF+Dmk7oi5//pq4xUQ3TjmkW1R3YK1ZFKuYjxxRuRp1r85fh2/Gus61k/fjratcvxR957RhTJNFsRoxAKWrFeLv00lrZHxt3eQDuFSejEvlyfSuOYPiFfKTs4D2Pbppd3vOxbEO2pWT9+Ksu3v5Ka0Kj9bd3oE1Z/hj91Vm9d3E5/AIuk9oimNr7Xo+mbKZYWNfhBvnHiY585rJ+3UL7fasOY0SFQrosjTrXpOzcWS+fPJuvHX5i+egx7imKJUK9A31aNnbgZO7r7Bt0Qlalxyru68H15+zdOyuJDViAFZO2YtzlfE4VxlP11qTKVmxgO4vC7XsXivOZsnFk3firTu57yq1W1TAwFB74q1mY1vuXdN+cR+7uAv2jbVNlNKVCpK/WA4un7qbpLwAK6bs0S2q27nWJEpVLBgtiyN/Hr4e6zp/nbyTYF25akW58mfs5/2/l10+nfSc8Zk/dRMN7PrTwK4/zR2GULZCUfIW0E6bdHZpwG9HkjYCp2GLGgweox1Voq+vR8PmNfjrz9jHWXLMm/oLDez60MCuD80cBmFToVi0zI04kcTMjVrYM3hMR13mRs3tuZCCmWdPXUsdu27UsetGQ4delKtQgnwFcgLQyaUZx48kbZ3EQ/tO06RFLQwNtcss1G9UnRvXf44/mCLEv36qkTHXrl3D19cXKysr9u3bR40aNahXrx5Lly4lY8aMlCmj/TJUuXJltm7dSt++fXn8+DHOzs6cPHmS8+fPM2nSJGxtbTl9+jS+vr5EfjVd5fPnzzRo0IBNmzbRq1cvwsPDuX//Pk2bNv0RD/mnY5nJiImTHRkx9CifwyPJmcuUydPqcPeuL+4TTrFjVzvy5rOgq0s5Ojn9SqRGQ1mbbIwe++UvJr14/pbs2VNv0d7oPgSGcN5tPTUX9EGpVhPy8jXnxq4jU4k8VHXvzMGW7hR1ciBj9kzkrm1D7to2uuue6DaXj2/DMM2TlVCvgATuJWWFBYSye9hWnFd2Q6WnIvC5PzuHbCZH6Vy0mNWexfVmpVmWxAoLCOXXYVvpsLJrVOYAtg/eTM7SuWg1ux0L6s5O8PqH3PfRYnobhv6uPfN959gtzq1N2ofPbwnxD+WXQVvpuVab0e95ABv6byZ3mVx0nNeOqY6z460B+HX8XtpNb8XEc2OJjIjkwbmHnFhyEk2khmWd19BuWksajaxP5OcI1vTcQFgizmonJvOGgVvpta4raj0Vfh4BrOu/mTxlctFpfjsmO8yOtwZg57i9tJ/eCvfz2sz3zz7k+JKT5C+fl3JNbPB57MuoQ4N097d78kHunYp9BjEpedcP3ErvaFnWRuXtPL8d7lF546r5V9b8VinWHEqMYP9QVvbfyqCN2jy+HgEs772ZfGVz0WNRO8bWmB1vDcAWt324zG/DzAvaY/fqoVscW6E9dpf0+IUeC9uh1lMR5BvMPOc18eZIyFv/UBb23cLoX1xQ66vweebP/F6bKGiTi/6LnRhcbWa8NQBH15wjW77MLLowGrW+imPrznP3vHbk0TTnNfSe25r6LtVQKBVsn3mMx9e1f4Z676KTTD0ykM+fIgh5E8aUdqu+mbVhL3uscltSpXEZqjT+MrptUqvlTNjVh0ktlxPo85aZndfRb2E79PTVvAv5wFSn1XwOj+DvPx6wa/7vTD7Qn8hIDe9DPjDdaXWc93VkzVms82Vm8V9jUOupOLb+PHeiHteUdqvoNac1Tq4NiPgcyazO6wgOSPg5+dY/lAV9NjNmkwt6+mpePfNnbs9fAChok5tBS5wYYDcjwbrDUZmWfJWpaMV8VGtui+cjX+b8NlR3n+vH7+f6yfv8Ou835p8ajkKp4N5fT1g+LOl/wjbIL4Q5vX9h3Jae6Omp8H7mz6weGwAobJObocs60LvKtATrek5riQIYuqyD7nbv/vWUxUO1fwo2R4Es+DxPuffDIL8QZvTegPuWXujpq/F65sfU7usAKGKbh5HLOuFSeXKCdQlxa7ecIfPb035oXTSRGpaP3cU/15O3NtYbvxCm9l7P1C19orK8xj0qS1HbPIxe1pkuld0TrFs77SDD5jux6cok1Hoq/th7lQPrzyZ0t8nK6957LTO29ENPT43ns9dM7KF9ThWzyYvbsm44VxmfYN2uVScxtcjIL+cmolIpeXDzOQvGaE/yTBuwAdel3egxtinvQj8yrPWCWKNukp45mIm9VzN7y0D09FR4PnvNuB4rozLnY/wyF9pXcUuwDiB3AWu8n/vHeR/ay5I+UjExAvzfMqLPfJZvckVPX83zZ68Y2nMOAKVsCjFzySAa2PVP8Damjl3N1AUDOH5Ju4bJ8YMXWLcs9U4OB/gHMaLPHJZvGoe+vh7Pn3kzpOfsaJmH0sCuT4K3MWXsSqYuGMSJS6uiMp9n3bK9qZZ3cJ/prN40GX19NR7PvBnYU7u2WBmbIsxZMoo6dt0SvI0Nq/dibmHC8bNrUaqU3L7xkIljlyR4HSHSmkKTUuP3kunSpUtMnDiRLFmy4Ovri52dHWPHjkWlUjFixAgKFy5Mjx7aeX6+vr6MHz8eb2/tGcjhw4djb2/PoUOHWLBgAYaGhlhbW/PmzRuGDRuGj48Ply9fZsaMGQAcOnSI5cuXY2BgQKZMmZgxYwaZMmWKN1t0EWz5dtFP5OOntPvSk1J+tYl9pu9n9iA49loHP7sITeqPWkppwclb7iTNpcHyQykuHUYmLJ0dF6HJ/EsvP8JP8jEh0dLfHoZPkcmf9pjWPmrSV+bP6fDICFekv/UPIkhfx0WgMu5mzs9Mk872McAnUvYvaKaFVyGp00D9WYS+T/hEanplnGHEj46QJD9VM2bJkiVs2rRJt02j0RAWFkbbtm3ZsGEDVlZWPzChljRjUp80Y1KfNGNSnzRj0oY0Y1LfT/IxIdHS3x6WZkxakGZM2pBmTOqTZkzakGZM+pTemjE/1ZoxX7t9+zYODg60adPmp2jECCGEEEIIIYQQQiTXT7NmTKVKlahUqVKMbaVLl+by5cs/KJEQQgghhBBCCCFEyvtpmjFCCCGEEEIIIYRIZZr0Nw3y/6OfepqSEEIIIYQQQgghxP830owRQgghhBBCCCGESEPSjBFCCCGEEEIIIYRIQ9KMEUIIIYQQQgghhEhDsoCvEEIIIYQQQgjxH6GRBXx/CjIyRgghhBBCCCGEECINSTNGCCGEEEIIIYQQIg1JM0YIIYQQQgghhBAiDcmaMUIIIYQQQgghxH9FZPiPTiCQkTFCCCGEEEIIIYQQaUqaMUIIIYQQQgghhBBpSJoxQgghhBBCCCGEEGlI1owRQgghhBBCCCH+IzSazz86gkBGxgghhBBCCCGEEEKkKWnGCCGEEEIIIYQQQqQhacYIIYQQQgghhBBCpCFZM0YIIYQQQgghhPiviJQ1Y34GMjJGCCGEEEIIIYQQIg1JM0YIIYQQQgghhBAiDck0pST6+CnwR0dIEgN9yx8dIcn0VRE/OkKSfIpU/OgISRah+dEJkk4/nbWOP0X+6ARJF/zpRydIOkU6e/p9iEhfr28A6nS2k43Vqh8dIck+RKa/4yKS9PVGoklnedMrRTo7z6tMZ3kB0uHHCz5rPvzoCEL8lNLfK5AQQgghhBBCCCFEOiYjY4QQQgghhBBCiP8KWcD3pyAjY4QQQgghhBBCCCHSkDRjhBBCCCGEEEIIIdKQNGOEEEIIIYQQQggh0pCsGSOEEEIIIYQQQvxXaGTNmJ+BjIwRQgghhBBCCCGESEPSjBFCCCGEEEIIIYRIQ9KMEUIIIYQQQgghhEhDsmaMEEIIIYQQQgjxH6GIlDVjfgYyMkYIIYQQQgghhBAiDUkzRgghhBBCCCGEECINSTNGCCGEEEIIIYQQIg3JmjFCCCGEEEIIIcR/hawZ81OQkTFCCCGEEEIIIYQQaUiaMUIIIYQQQgghhBBpSJoxQgghhBBCCCGEEGlImjFCCCGEEEIIIYQQaUgW8BVCCCGEEEIIIf4rZAHfn4KMjBFCCCGEEEIIIYRIQ9KMEUIIIYQQQgghhEhD0owRQgghhBBCCCGESEOyZkwqO3vGg8UL/uJTeASFCmVigrsjxsb6MWq2bbnJju23MTBQky+/BWNc7TEzM2T40KO8fPFWV+ftFYxt+ewsXNworR9GLBqNhrGj91OocBa6uVT9oVmyVy9NmUGtUOqrCXroyaUJ6/gc9iFGTd6GVSjapR5o4POHT1yfsYXAex4o9dSUG+1M1orF+PzuA15/3uD28v2g0aRq5mKOxWkwujFqAxWv7nuzY9g2PoZ+jLO23QJnfO57c3rlKQDUhnq0nNqKXGXzoFDAi7+fs9t1F58/hKdq5uKOxWk0RpvZ+5432xLI7LTAmVcPvDm14lSM7ebZzRl8cAiz68wiLDAs1fM2HtsYtb4K7/vebBu6jQ/x5HVe6Myr+978EUfeoYeGMLN26uUtWbs4zVy1Ob3uebNpSOyc8dUolAraTW9F4SoFAbhz8h67J+0HwMjciHbTWmJd2Bp9Qz2OLjjBpV1Xk5237P+K0268NsvLu96sGriN9yEfk1wz+JduBPm8ZcPI3QDkKpGdbnNbY5jRAE2khh2TD3Hz9/vJzgtQtk5x2v6b5543q+PKnIiawRu78cbnLRtH7Y6x3cgsA1NPDWfbxANcPnAzRTJXrFuSbu5N0dNX8+yOF/P6buZdyIck11nlsGDh6RH0rjyV4ADtMVymRmF6Tm+BSq0iOCCMFaN+5eltrxTJ/a8KdUvQZVJUrrteLOi7hfdx5P9WXeYc5sw7NYL+Vabp8qcUm/8Vx2lCY/T01Ty/682KAdtiZYyvJoOpIX0WO5G9UBaUSiV/brvM/oW/A1CieiE6uDdFpafi0/tw1o/axZPrL1I0+78q1S1Jd/em6Onr8fSOJ3PiOU7iq8toasjwZR3JVcQapULBia0X2T7vRIpmrFKvFL0mtUDfQM2TO55M77MxzowJ1R16MQ8/7yBd7db5x/ltxyVy5Ldi+MIOmFuZoNZTcXjjObYv+i3ZmavWK02fSS3QM9DjyR1PpvZZH2fmhOpa9KxFky7VMTDU48Hfz5nWZwPhnz6TM38WRkRl1tNTc3DjWbYtSt4+t6tbhn7urdDXV/PojidT+q4lLI68CdW16uFA0y41MDDU58ENDyb3WUf4p88UKpWLUfM7YWyWgbDg9yx338PVP5P/2lytbhn6u7dGT1/N4zsvcY8nc3x1Mzf3J1eBLLq6HHmsuHbuH4a2WUD5GkUZNLUdaj0VH99/YvbwLdy99jTZmaOrVbcCIyZ2Rt9Ajwd3PBjdbwGhIe/jrZ+9cgj/3H3OmkV7ADAxNWLG0kHkL5wTpVLJnq0nWTl/V4pmjCvzyIldozI/Y1S/BYSGvIu3fu7KYTy468HqRbt1mWcuHUKBqMy7t/7Oivm/plreOnXtcJ3UDwN9fe7dfcSgvlMIDYn/fWDJygncu/uEZYs2A7Bu8wzy5c+luzx3nuxcOHedjm2HpVrm9EShkTVjfgYpOjLm0qVLdOzYMSVvMl0LDHzPhHEnmT2/PvsOdiBnTjMWLbgQo+bKZU82rLvOytXN2LGrHdWq52HyJO0Xwjnz6rNjVzt27GrH+Im1MDYxYIyr/Y94KDE8eeJHt86bOHE8Zb4oJYeBhQmVJrtwduhSDjcZS6inH2UHt45RY5LXmrJD23C6zzyOtZnA3VUHqTa/PwDFezQiY/ZMHGnpxrG2EzG0MqdQW4dUzZzRMiNt5zmxsec6ZtaYRsDzABqObRKrLkvBrPTe2Y/SDcvE2F57YB2UaiVza89kTu2Z6Bnq4di/dqpnbj/fiXU91jGt+jQCXgTQOI7MWQtmpe/OfpRpVCbWZRVaVWDAnoGYZzNP1awAxpky4rzAiXXd1zG1unYfN3aNI2+hrPT/tR9l48rbugKD9qZuXuNMGem00IlV3dYx0W4a/s8DaO7WJNE1lVtXIGvBLLjXnMFkh5kUqlIQ28ZlAei8yIk33kFMqz2bBa2X0mZqS8yzmSUrr0mmjPRa4sSCTusYXnEavs8DaDehSZJrGg10oGiVAjG29VvZkcOL/mBM9Vks672Zgeu6oNJTJSvvv3l6LnFiQed1jKg0jdceAbQdHzvzt2oaDXCgyFeZ/9V7mTMZTDMkO+u/zDIbM3xlR9ydVuFiM4lXHv64uDdLcl1tp0rMPTGEzNm/HMNGpoaM39qT1a576V1pKosHb8P1l+7o6afcuRnTzMYMWdGRqc6r6Wnrjs8zf7q6N01ynUP7isw6HjN/SjHJZEzfpc7M7biOwRWm8tojAKcJjRNd0861IQHeQQyvOoMxDnOo42JHoQp5UempGLyuCysHbWdktZnsmXOcAStT53ORWWZjRqzsxESnVXSxmcgrD3+6x3OcxFfXZVwT/LyD6F5hMn1rzKBx9xoUr5gvxTKaZzZm7IouuDktx6nsOLyf+dNncosk1eUqlJWQN+/oWtld9/PbjksAuK7qysndV+ha2Z3etWbQ1MUeW/uiyc7suqIrY5yW0a6sK17P/Og7uVWS6uyb2tK6twMDG87Fqdx4DDLo025AHQDcVnXj991X6Fx5Ej1qTaOZiz3lkpHZPLMJ41e6MMppCa1sxuDl8Zr+7q2TVFerSTna9K5Nv0azaVveFQNDfZwG1AVgzo5B7N/4J+0quDHSaQmjF3QiU9bkvZeYZzZhwsrujHBaTEub0Xh6+DHAvU2S6kZ1WIJTlfE4VRnPlH7rCXn7jplDfkGtp2L6L/2Y0n8d7SuPY+3MA7iv6ZmsvF+zzGzKzOWD6dthGrVte/HSw4eRk7rGWVugSC42H5pG/abVYmwf4tYRHy9/6lfqRzP7wTi7NMCmYvKO3YQzmzF7+VD6dJiCo20PXnr4MCqBzFsPTY+VeahbJ3y8/KlbqQ9N7AfSwaUhtqmUOVNmcxauGE8351FUsW2FxzMvxrn3j7O2UJG87Dm8jEbNHGNs79ZhNLWqOlOrqjND+k/l7dsQRg2dlSp5hfheMk0pFV288IISJbKQJ4/2g2TrtiU5evghmmijLu7fe02lyrnIam0MgKNjAc6cfkZ4eISuJjw8gnGuvzNiVDWsrU3S9kHEYduWq7RsbUPdesV/dBSsq5Qg4M4zQl/4AvB45x/kaVA5Rk3kp3AuT1zPB3/tKKPAe88wzGyGUq3Cslgenh+9ROQnbXfY64/r5KpTPlUzF7EvysubL/B/5gfAhV/OY9u8XKw6uy7VuLT1IrcO3Yix/enFJ/y28AQajQZNpAavO55Y5LRM1cxF7Yvy4saXzOc3nqdci9iZq3WtxsVtF7l5MGZm06ymlKxXihVOy1M159d5/aLyntt4nvJx5K3epRp/bb3IjTjylq5XimXtUzdv8ZpFef73C15H5Tyz8TwVW5ZLdI1CpcTASB+1gRo9fTVqfRXhH8MxMjeiWI0iHJp7DICgV2+ZWX8eYUHxnwFLjNIORXn69wt8nmqz/L72PHatyyWppphdQco4FuPk+vMxrjfWfjZXj9wGIGveTLwLfk9kRGSy8gKUqqXN4/tvnnWxM3+rpphdQUo7FuPkhpiZAZoN/x8v773i5T3vZGf9VznHYvxz7TneT7R5Dq0+g0PbCkmqs7Q2o2qjMoxpuiTGdXIUyEJY8HtunP4HgJcPfXkX8oFilVLuC7itQzEeRst1eM1ZarWJnT+hOktrM6o0LsO4ZktTLFd0ZRyK8uT6l+P0xLpzVG9dPtE160ftZpPbPgDMs5qip6/mXfAHIsIj6F1sHB63PAHtsRwSmLznXXzKOxbjn2seeEXtvwOrz+DYtmKS6paO2MmKMdqz3pbWZugZqAkLjv/sflJVcCzB/eseeD55DcDe1aep07ZSkupKVS5AREQkS38byYZLE+gyphFKpQKAQxvP8duOywCEBb/H8+lrrHMn7/2w4ldZ9qw+Rd04MidUV9+pKlsXnSD4TRgajYZZA3/h2La/ADi48SwnoppJXzJn+u68lR1Lcu/aM14+0X4O2r36FPXaVklSXQMnO7YsOqbLO33QRo5sPY9ZJmOy5rTk8Bbta1+A71se3fGkSp1S350XoIpjSe5de6rLsmv1H9SPI3Ni6tR6Kiat6sHckVvx9Qrkc3gE9QsO5p+b2tFoOfJl4W1gaLLyfq26gy23rz/C44n2dX/zmsM0bVMzztqOPRqyc+Nxjuw7F2O7+8iVTHNdC0AWa0v0DfQIeZt6I4arO9hy6/rDaJkP0bRNrThrO/VoxPaNxzmy72yM7ZNGrmCq6+oYmYPfps7rW02Hyty4do+nT14CsGHNblq1qRdnrUvP1mzesJ+De0/GebmenpolqybgNmoe3l6+qZJXiO+VKs2YZ8+e0bFjRxo3bkzbtm25desWAD4+PnTo0IHGjRszbNgwatSoAcDixYsZM2YMbdq0oU6dOqxZswYAJycnzp/XvgFoNBr+97//4evry61bt2jfvj3NmzenW7duvHypfaJevnxZt93R0ZHff9cOGR49ejS9e/emfv36/PHHH8ycOZMmTZrQrFkzlixZ8nX8FOPjE6prsgBkyWpMaOgnwsK+TCcpWcqaK5c98fYOBmD/vvuEh0cSFPRlqObePfewssqIg2PcZ2XTmtv4+jRqnLw34pRiZG3JO59A3e/vfN+gb2KEOqOhbluYdwDeZ2/pfrcd3h6v038T+TmCgNtPyV2vIuoMBijVKvI0qEwGq+Sd8fkW8+wWBEUbbv32VRAZTDNgYGwQo26v227+3nct1vUfnvkH/6gvBxY5LKjevSY3v2rYpHjmHDEzB8WTebfrbq7vjZ052DeY9d3X4ReVO7WZZ7fgTRx5Db/Ku8t1N9fiybvWJfXzWnyV84137JwJ1fy1/RLvgt4z44Y7M29P5vUzf26fuEuWfJl5+zqY2r1rMeLgIMYcH0bu0jkJf5+8qWyWOSwI8PqSJdA7CCPTDGQwMUhUjbm1KZ1mtGBpz02xGi3//j7/+jiGbHLh4MKTaCKTP10wUw4LAr+ROaEac2tTOk5vwbJesTOXrFmEYlULsmv6kWTnjM4qpwV+nm90v/t5BZHRLANGJoaJrgv0eYu70yq8Hr+OcR2vx68xNNKnnGMxAArb5iFPsWxYWqfc655VTnP8vb7k8o/KlSFW/vjrAn3eMtVpdaz8KSVTDnMCot13gFcQRl9l/FZNZEQkA1Z2ZO5fY7h37jHej7Qf8iM+R2JmZcKKe+50cG/GgUW/p8pjiOv/3ziRx0n0usiISMas7cLaK+O4efYhLx+m3JeVrDkteB3jvt9gbGYUK2NCdSq1iqun7jOs6QL6/28WFWuXoGUf7QjWI5su8PH9JwAq1SlByUoFuPTb3WRmtuS155fPFfFnjr8ud8GsWFqZMH//YDZdmkh316aERDXDD286r8tcuU5JSlUqyMXf7iQrr2+0HK+9AjE2MyJjHHnjq8tdMCsWVqYs2jeMrZcm03NsM0LevuNtQCjeHn407KAdIZEjrxU2doXJnMzXi6w5LfFJZOZv1TXrbI+fTxCnDn55L//8OQLLLKYcfbSAQVPb8sv8lH2NzpbTileeXz4f+Hj5Y2KWEWOT2CMkJw5fwYFf/4zzdiIiIpm3ejjHLi3j0tnbPH2UstNFo8ueM3OMzK+8/DE1y4ixiVGs2gnDl3Pg19Nx3k5ERCTzV4/gxKUVXDx7i6ePPFMlb46cWfGK1jjx9nqNqZkxxiYZY9WOHjabPb8ej/e2nDs3xeeVP0cOnk6NqEIkS6o0Y0aMGEHHjh05ePAgY8aMYdCgQXz69ImpU6dSv359Dh48SL169fD1/fIku3PnDuvXr2fPnj3s2LGDu3fv0rJlS/bv165/cPXqVXLnzo2FhQVubm7MnTuXvXv30rVrV8aNGwfA5s2bmTJlCnv37mXKlCksXLhQd/vm5uYcPXqUIkWKcObMGQ4cOMC2bf+eO/0AACAASURBVNt4/PgxHz/GvY5Ecmk0GhQKRaztKuWXbbblstOzT0WGDT6KU9sdKJUKzMwM0NP78l+zZdMNevRK3dEa6ZVCqQBif2HTRMY+o67KoI/dnL4Y587C5YnrAbi/7ghvn3hTZ7MbtVaPwP/GYyKjjUpKtcxxrEmjiUjaF8+cpXLSb+8gzm84y/3fk/fh81sUipTJnFbi28eRP1lehVIRY6TcvyKjNSESqmk0vB4hAaGMLOnG6LITyGhhRO3etVCpVVjlycyHkA/MbryQNb020tq9OblL50xWXmUi9mt8NSgUDFjTmU1j9xLkGxzvfQyxncwQ28k0HlSb4tULJSsvJLD/Ir69j0FB/9Wd2ewaO3OmHBZ0mNKMZb03pUjTKMa9KuLLHPldddG9C/nAxHYraTe8LssvjqW2UyVu/PkPnz+l3NxxhVIZ5yEQK38i61KDUqn45n0npmZxr024FBhDRguj/2PvruOquv84jr+4RYNY2GJ3gGIndgfqVCxEHepsnYqFGNids2bhbJ3TGVPn7NnYmwooYJBKKCrw++MyBImBXkB/+zwfD/7g8rnHt4fvPffwOd/zvXQa++Gq7cuAMJzLTmZi0wUMXO5A3mK5dJofQKGXtv2Xljp3px/pUGgMphbG9BzfSmcZtb/jNIzlVOoObDjNolHbeBP5lvCXr9m+5Bj12lonqmvevSaT1jkxyWEVQc9eJtlOeihSPGbEpLlOpVZia1eOCT1W4VhnGqYWxji7Jr49q0X3mkxZ148JDis+K3NKx4HoNB4vouPyVrcrx/iey+lVxxWz7MYMctXecjWqy2Iata/Ktj+n8e2kDpw5fIN3bz/vPEl7TpH08eQy/1td9++asW72z0lqgl+8okWJ4TjaTWPKqn4UKm75WZkTSul3/3H+tBjZfx5VrLphbmHC0HHddBEvWSkdb6Oj0/+7HNF/LtZW35DNwpRh47rrIF1SKb++0p/XeXA3FsxZp4tY/19iov8/v74yOl/ANyIiAl9fX5o2bQpA5cqVMTc359GjR5w9exZ3d3cAmjRpgpmZWfzzWrdujbGxtttpZ2fHhQsX6NatGwsXLiQyMpK9e/fSsWNHvL29efLkCQMHDox/bni4dvrh3LlzOXnyJIcPH+bGjRtERHyY7lexYkUALC0t0dfXp2vXrjRs2JDRo0ejr5/4armu5Mljyk3PDw2nFy/CMTPTx9BIHf9YRMRbqlTNR4eO2lt+XjwPZ8WyC5iba7v+9+4GEP0+lipV82dIxq9d5NNgclT4MGPIMLcFUS/DiY676vQPozzZqbd0GK8ePeWE02yio7QzBDTmxtzbeJjr87cDULhlDcIeZ+wUxhC/EApZF47/3jyPOZEhEbz9KHNqKre1xn5mZ/akMHtG10L8QihskzhzRDozZ6YQvxCsEu7jvF9m3mDfEIok2K/Z/skZ+TZNNZVbVWK7yy6i30UT/S6aC9v/xLpNZa4d0i4ie26bdip8gHcgDy4+wsq6MI89P/0qVqBvCMWqfMiSPZ854SERRCXIm1JNgVJ5yG2Vgx4ztGtVZMtthkKpQK2vZv3onVRrU5ELe68TGxtLwONgbp26j1XFAtw5/fcn5wUI8g2heMI8eZNmTqkmf+m4zNO1mc3/yWygxv+v52gMNYzd6QyAZZFcdJvaDtPsJsnezvRvek1sTc1W2hmHRqaGeN3+cIU0Z75svAqO4E1k4vEb4BtCaVurf61LSE9PjzcRUYxpsSj+sfXXp+D/mbPAekxsRfWWFePyG+B9+8NtWznzZSMsOPE+Bwh4Ekypqlb/WpcRAn1DKJ7g305pLKdUU8muNI/v+BPy7BVREW85u/sKNdpWxtDMgPL1SnLpF+1sTK8bvvjc8qNQuXw8ffj5M+36TGxNzVb/7Oe0jZMXvsEpjpOqjcvgdcufoGcveRMRxcmdl6jbLnGjI72cJrWlTivt2lXGpgY8TEPG50+CKGtbJNm6Zt1q8ODmEx7e0m5HTw+iE1w0+c69Mw06VGF464U88HzySZn7T2qXILMhD29/OE7mymeRbOZnT4Ipa1s02brAp6H8vv9K/GK+R366QN/xH9YkGuLehYYdqjK09Xz+/oTM307sQL1W1nF5DXjwUd6XweFJ97FvEOU/yvtPXeDTUE7+fCV+Ad1ft52n33jtulkKhR6jOi+ObzQs/Xk0fxy8lu7MzokyG6Yp8zPfYMrbFkuxrlSlQihVCq6cvhdfY2JmiG39svEzZe5d9+Gvm48pXq4gjx98+vnd8Ak9aNxSexuaiakR9+94x//MMl8OQoPDeB2Z9ou7dRvZcP+2Ny+eBRMZ8YYDu/6geTvdfiDGiAk9aZJC5jz5cqY7c71GNtxLkPnnXb/T/KN1ZT7H2Inf0rxlvbi8xty9/SD+Z3nz5SIk+CWRkUkXeU5NhYolUapUnDt9VWc5hdAlnc+MSa6LGRsbS3R0NEqlMoWrj6BUflioMSYmBqVSiZGREfXq1ePIkSNcuHCBRo0aERMTQ4ECBdi/fz/79+9nz549eHh4ANrbmjw9PSlfvjzOzs6Jtm9goG1uqFQqdu7cybBhwwgNDaVr1654eXnp6r+fSM1aBbnp+QwfH+309107btGgYeL78gNeRNDfcS/h4do3lrVrLtO8Rcn4GTVXLvthW71AsjNsBDw9f4ucFYtiUkh7xaNE54b4nUx8kqAyMqDR+rH4Hr/KubGr4hsxAPkbWGM7ube2zlCfUj2a4nPoQoZm/uvUPQrbWJGziPZKac2etbl1NO1TlMs2KUf7afas7r4yUxoxAPdP3cMqQebavdKXObPd+/0ehatYkSsub51etbl55MvLe/fUPYpUsSJ3XM56vWtz4/CtNNc88XxClbgrxAqVgorNyuN1xZugx8H43HhCzbh1IUxzmVLMtgg+Nz7tD5V/3DxxjxJVrchTVJulkWNtrhy6laaavy95M6S8Ky715uJSby7HN5zlwt6rrBn2E9Hvouk8oRU17W0AyJbHjLJ1S3D37AM+182T9yhe1QrLhHl+vZWmmgeXvBlawRWX+nNxqT+X4z9qM68d9hOHlp9kZJVp8T97dP0x26bs/6RGDMCm6b8wsKY7A2u6M6zhHMpUK0K+uNkUrfvV5fxBzyTPuXL8TprqEoqNjWX6nsGUsC4EQH37KryNev/Zn6a0ZfpBhtRyZ0gtd0bazaV0Nav4XC2d6nAhmVxXT9xNU11GuHHiHiWqFo4fp00c63Apbs2itNTU7GBNp7EtAFBpVNRsb82tP/4iJjqGgcu6UypuDZ4CpfOQv4Qlf1/20UnuH6f/wrc1Z/JtzZkMaTiHstWKkD9u/7XpV5dzB5N+mtfl43dTrGvQsQq9XLQzYdQaFfU7VuHaqfuflXHdtJ/jF9od0MCdcrZFKRD3qTft+9Xn9MGkt9X+efxOinVFy+bHaVI7FAo9NAZq7J3tOL5b+8lwg2Z0olKdkvSrM/2TGzEAa6btp3eNqdpFdRvMoHyCLB361U+2+fDn8dsp1p3Ye5lG9rboG2gvvtVrY83dK9pzze9mdKZynZL0reP2SY0YgNXT9+JQczIONSfj2HAa5asVo2Ax7XmQfb+Gyea9cPxWinXH912mcccPeRu0seFOXF6XpX2o30Z7bK5YvThFy+Tnz5Ppn427avre+AV3+zR0o0KCLJ362XEq2cw3U62zqVM6ySc7RUfHMHmlE5VqaGdWFi2TH6tSebl16WG6Mye0aMYWWtceQuvaQ7C3G4m1bSmsiuUDwMGpJb+l89yxVce6DB2vnVWi0aho1aEO50/p9vi3cMZmWtb+jpa1v6OD3Qgq25ZOlPnYofPpzFyP4eMd4jKradWhHudP6e42+dnTV8cvuNvCzpEq1cpTtJj205D6ONlz+OAf6d5mrTpVOHPqks4yCqFrOp8ZY2JiQoECBTh69ChNmzbl+vXrBAYGUqJECWrWrMmBAwfo3r07p06d4tWrD9O+f/vtN3r16sXr1685efIkq1atAsDe3p4RI0bQsGFD9PX1KVq0KC9fvuTy5ctUrVqV3bt3c+DAAZYuXYq3tzceHh5oNBrmzZuX7NS7O3fuMG3aNDZv3kzNmjW5c+cOXl5eFCmiu8UL/5E9hxGu0xoxZuSvvH8XQ4GCZkyb2YTbt5/jNuUk23d1xaqIBY5OVejVfScxsbFUts7LOJcPn5j02Ocl+fJl/aK9X6qo4DAuTFpPnfmDUKhVhD95wYUJa8le1opqro4c7jKFkt0aYZQ3JwXsbChgZxP/3BP95/Bo32lyVChKyz3T0VMqeLj7FE+Off7H/6YmPCicn0Z60PsHR5RqJUE+QXgM20KBigXpMq8rC5rOTfX5bSa1Q09Pjy7zusY/5n3Jiz0TMu4jEcODwvEY4YHjD46oNEoCvYPYOmwLBSsWpOv8rsxtknrmzBYeFI7HcA/6rnFEGZd3y9AtFKxUkG7zujLnC8kbFhjOpmEeDFinHQsBPkH8+N0WClUqSM8FXZnRaG6KNQA7J++lq3snXM+4EBMdw70zf3F0mXYBu1WO6+g2qxP1etdGT6HHwflH8Ln+eR+v+yownNXfeTBsoyMqtZLn3kGsdN5CkcoF6b+kKy715qZY828W9lxHn7mdaD3UjtiYWDwm78fr+uc1jxJl/lE7dl94BbFyYFzmxV1xqT83xZqsEhoQzjznzUza2h+1WoW/VwBz+28EoIR1IUaucGBgTfdU61Lj7riBEcsdUKmVBD9/hes3q3Sa/2VAOAudt+CypR8qjYpnjwKYN2BTfP6hyx0YUss91bqM9iownJWDPRi5qa92nHoFssx5C0UrF8R5aTe+rzsnxRqATRP30X9BF+adGwfApYOeHFp5itjYWOY6rKW3e0dUaiXvot6zuP9GghOs+6QroQFhzHHexJStA1CplTz1CmRW/x8BKGldiFErevBtzZmp1q0cv5sRi7uz9pL2du8zP19nz/KTOs0403kD07c6o9Ko8PMKYHo/7e0CpWwKM25FbxxruKVat37mAUYu7MbGS66o1EpO7r3CgQ2nyZXfgm+GNuH5k2AW/jIy/t/cufw3Dm0+l2yetAgJCGO68wZmbh2EWqPEzysAt7gspW0KM35FH3rXmJpq3Z4fTmKW3YQNZyejUCq4f92HJeO2kyu/BV2HNuX5kyAW//Lh43V3LP+Ng5s/rZEbEhCGm/M6Zm0djFqtwtfrBa79tYuslrG2YuKKvjjUnJxq3a4fjmNmYcymM64olQru3fBh0fhtAMwc8iMTlvelv0s7IsOjGNV5Uaqz79KaearzWuZs/S4+y+T+P8RnnrSiL93jMqdUB1ComCX+PoGJtv06IopRXRczak73+NfgRMdVvPAPQVeCAl/y/cBFLN88HrVGzWOvp4waMB+ACtbFcV82jNa1h6S6jRkua5m+aDC/XtQuUn70wHk2rNivs4zJZR4zcCErN09ArVHh4/WUkQPmxWUuwexlw2hZO/lPK/qQeQ0zFg3hyEXthxscOXCO9RmUOTAghGHObqzbMguNRo33I18GD3AFoJJ1GRYtn0jDWg7/up2ixQvy5PHTDMkohC7oxaY0VeUTXLx4kWXLluHq6oqrqyuhoaGo1WomTpyIjY0Nz58/Z+zYsYSGhlK6dGmOHz/OpUuXWLp0KZcvXyYiIoLw8HCcnJzo3PnDx/LVr1+fpUuXxt9qdO3aNWbMmEFUVBQmJibMnj2bQoUK4e7uzvHjx1GpVNSoUYNff/2VkydP4ubmRrVq1ejYUXu/7uzZszl58iSGhobY2Ngwfvx4VKq09aUi3y7V1e7KFPqajP2UnYywo2LGLHaYUS4Hmf170RfmC1s6JU10vCxHhnub8cte6NyrL+surjT52iYNBkR93iLKWUH1le1kE9XnfyR6Zgt69/WNi6hY3a0zlBmi+foOyu/1vr71D2KSW+TlCxaiCPz3oi9MzFc4liNiv779HBD+/z2jJuLxN1kdIUMYF9qe1RHSRafNmH+zadMmatWqRfHixbl9+zaTJk1iz549LF2qbXAMGZK4ixwbG8tff/3F2LFj2bdvX2bFTJU0YzKeNGMynjRjMp40YzLHV9YnkGZMJpBmTOaQZkzGk2ZMxpNmTOaQZsyXR5oxXwad36aUmsKFCzNy5EgUCgX6+vpMmzYt1fqNGzeydu3aRJ+KJIQQQgghhBBCCPE1y9SZMf8PZGZMxpOZMRlPZsZkPJkZkzm+skkbMjMmE8jMmMwhM2MynsyMyXgyMyZzyMyYL4/MjPky6PzTlIQQQgghhBBCCCFEyjL1NiUhhBBCCCGEEEJkoZivb+bd/yOZGSOEEEIIIYQQQgiRiaQZI4QQQgghhBBCCJGJpBkjhBBCCCGEEEIIkYlkzRghhBBCCCGEEOK/Iubr+kS8/1cyM0YIIYQQQgghhBAiE0kzRgghhBBCCCGEECITSTNGCCGEEEIIIYQQIhPJmjFCCCGEEEIIIcR/hF5MdFZHEMjMGCGEEEIIIYQQQohMJc0YIYQQQgghhBBCiEwkzRghhBBCCCGEEEKITCRrxgghhBBCCCGEEP8VsmbMF0FmxgghhBBCCCGEEEJkImnGCCGEEEIIIYQQQmQiacYIIYQQQgghhBBCZCJpxgghhBBCCCGEEEJkIlnAVwghhBBCCCGE+I/QkwV8vwjSjEmnndY3sjpCumiUX98LrYtn46yOkC7+xc9mdYR0uxSkzuoI6VbQKKsTpM+Nl2+yOkK6GSq+vrcEf0KyOkK6PNN7lNUR0m2MZZWsjpAuC15cy+oI6VYktlRWR0g3P+XjrI6QLt/mKpnVEdLt0LOorI6Qbnk1hlkdIV3KmJtndYR084vUy+oI6XY/okBWRxDiiyS3KQkhhBBCCCGEEEJkImnGCCGEEEIIIYQQQmSir29OuhBCCCGEEEIIIT6NrBnzRZCZMUIIIYQQQgghhBCZSJoxQgghhBBCCCGEEJlImjFCCCGEEEIIIYQQmUjWjBFCCCGEEEIIIf4j9GTNmC+CzIwRQgghhBBCCCGEyETSjBFCCCGEEEIIIYTIRNKMEUIIIYQQQgghhMhEsmaMEEIIIYQQQgjxXyFrxnwRZGaMEEIIIYQQQgghRCaSZowQQgghhBBCCCFEJpJmjBBCCCGEEEIIIUQmkmaMEEIIIYQQQgghRCaSBXyFEEIIIYQQQoj/CD1ZwPeLIDNjhBBCCCGEEEIIITKRNGOEEEIIIYQQQgghMpE0Y4QQQgghhBBCCCEykawZI4QQQgghhBBC/FfImjFfBJkZI4QQQgghhBBCCJGJpBkjhBBCCCGEEEIIkYnkNqUMlr9eBWyG26PUqAj5y5dzk37kXcSbRDVFW9egXN9mEBvL+9dv+dN9G0G3fag2vhuWVUvE1xnltiAy4CUHOrpmaOZ8dStSaVgnFBoVoX/5cnHKet5/lNmqVU1K92kOsfD+zVuuztpK8B1vFGoVVcY5YFmtDO8j3+B36jo3V+6H2NgMzZwWsbGxuIzbT4mSuenrVCur48Qr0qA8dUe3Q6lREXDfj6Pjt/A2PPH+LtOuGlX7NdaOkTfvOOG2g+e3HmdoLuumZek6uQ1qjZLHt/1ZPXQbr8Oi0lRjaGaA85Ju5CtpiZ6eHn/89Cc/Lz6e6Lm5CmXH/ffRzOy4kkfXn+g8f+lGZWk5rg1KfSVP7/qzc9Q2osKjkq39ZpEDz+76c2r1SQAMTA3oPL8buYtZoqfQ4/LOP/l9xfFkn6sLNZqXZ8DUDqj1VTy65cfsgZuIDHuT5jpjMwO+X9mLQiXzoFDocXjrBbYtOAJA4dJ5Gb2sB4Ym+hAby+pJe7n0253PylutWTkcp7ZDrVHhdduPhYO2Jpv33+py5s/GopNjGFRzJq+CIgCoWK8E/aZ3QKVWEvX6HSvH7OSvKz6flRegbrPKDJvaFY1GxV+3nzBl0A9EhL1Oc52ZhTETF/WldIXCvI6MYt+WU2xbdRSAcjZF+X52TwyN9VEqFaxfcICD289+duaEGjerxcSpg9Bo1Ny5/YDhg2YQHhaZYv3S1ZO4e/shK5Z4xD/m2N8eh95tMTDUx/PaPYYPmsHbt+90mjM5RRuUo96YuGPcPT8Oj9+a5BhXtp0ttv0bQyy8e/OW4247eX4zY49xH2vUrCYurt+i0Vdz99ZDRg6eleo+Xrzahbu3H7FqyU/xj/Xu1x6H3m0wMNTgee0vRg6epdN9XKt5BZyn2qPWV/Hwli8zB/6Y7GsvtbpDjxfywj8kvtZj4RHOHfZk2ZExibZRrFwBlrvs5Kelx3SW365ZNb537YtGX829W158P3hBqvt4/uox3L/txQ9LdgFgambEnOWjKFayIAqFHrs8jrFq4Q6d5ftYsYblaDimLUqNihf3/Dg4ziPJ2P1H67k9Cbjvz8W12vcKPYUezaZ2oVC14gA8+P0OJ9z3ZkjOms0r8O3Ujmjift/uAzcmOy5Sq/vl8QIC/EPjaz0WHuHY9ovx39s2KsugGZ1wrOH22Xltmpal+5Q2qDUqfG77s3LINl5/lDelGo2BGqd5nSluUwg9PT3+vuLDutE7efvmHRZ5zBi03IFslmYo9PTYt/g3Tu+4/Nl5P1bSriyNv2+DSqPi2T1/9n+/jagUxkWH+Q68uP+Usz+ciH/MtmcdqnStidpAjf/NJ+z7fhvRb9/rNGPFJmXpOKENan0lvnf82TBsG28+OgdKraahYx3q9qiB2kCNzw1ffhzuwfu30RQol48eczpjZGrI67A37HU/yL0zf+ssty7G8j9mbBtI4NNQFo7cBkCOvOa4rHIkh6UZego9ti44zNGfLibZthCZSWbGZCB9CxNqT3fk9+Er2Nd6ImG+AdiMtE9UY2ZlSZXRnfhtwCIO2LvhufogDRYPAuBP920csHfjgL0bJ4YsJzrqHWdc1mVwZlOqT3Pi9MjlHGzrQrhvAJWHd05UY2qVh8oju/D7wAUc7jKF2z8coM7C7wAo2781xvlycMh+Ioe/ccUgVzZKfGOXoZnT4uHDAPr23szRI3ezOkoihtlNaD67Jz8P/oENTafy8nEgdce0T1RjUSQ39cZ2YE/fZWxu686F5b/SdsWADM1lmsMY52XdWdhrPSOrzeSFTxDdprRNc00Xl5YE+YcyptYsJjSaT5O+tSlhaxX/XLW+iu9+6IlKnTH9YOPsxnyzoDubBqxnbr2ZBPsE0dKlbZK63MUt+XbHYCq2qpTo8WZjWvLyaSjzG81iccv51OxVm8JVrJI8XxfMc5owblVvJnVfTc/KU/D3CuTbaR3SVec0uR0BfqE42rrxbV132vWvR7lqRQEYsagbv246S78a05ntvAnXzQNQKj/90G+e04SRq3oyzWEN/WzceOoViKNbu3TXNepWjXlHRpAzX7b4x1RqJS4bnVj8nQeDarqzbc5hvl/T+5Oz/sMipynTVn3LSIdFtLUZja/Xc4a7dU1X3fezehIZ/ob2Vcfg0HAydZpUpl5zawAWbB3Oihm76VLLhUEd5jBmVg8KFcvz2bn/kSNnNhavmoijw3hq2XyDj5c/k9wGJ1tbopQVuw8uo3X7xMfdVm0b4OTcmU5thlC3ajcMDPX59ruk+0DXDLOb0HxOT/YNXsO6Jm6EPgmk3pjE48WiSG7qj+vALsflbGzjzvnlh2m/on+GZ0soR85sLFo5nn49JlLXxgEfb38mTHVOtrZEqcLs/GURrds1SPR4y7b1cHK2p0vb4dS37YWBoYYB33XRWcZsOU2YsMoRl+4r6FZ5Iv5eAQyaZp+uukIlLHkVEkGfGm7xX0e3XyT85etEj/3y4xk8z/3NzpUnkmz/U2XPac7claNx7uGGnY0Tj72fMm6qU7K1xUsVZNsvc2jZrm6ix0dN7MNTvwCaVh9Am/pD6OHUGptqZXSWMSGj7Ca0nt2D3YPWsrrxNEKfBNHw+6TvIzmKWdJ9yxBKt6ic6PHyHaqRvUhu1rSYydpW7hSqXpzSLax1njNbThNcVvVhYveVdK88CX+vQAZO65iuuoIlLAkLicSxhlv81z+NGI2Bmv5T2uO26fPeO/5hlsOEQcsdmNdzPcNsZ/DcOwiHKW3SXNNxVFOUKgWja89mdO1ZaAzUdBjZBIDuk9vw4IoPY+rMZkanlfSf34VsuU0/O3NCRtlNaD/XgZ+c17PEbgYhj4NoMq5NkrqcxS3ps+07yrVMPC7KNK9IjT712Nh9Ocsau6MyUFPLqYFOM5rkMMZxcXdW9F3PhJozCfAOotOktmmusWlVEbt+dZlvv4LJdWahMVTTxLkhAEM29eP0lgtMrjeL5Y7r6Dm3M2Y62se6GMv/6D6iGRVrlUj02LeuHblz+RF9argxqv1iRi/uQXZLM51k/xrpxcT8X359baQZk4Hy1SpH0C1vwh6/AOD+T79TtFX1RDXRb99zbvJGXge+BCDotjeGOc1RqJWJ6mpN7c2dTccIuaf7GQQJ5alZjqBbXoQ/fg7Agx0nKNyyRqKamLfv+NN1A2/iMgff8cIgpzkKlZLsZQrj8+tFYuI6/H4nrlKwSdUMzZwW27Zexr6zNc2al83qKIkUrlOGZ54+hPoEAHDD4w/KtLVNVBP99j1HXbYSEfAKgGc3fTDOaZZkjOhSRbvSPLz2mGePtLmOrTtLnc5V0lyzcdwetkzaD0A2SzNUGhWRrz7MQug7tzOnPP4kLDg8Q/KXrF+aJzceE+ilzXZ+01msO1RJUlerTx0uelzA85friR7fP3kPv7hp85vF5X/9KuksCl2wbVSWe1d98HuoPU7sX3OKxt9UT1fdktHbWTlee+U4Rx5zNPpqwuPyKpUKTLIZAWBoYsDbN593ld7Grgx/XfHB/6F23x5cexq7Lrbpqsuex5xabSoxof3yRM95/y4ahxIuPPT0BSBvkZy8Co74rLwANe0qcuvKIx4/fAbAjrW/0bJL7XTVlbUuwi8/nSEmJpb376L548g1mrSvhkZfa51I8gAAIABJREFUzSr3PVz8/RYAz/2DCQ4MwzJ/9s/O/Y8GdtW5fuUuXg+1x/8f1+7BvkuzZGv7DrBn648/c2Bv4j+iu3RrwcolHoSGvCI2NpYxw2azc9thnWVMidU/xzhv7Ti4vvU0ZdslPcYdGf/hGPc8E45xH6tvZ8v1q/fweqgdexvX7qNjlybJ1vbp3wGPjb9wYN/viR7v3K05q5ZuJzQkjNjYWMYOn8+ubUd0lrFao3LcveqNb9wxYM+a32mazLEitboKNYoTEx3LimPfs+miK47jW6NQ6CV6fv6iuekztjVuTuuIfq+7BR7r2VXB8+p9vB/6A7Bl7S+065L8xZpe/dvy08ZfObjvj0SPu36/ghkTfgAgd57s6OurCXv5+ceI5BSpW5qnN30IiRu7V7ecply7pMe6Kj3rcX3Hee4dupbocYVSgdpIH6VGpf1SK3kfpfuZaLYf/b73rvmdJsm+h6RcV6FGMaKjY1h+7Ht+vDiFPgnGRfUm5TAw0jB9wAad5K1oV5qHVz+cOxxdf4a6naumuebOuYfsnnuE2NhYYmJi8fL0JWdBC0C7z43MDADQGGqIjo4hJka3M7OL1yuNv+djguPGxaUtZ6jYLul5bvVedbny03luH0x8flG5YzXOrjnJ65eRxMbGcsBlB9f3XNJpxnINSuN9/TEv4vbfyR/PUr1TlTTX1Opiy9GVJ4kI1WbcNHo753dcwiS7MdnzW3Bu+58AvHoRhu8dfyrY6aYhqouxDGBdtyTVm5Rn/7pTiZ6nUOphYmYIgIGhhuj30TofH0Kk11d/m9L79+9xdXXl77//JjAwkFKlSrFgwQJ27NjBli1bMDU1pWjRohQqVIghQ4bwxx9/sGTJEt6/f0+BAgWYNm0aFhYWGZLNOG92Ip4Fx38f+TwEjakRamOD+FuVIvyDiPAPiq+p+v03PDl5nZh3H06A8tcpj3He7Nzd8luG5EzIKE92IpPJrDI2iL9V6ePMNqO74ff7NWLeRxN08xGFmlfjybHLxLx7T+GWNTDMZZ7huf/NxMktADh39lEWJ0nMLK8FYU8/TBcPexaKvqkhGhOD+KnQr/yCeeX34XfSYEInHp7wTDRGdC1HfguC/D5MVw7yD8XIzBBDU/34W5X+rSYmOobBq3tSvW0lLh30xP9v7Ztmw541UKoVnNh0ng6jkv9j53Nly2dBaILp1i+fhmJoZoi+iX6iW5X2TdwNQKn6pZJsIyY6hm5LelKhVSVuHfYkIO5NX9dyF7Dghe+H32+AXwgm5oYYmRokmnL7b3XR0TFMWNeX+h1sOPPzNZ78pW0oLByxjYWHRtJ5SGMscpkytfdaoqM//cpBrgLZCPD7MGYD/EIxTiZvanXBz14yrfuaZLcf/T6GbLlNWXZmHGY5jHHvvf6Ts/4jT4HsPPP7cMx67heMqbkRxqaGiW5VSq3O89IDWnetw/Xzf6HWV9GkXTXevYvmbdQ79m76Pf459o52GJsY4Pmn7qZt5yuQG3+/5/Hf+/u9wMzcBBNToyS3eIwfNR+ABo0Sn8AWLVGInFfu8NPeheTJm4sL567jNnGZzjKmxDRvtnQf4xq62PPg+M0MPcZ9LF+B3Pj7ftjHT/0CUtzHE0YvAqB+o2qJHi9avCA5c1ngsWcelnlzcvHcDaZNWqmzjJYFsvM8yTHAKMlrL7U6pUrBpZN3WDlpNyq1knl7hhHx6g07ln84v/jWtQO7Vh1PtA1dyFsgF/6+AfHfa/excbL7ePJobaO2bqOkTfTo6BgWrRlLi/Z1OXLgLA//9tVpzn+Y5bXg1dMP7yOvnoVi8NHYBTjquhOAonVKJ3q+564LlG5hzZDzM1AoFXiduceDE7d0ntOygAUvfBMea1MaFynXKVVKLp+8y6q4cTFnz1AiXr1m5/LjnD5wndMHrmNdt6RO8ubMn43ABO8NQX6hGJkbYmhqEH+rUmo1nifvfdhWQQtaDWzA6uHaWwW3Tj3AtF+HUaOdNWY5Tdg0cS+vAnV70cc8bzZeJrjN79XTUAzMDNE3MUh0q9LBydoLJMXrJh4XOYrmxuSGDz03DsTU0gyfS484OnO/TjNmz29BcILzs5C48zMDE/3425BSq7EslhvTa48Zvt2ZbJbm/H3xITun/szbyLcEPA6idtdqnPG4SM7COShRoxg+nrp5DepiLBua6DNsbldGtV9MO6d6iba/espelh/7noYdq5ItpwnLxu0kNCBMJ9mF+FRf/cyYa9euoVar2b59O8eOHSMsLIy1a9eydetW9uzZg4eHBz4+2vUGgoODmT9/PuvWrWPfvn3UqVOHefPmZVg2PT09SKbhGpvMFCqVoYb6C5wxK5SLc5M3JvpZ2V5NuLn2ELGZ0L3VU+iRXOjkMisNNdSeNwiTQrn501V7xeTu+kO8fOhPky0TabhmDIHXH2TqCfVXR6FHbDLr6cQk88eyylBD66X9yFY4F0fHb83YWAq9ZNf5iYmOTVfN8m8307+4CybZjLD/vjlWFQvQ2LE2a0dm3D3+EDeO/yVbWmwbuhnXCi4YZTOiyYjmuoqXiEKhSPY48fEYSEvdDKf1tCs4ClMLY3q7tEajr8J1U39mffsjnUuMY2iTeYxe4kCu/J/egNZTKJJdAurjBk9a65IT+iKMHiUnMNJuPiNX9iR/8dyfGhfQzT6e77IVYmHHuZks/mkU50/c5P1H9/j3HdmGQRPsGdJ5HlGfOQPp41zJ7cvkjhMpUatU1LerRr9eE2hStw/ZLMwYPyX523B0SS+FfRqbTHa1oYa2S53IVjgXRzL4GPexlPZxehqXKpWSeg2rMqD3ZJrX66fdx5N1d7uVnkIvTeMgtbqfN5xm4ahtvIl8S/jL1/y05Cj12364dSZ3fguqNy6XqDmjK4oU3u8+pTk8vP9srK06kc3ClGHjHHQRL4mU3keSG7vJqTu0JZHB4SyuNp5ltSdiaG5ENSfd37atPdb++3lEanUHNpxmUYJxsX3JMeq11f0tVdocyZ8bJ8yblpqilQoy7dAwDq/5g6tHbgMwbE0v9i8+zrdlJjGi+kzaD2tMcZtCOs//OcdjpUpBsbql2TF4A6vbzMPQ3IjGY1pnQMZkftcJ/o5IrUapVlKufilWOW1gWpN5GGczoqNLKwCW9lhDlTaVmXpqLO3HtsTz2B3ev9XNef7njmU9PT1cf+zPkrE7CHr2MsnPJ693wmPhYdoXG0MPmyk4jGpOmapWOskuxKf66mfG2Nraki1bNrZu3cqjR4/w9vamevXqNGzYEBMTEwBatWrFq1evuHHjBk+fPqVXr14AxMTEYG6ecbM2Ip4Gk7NikfjvjXJnI+plBO9fv01UZ5w3O3bLh/Dy4VOOOM4jOsE0Vn0LE3JWLMLJYYmn82eUyKfB5KhQLP57w9wWRL0MJ/qjzEZ5slNv6TBePXrKCafZ8Zk15sbc23iY6/O3A1C4ZQ3CHj9HJC/MP4S8lazivzexzMbr0KRjxDSvBe1/GEjww2fsdFiUIVOdEwr0DaF4lcLx32fPZ054SARRkW/TVFPRrjRP7vgT8uwVURFvObf7KtXaVsLIzAAjUwPcjgwHwCKPOd/90JOtU37myq+6u2IY6hdCIesP2czymBMZEsG7j/ZrSkrWL82ze/68ev6Kt5Fvub7/KhVaVvr3J6ZR30ltqBW3To2xqQGPbvvF/yxnvmy8Co7gTWTirM+fBFMmwbo7CetsG5fl0W0/gp6+5HVEFMd3XqJ+exuKlMuPvpGG87/eBODOJS+87vpT1rYIpxJcdfw3PSe2okbLigAYmRrgfds/UY6w4MRjAyDgSTClE5zkpFSXkJGZAZXrl+LcgRsAPLjxBK9bvliVy4ffg/TNTBo0sRMNWtoAYGJqxN+3PywGmztfdl4Gh/M6MvFihk+fBFKharFk6/IUyMGCSR68CtHeEtFvdDseP9LOPlJrVExf7UzR0vnpaTcF/8eB6cqanLET+9OspXa9DFNTY+7cfhj/s7z5chES/JLIyOQXjEzOs2cBHPz59/gZCLt+Osyoccmv16FLYf7BiY5xpnHHuI9fi6Z5Lei4xpmgh8/Y7rA4w49xAGMmONG0pfY2NFNTY+7eSbiPcxIS/IrX6djHz58FcejnP+L38e7tRxk5ts9nZew3qR114o8Vhjy6/eEKdK5UjhXlbIskW9e8Ww3+vunLw1va7ejp6fE+wQWThh2q8seBa0SmsNh5eo2c0IvGLWsCYGpqxL07XvE/y5MvJ6Hp3Mf1GlXh3m0vXjwLJjLiDT/vOkmLj9aV0ZWXfiHkSzR2zZMduykp1awSR6fuJOZdNFHvovHcc5HSLaz5c93nr8PjNKktdVpp1yIxNjXgYZreQ4Iom2BcJKxr1q0GD24+4eEt7Xb09CA6gy6kBfqGUCLBe0NK5xep1dTqaEP/+Z1ZN2YXZ3ZdAcA0uzGlaxRlalvtjL9njwLw/P0+ZWoV58FV3S0GHuofQv7KH7KZ5jEnMh3jIuz5K+4cvhE/i8Zz3yUaDNXtxZ5g3xCK2nw4B7LIa05ESARvE+zj1GpCn73kysEb8bNoLuy6TJtR2ltjFQoFS3usiW+QjNwxkOuHb35yVl2OZavSeclXJBdDZmvX6spuaYZCoUBjoGbVpD1UrFWC4S0XAOD78AWXjt+lcu2S3L3s/cn5v2oxcrH8S/DVz4w5fvw4o0ePxsDAgI4dO2Jra4upqSkxyczkiI6OxsbGhv3797N//3527drFkiVLMiyb/7nb5KpYDNNC2qu6pb5pwJMTie8dVRnp02zDGB4fu8ofY35I1IgByG1dnMBb3kn+OM8oT8/fImfFopgUsgSgROeG+J1MfB+0ysiARuvH4nv8KufGrkqUOX8Da2wnaxfcVBnqU6pHU3wOXciU7F8j79N3yFu5CNkK5wKgUve6PPzNM1GN2lifLltH8ODodQ4OX58pf6R4nrhH8apW5CmqzdXYsTaXD91Kc03N9tbYj9WeXKg0Smp0sOb2H3+zyWUvI2xnMK7eXMbVm0vIs5csG7BZp40YgPun7lHIxoqcRbTZavasze2jaf83KrWxpslIbX6lRknF1tY8OKu7207WTztAvxrT6VdjOgMbzKasbVHyF9MeJ9r2q8fZgzeSPOfS8Tsp1jW0r0IfF+2VNbVGRUP7Klz9/R5+D19gbGZIueraxXzzFcmJVem8/H0jfSemm6cfZHAtdwbXcme43VxKV7MiXzHtvm3lVIfzBz2TPOfKibtpqksoJjqWESt6ULaGNm/hMnkpUDIP9y95pysvwIrpu+hSy4UutVzoYTeZitVKxC+q29mpEScPXknynPMnbqZY18WpMYMnahczz57bjI69G3JoxzkA3NcNxtjUkF6NXHXSiAGYPX0NdrV6YVerFy3s+lG1WnmKFCsIQG+nDhw+eDpd2zuw7yTtOjbCwEAfgBat63P96ud9qlZaeJ+5Sz5rK7JZ/XOMq8ODZI5xXT2G8/eRG/wybEOmHOMA5s5YR5PafWlSuy+t7L6lim05ihQrAEAvp/YcOXQmXdv7Zd/vtO3YEAMDDQAtWtfl+tXPWzR+7bT98YvqDmgwk3K2xSgQdwxo368Bpz9ajwLgz+O3U6wrWjY//Se1Q6HQQ2Ogxt7ZjuO7P6xXYV23JJdP6m6h+wUzNtGy9kBa1h5Ie7thWNuWwapYPgAcnFpz9ND5dG2vdcf6DB/fEwCNRk3rDvU5dyrpPtAFrzN3yW9thUXc2LVxqMtfv6X9j85nt59QppW2IaxQKSjZuAL+17z+5Vlps27az/EL7Q5o4E4526IJft/1UxgXd1KsK1o2P05JxoXuP4UI4MaJe5SoWjj+3KGpYx0uHbqZ5poqzcvTd7Y90zqsiG/EAIQFRxDkH0qNdto/7E2zG1OmVjH+vuKt0/wP/7hHQevCZI8bF7YOdbh3NO3j4vav1ynfyhqVvhqA0k0r4uep20+Ou/37PYpWsSJ33P6r36c21w7fSnPN5QPXsW1njdpAm9G6RQW8rmsz9pr/DdYtKwBQzNaKfKXzcOePvz45qy7H8u0/H2Ffcmz89vavPcWJ3ZeYPWgTL4PCCfALoUHc+oHmOUyoXKcEty/p5jUpxKf66mfGnD9/nhYtWmBvb8+TJ0+4ePEilSpV4tSpUwwdOhSNRsPRo0epWbMmlSpVYuLEiXh5eVGkSBFWrFjB8+fPmTVrVoZkexMcxtmJG2iwaCAKlYqwJy8447KeHOUKU8utNwfs3Sjd3Q7jfDko1NiaQo0/TAk92nc+US8jMCtsSXiCNQwyWlRwGBcmrafO/EEo1CrCn7zgwoS1ZC9rRTVXRw53mULJbo0wypuTAnY2FLCziX/uif5zeLTvNDkqFKXlnunoKRU83H2KJ8cy5g39/8Hr4HCOjN1Mm2X9UapVhD4O4PCYjViWL0TTmQ5sbuuOdc8GmOXPTvEmlSje5MPsjJ29lvAmNGMWLnwVGM6q7zwYsdERlVrJc+8gljtvoWjlggxY0pVx9eamWAOweeI++i3swtxz4wC49Isnv646ldo/qVMRQeHsGOlBzx8cUaqVBPkE8dOwLRSoWJDO87qysOncVJ9/wG0f9rO6MOq4Nv+tw56cWZsx+UMDwpjlvBG3rQNQa1T4eQUws5/2tr9SNoUZs6In/WpMT7VuxbhdjFziwIZLkwE4feA6u5afIDY2lkldVzJ03jdo9NVER0czb8gW/L0+vWHwMiCcBc5bmLilHyqNiqePApg7YBMAJawLMXy5A4Nruadal5I3EVG4dVuN8+xOKNVK3kW9Z3bfDQQmWP/nUwQHvGKS82rmbxmGWqPiyaPnTBigXcujrHURXJf3p0stl1Tr1s7fz8w1g9jz52zQ02P59J3cvvqIitVK0LRDdbz/8mfjb1Pi/81Fk37i3PHUm09pFRgQwlDnaazfMhO1Ro33I1++G6D9eNlK1qVZuNwFu1q9Ut3Ghh92Y2FhxrEzP6JUKPC8cZ8pQxfrJF9qIoPC+XXsFtot6xd/jDs0ehOWFQrRfKYDG9u4Y9OzPmb5s1OiaSVKNP1wjNveM+OOcR8LCgxl+EB31myehkajwtvLn6EDpgNQyboU85aNpUntvqlu48c1e8lmYcqR0+tQKBXcvP4Xri66W5cnJCCMGc4bmLF1YNwx4AVu/bRrKpW2Kcy4Fb3pU8Mt1bp1Mw8wamF3Nl+aikqt5MTey/y84UNjr0Cx3Dz10U1D8WNBgaGMGTiPlZsnodGo8fHyZ8QA7bG4gnUJZi8bScvaA1PdxnSX1cxYNIyjF7WL+B45cJb1KzLm46Ijg8L55fstdFzuhFKtIuRxIAdGbSJPhUK0cu/Outapnzv+Nn0PTad25ttjE4mJjsX73H3O/6D7279CA8KY6byB6VudUcW9N0zvp/3kzVJx48KxhluqdetnHmDkwm5svOSKSq3k5N4rHNiQvoZvWr0KDGfFYA9GbeqrPXfwCmRZ3PnFwKXdGFN3Too1AL2mtUNPT4+BS7vFb/PeBS/WjdnJ7G4/0HdOJzqNaUZsTCx7Fxzj3nndrhUYERTO3jEedF3ZF6VGSbBPIHtGbCFfhYK0m92NlS3npPr8PzedxtDcCOeDY1Ao9PC/5cuB6ft0mjEsMJwNwzwYtM4RpUZJgHcQ6wZvoXClgvRZ1JWpDeemWANwcv0ZTLIZM/m30SiUevh4+rJ9sjbjplHb6b2wK21HNycqIoqlPdYkmnHzOXQxllMzrvMyhs/vRp9xrYmJiWHzvF/xPKe7C21CfAq92ORuuvuK3L9/n9GjRwOgVqvJnz8/RYsWJXfu3Hh4eGBkZISFhQW2trb079+fEydOsHjxYmJiYrC0tGTu3LnpWsB3Y7l+GfVfyRAa5dc3Ba2LZ+OsjpAui4qfzeoI6XYpSJ3VEdKtoFFWJ0ifP0PSPvX+S2Go+Pr68/6k/XarL8EzvqxFxNNijGXSRVS/ZAte6KYJlpmKRCddRPxL56fU7dX8jPZtLt0sQJuZDj3Tze1imSmvxjCrI6RLmaz/jIl084vU+/eiL8z9iMh/L/rCnIlM/oMG/l+8/fPrem9PK021pDOfv2Rf35n3R0qVKsWBAwcSPebl5cWpU6c4ePAgAAMHDqRYMe06AHZ2dtjZ6X4BNSGEEEIIIYQQ4osna8Z8Eb76Zkxy8ufPz82bN2ndujV6enrUqVOHhg0bZnUsIYQQQgghhBBCiP/PZoxGo2H+/PlZHUMIIYQQQgghhBAiia/+05SEEEIIIYQQQgghvibSjBFCCCGEEEIIIYTIRP+XtykJIYQQQgghhBAiKb3YmKyOIJCZMUIIIYQQQgghhBCZSpoxQgghhBBCCCGEEJlImjFCCCGEEEIIIYQQmUjWjBFCCCGEEEIIIf4rYqKzOoFAZsYIIYQQQgghhBBCZCppxgghhBBCCCGEEEJkImnGCCGEEEIIIYQQQmQiWTNGCCGEEEIIIYT4r4iJyeoEApkZI4QQQgghhBBCCJGppBkjhBBCCCGEEEIIkYmkGSOEEEIIIYQQQgiRiWTNGCGEEEIIIYQQ4r9C1oz5IsjMGCGEEEIIIYQQQohMJM0YIYQQQgghhBBCiEwkzRghhBBCCCGEEEKITCTNGCGEEEIIIYQQQohMJAv4ptO9V0ZZHSFd3sboZXWEdPMvfjarI6TL8Ae1szpCug22/DOrI6Tb32Ff10JjhQ0NsjpCupXL9j6rI3wCi6wOkC5nA2yzOkK6lTQPyeoI6bLKvDDtr23P6hjpUtWkUlZHSLcCytJZHSFdchu8zuoI6ZZXY5jVEdJt96s1WR0hXcab9c/qCOlm9BX+9VbY4Ov6++m/QC8mOqsjCGRmjBBCCCH+j3xtjRghhBBC/DdJM0YIIYQQQgghhBAiE0kzRgghhBBCCCGEECITfYV3HQohhBBCCCGEEOKTxHxdazH+v5KZMUIIIYQQQgghhBCZSJoxQgghhBBCCCGEEJlImjFCCCGEEEIIIYQQmUjWjBFCCCGEEEIIIf4rZM2YL4LMjBFCCCGEEEIIIYTIRNKMEUIIIYQQQgghhMhE0owRQgghhBBCCCGEyESyZowQQgghhBBCCPFfIWvGfBFkZowQQgghhBBCCCFEJpJmjBBCCCGEEEIIIUQmkmaMEEIIIYQQQgghRCaSZowQQgghhBBCCCFEJpIFfIUQQgghhBBCiP+KmOisTiCQmTFCCCGEEEIIIYQQmUqaMUIIIYQQQgghhBCZSJoxQgghhBBCCCGEEJlI1owRQgghhBBCCCH+I/RiYrI6gkBmxgghhBBCCCGEEEJkKpkZk8FK2ZWl2bg2qDQqnt31Z/eYbUSFv0m2tvMCB57df8rp1SeS/MzhByfCnr/k50m7MjoyZRqVpeW4Nqj0lTy968/2UduICo9KtrbrIgee3fXn99UnAVAZqLGf0YmClQujpwePr/mwe8Iu3r95l+G5/1GkQXnqjm6HUqMi4L4fR8dv4e1H+7xMu2pU7dcYYmN5/+YdJ9x28PzW40zLmBaxsbG4jNtPiZK56etUK9P//fKNy9J+QhtUGiV+d/zZPGIbbz4aBynV6Cn06OreiZI1iwNw6/gddk/dD0CFpuXos8SBYL+Q+O3Ma7uEqIjkx1h6VGlWjp5T2qDWV+F9y59l33nwOuxNumpy5s/G7OOjGF5rFmHBEQAUtymE0yx7DIw0KJQK9iw6xqntlz87L0ClJmXpPKkNan0lT277s3bYNt6ERaW5ZvlfMwj2D42vPbTsBDeO3mH8z98l2kbBsvn4acp+Dq/8XSe5/1G0QTnqj4l7vd3z49fxW5O83v7Rcm5PAu/78+fa4wAYmBvRdFpXcpcpwLvIKG7uvsDVTad0mu9rzVu1WTl6TWmDSl+Fzy1/liQzllOqUSj06DuzAzaNy6JUKdi75DiH158FoGCpPAxe0hUDY32IjWWj689cO35Pp9kt61SmzJAuKNVqXv79mOtua3kf8TpRTZFvmmDVqRHExhLh+4Lr09bxNuQVCn01Fcf1waJcUdDTI+TWQzxn/UhMVMa/h7Rs2QJ39xno62vw9LyJk9MAwsLCktQ5OHRnzJhRxMbGEhkZydChI7hy5QoajYYlSxZhZ9eA8PAIDhz4BVdXN2JjYz85U9Vm5ejl2jbueOXHksEpjINkarTjoCNVmpRBoVTGjYMzAJSwKUS/2fYYGOmjUCrYvfAYv2+/lGi7w1f3xOe2P3uXHP/k/NZNy9J9ShvUGhU+t/1ZNWRbkvwp1agN1PSb15liNoXQ09PjwRUf1o7eybs37yhcPh9O87pgZGbA67AofprxC7f/+PuTc6akYL0K2I7oiEKjIvgvX05P3Mi7iMT5i7epTgXHZgC8fx3F+Zk/EXjbB4D2OyeiNFAT8077qSUPfrnAzfVHdZrR5qP9tzKZfZxSjcZAjdO8zhSP28d/X/Fh3eidvH3zjkJl8zLj6EieeQXEb2eh44/4P3ih0/wALVs2Z+ZMN/T19fH0vEW/fs4pvPa6Mnr0iLjX3muGDRvFlStXWbx4PnXr1o6vy58/H0+fPqNy5Wo6zwrac/umY9ug1Kh4ds+fvamc29svcOD5vaec+eHDub3L9Zm8evrhffv06hPc2Kebc4q0KNeoLG1ctOdu/nf98RiZ9PzuHz0WO+B/158Tq05meK7KTcryzWRtrid3/FkzdBuvPzofSkvN8I19CXn2ko1jdwNQsExeXI+M4HmCsbzUaSNPM2AsC5Fe/3czY44fP87ixYvTXO/r64udnV2GZDHObkKn+Q5sHbCeBQ1mEPw4iObj2ySpy1Xckn4/fUf5VpWT3U4950ZYVSuWIRk/ZpzdmG8WdGfjgPXMrjeTIJ8gWrm0TVKXu7glzjsGU7FVpUSPNx7aBIVKwfzGs5nXeDZqAzWNvmucKdkBDLOb0Hx2T34e/AMbmk7l5eNA6o5pn6jGokhu6o3twJ6+y9jc1p0Ly3+l7YoBmZa+hWAxAAAgAElEQVQxLR4+DKBv780cPXI3S/59kxzG9FrcnR/6rse19kwCfYLoMLFtmmtqdLbFsnhu3BrMYprdbErULI5NG+34LmZbhGMrTzKj0dz4L100YsxymDBkhQOze65jcJXpPPcOpNfUtumqadCtGjN+HU6OfNkSPW/sZie2zTzEiDqzcbNfiePMjuQtluuzM5vmMKb/0u4s7bOesdVn8sIniG8mt01zTZ7iuYkIiWRSg7nxX+d3XSHy1etEj/2x9QJ/XXjEsTV/fHbmhAyzm9ByTk/2DV7D2iZuhD4JpP6YdknqchSzpOuWoZRqbp3ocbuJ9ryLiGJds2ls7jSPovXLUaxheZ1m/BrzmuUwYegKB9x7rmNQlek88w6kdzJjOaWaZn3rkK94br6rPpORDebSdlBDSlQpDIDzgi78tvkCw+vMZslgD77/sS8Kpe5OBTTZTLF27c+l0Ys53nEMkX4vKDvkm0Q15mWsKN6zJacdp3Kyy3giHj+jzKBOAJR0aodCqeDkNy6c/GY8Sn0NJR2TvgfpWs6cOdmwYS329l0oXbo8jx55MWvWzCR1JUuWZO7cWTRv3gpr66pMnz6TPXt2AODiMo7ChQtRoYI1Nja25M2bl0GDBn5yJrOcJgxb2QP3HmsZaDONZ95B9Pl4HKRS07xvHfIXz83gajMZ2WAO7QY3iB8H47f0w2PGIYbVnoVrxxU4uX84phUoZcn0X4ZQu13y5yRpZZrDhEHLHZjfcz3DbWfwwjuI7lPapLmm46imKFQKxtSezejas9AYqOkwsgkAYzz6c2LzeUbXmsW8nmvpP78L5rlNPyvvxwwsTKg3ow+/DV/JrlaTCHsSiO3IjolqzK0sqTa6E4cHLGZvRzeurT5I4yXa37nKUINpwVzs6eDG3o7aL103Yszi9t+8nusZZjuD595BOHy0j1Or6TiqKUqVgtHJ7OOS1YpwZtdlxtSdE/+VEY2YnDlzsn79ajp16kaZMpXw8vJi1qxpSepKlizBnDkzadHif+zdd1RUx9vA8e82QKooIipYUbFEKRbsvSSKBbvGGnvvsWDvMWqisffeu8YSe6/YFU0UC6hIFcEOvH8sv6Uj4ALxzfM5h3Pc5bm7j8PcubNzZ2Yb4+zsypQp09m+fRMAAwYMwdnZFWdnV5o2bcn79x/o2LGr3nMFMM5mivuv7djQYwW/1ZhC8NNA6o1IvG/fZWNfSv4Q9zyyKmjNu5C3/PH9L7qfjByIMc1uQrvf2rK86womV9H23RqNTtjG5iyck35b++DYsHQir6J/ZtlN6P5HW37ruIJh5afy6nHi/aEvxTTsV5OiFeJ+ZipcrgDntl9lVLWZuh8ZiBH/Fv/vBmNq1arFgAEDMjsNAApXdcDnxlMCH2tHYi+sPYNjkzIJ4ip0rMLlTee5tf96gt8VcLWnSPViXFp3Jt3zBShazYFnN54SED16fG7NWZybuiSIq9SpMhc3XODmvrg5P7rwkL9+P0xUVBRRkVH43vbB0jZbhuQOkK9yMV7efELIE23+NzacolijsnFiIj5+5vCo9YT7hwLw8tYTTKzMUWpUGZbnl2xcf4VmLZyoV794prx/8eoOPLn2lFfR9eDU6rOUa+aS4hiFSomhsQFqQzUaAzVqAxWfou9sFyxTgKKVC+NxbDhDdvfH3lU/A42OtRz4x/MpLx5q8zm4/AxVW5RJcYyljTnlG5Rigvv8OMdoDNVsnn6AmyfuAxD4PITQgLAEAzZpUbKGA4+uPcXvkTafYyvOUqG5S4pjCpcrQGRkJKP39WfyqZ9pPLQeCqUizvHWBaxoNLgei3utI+KzftcHF4g+34Kj27hr609TonHZBHFOP1bjxuZz3D9wLc7zNiXzcnvXJaIio4j8FMHD47cp+r1TguP/a/k61XLg71j19MDyM1SLV5eTi6nQsBRH110gMiKS8JB3nN5+leqttL9TqpSYZjUGIIupoe681BfrCt8RfMeb8Gd+AHhvPYrt93Fn9r2+95gjTYbyOewdSgMNRtbZ+Pg6DIBATy/uL9sNUVEQGcXr+4/JkstKrzkmpm7dOly+fIV//vkHgIULF9OuXZsEcR8+fKBr1x68fPkSgCtXrmJjY4NGo8HFxZlNm7bw4YN2cHnXrt00b+6e4DVSyqmmA397Pon5Gy87TbWWZVMc4+pWmiOx6sGpbZ7UaFUWjaGajdMPcCNem2YV3aY16FaVv1af5+yuuPU/tUrXdOCh51NeRrddh1ecoUq8epxczL1zD9kx85CuP+F904ccdpaYZTPBKo8lJzdeAuD1qzc8ufMcx9rFvirf+PJUKoH/7ceEPtF+aLu36QT2DcvHiYn4+JnTY9bwLuA1AAG3n5DFygKlRkWO7wrw+e0H6i8ZgPuucZT/uSUqQ41ecyyVgjJOLubuuYdsjy7jyOgytrKzBKBo+QLkKWLDjJPDmHZ0COXcSuk19/+pW7c2ly9f5Z9/HgKwcOES2rZtnSDuw4cPdOvWO9a554mNTU40mrhlumTJAubMmcuNGzfTJd/CVR3wjdW3v7j2DKUT6du7dqjClU3nuR2vb5/XpQCREZF02zaAfod+psaA+gmu2+nJoZoDT68/xT+673Zm9VnKuCfs51ftVJlzGy5wfW/Czybp4bt4fZ0jK85SqYVLqmKKVbKnVK1iHF11Ns5xhcsVIHeRnEw+PpSJfw2mTMP0qcvfnMjI/58/35hMW6Z08eJFFi1ahEaj0c1OMTY25siRIwAsWbKEgwcPsnv3bt69e4dGo2HWrFkULFiQmjVrUqpUKe7du8fMmTMZPnw4lpaWGBkZ4ebmxqVLl5g+fTo3b95k2rRpvH//HktLSyZMmICdnR13795l9OjRADg4OKTb/9Eid1ZeP49ZihH6IgQj8ywYmhrFmc74v6VHhavGzcUspzluE5qxsv1CyrWrREbImtuSkFhLHl6/CCGLeRYMTQ3jLFXa6aGd+le0WtE4xz84dV/3b8s8llTpWp2tP29O56xjmOey5M2LmDJ/8zIEQ7MsGJga6ZYihPoGEeobpIupPro5D4/d1E0j/jfwGPs9AOfOPsqU97fMbUlwrHoQ/FxbD4xMDXVTWZOLOb/pIi5ujky/PhGVWsndE/e5dfgOAOHB4VzecRXPfTcoVK4gvVZ3ZXLNGYS8eP1VOVvlsSTAJ+ZvH+AbgolFFrKYGemmbCcXE/wylBk/Lkvwup8+fObI2gu6x3U7VSSLqSEPLj/+qnwBsuexJMg3pgyDnodgbJ4FIzND3TKk5GJUKiV3Tj5g88S9qNUqBm/qzvs37zm0OGbpTIvRDfhr2SkCYy0L0xezXFkJ/cL5BnBkgnbmQIEqcT8svbj+mJJNyuF79SEqAw1F6zum63n4reT7tXXZytaSgFh1JsA3hPwl8gCweMgWJu/rR6M+1bHIYcavnVcRGaG/zkuWnNl55xeoe/z+VRAaM2PUJlniLFWK+hyBTXUXHMd0JfLTJ7wWaq+D/hdux7xWruwUaluf65OX6y2/pNjZ2fLsmY/usY+PDxYWFpiZmcVZLvHkyROePHmiezx79q/s2bOXT58+cfHiJVq1asG2bdv5+PEjbdu2IVcumzTnlMPWkgCfuH/H+PUguZgctlkJiHXeBz4PJn/J3Hz68Jm/1pzXPV+vcyWymBpyP7pNWzx0K6Ad8Psa2fNkjdPuBPqGYBwv/+Ribh6PWT5nZWfJD72qs2TgJt4EhfPqSSDV25bn+LoLWOfLTrEKhfC+EfP30wcTG0vCX8bkFu4XjIGZMRoTI91SpbDngYQ9j6nvrj+35OmxG0R+ikBjYsTzS15cmLaJz+8+Uv2XrpQd5M6F6frrE1nlifc3TqSMk4uJX8YNelVn8UDtbJMP4R85s/0qR1aeJZe9NRP29yfgWTCPrj/TW/6gPfd8fGKfe75JnHtPefIkZjn5rFkz2LNnP58+xQwo169fl7x57Zg7N+5NFX2yyJ2V1y++3LffOzbxvr1SreThmfscmr4XlUZFh1U9+BD2nnPLT6RbzrHF77uFvEjYvwPYOlrbzy8Wr5+fXpLq62QxM9QtQ0ouxtDEkPbT3PmlxSJqdop7A+DD24+c3+7J0VXauuyxtx+BPsF467kuC5EWmToz5saNG0yYMIHt27ezfv16smXLxo4dOyhatCj79+/nyJEjrF27ln379lG9enXWr1+vO7Zq1aocOnSIbNmy4e3tzcyZM1m5cqXu9x8/fsTDw4NZs2axc+dOOnfuzJgxYwD4+eefGTp0KDt37sTW1jbd/n8KpYLEVoqnpOOrVCtp/Ucn9k3YwZtXofpPLgkKpUJ7RzKeqIjUrXm3/c6WPjsHcHbVae4duaOv9L5MqUh0fX5iZa7OYkDDeV3Jmi8Hh0euT/D7/zJFUuUYGZWimIZD6/MmMIzhJT0Y4TgOE0tjavesAcDiLivw3HcDgIeXHvHoijfFqn39oKgyBX/7lMQkx31QHVqP+oEprZbwUQ/7IGnbiMTyiUpRzIm151k7Yjsf337kbeg7Di48gUuDmDs+2XJnpWRNBw4vTp99TRRKJYk1clEpLM9jU3cQFRVFp70jcV/UncdnvIhIx8GYbyVfZRLtcPy6nFRM/HNToVAQGRGJxlDNsFWd+a3XOroUG8uo73+n9++tsMrz9bO8YhJL6hqSsIxfnrjKwVq9uL94BxXm/wyKmLvDFsXyU3nZGB5t/gu/0+l/Z1apVCbaNkREJP73NTY2ZsuWjdjbF6Jr1x4AzJgxkzt37nL+/BmOHDnEuXPn+fgx7e1Ekm1srLJMLkYR//8UXQ9iaz64Dm1H/cDElov10qbFpm1vEz6fsE1OPqZAaTsm/jmAQ0tP4XlI25+Y0WYp5RuV5tezI2g16gc8D9/h86fPes1f214kUpcTufOqzmJAzTk9MM9rzemxqwF4evwGJ0es4MPrt0R8/Mz1JX+Sr7Z+Z9Jp+2wJn49fR74UU7C0HZP+HMDBWGW8bOhWDi8/Q2RkFL4P/Di305My3+t/WWZS1+Xkzr3Nm9djb1+Ibt3iLgMcOLAf06fPJDId744rFF+us8m5svE8+8Zt59O7j7wPfcfZpccpXi/jZmok3WakfW8rfUhJXknFgIK+SzuybvROQvwSfmZaNWwrR1acISoyiucP/Liw8xrO9dNvSbQQqZGpG/gWKVKEXLlyAWBpaUmFChUAyJ07N6GhocyaNYv9+/fz+PFjTp8+TbFiMXcpS5eOWcOYPXv2BIMqjx8/5tmzZ/TqFdNQh4WFERQUxKtXr6hUSTvTxN3dne3bt6fL/y/ENxg7p/y6x+Y2FrwNCefTu49fPNa2VF6y5c1Og7FNATDLYY5CpURtqGHH8I3pki9AsG8weZ3y6R5b2FjwNjicjynI+X8cGznRbGoLdnhs59quq+mRZpLePA8mV+n8usemObPyLiScz/HyN8tlSZMlvQh6+JKt7X7jcwZsDvktCfIJpoBzTD3ImsuC8OBwPr79mKIYxwal2TxqGxGfIoj4FMGFzZdwcnPk7IYLVOtcmYO//xXzZgqFXj7Q+vsEUbhMTD7Zc1vwJjicD7FyTklMYtQGavov+hG7ojaMqD2bV0+Dko1PqUCfYAq5xORjmcuCsHjlnFxMxZZleHb7Oc/uPgdAAUR8jinLso0cubr/VpIb832t0OdB5I51vplFn28paeMADEyNODFjF+9fvwXAtVc9gp/4f+GotPtW8vX3CaJICupyUjH+z4LJZmOh+122XBYEPA8hX/FcGGYx4MpB7Yet+5cf8/TeS4qUyU+Ar34GPN69DMSyZMzSQyNrSz6+DiPifUwdNLHLiWF2C4KuPwDgye6TlB7VBY25CZ9eh5GnriulRnbi5ozV+B48n+A99GXChHE0aqTd68Hc3Ixbt2Jm5eTJk4egoCDevn2b4Dg7Ozv27t3FvXv3qFGjNu/fa++GZ8uWjVmz5jBs2M8AtGnTWrfsKS38nwVTpEx+3ePsuS14ExSvHiQT4/8siGy5YtUDGwsCo+8qqw3UDFz0I3kdbBhWa5be2rTYAnyCsY+VW7bc2rYrdv5fiqno7kzXWS1YPmwbZ7fF9CeUSgW/tFmq+wA8ekdvrhyI+fvpQ/iLQKxLFdA9NsmZlfevE/YnTHJlo+78voQ8esH+Tr8SEd2fyFu9FB/fvOPlVe3GwgqFgsjP+h28DfAJpnAKyji5mIruznSLLuMz0WWsVCpoMqgOfy4+qbt+KFDwWU+DzxMmjMHNrQEA5ubmqTr39uzZxr1796lZs57u3APt3jPly5fF3b1VguP0KeR52vv2AI7uZXlx1xc/L+11G4UiznU7vQX5BpMvdj//f323VPTz00OgTzD2sfo62XIlrMtJxeRxsME6f3Z+nKzdI9LC2hylSonGSMPyQZtpNLA2h5aciqnLCtL1xo8QqZGpM2Pir/NUqWL27Hjx4gWtWrXizZs3VK1alaZNm8YZDTU0NNT928jIKMFrR0ZGYmtry+7du9m9ezc7duxgw4YN0SPaMa8T+z317e9TXtg55SN7fu2meOV/rMzdw7dSdOxTz8fMKD+OefV/YV79X7i47iy39nqm60AMwIOTXuRzzo9VAW3OFdpX4vbhlHdwitcpQZNJzVjcdmGGD8QAPD59l1yOBciaT5t/6bZVeHgk7rphjYkhLdcP4p/D19k/cIUMxCTi3kkvCrjkxzq6HlTtWIkbB2+nOObZzWe4NNLeAVSqlZSqVxLvq495H/ae6p0r4xS98bNdyTzkd8rLneNfv1Hx9aNeFC2bX7cJZb0ulbm0/1aqYxIzaGkHjM2MGFFHfwMxALeOe1HIJT85C2rzqdm5Ep7xPlAkF2NbLBfuI79HoVSgMdJQu2sVLu6M2efBoVIh7p56oLd843t85h65nfJjGd3GObatzD9HUr5O36ltFSoPbAiAcXYzSresyN09l79wVNp9K/lei1dPv+9SmYvx6mlyMRf/vEnt9q4oVUpMLLJQpZkzF/bd5MWjAIzNjXAop/2AaVPACjsHGx7d1N/yjlfnb2H5nT0mdjkByN+sFi9PesaJMbTKSplpfTHIagqA3feVCH34jE+vw8hZ1YnvhrfnfO8Z6ToQAzBu3AScnMrg5FQGV9fKuLqWx95e+w1wPXt2Z/fuvQmOMTU15cSJI+zYsZM2bX6M82GwUSM3Fi9eAICJiQmDBg1g/fq0X7OvHb0X92/8UxUu/hm/HiQdc3H/Leq0r6CrB1Wbu3Bhn7a+D1nWAWNzI4bpcXA5vhvHvChcJh820W1Xnc6VuRwv/+RiXOqXpPOMZkxuuiDOQAxA999aUzZ6FmCRcgWwc7Dh1on76JPP2btYlyqIeT5rABxaVePpsbiDlhpjQxqsGsrjI9c4PnSpbiAGwCSnJeWGtUBlqEGhVFCyYx28D+i3vYhffnVTUMZ145VxlxnNmNR0gW4gBrQzXMt8X5La0cs9rOwsKd+oNBf33NBL3uPGTdJtuFuhQjVcXcthb68dxO3Zsyu7d+9LcIypqSnHjx9i587dtG3bIc65B1CpUgUuX76a6CCOPv0Tr29f7sfK3Eth3x4gZ9Fc1B7yAwqlArWhBteOVbi11/PLB+qJ1wkv8rvkJ0d0361yh0rcOqTfgcy0uHXcC/syMX2dWp0rcTWR/lBiMf9cfkz/78brNuc9uuosF3Z6smzAJqIio3D+viQ1O0bXZVtLyrqV5tJe/dTlb1pm7+0ie8YA/+Kvtr516xb58uWjU6dOvH//nrlz52Jjk/K11wULFuT169dcuXKFMmXKsH37dvbu3cvatWvJnTs3J06coHr16uzbl7DB15fwwDC2D9lAu8VdUGlUBD0JYMugdeQpZYf7L22YV/+XdHvvtAoLDGPT4A10XNIZlUZF4JNANgxYh20pO1r+2prZdWcme7zbmMYoFApa/hqz+drjy97sGJ3+X8kN8C4ojEM/r8Xtj26oNGpCnvpzcNhqcpbMS92p7VjbaBpO7atjnicb9nVKY18nZobV1g5zeR8SniF5/tu9CQhjzYANdF+urQf+TwJZ1XcdeUvb0X52a6bUmplkDMDWsTtpPa0548+MIjIiEq8zDzj8x1GiIqNY0HEZrac2o+Hw74n8HMGy7qsID/r6cn8dEMa83usZvuYn1AYqXnoH8HuPtRRysqPvvLYMqjwjyZjkFC2Xn0pNnfD924/phwfpnl89bjfXv/Irgd8EhLG03wb6reyM2kDFK+9AFvdeRwFHO7r81pox1WcmGQOw65eDdJjRnKlnRqBSq7i05zon1sZ8gM1ZMAcB6fRBC+BtYBh//ryOJn90RaVRE/zUn/1D12DzXV7qT23HKrdpyR5/YdEhGszqSJcDo1Gg4PRv+3h5K/2+Yv5byfd1QBi/917PiFj1dE6PtdhH1+WB0XU5sRiAA8vOkKuAFXPPjUBtoOLgirPcOaudoTGt3TK6/dIMjaGGyM8RzO+/iZfeAXrL/WNwKNfGL6HszP4oNWrCfV7hOWYRWYsVwHFsV060GU3Qtfs8WL6bSktGExURyXv/YC4N/g2AkgPbgkKB49iYb0IJuvGAm9NX6y3HxPj7+9O5c1e2bduMgYGGhw8f0aFDZwBcXFxYtmwxTk5l6Nu3N/ny5aNp0yY0bRrzTX21atVlxYqVlC9fjtu3r6NSqVi6dDnbt+9Ic06vA8L4vdc6Rq79CbWBmpfeAczuvgZ7p7z0+6MtAypNTzIG4M9lp7EpYMW88yNRa1QcXHmW22f/oWi5AlRu6ozP33788tdg3futGruba0f19w1+oQFhLOyzgcFruqDWqPDzDuCPnuso6GhHz3ltGF7llyRjANpP0vYnes6L2Uj5/gVvlg/bypKBm+gxtw0tfq7P+/APzGiz9IszHFPrfdAbTnqspNacnqg0akKf+XNy5HKsSuSjyqSO7HSfSPF2NTHNnZ38tZ3IH2sJ0p+dZ3FvyynM7HLQdNsYFGolLy7ex3OBfvucoQFhLOizgSGJlHGveW0YFl3GicUAdIgu416xytgruozndltDtzmtqNGmPEqVklUjd+D7wE+v+YP23OvSpQdbt27AwMCAhw8f6b4JycXFmaVLF+Ds7Erfvj3Jly8vTZo0okmTmG/QqV37B4KCgihc2D7Ofk7pJTwwjO1DN9BmUXTf/mkA2wZq+/ZNZ7Thj++T79sfm3MAt0kt6P/XSJRqJbf3X+fKxvQdeI4tLDCM9QM38NPSzqgMVAQ8DmRt/3XYlbaj7a+tmVEn+X5+egkNCGNx3w0MWBXT11nYS9sf6vZ7a0ZVm5lkzJcs6L6WLrNaUrVNOZQqJetG7+R5OtRlIdJCEZX44rt0d/HiRf744w/WrtV2HmvWrMmaNWuwtbVl3rx5vH37Fi8vL/z8/IiKiqJs2bL8/fffbNy4MU6sj48PHTp04NixYwDs2LFDt4HvtWvXmDJlCh8+fMDU1JQZM2aQN29e/v77b0aOHMnnz59xdHTk1KlTuuO/ZKRd/3Qrk/TwMTLjdmjXl9xZvq2ZKgP/yZjNlfWpT85LmZ1Cqr18922Ndptrvr0vqyuRVb97LoiEzvp/e/XiJ3v9b/6cnppcy7hN4/WloWmPzE4h1bLo8SvRM0Ld3O++HPQvc+h5lsxOIdW2hy7N7BRSZaRtt8xOIdVCP317ffug9Fktna7WB/2e2Smkq4jdOTI7hXShapx+y93TQ6bNjClfvjzly8d8RWDswZB+/fole2zsWFtb2ziP3d3dcXfXfpWkk5MT27YlnJFRuHDhRJ8XQgghhBBCCCGESG/f1m0NIYQQQgghhBBCiG/cv3bPGCGEEEIIIYQQQujZN7jZ7f9HMjNGCCGEEEIIIYQQIgPJYIwQQgghhBBCCCFEBpLBGCGEEEIIIYQQQogMJHvGCCGEEEIIIYQQ/xWRUZmdgUBmxgghhBBCCCGEEEJkKBmMEUIIIYQQQgghhMhAMhgjhBBCCCGEEEIIkYFkzxghhBBCCCGEEOK/IjIyszMQyMwYIYQQQgghhBBCiAwlgzFCCCGEEEIIIYQQGUiWKQkhhBBCCCGEEOI/Y+/evSxcuJDPnz/TsWNH2rVrp/vdvXv3GDFihO5xUFAQFhYW7Nu3j507dzJr1iyyZ88OQPXq1Rk0aFCacpDBGCGEEEIIIYQQ4r/iP75njJ+fH3PmzGHHjh0YGBjQunVrypcvj729PQDFihVj9+7dALx7944WLVowfvx4AG7fvs2IESNo2LDhV+chy5SEEEIIIYQQQgjxn3Du3DlcXV3JmjUrxsbG1KtXj4MHDyYau3jxYsqWLUuZMmUAuHXrFjt37sTNzY2hQ4fy+vXrNOchgzFCCCGEEEIIIYT4poWGhuLj45PgJzQ0NE7cq1evyJEjh+6xtbU1fn5+CV7vzZs3bNmyhb59++qey5EjB71792bPnj3kypWLiRMnpjlfWaYkhBBCCCGEEEKIb9rq1av5448/Ejzft29f+vXrp3scGRmJQqHQPY6Kiorz+H/27NlD7dq1dfvDAMyfP1/3765du1KnTp005yuDMUIIIYQQQgghhPimdezYkaZNmyZ43tzcPM5jGxsbrly5onvs7++PtbV1guOOHDlCjx49dI/fvHnD9u3b6dSpE6AdxFGpVGnOVwZjhBBCCCGEEEKI/4rIqMzOIF2Ym5snGHhJTMWKFZk3bx5BQUFkyZKFw4cPM2nSpDgxUVFR3LlzBycnJ91zxsbGLFu2DCcnJ0qXLs26detkZowQQgghhBBCCCHEl+TMmZNBgwbRoUMHPn36RPPmzSlVqhTdunWjf//+fPfddwQFBaHRaDA0NNQdp1Kp+O233xg/fjzv378nf/78/PLLL2nOQwZjhBBCCCGEEEII8Z/h5uaGm5tbnOeWLl2q+3f27Nk5e/ZsguPKlCnDzp079ZKDfJuSEEIIIYQQQgghRAZSREVF/f9cMJZOhtsOyOwUUuVjZGZnkO01oH8AACAASURBVHov32V2BqmT1SCzM0i9+X7lMjuFVHM1+SuzU0iVd4r3mZ1CqplHmmZ2CqmWS2Oc2SmkSj6ThDv1/9vdDf2c2Smkym3FvcxOIdXKKUtkdgqp9vkb6z2+/vwxs1NItfd8yuwUUq20qVlmp5AqF976Z3YKqVbGKMeXg/5ltoV/W304gNB3dzM7hXQVscEks1NIF6q24ZmdQqrIzBghhBBCCCGEEEKIDCSDMUIIIYQQQgghhBAZSAZjhBBCCCGEEEIIITKQfJuSEEIIIYQQQgjxXxH5jW389f+UzIwRQgghhBBCCCGEyEAyGCOEEEIIIYQQQgiRgWQwRgghhBBCCCGEECIDyZ4xQgghhBBCCCHEf4XsGfOvIDNjhBBCCCGEEEIIITKQDMYIIYQQQgghhBBCZCAZjBFCCCGEEEIIIYTIQDIYI4QQQgghhBBCCJGBZANfIYQQQgghhBDiv0I28P1XkJkxQgghhBBCCCGEEBlIBmOEEEIIIYQQQgghMpAMxgghhBBCCCGEEEJkINkzRgghhBBCCCGE+I+IiszsDATIzBghhBBCCCGEEEKIDCWDMUIIIYQQQgghhBAZSAZjhBBCCCGEEEIIITKQ7BkjhBBCCCGEEEL8V0RGZXYGApkZI4QQQgghhBBCCJGhZGZMOnOoWZzvR7qhNlDx4t5ztg7dyIewD4nGtpzTjpdezzm1+DgARmZGNP+1DdaFcqJQKri67RInFhxN95yL1ypOw5FuqA1VPL/7nI1Dks657W/teOH1nOOLjsd5PmvurAzcO4iZdX4hPChc7zk61S1O67FuaAxUPL3znMX9N/LuzYcUxWQxN6Ln3DbkLpIThULBqU2X2PN73HLNkTcb004MZar7Qh5df6aXnEvWLk6T0dq64Hv3OWsHbeR9vHJNKkahVNB6WnOKVLAH4PbRu2yfsBuA7+qWoNPcdgT5Bute59dGc/kQnvjfLD1FRUUxasRuChexpstPFTP8/QEq1StNn4nNMTBQ8/dtHyb3Xk74m/cpjpu+rg92hXLq4nLns8LzzH2GtPxd95xbhyrUcHNhcIvf9JJz1XpODJzQGo2Bhgd3njK292LC37xLcZy5pQljf+tK0e/y8e7tB3atO8GGRYco6JCHX1b00x2vVCkpUiIvA9vO4siey2nOt2L97+g5oRkaQzUPb/swtdcq3iZSxsnF/fl0Dq+ex9TZDXMOcXjzRd1js6zGrDg7hgWjt3F819U05wrgXLc4P45zQ22o5smd5yzou5F38fJNKsbASEPXX1tQ2CUvCoWCB1eesGzoVj6+/6Q7tnRNB9pPaMTQKr98VZ5JKVarOA1itcmbk2mT20S3ySei22SNkQb3qc3J65gPhQKeXHvCjlHb+BQrf30pV68EnSc0RmOgxvuOL3N6r0+0XnwpzipPVn47PozeFaYSGqi9fhRxzkuPGc0xMjFEqVKwdfZfHNuc9jqcmJr1yjNyfFcMDA24d/sRQ/vMJOzN2yTj5yz+Ga873iyeu0X33M3HO3nh6697vOj3zezcor/rtkvdErQb54Ymup7O77shQV3+Ukz2PFmZfmQIgytN501QOLZFbRi0rKPu90qVknwlcjPjx2Vc3Hsj1TmWqVeCDv87l24/Z24iOSYVo1Qq6DK1Kc61i6NSK9k59ygHV5zFrqgNQ5bHzTF/idxMa7eM83tvUK9zJdx6ViMyIhK/J4HM7bOBN1/R93CtX5LuE5qiMVTz6LYvM3qtSbQuJxVnYm7E8IUdyFvEBqVSwcH1F9g4+xAATlWL0Ht6C1QqJaFB4cwbvoWHt3zSnCtApfql6DWhGQaGGv65/YwpvVYmft1LJq5Z9xo06lQVQyMNXteeMKXXSj59/Ix9SVuG/94eYxMjIqMiWThuB+cP3/qqfL+rXZymHjF9ndUDE/aHkopRKBW0mR63P7RtvLY/VLSSPc3GNUalUfHp3Sc2jd7O42tPvyrX2KrUc2TAhNYYGKh5cOcZ43ovSfRanVScuaUJHr91wUF3rT7JxkWH4xzbpH01armVpV/LX78q11J1itPMww2NoYpnd56zckDCMk4upkbnylRt74rGSMOTGz6sHLCBzx8jyFMsF6MPDOKVd6x2rttqXv7z6qvy/ZJ69asybuIgDA0NuH37AX17evDmTcJzvFVrN/oP6kxUFLx7947hQ6ZyzfNOuuYmxNf4JmfGRERE8NNPP1GvXj2OHDlCnz59ko1v3749Fy9eTDYmPZhkM6Hl7Las7b6CmdWmEvg0kO9HNkoQZ22fk+6b+1CqQek4z9cd9gOvX4Qwu/Z05jaYhWv7SuR1zp/uObeZ05YV3VYwtYo2Z7dRCXPOaZ+T3lv6ULph6QS/K9u8LP129CdrrqzpkqNZdhN6/tGWOR1WMLjcVF49CaTNuEYpjmk56gcCn4cwrOJ0RteaRZ0ulShcNr/uWI2hmr5L2qPW6G+s0jS7CR1+b8uSLisYX2kqAU8CaerRKMUxri3KktPemonVpzOp5gwKV7DH2c0RgEJlC/DXwuNMqTVT95MZAzEPH/rTpeNaDh+6l+Hv/T9ZrcwYu/gnfm77B82dRuL7+BV9J7ZIVdyIH+fTrsJY2lUYy5Q+K3nz+i2/DFoLgLmlCSN+78iQX9qCQj85W1qZMWlRTwa2m4Ob82B8vF8xaGKbVMX9PL0Db8Pe07jMENrW8KByHUeq1XfmkZcvzSuO0P2cO3qT/VvOftVATFYrU0Yv6syotgto4+jBc29/ek9qlqq4vIVzEhocTifXibqf2AMxAB5Lu2BqniXNef6PeXZT+i5ox8z2K+hfZgp+jwP5cbxbimOaDa2LSq1kcMUZDK44HcMsGtwH1wHAwEhDG48GDF7ZCZU6fS6nJtlMaD2nLau6rWB6lakEPQ2kYSJtsrV9Tnpt6UOpeG1y7f51UKqU/FprBjNrzUBjpKFWv9p6z9PCypTBi9ozqd1SujpP5IV3AJ0nNk51XK025fj10CCscse9fnis78a6KfvpU3EaY5ouoPv0ZuQulENv+WezsmD2wuF0/3E81Zw78vTxc0ZO6JZorH3RvGzeN4sGjavGeb5gYTtCgkOpV6m77kefAzEx9XQ5/cpMxu9xAO3HN0pVTPXW5Zh8YCDZY5Wvz/2XDKkyQ/dz45gXp7ZeSdNAjHl2U/ovaMe09svp7TKZl48D6DghYY5JxdTrUpnc9tb0LT+VwdVn0qh3DQq75OPZ/ZcMrDxD93P9mBcnt17h/N4b5MyXnfZjGzLy+9/oX3E6fk+DaDv6h1Tn/j8WVqaMWNSRMW0X095xHM+9A+gxqWmq4n4a2xh/3xA6l51IjyrTaNytKiXKFcTE3IhJG3uycNR2upSfxOwB6xm/thsag7T3N7JameGxqAsj286npeMofL396T2peariqjd2pkXPWvRr8CttXMZglEVDm351ARi/vBvrfjvIj67jGP/TMqas7YVao0pzvqbZTej4e1sWdV7B2IpT8X8SiPuYhP2hpGJcW5TFppA1E6pNZ1KNGRSpYI+LmyMqjYpuSzqxdvAmJtX4hf1zDtNl/o9pzjM+7TW4B4Pb/UYj56H4ePsxcGLrVMUNn96et2HvaVJmGO1qjKVyHUeq1ncCtP0Lj9+78PMvHb66f2GW3YQuc9syv/MKRrlqy6/52IT95KRinBuUola3KvzqvoAxlaajMdJQt2cNAOzLFeDijquMrzFT95PeAzHZrSxZsHgK7dsMxKV0Ax57P2PCpMEJ4uwL52fS1KG4N+5OZVd3Zk5fzLpNc9M1NyG+1jc5GOPn58f9+/c5dOgQDg4O3LuXeR/+klOkmgPPbjwlIHr0+MKaszg1dUkQV6FTZS5tvMDNfdfjPL9n7A72T9KO9pvnNEdtoOZ9IiPw+uRQzYGn12NyPrv6LC7uCXOu3LkyFzZe4MbeuDmb5zSnZP3vWNR2YbrlWKqmAw+vPeXlI22Ofy0/S+UWLimOWT1iB+vGaMs1a3S5vg2NKdcuM1twcsMl3gSF6S3n4tUdeHLtqe5OwqnVZynXzCXFMQqVEkNjA9SGajQGatQGKj590N7ZLlimAEUrF8bj2HCG7O6PvWshveWdGhvXX6FZCyfq1S+eKe8P4FqrJHevevPsoR8A25cep36rCmmKU2tUjFvSldnDN+DnGwRAbfdyBLwI5vdRm/WWc8Wapbhz9SFPH74EYPOyv2jQsnKq4oo7FWTvptNERkbx+VMEpw5do06T8nGOd67oQN0m5Zk4YNlX5VuuVgnueT7G56G287Vj6QnqtiqfqrjvXO2JjIhiwV/DWXNxPJ1HNkSpjOl9dhrRkEd3fHl4x/ercgXtrJV/PJ/yIrotOLT8DFValElxzN1zD9k28xBRUVFERkbx6KYPVnaWADjWcsDQ2IB5Pdd9dZ5JKVrNgWfx2mTnJNrki4m0yQ8vPuTI74eJiooiKjIK39s+WObJpvc8nWsW48HVJzx/qM1z/7LT1GxZNlVx2WwsqOhWmtFN5sc5RmOoZv20P7l24j4AAc9DeB0QhlUe/Q34V6tZhhue9/F+qK1za5btoWnLWonGdurWhI2r97Nv18k4z5cpX4KIiEi2H/qNv84vZeDP7VEq9dfNcoxXTw8mUpeTi7G0Madcw1JMbBq3fGMrVqEQFRo7snhQ2to4p1oO/O35lBfRf98Dy89QLV6OycVUaFiKo+suEBkRSXjIO05vv0r1VnGPL16hEBUbO7JgoDZHpUqBSq0ii6kRCoUCwywGfHr/OU35A5StVRwvzyf4Rrddu5eepHYibVxycXOHbmbhyG0AZLexwMBQQ1joO2ztcxIW+g7PE14APH3gx9s37ylRvmCa8y1fqwT3PL15pmtrj1O/lWuq4n5oW5ENcw8RGhxOVFQU0/uv5cDGcwB0rDiBU3uvAWBbMAdhr98SGRGZ5nyLV3fgyfWYvs7JVWcpn1h/KIkYZXR/SGOoRm2oRhXdH4r4FMHPpcfy7Lb2HM6RLzvhwUnPbEutCjVLcfvqI901eMuyI/zQslKq4oo7FWDfpjPxrtXlAKjn7or/i2BmjV7/1bmWqOGA9/WnvIpuB46vPItrc5cUx1RsVZZDC44THvKWqKgo1g7dzLkt2ps49mULkKtwTsYdG4rH4cE4Nyj11fl+Sa3alfC8epuHD58AsHzJJlq0bpgg7uOHj/TrPQa/lwEAeHreJmdOKzQaTbrn+E2K/H/684351y1TunjxIgsWLECtVuPj40OpUqXo1asXvXv3xtLSEiMjIwICAggJCcHd3R1ra2tevXpFnz59mDFjBoMHDyYgQHsS9unTh1q1tJ2pbdu2MX36dEJDQxk9ejQ1a9ZkxIgRhISE8OTJE4YNG0bNmjX1+n+xyG3J6+chusevX4SQxTwLhqaGcaaY7/bYDkCRqkUTvEZkRCSt57bnux9Kc+fgTfwfpu/oc9Y8loTEyjkkiZy3j9bm7BAv51C/UFZ2XZGuOWbPY0mgb0yOgc9DMDbPQhYzQ91SpS/FREZE0mdxe8o3Ks3l/Td5/re2XGu0d0WlUXJszXmaDqmjt5wtc1sSHKtcg59ry9XI1FA3JTS5mPObLuLi5sj06xNRqZXcPXGfW4e10y7Dg8O5vOMqnvtuUKhcQXqt7srkmjMIefFab/mnhMfY7wE4d/ZRhr5vbDlts+HnE6R7/Mo3CFMLY0zMjOJM2U5JXOOOVQl4GcKJvZ66uB3LtUs/Gv6YcLAkrWxss/PSN1D32M83EDMLY0zMssSZ/pxc3K3L/+DWugrXzt9HY6imTuNyfP4UEed9hkxux9wJmxOdUp0a8cvO3zcYUwtjjM2M4kzjTy5OpVZy+fhdFo7Zjlqj4tcdAwgPfc+W+UcoW7M4TpWLMKjRHOb+OfSrcgWwss1KQKwlfIG+IZhYZCGLmZFu6URyMTeOeemez2FnScNe1Vk0YBMAl/bf4tL+W5SobP/VeSYlfpuc1HVkx+jEryMPTt7X/dsyjyVVu1Zn63D9DSb+Tw7brPjHKkP/6DKMXy+Siwt6+ZpJbZcmeO1PHz5zaM153ePvO1cii6khXpce6y3/3LbWPPeJub6+8PXH3MIUUzPjBEuVPIZq77RWrRV3kECtVnHmuCdTxy1Fo1Gxets03rx5y/IF2/WSY3Zbyy/W5eRigl+G8suPyQ/GdpzUmPWT9iZYVpRSVnksCfCJef+AxM63ZGKsbC0JiHXtDvANIX+JPHHeo/PkxqyLleOLRwHsnHuUhVc9CH/9jvDQ9wyvPStN+QNY21ryKkHblbAufykuIiKS0cu7UK2pM2f2XOPZg5cYmRiSxdiQMrWKceXoPRxc8pG/WG6y21ikOd+E17PgFF73YuLy2ttgmcOb33YPwsomKzfO/c280drldxHRAy/bb08nVz4rZg/bQORXbPyZLbclQV/oDyUXc27TRVwaOTLjRkx/6GZ0fyjicyRmOczwODIU02ymLO2+Ks15xmdjmy3eNTgoiWt10nE3L/9Dw9aVuX7+ge5a/Sn6Wr11uXYWXaN2cWfcpUW23JYE+cYtP+PEyjiJGJtC1nhbPWXQ5p5ktbHg7wsP2TJhDwAf3n7k4g5PTqw+i00ha37e048g32Ae62lJf2Ly2Nrg4/NS99jX1w8LCzPMzEziLFV6+vQ5T58+1z2eNuNn/tx/jE+f9L8sVwh9+VfOjLl27RqjR4/m4MGDfPjwgZMnT+Lt7c3MmTNZuXIlCxcuxNramh07duDh4YG1tTXz58/nr7/+Ik+ePOzYsYMpU6Zw5coV3WuamZmxc+dOPDw8mD8/5q5Q1qxZOXDggN4HYgAUCgVRUQkvWJERqbuIbeq/lgmlRpElqzG1B9XXV3qJUigUkEjOUanMOT0plYnnGLtcUxIzv8dautmPwjSrMc2G1yd/KVtqd67EssFbEhz3tRTKJOpCrA5NcjENh9bnTWAYw0t6MMJxHCaWxtSOnjK6uMsKPPdpp5M/vPSIR1e8KVbNQe//h29BUudcRLy7eCmJa9O3Hstn7NV/kvEolcrEqmqCO4/Jxc0ctZaoqCi2npvO3E1DOX/sFp8+xtwZdixfhGxW5uzfcvar89XW0y/nm1zcnpWnmTNkI+/ffiTs9Ts2zT1MtUZO5LTNRv/pLZnw07Kv6uzHz4Mv5JuSmIKOdkw6MIADS09x9VDGrT9Pqq6mtk22/c6WvrsGcGblae4e0X/+iiTqZ4JzL4VxSWk5uA7tRzdgXItFcfbt+VpJ1deU5gWwYdV+xgybx7u37wl9Hc7SeVv53k1/A7fKpK4RsXJMSUxSipYrgLmVKae3pn2PpqSvvZEpiol/HVQoFHGOdYjO8eSWmBwdazpQsVFpuhQbS8fCHlzcf5MBC9O+PEWpVH6xPUhp3JSfVtDYbghmliZ0HNWQt2/eM7rVQn4c9j3LL3hQr20FPE96xWmvUyuldTe5OLVGRfmaxRn940I6VZ6IuaUJvcbHXX7arOQImpUcQcchP+DyFX2Mr+0PuQ2rT1hgGENLePBz6XGYZDWmTq8aupg3/m/4ufQ4Zvwwh46/t8W6oH6WM+qjXswatR6iYMu5qfy+aQjnj93i81f87ZOiSOoci1fGScWoNCqKVy/Kwp9WMrH2r5hYGtNsVAMA1g3fyvGVZ4iKjOLF335c2nWN0vVK6v3/EJtSoUxR3+5/jI2zsHr9HAoWyku/XmPTNTchvta/bmYMQNmyZSlYUDtls3HjxmzZsoXs2bNja2ub7HFOTk7Mnj0bPz8/qlevHmcvmdq1tWvk7e3tCQ6OuSNTqlT6Ta8LeR5MXqd8usfmNha8DQnn07uPKTq+SDUHXno9J9QvlI9vP3J9tyff/ZBwjxZ9CvYNJp9zTM4WNhaEB4fzMYU5Z4QAn2DsXWJyzJbbgrDgcD68/ZiimFI1HXh29znBL0P5EP6Rc9s9KdeoNMbmRhibGTHx0EAALG0s6LukPevH7eHqgdtflXOQTzAFYpVr1lzR5Ror5+RiHBuUZvOobUR8iiDiUwQXNl/Cyc2RsxsuUK1zZQ7+/lfMmykURMSbFfH/WQ+PplRtoF1zbWJmxD93YjZCzJHbktdBYbx/G7f++vkEUrJswSTjipTOi1qtxPO0F+mhj0cLavzgEp1zFv6+E3NHyTp3Nl4HhfHubdx9f148C+C7MvaJxtnYZmfWmPWEBmvvEHUb2oSnj/x0sfWbVWDPxlOJdmZSouuYxlSO3tPKxCwLj+KUcVZCg8ITlvGzIEqULZBoXP02rvx9y4eHt7Wvo1Ao+PwpgpruZTAyNmD2bu05aFvQmj5Tm2NhZcquZXGXhKRUwLNgCrvk1z3OntuCN/Hbiy/EVGrmTLdZLVg2dBtntn3dZsKpFZJIm/w2lW2yY2Mnmk9twQ6P7Xju1F/+7T0a4PqD9hpqbGbE4zsxdyStcmflTVDccgbwfxaEQ5n8X4yLT2OgZsji9uR1sGFQzV/xexqUbHxKDB3diTo/aDcaNzUzxuuut+53NrlzEBIUyru3KZ8h0qx1He7eesi9O9rZgQqFgk+f9PdBy/9ZEIVjXdcSq8spiUlKJXdnTmy8nOZ2AsDfJ4giZb6QYzIx/s+CyRZrlki2XBYExJohUbmZM8fj5Vj+h++4eOA2rwO0S4v/XHqaeRdGpSrvLmPcqKhr44x4FGuJpFUybVyxWPvNxY4rW7s4j+74EvjiNe/CP3B062WqNXFGoVDwLvwDA+vP1h237sZEfB/5kxrdxzShSgPH6Hyz8DAl171nSV/3/F+EcHy3p24mzcFN5+kyshFqjYoajV04sl1b5i+eBHDp2F2Kls7H1ZNpuz4G+aagP5RMjNMPpdkU3R969ymCc5sv4eLmyJl15ylapQjX/7wJwNNbPvjc8cW2eG7dUpzU6u3RnOo/OAPaNuLvOzGbASd/rS6UaJyNbXZmj9mgu1Z3HdqYp49eom+BvsEUjNUOWObS9oFjl3FyMSEvX+O574ZuFs35rVdoNLQeCqWCBgNqc2TpKd3vFArSpc85ekxfvm+gvVFuZm7C3dt/636XO09OgoNe8/Ztwpm+tna52LxtPg/uP6JBvU68f5/xeygKkRr/ypkxKlXMxmBRUVGoVCqMjIy+eFz+/Pk5cOAAbm5uXLlyhebNmxMZGRnnNRWKuLtipeR10+rBSS/yOufHqoB2VN61fSXuHEr5h/pSbk66mTAqAxWl3Zx4ePbvLxz1de6f9CJ/rJwrdajE7cNfNxChbzePeWFfJj820Xc7aneuxJU/b6c4pkITJ5r9rC1XtYEK16ZO3Dn1N2tG7WRQ2SmMqDqTEVVnEvzyNX90X/vVAzEA9056UcAlP9bR5Vq1YyVuHLyd4phnN5/h0kg74KBUKylVryTeVx/zPuw91TtXxim6E2lXMg/5nfJy5/i/cx+l9LB48k7dhruda0yiZLlCum9Data1Bqf2X0twzIWjt5ONc6nswOWT6VeG8ydv1W2q267mGEqXsydvIRsAWv1Um2P7ryQ45tyxm0nGtfqpDn09WgKQ3doC9441+HPLGd2xZSoX48KJtNfjZZN26zba7V59KiXKFsK2kDUATbpW5/T+6wmOuXT0TpJxBYvnoduYxiiVCgyMNDTrWZOj2y+zce5hWpQcpXsvL88nzB+1Lc0DMQDXj3lRpGw+ckW3BXW7VOby/lspjilTvyQ/zWjGpKYLMnwgBrRtcr5YbXLFVLbJxeuUoOmkZixqs1CvAzEAaydrN9TtU3EaA2vOxKFcft2mug1+qsz5/TcTHHP12L0UxcU3fHlHjM2MGFRrll4GYgB+nbJKt9Fuo5p9cS5bjAKFtEti2v/kxqE/z6Xq9YoWz88Qj04olUqMjAzo1KMJe3ec0EuuADeOeVGkbP5k63JKYpJSopI9N2Mta0uLa0e9KFo2P7mi/77fd6nMxXjvn1zMxT9vUru9K0qVEhOLLFRp5syFfTH1o2Qle26ciJvjw+vPKFO3BEYmBgBUbOTI/cuPU5X3ikl76eo6ma6uk+lVfQbFyxYkT3Tb1ahrVc7uT7iZ8eWjd5OMq9HMhU6jtHtaaAzU1GjmgucJL6Kiopixsy9FowcaajQrw8f3n1L9bUpLJu2ivet42ruO56fqkylZtiB20Xm4J9EmXzx6J8m4YzuvULtZWQyNtHtrVHVz4t5Vbz5/iqDHuKbUaaHd18QqV1ZcqjngeSbt9eTuCS8Klonp61TrWInr8fpDycU8vfUMl8ba/pBKraR0/ZI8uvqYyMhIOv7WhkLltDcBchW1waZwTh5dfZzmXBdM3kbLiqNoWXEUP9YcS6lyhXXX4BY/1eL4/oRt6vljt5KMa/lTbfp4aL8sIJu1efS1OnXtTErcOe5FQZf8ullB1TtV4nq8vmxyMVf2XKdsYyc00fXB6Yfv8L72lKjIKBzrl6RaB+0gdnZbS1zcSnM1DZt9f8mUSX9Q2dWdyq7u1KrWhrLlSlGokPa86dK1Ffv3HUtwjKmpMfsPrWLv7iN07jBUBmLEN+FfOTPm6tWr+Pn5kSNHDnbt2kXVqlXx8kp8BF6tVvP5s/bO07p163j27BkjR46katWq1KhRg7Aw/W3CmlrhgWFsHbKBHxd3RqVREfQkkE0D12Fbyo7mM1vzW72ZyR6/b+Iu3Ke1ZPCREQDcPniTM8vT/qEkJcICw9gwaAOdl3RGbaAi4HEg6wesw66UHa1ntWZmneRzzgihAWEs6ruBQas7o9ao8HscyPye6yjoaEf3ua0ZUXVmkjEAaz120XVOS2ae05br5X03ObAofcv1TUAYawZsoPtybV3wfxLIqr7ryFvajvazWzOl1swkYwC2jt1J62nNGX9mFJERkXidecDhP44SFRnFgo7LaD21GQ2Hf0/k5wiWdV+VLl8n/i0I9n/DxJ7Lmb6+DxqNGh/vV4zvpt2DophTfjwWdKFdhbHJxgHYFcrJiycBGZJzkH8oHj0XMWfdIDQGjhuhBwAAIABJREFUap498mNkd+1SyhJOBZkwvzvNK45INm7prF1MW9qHnZdmolBoB3tue8bs3ZO3kA3Pn6TtzmB8wf5vmNJzJVPW90JjoMbX+xUTo/eJcnDOx4gFHenkOjHZuOVT9zJkTlvWXp6AWqPi2M4r7Fl5Wi/5xRcaEMb83hsYuqYLagMVL70DmNdzHYWc7Og1tw1Dq/ySZAxAh8mNQaGg19yYb7jyuujNsqFb0yXf+MICw9g0aAOdlnRGFd0mbxygvY60mtWaWV9okxuNbYxCoaDVrJhv/fC+7M2OUdv0mudr/zBm91yHx7quqA3UvHjkz8zuawAo7JSXgfPb0afitGTjklKsXAGqNHXG54Efs48M0T2/Yswurh7Vz6BpYEAIQ3rNZPHa8WgM1Dzxfs7A7tMBKOVUhJl/DKVepe7JvsbsaWuYPKs/Ry4uQ6NWs2/XSTas2q+X/ABeB4TxR+/1DFvzk66ezu25lkJOdvSe25YhVWYkGZMSuQrlwP8rB7peB4Txe+/1jIj1/nN6rMXeyY6+89oysPKMJGMADiw7Q64CVsw9NwK1gYqDK85y5+w/utfPXSgHr+LleGTdBazzZWP2qeF8/vCZV8+C+L1X2jfVDvF/w/Seq5m4vnt02+XP1K4rASjqnI9hC9rT1XVysnELRmxj8Nx2rLysXSJxeu91ts3Xfnic1Gk5w+b/iFqjJvDla0a3+rovPAj2f8OkniuYtr6P9mugvf2Z0FW7N5CDc35GL+hEe9fxycZtX3IM82wmrD47DqVKyf3rT5g+YjUAP7f+g2FzfqT94O+JjIxi3qiteHk+TnO+bwLCWNV/Az1WaPtn/o8DWdF3HflK29FhTmsm1ZyZZAzAljE7aTOtORPPavtD904/4NAfR4n4FMHCjstoNckdlUbJ5w+fWdZzjd72zwvyD2VMz8XMWjdAdw0e3V37tyvuVIDx87vRsuKoZOOWzdrN1KW92XFpBigUzJ+8lTue+t9n701AGCv6b6DPCu11w/9xIMt6ryO/ox2d5rRmfI2ZScYAHFtxBhNLE8YdHYpSpeDJTR9Wj9kFwJKea+nwa0sqtS6HUqVk4+idvPjbL7l0vlqAfxC9e3iwZsMcDAw0eD96Ro+uIwFwci7BvAWTqOzqTvee7cibNzcNG9WmYaOYbw1s9ENngoIydh/Fb8I3uNnt/0eKqK+Zj5oOLl68yPjx47G2tsbPz49KlSrRsWNHOnXqxLFj2guZj48PHTp04Ngx7aZM7du3R6PRsHDhQgYPHsyLFy9QqVS0a9eOFi1a0L59e/r27Uv58uXjHDtixAjKlSuHu7t7ivMbbjsgvf7r6eLjN3iivUzfL4zSu6wGmZ1B6s33K5fZKaSaq8lfXw76F3mnSNsGmJnJPNI0s1NItVwa48xOIVXymejpO9Ez0N1Q/e9pkJ5uK769mYHllCUyO4VU+/yv6j1+2evP/57l1in1nm9v49HSpmaZnUKqXHirnxsVGamMkX72wclI28K/rT4cQOi7u5mdQrr6vMgws1NIF+qe39aMqH/lzBgrKytWr14d57n/DcQA2Nra6h5rNBo2bdqk+92SJUsSvN7atWsTPXb69Ol6zVsIIYQQQgghhBDiS/6Ve8YIIYQQQgghhBBC/H/1r5sZU758ecqXL5/ZaQghhBBCCCGEEP//fGNLTf+/kpkxQgghhBBCCCGEEBlIBmOEEEIIIYQQQgghMpAMxgghhBBCCCGEEEJkoH/dnjFCCCGEEEIIIYRIH1GRisxOQSAzY4QQQgghhBBCCCEylAzGCCGEEEIIIYQQQmQgGYwRQgghhBBCCCGEyECyZ4wQQgghhBBCCPFfEZnZCQiQmTFCCCGEEEIIIYQQGUoGY4QQQgghhBBCCCEykAzGCCGEEEIIIYQQQmQgGYwRQgghhBBCCCGEyECyga8QQgghhBBCCPFfEanI7AwEMjNGCCGEEEIIIYQQIkPJYIwQQgghhBBCCCFEBpLBGCGEEEIIIYQQQogM9H/s3WdU1Efbx/HvLktvoqiIvWJXBDs2BDtir7FErNHYC/ZesGuMXaOxt9hLNPae2KJgi4qigIWmCIgI+7xYBBHwpiygj9fnHM8Ju9cuvyyz8x9mZwY5M0YIIYQQQgghhPhOqOXMmK+CrIwRQgghhBBCCCGEyEQyGSOEEEIIIYQQQgiRiWSbUiq9icrqBKmj9w1Ot+U3yuoEqfNfaExWR0i1asbHsjpCql0Kc87qCKlSxHR9VkdINV9uZ3WEVLvzjfXJzSLrZXWEVLup8MzqCKnSwqhiVkdItRUB67I6QqqVMmyc1RFS5bVOQFZHSDUjzLI6Qqr9FrQ/qyOkio1B/ayOkGq7wo9ndYRUq6v77b3OQmQGmYwRQgghhBBCCCG+F3JmzFfhG1w3IYQQQgghhBBCCPHtkskYIYQQQgghhBBCiEwkkzFCCCGEEEIIIYQQmUjOjBFCCCGEEEIIIb4Xajkz5msgK2OEEEIIIYQQQgghMpFMxgghhBBCCCGEEEJkIpmMEUIIIYQQQgghhMhEMhkjhBBCCCGEEEIIkYnkAF8hhBBCCCGEEOI7oY6RA3y/BrIyRgghhBBCCCGEECITyWSMEEIIIYQQQgghRCaSyRghhBBCCCGEEEKITCRnxgghhBBCCCGEEN+LGFmT8TWQn4IQQgghhBBCCCFEJpLJGCGEEEIIIYQQQohMJJMxQgghhBBCCCGEEJlIzowRQgghhBBCCCG+FzGKrE4gkJUxQgghhBBCCCGEEJlKJmOEEEIIIYQQQgghMpFMxgghhBBCCCGEEEJkIjkzRgghhBBCCCGE+E6o1XJmzNdAJmMyQFmn0rQY64JKTwff235sGLKFd28jU1SjUCroMLMNJaoXA8Dz+G12Td4LQLkGZei+uDNBvsFxzzO3+WIiwxI+d3qVrl8alzGabH53/NgyNHH+jzov6oz/HT9OLD+Z4PZs1tkYemAIHk6zCQsK02q+z5WsX5om7i7o6Ovgf8ePHcO2EJlM3vYLO/P8jh+nV2jyGpga0HZeR3IVzY1CqeDKjr85tfR4huS0a1iGLhNd0NVX8djTjyUDNhMR+i5VNZZ5s+FxfBiDa8wiNPZ1LVapAG6zWmNgpIdSR8kfC49xetsVrWSu2bAC/ae0QU9PxX+ez5j20xrCPsv8pbpZG/uTv2juuDrrgpZcO3ePYe0Wxd3m0rUW9VzsGNp2oVYyp4ZarWaM+16Kl8hFD7camf79k+LYsAojJ/VAT1+Xu57ejOw/n7eh4cnWz1sxgnte3qxcvBMAUzMjZv86jKIl8qNUKti5+RjLF2zP0MwNGtViwuRB6Onr4eV5n4H9JhIamvz7funKadz2+o8li9YDoFQqmbNgDDUc7AA49uc5JoyZ913nreBcmnbjXdDV1+Gplx+rBm3hXWhkimuW3p9OkF9IXO2hJSe4sPMq+Utb031uWwyM9YmJUbNj2gFuHr+j1ewA9RtWY/Sk3ujr63Lb8xHD+nt8sR0vXDGau16PWL54W9xtno/34u/7Ku7rpYu2snv7X1rLWNapNK6fXIc3JnOtTqpGoVTQfmYbisdeq72O3+aP2Gt1iZrFaDWpBToqHcKCw9gx7g98b/tpLfenmjRpwPTpE9HX1+fWLS969hxAaGhoorrOndsxbNhA1Go14eERDB48iqtXrwPQqlVz3N2Hoa+vh4/PU7p160NQUHCi50ir2g1tGTy5A7p6utz38mHCTysIC41IcZ2ZhTETFvbEplxBIsIj2bPxFJuX/wlAncaVmLHiJ/yfBcQ9T9cGkwh/m/g6lVaODaviPskNPX1d7ng+YkT/eV9sy/NXjOSelzcrFu9IdN/KTRN54R/I+OFLtJYvKXUa2jFsUmf09HW55/mEMf1/TfI1/2jWip+57+XD2sV7E9xulTcH20/MwrXGUIIDE7crbWncxJnp08aip6/PrVu36d1rEKGhbxPVderUhmHD+qNWQ3hEOEMGj+Hq1X8T1MybN42ixQrTwrWz1nNmZFv+KG/BnGw/O5PerjPwuv5Iq/kbNKrNxMmD0dfXxcvzPgP6TfjitW/Zyunc9vqPXxatA8DCwoz5iyZQrrwN4eERbPx9DyuXb05XJvuGZeg60QWVvoonnn4sTmJsnFyNUqmgx4yWVHIqjY5Kye7Fxzmy9nyCx+YumIP5Z0YwscWvPLj+FICmfWrTtHdt3kdE8ez+C5YP287b4OTf00JkpK92m9Lo0aOpX78+NjY2aXr8sWPHcHFxoWnTpri7u/P+/XsAdu/ejYODA66urri6urJgwQJtxsYkhzFdF3ViZY+1TKo5g4AngbQc1zzFNdXaViZ3sVxMqTuLqY4eFK9ejEouFQEoWrkwx5adZHr9OXH/tD0RY5LDmM4LO7G251qm15pB4JNAXMY2T1SXu3huBuzoT8VmFRLdV7ltZQbtHki2PNm0mi0pxtmNaT+/E7/3Xsuc2jMIehJIkzGJ8+Yqlps+2/tTvmnCvA1HNOG1fwjz6s9iUZN5VO9ak4J2hbSe0yyHCT8v7YxHlzX0t5vGi8cBdJ3cPFU1dTtWYfrhweSwTvi6jtrgxpYZhxji4MGU1sv4cUYr8hTNme7M2SxNmbDCjVGdltDGdjS+j18yYErbVNW5//ArnatPoHP1CUzv/xuhr8OZPWSD5v/Xwhj3Rd0YNrsTZMHk/MOHr+jRbQNH/9T+L6Jpld3SnDnLhtP3hyk4VnLD57E/7pPdkqwtZpOfLQdm08S1VoLbh43rjr/vKxpU7Y1LnZ/5wa0ZlaqUyrDMOSwtWLJ8Kl07DaVKxeY88X7GxKmDk6wtYVOYvYdW07ylc4Lb23dqRrHihahZuTW1qralZi07XD+r+Z7ymuYwpvcvnVjcfS0jq87g5ZNA2k9onuIaq2K5eBsczri6c+L+Xdh5FYC+y7twaMkJxtaZzYp+Gxmwtjs6ujpayw6adrxgmTu9fhhPrUpd8Hnsx5jJfZKsLWZTkO0HFtDMtU6C24sWz09wcCjONXvG/dPmRIxJDmO6xF6HJ8deh1skca1OrqZq7LV6Wt1ZTI+9Vtu6VMTA1IDea93YPWUf0+t5sGXkdnqu6o5KT7uvMYClZQ7WrFlK27ZdKF3ankePHjNz5qREdSVKFMPDYypNmrTGzq4WM2bMYedOTT9sZ2fL4sVzaNu2CxUqVOf+/QdMmzZBaxktLE2ZurwvgzsvwKXSUJ55v2TIlI6pqhs1qyvhb9/haj+MTvXG4eBckTqNKgFgW7UE6xYfoE0N97h/2pyIyW5pzrxlw+n9w2TqVvoRn8f+jJ7cM8naYjYF2HpgDk0/65M/6ju4HVVqlNNatuRYWJoxc9kAfv5hDo0q/czTxy8YPrlLkrVFbPKy/sBkGrpWT3Sfa8e6bDoyjdzWOTI0r6VlDlavXkS7dj0oW6Y63t6PmTFjfKK6EiWKMstjEk2bdsDevh4zZixg+451CWratHGlY6fWGZIzo9sygJ6+LrNWD0BXT/ufleewtGDp8ql06TQY+4ouPPZ+xqSpQ5KsLWFThP2H1iS6rs3wGEVYWDhVKrlSv04nnBs60LBxnSSfIyXMcpgwcGlnZnZZw09203j+OIBuSYyNk6tp2MMB62K5GFB1BkPrzqH5T/Uoblcw7rG6+iqGruqKSjf+9SxXqzitBzsx3mUJgx08uHLUi/6LOqT5/0GI9PpqJ2N2797N4cOHuXfvXqofGx4ezpQpU/jtt984ePAgkZGR7N69GwBPT0/c3d3Zu3cve/fuZciQpDuitCpdtyRPrvvw0lvzad6Z9eep0touxTUKHSX6Rnqo9FXo6qlQ6ekQFRkFQBH7wtg4FGfciZEM2zuQYtWKajU7QMk6JfG54cOr2Gzn1p/HvpVdorpa3R24uPkSN/bfSHC7WW4zyjcqx9KOy7SeLSkl6pTk6b8+BMTmvfj7eWxbJs5bo7sDlzdf4uaBhHn3TviDA1M0nwSZ5TZDpaci4k3ynx6lVcX6JXlwzQf/h5qcR9aco3Zb+xTXWFiZUbVpeSa3+jXBY3T1VWybdZibpzTvk0C/EN4EvE00YZMW1eqX5fZVb54+fAHArlUnadQ+8YAtJXUqXR0mruzJ/JGbeeEbBIBTqyoE+AezaMy2RM+ZGbZsukLrtrY0bFQ6S75/Umo72nHz2j0eP9R8ir5x9QFc2zkmWdu1V3O2rj/MwT1nEtw+aeRSpo9dCUAuq+zo6+sS+jrjVqc51q/O9WuePHroA8CaVdtp275JkrU9+3Rgw7o/2PvH0QS36+joYGRsiL6+Hvr6uujp6hIZ+f67zVuuXkkeXffhxSNNX3B87XlqtLFLcU3xKoWJiYlh3IGBTD8zihbDG6JQamY8x9ebw9VDtwDIVTgH4a8jiImO0Vp2gDqOlblx7S7eD30BWL96L63aOSVZ+2OvFmxZf5D9e04luN2+alliomPY/ecv/HVxLUNGdUOp1N6QpVTsdfjVJ9fhyp9dq79Uo9RRovfJtVpHT4cPkVHkKpKTiDcR3Dt7H4AXD17yLjSSwvaFtZb9owYNHLly5RoPHmg+PV++fA2dOiWeMI+MfE/v3j/z/Lmmj75y5TpWVrnR1dWlc+d2rF27gSdPNO+HyZNnMWfOokTPkVY1HMvjdfUhPg+fA7Bt9TGatnNIVV1p2yLs33qWmBg1H6KiOfPndZxbVAWgQrUSVKlThl0XPVh/dBJ2NUtqLTto+uR/r93ncWxb3rB6Py3a1U+ytlsyfTJANYcK1HWqzMY1B7SaLykOjhW5de0BTx76A7Bl9RFc2iU9QdS5V2N2rP+LI3suJLg9l5UFTs2q4NZySobndXauy5UrN+La8Yrl6+jYqU2iusjI9/TpMySuHV+9cgMrq1zo6uoCULJkcYYPH8D0aRmzqjKj2zLAuPk92LPpdIasQnKsX4Nr17w+ufZto237pknW9urTgfXrdrHns2tfRdvSbN28n5iYGKKiPvDnkTO4tkj7BxG29Uvy3yfj3sNrzlHns7Hxl2qqNyvP8Y2XiImOISwkgrO7rlK3ffzj+85rx/FNl3kTGL/KqmjF/Px76j6BsStHL+77lyqNy6LS8ocSQqTUVzkZ07dvX9RqNTVq1KBCBc1KBnd3d6ZNm0bHjh1xdHRk165dAISEhNC/f38aN26Mq6srFy9exMjIiBMnTmBpaUlERASBgYGYmZkBcOvWLXbv3o2LiwvDhw/n9evXWs1uYW1B8CdLw4P9QjA0M8TARD9FNRe3XiY8JIJZN6bgcWsqL70DuHXUC4Cw4DDOrj/PNMfZ7Jl+gL6/uZEtj7lW82f7LFuIf+L8ADvH7uLq7quJHv/mxRvWuK3l1aNXie7LCNmsLQj5JO/r2Lz6n+XdM24XN/YkzgsQEx1Dx8VdGHbcnYcXH/Dq4Uut57TMa0HAs/hl3wG+IRibG2JoapCimuDnb/D4YTV+DxK+rlGRH/hrw6W4rxt0r4GhiT73/3mc7sy582XnxbOguK9f+gZhYm6E8SeZU1rn2q02Ac9DOLX/Wtxtf6w5yepZ+4h6/yHdWdNi3ITGNHPJ+E8pUyNPvpz4PYv/Gfv7vsLM3BgTU6NEtROG/8reHScT3Q4QHR3DwlWjOHp5JRfP3uThf88yLHPefFb4Pnse97Wf7wvMzE0xNTVOVDty6Ex2bj+U6PbNG/YSEvKG2w/+4s6jEzx69JQjh05/t3mz57Ug0De+XwvyC8HIzBADU/0U1ejoKPE6fZ857ZYzvdliyjmWpEGv2gBxEy9zr4xn0Ho3Diw+jjpGrbXsAHnz5cLvWXw/qmnHJkm247HDF7F7R+IVLzoqHc6evEqnliNo1WggdZ0q06NvK61l/Pw6HJKCa3VIEtfqmTemMPPWVF7FXqtfPnyJnpE+pepoVvUWrFiAPDZWmOc201r2j/Lly8fTp75xXz975ou5uTmmpqYJ6p488eHQofhfqubNm8H+/YeJioqiRIliqFQqdu/ezLVr51iyZG6S25zSyipfDp77BsZ9/cI3EFNzI4xNDVNcd+ufB7h0qIVKpYOhsT7OrlXIaaX5wOF10Fu2r/mL1tVHsXDiFhZtHkZu6+xay2+dZFtOuk8eP3wJe3acSHR7bqscTJ79EwPdZhKt5YnPpFjly8HzT7ZtPfcNxNTcONFrDjB1+GoO7Dib6PaXz4P5ufNsHj/wz9CsAPny5+VZgnbsh7m5GaamJgnqnjx5yuFDx+K+njt3Cvv3/0lUVBTGxsasW7cUN7efk9zepA0Z3ZZbd6uHSleHXesStyFtyPfZtc/X9wXmyVz7RgydkeS17+qVW3To5IJKpcLY2BBXV2esrNK+Eju9Y2PLfBYEfHIdDPANwdLaAgDnrtXR0dXh6PqEE433rzyhfO3i5MyvqXP6oRq6+rqYZk/8OgiRGb7KyZjly5cDsGfPHnLkiF8e+fz5czZv3syyZcuYPXs2AIsWLaJAgQIcPnyY2bNns3Ch5twJXV1dTp8+Td26dQkODsbBQTMrnTNnTn766Sf27dtHnjx5mDJFu7P+CqUCtTrxwDbmk8Hul2qaDW9EaOBbRpYdh3vFiRhbGOHUtx4AK3qs5doBzd7Yh38/4tEVb0rV0e6nQAqlApLKFq3dwbq2aCvvloEbmFRuDEbZjHAe0khb8eIok/uZfzIwS0nNl7Qa4kyHMU2Y3n4l799FpT1sLIUi6TyfDyZTUtdxQEPWeOxPd6b/75JrA2kZwA/u5YFtoTZkszBlkLv2985/pFQqk3oLpirzqLF9CXwVRIlCdSlb3BkLCzP6D+yqxZTxvoW8mlUsiUOqo9Upqjm14SIb3HcRGf6e8DcRHF52Cvum5RPUDbefynD7qbgMcqJ0reJay67Jlv7XePO6A4wbsYiI8He8ef2WFb9sp7FL0p/upy1j+q7VTYc34m3gW0aVHceY2Gt1/b71ePc2khXdV9NwkDNjToykarvK3Dv/Hx/eR2st+0eatpxUf5H09zIyMmLbtvUULVqEXr1+BjRjpWbNGtG372Ds7Grx/PlLVq5crOWMiW///Lr2pbo5YzagVqvZcWEWi7cO5+KJW3GT+IM7zefYnssAXL94jxuX71PdUXuT7EqlIqm3WYrbskqlw5LfxjDZfRkvXwT97wdoQXLtQtsr4LQl+XacdF4jIyO2bF1D0WKF6dNbs8V05aqF/Prrary87mZwzsS3a6Mtl6pQiHZuTkwZtDqD0qf+dU7KWPc5qNVqzl7cweZtizl54iLvo9I+3lQmO4aPSVHN5320QqEgJjqGIhXy0aiHA0sHb030uNsXH7J11mHGbOrFvFMjiIlR8yYojA9RWfPBYJaKUf7//PeN+aYO8K1ZsyYKhYISJUoQEqKZCf3nn3+YO3cuADY2NmzbFr/loU6dOly+fJn58+czadIk5s2bx6+/xm/z6NmzJ87O2j2XIOhZMIUrxe9XzJbHnLDgMN6Hv09RTcWmFdg2ZifRUdFER0Vzadvf2LpU5PzmS9T50YEji+I/FUChIDpKuwO8YN9gCtnGZzP/mC0iY7YMpFeIbzAFPslrZmVOeHAYUSnMW6JOSZ7f9ePNize8D3/Pjb3XKNck8Tk46fXqWRDF7eNz5rA2JzQ4jMhP2kVKapKi0lMxcPkP5Lexwt1pPi990j7g6zOuJbWb2gJgbGrAA6/4FRU5rS14HfSWd5/lefEskLKViyRbV6JCAVQqJdfOZtwg6Vs2dGxXnJpotnWZmhpx97Z33H1W1paEBL0hIjzlZyDUrm/HXS9vXj4PIjzsHft2nqRxMmcYpNXo8T/RuGnd2Mwm3Pb6L+4+a+tcBAe9Jjw85dv9XJo7MXLYTKKiPhAV9ZYtm/bh2tKZXxf//l3mDXwWTNFP9r1b5DHn7Wd9wZdqarazx8fTj6exh8YqgA8fotHR1aFys/Jc3nMDtVrNK58gvE7fo2C5fNw+G/+apMWIsT1o0ERzCLaJqTF3b8cfPGllbUlwKttx6w4NuH3rAXe8NM+jUCi0OlgOfhZMof9xrf5STcWmFdiexLX6xIpTRIZFsrBV/AGtEy+MjdvqlF6TJo3BxaUxAGZmZnh6esXdlzevNUFBwYSHJz6IMn/+fOzdu5W7d+9Tv34z3r3T/Cz8/Py5edOTFy80qz/WrdvIX3+lb+K8/7i21Gui2c5lbGrIf15P4+7LZZ2d10FviQhPeN6d/9MAytkXS7LOKl8O5o3fxJtgzXbLXsNb4PPoBabmRnTo1YBVc/fEPU7TTtI3Lho2thvOsX2yiakx99LRJ5evVIIChfIwYWZfAHLmzo6OjhJ9Az1GDpifrpyfGji2A45NKsdmNuT+bZ+4+3Jb5yAkKDTRa56VJk4ahUszzQdfpmYmeHrGn92WN2+eL7TjvOzZs5E7d//DqX5L3r17R968eXBwqIZNiWIMGtQXi+zZMDc3Y9/+LTR3SXymS2pkVltu3qk2xqZGbDyu+YA4Vx4LZq0ZwLxxmzh1KOlV3SkxZnx/GjfVfKBrZmqMVzqvfaamxkwYO4/g4DcADBvRK27bU1q8ehZEiRSMjZOrefU0mOxW8TsEsucxJ8AvBMeOVTAyM2D2saFxtw9d3Y114/Zw6+x/eJ5/wLHYVeXZ85jTeVxTQoPkAF+RNb6p6SN9fc3yYYUi/rRPlUqV4OuHDx8SEhLCuXPn4m5zcXHh3r17hIaGsm7durjb1Wo1Ojra3SN45/RdCtsVIldhzbK92t1q8u8RzxTXPL35FLvmml+GlSol5RuWxfvqY969fUfdHx2wjT2ANn/ZvBSyLYDXSe0ePnr31F0K2hUiZ2w2h641ufWn5/94VNa5d/ouBSoVwjI2b/UuNfE6mvK8FVxscR6qGRDo6OlQvpktD86n75eSpNw4fhebyoXiDtZt2MOBvw/eSnVNUoas6oqRqQHuzumbiAFYMW133IG7P9abStkqReP+GlLrnvU4c/B6osevsVruAAAgAElEQVRcOu75xTo7h5L8c/rrOST3azN/+u80qdmPJjX70cJxELaVS1GoqDUAnd2acfTQxVQ9X7NWdRg8WnNYo56eLs1a1uHC6Rv/41GpM3PqUmpXa0ftau1wrvsD9pXLU6RoAQB+7NmWQweT3j6VnH9v3KFl64aApk9v3LQu//x987vN63nyLsXsCpG7iKYvqP9jTa4d9kxxTb5SeWg9ujEKpQJdA12ce9bi8u7rREdF02ZMU6q10hwYmc3KjFIOxbl74UG6M8+ZvjbuoN1mjv2oVLk0hYvmBaCrW3OOHjr/P54hoZKlCzNiXA+USiUGBnr82Kcle/9I3c/pS27HXoc/XutqdavJzc+u1V+qeXrzKZWSuFar1Wr6b+5DgQr5AbBzteVD5Aet/TWlSZNmYGdXCzu7WtSoUZ+qVStTrJhmMrxPnx7s23cw0WNMTEw4ceIgu3fvp1OnHnETMQC7du2ladNGZM+uWbLfsqULV65cS/QcqfHrtB1xh+l2dhxPhSrFKFDUCoD2bk6cOJj4r/1dOHEz2br2bs4MGNcOgBy5zGnVrR6Htp8jLDSCDr0b4ORaBYCS5QtR1r4o5/76N9Hzp8a86etpVLMvjWr2xdXx59g+WdOWf3Bz4eihC//jGeJd+/sOVUt1inu+jWsOsH/XKa1OxAAsnr6VFjWH0aLmMNo5jqZC5RIULJoHgA5uDTh+6B+tfr/0mjzJA3v7etjb18OhZmOqVrWLa8e9+3Rn/74jiR5jYmLMX8f3sHvPQX7o3DuuHfv6+lOwQLm455s8yYNz5y6leyIGMq8te4z6nWa2Q+K+10v/YNzdlqRrIgZgxtRfqVWtDbWqtaF+3c5Urlwh7trXo2d7Dh5M3ZaoHr3aM2b8AABy5spB1+6tktzOlFLXPxv3Nu7hwOXPxr1fqrl86CZOXaqh1FFibG5IrdaVuHTgJqvd/6BfpakMdvBgsIMHQf6vmd9zPX8f9iS7lTnTDw6M2wrVbkRDzu5M3+ssRHp8UytjkmJvb8/BgwexsbHh4cOH9OrVi127djFixAh27dqFtbU1R44coVKlShgZGbF69WpsbW2pUKECGzdu1PrKmNCAt/w+aDO91/yIjq4Or54Esm7ARgpUyE+X+R2YXn9OsjUAOybspsPMNkw6N4aY6BjunrvP0SWaPf1Lu62mw4zWNBvZmJgP0azuvU7rfzb6beBbNg/eTI9VP6Kjp0PA40A2DtxI/gr56Ti3A7Od52j1+6VXWOBbtg/dTJeVmtcy8EkgWwdtJF/5/LSd24EFDb6cd/+UPbSe1Y5hx90B8Dxyk3OrtX9WxeuAt/zy0yZG/u6GSk+H594BLOqzgaK2+RnwSyeGOHgkW/MlNlUKUbOlLb7/vWDW0fjDqNdP3MuN4+lbiRL8KpQpfdcwa1N/dHVVPPN+yaReqwAoZVuIcUt70Ln6hC/WAeQvmhv/JwHJfRvxicCAEEb0m8uyDePR09PlibcfQ3pr2nA52+J4LBlKk5r9vvgc08asYPrCQRy9rDnE98/951m7dHeGZQ54FcSAvuNZv2keunq6PPZ+St+eYwGoWKk0i5dOona1dl98jjGjZjNn/hguX99LdHQ0Z05dZvH8377bvG8C3rLq580M/E3TD7/0DmTFTxspXDE/bgs7MK7unGRrAHbPPkJXjzbMPOeOjkqHv/fd4NQGzaTewq5r6Da7DU1/dkQdo2bLxL1433j6pTipFhgQwpB+s1i5YQp6ero89vZlUO8ZAJS3tWHekhE410z6L9J8NH/mOqbPG8yJy7+hUqk4sOcUm9dp7/DTtwFv2TBoM73W/Igq9jq8PvZa3Xl+B2bWn5NsDcDOCbtpN7MNE2Kv1ffO3efYkuMA/NbvdzrP64COrg5vXr5hefeM2Xrw6lUAbm4/sX377+jp6fHokTfdumlWYNjZ2bJy5WLs7GrRv39vChbMT4sWzWjRolnc452dm3PgwBHy5cvLyZOHUCqV+Pg8pWfPAVrLGPTqDeP6LmfBxiHo6ql4+ugFo3trViiXsS3C5F9706aG+xfrVs3bw8xV/dn99xwUCs0vyJ7XNCumBrafy+i53ek/ti3RH6IZ3m0RIVo8/DQwIIRh/eawYsMEdPVUPPH2Z0hvDwDK25Zg9pKhNKrZV2vfTxuCAl4zut8SFm8Yga6eCh/v54zqrdl6Vta2KNOW/ESLmsOyOGW8V68C6NlzENu2rUFXT49Hjx7zY/f+ANjZVWDFioXY29fjp/49Ne3YtSktXOMPnm3QoJVW/xR7cjK6LWe0gFdB/NR3HL9vWoCeni7e3k/p23M0ALaVyrB46WRqVUt8cPKn5s9ZxYo1M7n4z24UCgXTp/7Ktatp/8D2dcBbFv20CfdPxr0L+mygWOzYeHDs2DipGoDDq8+Rp7Aliy+4o9LT4cja83id//KHC74PXrJrwV/MPTEMhVLBnYuPWDE88Z+hFyKzKNRJbSD8CtjY2HD8+HG6du3KiRMncHd3p0qVKrRq1Sru/nv37vHmzRvGjRvH48ePUalUjBkzBnt7e/766y8WLVqEQqGgWLFiTJ48GVNTU65cucL06dN59+4dhQoVYvbs2YkOu/uSvrkHZdT/cobQ+6bWPmnof2OZ/wv9Ovdhf4lvtPZP6s9ol8Iy5k8dZ5QipuuzOkKqvYl+/r+LRLo0M6yX1RFS7fh77a6symgtjCpmdYRUWxGwLqsjpFopw8ZZHSFVXiu+vQ8FjND+wc8Z7VFE4gOBv2Y2Bkn/dayv2dOYr3fFenLqqL69a9++N79kdYQMFTHZMqsjZAjDid9WX//Vroz5+CetT5zQLKGbNWtWkvebmZmxeHHiw+acnJxwckr8pzTt7e3j/sy1EEIIIYQQQgghRGb7xtYgCCGEEEIIIYQQQnzbZDJGCCGEEEIIIYQQIhN9tduUhBBCCCGEEEIIoWUxiv9dIzKcrIwRQgghhBBCCCGEyEQyGSOEEEIIIYQQQgiRiWQyRgghhBBCCCGEECITyZkxQgghhBBCCCHEd0KtljNjvgayMkYIIYQQQgghhBAiE8lkjBBCCCGEEEIIIUQmkskYIYQQQgghhBBCiEwkkzFCCCGEEEIIIYQQmUgO8BVCCCGEEEIIIb4XMbIm42sgPwUhhBBCCCGEEEKITCSTMUIIIYQQQgghhBCZSCZjhBBCCCGEEEIIITKRnBkjhBBCCCGEEEJ8J9QxiqyOIJCVMUIIIYQQQgghhBCZSiZjhBBCCCGEEEIIITKRTMYIIYQQQgghhBBCZCI5M0YIIYQQQgghhPhOqNVyZszXQFbGCCGEEEIIIYQQQmQimYwRQgghhBBCCCGEyESyTSmVYtRZnSB13sdkdYLU+/f1u6yOkCoFDQ2yOkKqPYj5tl5jgCKm67M6Qqo8Cu2W1RFSbXPZE1kdIdVuBJtkdYRU8Q/P6gSpN866VFZHSJUDvh+yOkKq1dRvn9URUq2ciWFWR0iVAsY5sjpCqoW818nqCKm2MPLbahdFlDmzOkKq2erXz+oIqWamm9UJhPg6yWSMEEIIIYQQQgjxvYiRDTJfA/kpCCGEEEIIIYQQQmQimYwRQgghhBBCCCGEyEQyGSOEEEIIIYQQQgiRiWQyRgghhBBCCCGEECITyQG+QgghhBBCCCHEd0Ido8jqCAJZGSOEEEIIIYQQQgiRqWQyRgghhBBCCCGEECITyWSMEEIIIYQQQgghRCaSM2OEEEIIIYQQQojvhFotZ8Z8DWRljBBCCCGEEEIIIUQmkskYIYQQQgghhBBCiEwkkzFCCCGEEEIIIYQQmUjOjBFCCCGEEEIIIb4XMbIm42sgPwUhhBBCCCGEEEKITCSTMUIIIYQQQgghhBCZSCZjhBBCCCGEEEIIITKRnBkjhBBCCCGEEEJ8J9QxiqyOIJCVMUIIIYQQQgghhBCZSiZjhBBCCCGEEEIIITKRTMYIIYQQQgghhBBCZCKZjBFCCCGEEEIIIYTIRHKAbwYo51SaluNcUOnp4Hvbj/WDt/DubWSKahRKBR1ntaFE9WIAeB6/zc5JewEoWLEA7ae1RN9ID6VSyZElx7m880q685Z1Kk2LsfFZNgxJnDe5GoVSQYeZCfPumqzJa5TNiA4zWmNVwgo9A10OLzyqlbwfVWtUlt6TW6Krr+KRpy8e/X4nPPRdiuuMzQwYuawrBUpYoVQqOLLpElvm/wlAwZJ5GL7kBwxN9EGtZsX43fzz1+105a3gXJq2413Q1dfhqZcfqwdt4V1oZIprfr0/nSC/kLjaQ0tO8O/R24zeNyDBc+Qvbc3WiXs5suxUuvIC1G5oy+DJHdDV0+W+lw8TflpBWGhEiuvMLIyZsLAnNuUKEhEeyZ6Np9i8/E+KlMzL7LU/xz1eqaOkRJkCDO40j7/2/ZPu3B85NqzCyEk90NPX5a6nNyP7z+dtaHiy9fNWjOCelzcrF+8EwNTMiNm/DqNoifwolQp2bj7G8gXbtZYvLdRqNWPc91K8RC56uNXI0iwAeWuXx3ZwK5S6uoTcf8bFCb8RFZbwfVi4WTVK/9gI1Go+vHvPPzM3E+T1hMqjO5LLrkRcnVEuCyICQjjQalKG5S1VvzRN3F1Q6evgf8ePbcO2EPlZf/dRh4WdeX7Hj1MrTgKgMtCl9fQ25K9YEIUCfK4/YdfYnXx4F6X1nBUblKbDBE2f+9TLj5UDtxDxWX+RXI2hmQG9F3fEukRuFAoFZ7f+zf5FxwEo7VCMztNaoKPSITQojA1j/sDH00+r2QvWKUu1YS1Q6qkIvOfLyTEbErWJEs2rUNGtgaZNRLzn7PRtvPL0QamrQ61x7cljXxwAnzOeXJzzB+oYtVYzflS5YRm6T3ZFV0+Ft5cvC3/aREQS15H/VWeZNxvzT45gQPUZvAkMS/BY5y7VqeFSgcntlqc7b7VG5egTez176OmLR7/1yVz3/nfdtC19CfB/zcKhWwAoUjYvwxZ1xtBYnxi1mlUT93D5qGe68pZxKo3rmNixwx0/NiUxvkiuxiibER082pKvTF4iw99zadtlTq85C0BZ5zJ0XdyZYN/guOeZ77qYyLCk38tpVaRuGeqMcEVHT8Wru74cHr2J928Tv94ATeZ0IeCeH3+v1rzXDMyNaDC1A7lK5SMqPJJbuy5x7ffTWs2XFBvH0jR0d0Glp+L5HT92jdhCZDKZ287vzPN7/pxdcSLRfZ1XuhH64jX7xu/M6Mg0auzIlGmj0NfXw/PWXfr2HkFo6NtEdR06tWTI0D6o1WoiwiMYNmQS167dRKFQMG3GaBo1diQmJoaHD7wZ8NNoAgKC0pzJvmEZuk50QaWv4omnH4sHbE7UNyRXo1Qq6DGjJZWcSqOjUrJ78XGOrD0PgImFEb3ntKGAjRV6hnpsn/snp7Zqxj3VmpWn05gmxMSoeRsczpKBW3juHZCm/BWcS9Puk/HkqmTGnMnVLE1izHlh51Xyl7am+9y2GBjrExOjZse0A9w8fidNGT+XUf3FRzkKZGfUn8NZ0mEZPv8+1Urmb5laLQf4fg3+362M+eWXX/jll1+y7Pub5DCm26JOLP9xLRNqzODVk0BajW+e4ppqbStjVTQXk+vMYmo9D0pUL4adS0UA+q3twf7Zh5nqOIdFHZfTdnILchXOme68XRd1YmWPtUyqOYOAJ4G0HJc4b3I11dpWJnexXEypO4upjh4Ur16MSrF5uy3uRLBfCDOc5rCw7a+0m96abHnM05X3I3NLE9yXd2N8pxV0qTgRP+8A+kxtmao6twmuvPIN4cfKU+hTayauvWpTpkoRAIYs7Mjh38/Ts9o0PPr+zqQNvdHRSfvbxTSHMb1+6cQv3dcyquoMXj4JpP2E5imusSqWi7DgcMbXnRP37+LOq4S/iUhw25lNl7h/6RHHVp1Jc9aPLCxNmbq8L4M7L8Cl0lCeeb9kyJSOqaobNasr4W/f4Wo/jE71xuHgXJE6jSrx6K4vbWq4x/27cPwmB7ef1+pETHZLc+YsG07fH6bgWMkNn8f+uE92S7K2mE1+thyYTRPXWgluHzauO/6+r2hQtTcudX7mB7dmVKpSSmsZU+vhw1f06LaBo39qZ+CTXvoWJtSY+iOnBy9ln8tYQp+9wnZImwQ1ZoVyU2lYW070WcDBNpO5teIAdRf2B+CfmVs42GYyB9tM5tTAJUS/j+L86DUZltc4uzHt53dife+1eNSeQeCTQJqOaZ6oLlex3PTd3p/yTSskuN1poDNKlZJ5Th7MdfJA10CX+gOctJ7TNIcxfZZ0YmHXtQyvMoMXTwLpMDFxf5FcTdsxTQjyC2FUjVmMrz8Ppx41KV65EIZmBgzZ4MbmCftwd/Dgt2HbGbi2Oyo9Ha1lN7Awod7Mrhz5eSVbGk3izdMAqg9P2DdnK5yb6iNac6DnYra3mM6VZYdp9EtfAMp1rothdlO2NpvCtuZTsbItStHGdlrL9ykzSxOGLO/C9M6r6F1pCs+9A/hximuq6xw7VmH2n0OwtM6W4HEmFkYMWNSBPrPboNDCmNfc0oTRy7sxvtNyfqg4AX/vV/SZ2ipNdR2HNKR8jeIJbhu/xo0tC4/So9pUprutZfKG3qh00942THIY02VhJ1a5rWWKg2bs4JrE+CK5mtZTWhIZ9p6ptWcyt+kCyjiWpqxzGQCKVC7M8WUnmek0J+6ftidiDLOb0GR2F/b0X8Vq5ymEPA2gzojE7SNH0dx02DgQm0a2CW53HNeaqLBI1jScyoY2cylSpwxF65XVasbPGWc3oc28zmzqvZb5dacT5BNIo9EuiepyFstNz60DKNu0YpLPU7tvfQpVKZqhWT+ytMzOilVz6di+DxXK1sPb24ep090T1RUvUYQZM8fi2qwr1So3ZtbMX9i6fQUA3bq3x9a2HNWrNKFypQY8fPiEWbPHpzmTWQ4TBi7tzMwua/jJbhrPHwfQbXLzFNc07OGAdbFcDKg6g6F159D8p3oUtysIwKBlPxDoG8LgWrMZ33wJvT3akMM6G3oGugxd1ZWZP6xmsIMHfx/xpNfsNomypYRpDmN6/9KJxd3XMvILY87kaqyK5eJtcDjj6s6J+3dh51UA+i7vwqElJxhbZzYr+m1kwNru6KSjn/goI/sLAJW+im5LuqDSk3UI4uvy/24yJquVrluSJzd8eOn9CoDT685TtbVdimuUOkr0jfTQ1Veh0leho6dDVGQUKn0V++ce4c6Z+wCE+L/mbeBbLKzTN7lRum5JnlyPz3Jm/XmqJJU3mRpFbF6VvgpdPRWq2LxG2YwoVduGA/OOxOX1aDyfsJDkVyWkRuX6pbl77Qm+D18CsHfVaZzaV01V3eLh21g2WvOJTw4rc/T0dXn7RrPqQ0dHiUk2IwAMTQx4n85PvsvWK8mj6z68eKR5DU+sPU/1NnYprilepTAxMTGMPTCQaWdG4Tq8IQplwtF9rsKWNB/akBX9NhL9ISZdeQFqOJbH6+pDfB4+B2Db6mM0beeQqrrStkXYv/UsMTFqPkRFc+bP6zi3SPhzqlSjJA1aVGXKoNXpzvyp2o523Lx2j8cPNZ/6b1x9ANd2jknWdu3VnK3rD3NwT8JJrEkjlzJ97EoAclllR19fl9DXYUk9RabYsukKrdva0rBR6SzL8CnrGmUI8HpMqI/m/XV/20kKN034841+/4FLE9cTEfAagCCvxxhYmqNUJRy8VZ/cjTvrjxJ8L+M+rbKpU5Kn//oQENuXXfj9PJVaJv5Fv2Z3By5vvsTNAzcS3P7o0kOOLTqKWq1GHaPG1/MZFvmyaz1neUdNX/A8ti/4a815ara1S3HN7+5/sGm8ZoVittxmqPRUhL+JwKpITsLfROAVex3x++8lEaGRFK9cWGvZ8zuU5tWtJ7x+omkTXlvOUNylSoKa6PcfODVuA+Gv3gDwyvMJRpZmKHV1+HfdcY4OWQVqNQbZjNE3MyTytXauG5+r5FiK+1ef4PdQ8xoeXH2Weu0qp6ouu5U51V0qML7Fr4keV7tVJQL9X7Nm7G6t5K0Sez17Fns927PqNM5JXPf+V13FWiWo6lyGvWsSrtLoWWMa5/Zr2nzeIjl5+zqcmOi0X0tK1dGMdV7Fvt/Orj9P5VZ2Ka4pUD4/f+/8B3WMmuioaDz/8sK2mWaCtEjlwpRwKM7o4yMZsmcgxappf+KgsEMpnt98QvBjTbbrm85SxjVx+7D9oQ7/brvAvcPXE9xuVbYAnnv+Rh2jJiYqmocnPbFpbJvo8dpUvHZJnv3rQ2Bs5ksbzlGxhX2iuurdavHP1ovcOngj0X2FqxWjRN1S/L3xXIZm/cjJuTZXr/zLwwePAVi5YgMdOrZIVBcZ+Z6f+o7k+XNNu7529Sa5rXKiq6vLndv3GeM+nffv38fdV6BA3jRnsq1fkv+u+eAf+54/vOYcddrap7imerPyHN94iZjoGMJCIji76yp129tjYmFExXo2bJl1GIBAvxCG159LaHAYSh0FCoUCIzNDAAyN9YhK49iz3GfjyeNrz1PjszHnl2o+jjnHHRjI9DOjaPHJmHN8vTlcPXQLgFyFcxD+OiJd/cRHGdlfALSf2ZZL2/7mbVDiFVdCZKVvbnpw5cqVHD58mOjoaBwcHBgxYgRr1qxh+/btWFhYYGZmRvny5QGwsbHh3r17APzxxx/8/fffzJo1iwsXLjBr1izUajXW1tbMmzcPExMTreTLbm2RYFlfsF8IhmaGGJjoxy21+1LNha2XsWteEY9/p6CjUnL71D1uHvUC4PzmS3GPqdWlOgYmBjy6+iRdeS2sLQj+H3m/VHNx62XsXCoy60Z83ltHvShkW4DXL9/g1LceZR1LodJTcWzZCV7GdvrplSufBS+fxS8/feUbjIm5IUamBgmWYv+vuujoGMau6UGdlpU4t+86T+9rJhQWDNnCgkNDafuzExY5TZncbTXR6bjY5MhrQZBv/GsY5BeCkZkhBqb6cUtCv1Sjo6PE6/R9tk3Zj0qlw9CtvXkX+o4/V8QPptuObcqx1WcI/GTZdnpY5cvBc9/AuK9f+AZiam6Esalhgq1KX6q79c8DXDrU4vrFe+jqq3B2rcKHqOgE32fYtM4snrwtye1P6ZEnX078nsW3N3/fV5iZG2NiapRoq9KE4ZpfpGrVT/yLeXR0DAtXjaJxi1r8uf88D/97ptWcqTFuQmMALpx/lGUZPmVklZ3w5/Hvr/AXweiZGqFrbBC3LSXML5Awv/j2YTeyPc9O3iDmQ3w7sHYoi5FVDu5u+itD82aztiDkk77stb+mL9M30U+wVWn3uF0A2NSxSfD4+2fuxf23RV4LavWsy45R27SeM3teCwKT6AsMTfXjtir9r5qY6Bh+WtGFKs0rcOXgTfz+e4mBsR76RvqUq2fDrZP3KGJbgHwlrchmZaa17CZWFrx9Ht8HvX0ejL6pYYI2EeobSOgnfUbN0W14fOImMbF9Q8yHGKoNa0G5znV56emD/5X/tJbvUznzZSPgk/4ywDcEY3NDDE0NEmxH+FJd0PPXTO+0KsnnP7RG88usU+dqWsmbK1/2FF73kq8zNNFn4Jz2jGixmOZutRM8/8dr3BbP6VgVzMEvI7YRk47tYdmsLQj+pI2GJDG++FLN42tPqNKmMg//foSunoqKTSsQHdtGwoLCuLL7KtcP/EvRKkXova4nM+t7EOL/Os15P2eaJxtv/ON/7qHPQ9A3NUTPxCDBVqW/Jmu2rhaulXDVpP+Nx5RtUQXfqw/R0dPFplHFuDaeUcyts/HaLz7zG/8QDMwM0TcxSLBV6ePWo+K1SyZ4vGluM1wmt+a3Lsuo0rlmhmb9KF8+a54984/72veZP+bmZpiamiTYquTz5Bk+T+Kvvx5zxnPwwF9ERUVx+fK1uNuzZTNn9NhBrF65Mc2ZLPNaEPDsy33Dl2os81kQ8Em7DvANoVCZvOQpkpPg529oMcARO+fSqPRU7PnlOH4PNGOVpUO2MfvYEN4EhaOjo2BUgwVpyp/c9eHTMeeXaj6OObdP2Y+OSodhW3sTETvm/DjxMvfKeHIWyM6GMdrZRpqR/UWNTtXQ0VVyYdNFGg12TndWIbTpm1oZc+bMGTw9Pdm5cyd79uzhxYsXLFu2jF27drF7925+++03nj9//sXneP/+PcOHD8fDw4P9+/dTokQJdu/WzqdWAAqlArU6caf06YDmSzUuIxrxNvAtw8uMY1SFiRhnM8K5X70EdY1+dqL5yMYs6bIyzbPm2srbbHgjQgPfMrLsONwrTsTYwginvvXQUemQs6Al70LfMcdlEav7rKftlJYUKJ8vXXk/UiqVkETf//nsfErqprutxTX/MEwtjOk2phl6+iom/d6LWX3W0ba4OwOd5zJ8cWdy5rVIc16FUoE6iSAx0eoU1ZzacJEN7rt4H/6e8DcRHFl2Crum5eNqsltno6xjSY6u0N5+dKVSSRI/9iRf4+Tq5ozZgFqtZseFWSzeOpyLJ24R9f5DXE3FqiXIbmnGwe3ntZY7PlfS7TYtk2qDe3lgW6gN2SxMGeTeWRvx/l9Irm9QxyR+jVWGetSe1w/T/Lm4OHFdgvtKdW2A5+pDGXYuyEcKpYKkGqs6OnXfN1+5fPTfPYjz685y5y8vbcWLo0wm56f9RUpqlvbZQJ9iYzDJZkSrkY2ICI1k/g+rcR3qzMyzI6nVoTJeZ//jw3vt/YKY2jbRYFEvzArk5OS4DQnuuzRvD2uqDCXUN5DakzppLV/CrCnr41Jal9GSvRYnypt0nUKhYOK6XiwZtZ3A58lPWnQsO5ZOZcfSaVgjKn02IZkaSqWCpC7An44vvlTzx6Q9qNVqRv81kt7renL39L24X65Wua3l+oF/AXj49yO8r3hTsk7JRM+THopkxg/qFP7cT8z4A7VaTff9o2m1vDePz92Ny59RNOOIxFLSVpUqJR2WdOfA5D8IfflG++GSkVx7jY5O+rUyMjJk05ZlFC1aiH59Ria4r8xT3pwAACAASURBVHCRghw7sYML5/9h+bL1ac6UfP8ak6Kaz/+fFAoFMdExqFRKrApbEh76jlENFjC3x2+4zWxF0Yr5KVg6Dx1GNaJ/lRn8aDOO7XOP4r6hZ5ryK5J5X6k/G3MmV/NxzBkZO+Y8vOwU9p+MOQGG209luP1UXAY5UbpW8UTPk1oZ1V/kL5cPh2412TIya8/7+yrFKP9//vvGfFMrYy5evMjNmzdp1Uqz9/ndu3ccO3aMTp06YWxsDECjRo2ISWLQ99G9e/fInTs3pUppPsEYNmyYVjMG+QZTuFLBuK+z5TEnLDiM9+HvU1Rj26QCW8fsJDoqmoioaC5s+xs7l4ocW3YSlZ4O3Rd3Jo+NFbOaLCTwadoPJovL8iwFeb9QU7FpBbbF5o2OiubStr+xdanI9UOaQdKFLZcBePU4gAeXH1HItiA+N9O2sqDHeBdqxJ7hYGxqwCMv37j7LK2z8SYojHef5AZ48TSIUpULJVlX2ak0j7x8CfR/TURYJMd3/EOdFpUoXCYv+kZ6XDysWYZ5+x9vvO/4UbpyYU6ncdVJ4LNgitrFv4YWecx5+9nr/KWaGu3seerpx9Pbmi03CiD6k5UFlZtX5OrBW4kOOkut/uPaUq+JZnWIsakh/3nFbxnJZZ2d10FviQhP+D38nwZQzr5YknVW+XIwb/wm3gRrtvb0Gt4Cn0cv4mobta7Ovi1nkhyIpcXQsV1xalIdAFNTI+7e9o67z8rakpCgN0SEJ32QYVJq17fjrpc3L58HER72jn07T9L4s3Nlvmdh/kFYlisS97VRLgsiX4fxISLh+9DIKjv1fh3Im0f+HOsxh+jI+ElkfQsTLMsV5vSgJRmeN9g3mAK28e8xcytzwoPDeP9Z3i+p2NyW1jPa8se4XVzfczUjYhLwWV+Q3VrTF0R+0l98qaa8Y0l8bvsR8vwNkWHvubDrGlWaV0ChUPAuLJJpLvGv9bx/xvLCWzsrFgHe+geRu0L8tifj3Nl4F5K4TZjksaDJ8v4EP/Rnb9cFcW3CqlJRIoJCef34JTEfYri7+yK1xrXXWr4fxjWlahPNLxVGpgY89oo/vNjSOhuhQQlfZ4BXT4OwsS/0P+syQo/xzamZhute6U+2nn2sK1QyD9aFLenv0Q6A7LnN0FEq0TNQMX/QZmq7VuLkriuo1Wr8nwRy9cQdilcowLXT90iLIN9gCqVgPJRcjUVeC/ZM3Ud47PbmhgOdeeUdgKGZIbW7O/Dn4mPx30yh0PpExxu/IKwrFIr72jR3NiJCwohKYX+hZ2LAKY89vIvdZletX0OCn2jvvZaUEN9g8tsWivvazMqc8BRmzle+ANkL5KDpBM0ZT6Y5zVDoKFHp6/LHyC1azTl+4lCaNtOsUDAzNcXT627cfXnzWhEUFEJ4eOLVsvnzW7Nz91ru3X1AQ+f2vHsXPx6pXac6Gzb9yoJ5y1m4YGW68r16FkQJ+/h2mcPanNDP+uAv1bx6Gkx2q/hjBLLnMSfAL4Sg55pJruMbNSvd/R8FcOfiI0rYFUTfSI87lx7FHdh7aOUZ3Ga2wjS7MaFBqdsendx4MjIFY87I8PfUbGePz2djzg8fotHR1aFys/Jc3nMDtVrNK58gvE7fo2C5fNw+m74VjBnVX1RpWxkDEwOG7x8MgHluc7r/2oXdU/ZxK50HlAuhDd/U9FF0dDTdunVj79697N27lx07dtC7d+8Ev8ipVAnnlz7e9+GD5tN4XV1dFJ+cpBcaGvo/V9Okxu1TdyliXyjuYN063Wpy44hnimt8bj3FzlWzp1hHpaRCo7I8uvoYALelXTA0NcCjqXYmYgDunL5LYbv4LLW71eTfz/J+qebpzafYNdfkVaqUlG9YFu+rjwn0CeLJv0+p3l5zVoBpTlOKVi7Mk3ScXr526n56VptGz2rT6FfXg9KVi5C3aC4AmveszfmD/yZ6zD/HbydbV6+1Hd3HNANAV09FvdZ2XDt1F9+HLzE2M6RMVc0vmdaFLSlUMg///euT5uy3Tt6lqF0hchfRvIaOP9bk2mHPFNfkK5WHVqMbo1Aq0DXQxalnLS7vjt+fXrJmUW7HngORHr9O2xF3qG5nx/FUqFKMAkWtAGjv5sSJg4n/GtaFEzeTrWvv5syAcZqBf45c5rTqVo9D2+P3ods7lOLSKe1dDOdP/50mNfvRpGY/WjgOwrZyKQoVtQags1szjh66mKrna9aqDoNHdwFAT0+XZi3rcOF04j323yv/C15YViiCaQHN+6tE+zo8PZHw3ASVkQENfhvJ07+ucXbEigQTMQC5bIsT6Pk40S/rGeH+6bsUrFQIy9i+rHqXmnimYjBW2rkMLaa2ZkWnZRk2EQNw68RditsXwiq2L6j/Y02uHvJMcU3VFra0HtUIAJWeDtVa2uJ15j/UajUjt/WhcMX8AFRraUtU5Aet/jWlp+fukLtCYcwLatpE2Q618T6esG/WNdbHdcNQHh29zrGhaxK0ibzVbHAY3RaFjhIUCkq4VMH3ctomA5KycdpBfq4xk59rzGSo4xxKVimEdVHNa9jEzYFLB28mesy1E3dSVJcR1k7dh1u1qbhVm0rfurMoXbkI+WKvZ6496/B/7N11XFRZG8DxH8wMXQpid7eg2KJiYAF2gC0qditirIiNtbZrF8aaa7trvLtr7LrGKuaKYmGQimAgzPvHKILEgg6g6/P9fPhj7jx3eLjcOffMM+ec+3sya368v+59HHflz9u0LeEZ/3o/rfyVYzv+Ylb/DbyNicX9OxcatNOsiWKZ2xybuiW5+PunX1eu/e86hSoXIse791vtrrW4dDhp/yKlmDpda9FitGZqpqmVKTXdqnN21zlevXiFfY/aVHpXpMpXLi+FbApw9bh2FzYP/P0aeWwKka2QJrdKrrW59Uva/+82rnWoPVTTxzCyNKVi+5pc1eIi9cn559fr5LcpiOW7nKt1rs3VI5fTtO+984HMrPYdC5vMYmGTWfyx8SSX957XeiEGwMd7LtXtmlLdril167hQtaoNRYsVAsC9T2f27T2SZB8TE2MO/7yNPbsP0bXzwESFmEqVyrH1xx9w7znsswsxABeOXqekXSFyv3vPN+1Zmz/2X05zzB8HLtGwS3V0FboYmxtSp40tZ/Zd4sndUG5duIeDq2YNJ4scppSqVph/Ltzj9t8PKFurGBY5TAGo1qICT++GprsQA+B//DrFEvQnGyTT50wtJl/p3LRJ0Ods9K7PGRsTS1uv5lRvbavJP5cZpWsX5/qpW+nO8WMZ1V7smLiLybWmxi/0/ezJM9YO2CCFGPHF0FFr6yvpTHDs2DEWLFjApk2b0NfXp0ePHjRo0AA/Pz927NiBnp4ebm5u1K1bl0GDBlG9enXWr19P8eLF6devHxYWFnh7e9O4cWNWrVpFsWLFmDdPMx9z2LBhacqhj/WQf40p16AMrca3QKlSEBwYyuqBG8lR0JKu8zri4+CbYkx0RDTG2YzoNL0tBcrnIy42jmu/3WT7pD0UrJgfzwPDeHzrSaKpSTt89nL1+PWUUkE3DXdwKNegDC3HtUChUhB8N5S1AzdiVdCSLnM7MrWBb4ox7/PtOL0t+ctp8r3++012TNpDbEws2fJmo9OMtlgVsERHV4djP/yP3zac+td8riVzm87kVHMsRx/vlqj0lDy8E8w09zVEhkdT0rYgo5Z0wb36lFTjTMwNGb7AjcJlNB/Wf9t7kTU+e1Gr1djYl8Bjahv09FXExsaydto+ft+btNgDUNDQIE35VmhYhvYTWqDUU/D0TijL+2/EupAlPed3ZEI93xRjoiKi0TNU0XVmW4pWKYRCqeDPny6yfcq++NeedtKTtcO3cfOPtK0lcv71k38PAuo0rsRQ706o9JTcv/2EsX0W8zw8irI2RfBe3Ie2NT1TjTMyMWD6igEUKJoLHR1YOXsP+7Z+KMb8+WQtTjbDeRL078XFSJ30FyDrN7bT3NpaT8XdO0EM6+PLs/BIytsUZ+ai4TSr1S9R/OxlI7l5NTD+1tZm5sZMnT+EkmUKAXB470nmTl2fppE8tyO7pTvftPLy3EOx4jm0fmtrv3JJb2/6b/LUKY/N0DYoVAoi7wdzcuwqTPJbUcO7O/vbelPOvRkVB7Ui4qO1dn7uNZs3z6Io08MRs0K5OPPdpw0pvxievvW+SjmUoflYTVsWejcUvyEbsSxgSfvZHZnb2DdRbMd5rjy+/ij+1tZjfvXCyMKYZ48/zFkPPHuHnePSfuvXR2lci7ZSozJ0mKi5RjwJDGWph6a96L2gI172vinGREVEY2RmSK957clXOjcAf+27xPbpB1Gr1ZSqWZSu01ujVCmIePKclUO38vRuaGqpUNs6fSPuCthrbm2tUCl4di+Yo2PWYpbfivpTurCt5VRs+zhSdagLYTcfJtpvT/f5xES9orZXe/LYFUcdp+bR+VucmpG+24fve5j2O3tUaVyW7t7OmtsA3w5mdp/1vAiPprhNAQYvdmNQzempxiV04MViOhYcneTW1g3dqlO7ZSUmtUv51tYv4tL291V3LEcf71bx17Op7qvjr3ujl3SlV3WfVOMS6jHOCXNLkw+3ti6bl2HzOmFkZog6Ts2m2Qc5vjPlomP5dwuNpqZsgzI4e73r69wNZf0gTf/CbU5Hpjf0TTEmOiIafWN9ui3qTI7COdDRgcMLfuHsDk2hv0DF/LSb2gYDEwPi3say/btd/HMy9Q+EBYzfpvp8corUK0vdkc4oVErC7wWzf+R6LApY0WSaG2udpieKbTarCyE3P9zaWs9Yn+ZzupGtYA500OH0ssNc3ZO+YkzEm/TfpaZkfc2trRUqBWF3Q9g2bCPZC1jSelYnFjaZlSi27Vw3nqRwa+sGw5pinN043be2nv9kd7pzdmxSn8lTxqCnp+J2wD3cew4lPPwZtrYVWLJ8JtXtmjJy9AAmeY/E3z9xn7eZYyfWrl9I1Wo2BAZ++MLvbuB9OrTr86+/u5FB0jtkAVRuXIau3zmj1FPw+E4I8/puIFchSwYudGVo7ZkpxrwIj0ZXoUvPqS2pVL8USj0Fh1afZPdCzTG2ypcNjzntyFXICh1dHX5acoLDazRTtZv1rkPzPva8fRNLZHgUy0f+yP3rSb8wNlf9+3fpFd/1JxUf9Tl7ze/I+Hd9zuRiEvY5iyXoc/74rs+Zr3Ruus1qi6GpAeo4NXu//4U/9/z7l1Rmqn8NybD2IqHJZyey0n1Nmm5tvfjx9/+e9FcsYlCxfw/6Clks/PziYGb6qooxAEuWLGH//v3ExsZSp04dvLy88PPzY/369ZiZmZE7d26KFy/OoEGD+PHHH1m6dClWVlZUrlyZ8PBwZsyYEb+Qb0xMDAUKFGDWrFnx05z+TVqKMV+StBRjvjRpLcZ8KdJajPmSpLUY8yX5lGJMVsrIYkxG+ZRiTFZLbzEmq6W1GPMlSW8xJqulpxjzpUhrMeZLkpZizJfkU4oxWe1TijFZ7VOKMVkppWLMlywtxZgvTVqKMV+a/3oxJnzA56/18yXKtjhjFv3PKF/VmjEA/fv3p3///om2ubm54eaWdFHNdu3a0a5duyTbq1atys6dOzMsRyGEEEIIIYQQQoiUfH2lVSGEEEIIIYQQQoivmBRjhBBCCCGEEEIIITLRVzdNSQghhBBCCCGEEJ9Grf4KFxb9D5KRMUIIIYQQQgghhBCZSIoxQgghhBBCCCGEEJlIijFCCCGEEEIIIYQQmUiKMUIIIYQQQgghhBCZSBbwFUIIIYQQQgghvhHqOFnA90sgI2OEEEIIIYQQQgghMpEUY4QQQgghhBBCCCEykRRjhBBCCCGEEEIIITKRrBkjhBBCCCGEEEJ8I9RqGZPxJZD/ghBCCCGEEEIIIUQmkmKMEEIIIYQQQgghRCaSYowQQgghhBBCCCFEJpI1Y4QQQgghhBBCiG9FnE5WZyCQkTFCCCGEEEIIIYQQmUqKMUIIIYQQQgghhBCZSIoxQgghhBBCCCGEEJlI1owRQgghhBBCCCG+EWq1rBnzJZCRMUIIIYQQQgghhBCZSEbGpJM6qxNIp+dvsjqD9DPU/bpOy7IWb7M6hXS79cgkq1NIt4dczeoU0sWv3LGsTiHdXP0dsjqFdBttuiyrU0iXRnq2WZ1CukXEfF1t8vO411mdQrqde3s4q1NIt9fPG2Z1Culipvr6rnt7w59mdQrpptDVz+oU0sVc9fV9L6339aXMvajYrE5BiC/SV/h2FkIIIYQQQgghhPh6STFGCCGEEEIIIYQQIhN9XWOPhRBCCCGEEEII8cnUcbKA75dARsYIIYQQQgghhBBCZCIpxgghhBBCCCGEEEJkIinGCCGEEEIIIYQQQmQiWTNGCCGEEEIIIYT4RqjVMibjSyD/BSGEEEIIIYQQQohMJMUYIYQQQgghhBBCiEwkxRghhBBCCCGEEEKITCRrxgghhBBCCCGEEN8IdZxOVqcgkJExQgghhBBCCCGEEJlKijFCCCGEEEIIIYQQmUiKMUIIIYQQQgghhBCZSNaMEUIIIYQQQgghvhFqtawZ8yWQkTFCCCGEEEIIIYQQmUiKMUIIIYQQQgghhBCZSIoxQgghhBBCCCGEEJlIijFCCCGEEEIIIYQQmUgW8BVCCCGEEEIIIb4RsoDvl0FGxgghhBBCCCGEEEJkIinGCCGEEEIIIYQQQmQimaaUAco3LEPr8U4o9RQ8uBrEuqGbefXidZpiPFb1wLqwVXycZQFLbp66xeKuK+O3WRXIzvifRzKv/VLu/n3/s/Ot1LgMHSdqcrl/JYgfBm/mZeTrdMcMXd+TiMfPWDt6BwD5y+ah55x2GBjro45Ts9VnH3//cu2z832vqmNZeni7oNJTcufKQ+b130R05Kt0x1nltWD+8VH0rzGN56FRAFSwL477lFYoVQpev4xh6agfuXnurtZyL1KvLHVHuaDQUxJ8/SEHx27izYukuQM08+1CyI0g/lx5FAADcyMa+3TEunQ+YqJfc3nHGc6v/5/WckuoZpPyeHi3QaWvJMD/AdP6rU32GKcWd+DePJ4GhcfH+s07zJGtf8Q/NrUwYvXJCSwZt53ju89pNf/GTeow0XsIevp6XPG/yeB+3xEZGZVi/JIfpnD1yj8s+n4dALq6uvjO86Jm7coA/Hz4dyZ6zdFqjgnlta+AzdDW6KpURNx8wOmJa4iJSny8C7eoTpkeTUCt5u2rN5yd7kfYlbvYje2EdeUS8XFG1tl4GRLBvtaTMizftFKr1Xh57qF4CWt69qqZ1enQwLEGXpP6oqev4pp/AMMHzOBFZHSK8d8v9+LaldssW7Alfls395a4dXPCwFCPSxduMnzADN68idFKfhUblaHdBCdU+pr2duWQzbz6qL1NLWbxzamEBUXExx5YdIzT2z+8t4zMDZl8bCRbJ/3E2b1/ayXnjxWtX5b6o5xR6Cl5ev0h+z39UmzjWvh2IfhGEH+8a+N0dHVw9G5PgarFALh14irHpu/KkDxrNClPX+/W6L1ru6b3W5dsG5eWuKmb+xHyKIJ5wzcDYJnbHK9lPbDMaYaOrg6b5h7iyJY/krz252jS1IHJU8agr6+H/+XrePQZRWTkiyRxHV1bMWx4X9RqNS+jXzJi2CTOn7+Ejo4OU6aNpUlTB+Li4gi4dYeB/ccSEhKmtRxrNalAP+826OmruOV/n6n91hCVzDFOLa5Nn/o4d7dH30DF9Qt3mdpvDTFv3qJvoGLQtPZUqFEMQyN99qz5lY3zD2kt95IOZXD0dEKpp+TxtSB2jNrM6xTO43Zz3Xh84xG/LT+W5Dm3H3oR+eQZP03YrrXcErJ3tGGod0dUeipuXrnHxP7LiYp8meY4s2zGTJzvTsnyBXkZ/ZrdG0/gt+wwAHb2ZRg5xQ2lSsmrl2+YPmot/ucCMuTveM+xST28fUZort2Xb9DfwyvZ87pDJ2eGDnNHrYbo6JeMGuHDhfP+GZJTxUZlaJ+gzV2RQrucUsySZNrlUwna5XL1StJxkjPj6/lqJd8KjcrQepwmlwdXg1gzJOlnkdRi6veoTZ3O1VEZqLj79wPWDvXj7ZtY8pXNQ+dZ7TAyNeRl5Ct2Td/P9d//+eQ8qziWpeskZ1T6SgL9H7JggB8vP2ofUorR1dWh57TWVG5UGl2Fgl0LjnJo9e8AFLctgPvMNhgY6aOr0GXHvJ85sfUsAM372NPMvQ5qtZpHd0JYNNCPZyFJzy8hMkOWj4wZO3YsDRo0oGTJkp/1OqNHj2bnzp3xj4OCgnBzc6NJkyb069ePqCjNB7Dnz5/Tp08fmjZtipubG8HBwZ/1ez9mYmlM9+9dWdpjNRNqTiPkbiitJzinOWZZrzVMdvBlsoMv64dv5eWzl/h5frh4K/WV9FrSBYWedupoppbG9F3kyvyuqxlZdRpP7obS8TvndMe0GOxAqRpFE20bsLwL+xccY2ydWSzx2Mjg1d1RqBRaydvcyoThy7rg47YCd9vJPLoTQo/JLumOa9CpKrMPD8Mqj0X8NqVKgde6Xnw/0I/+NaazedYhRq/oppW8AQyzm9BsVhd2D1jBykaTibgfQt1RSXO3LJqTjhsHU7KJTaLtDuPbEBP1mlWOPmxoO5sidctStH45reX3noWVCeOW9cDLdQmdKo0n6E4w/X3apCuuQPGcPA+Ponv1yfE/CQsxAONX9MTEzFDr+VtaZWPRMh+6ug6naiVn7t55wHc+Q5ONLVGyMHsOrMS5VaNE2zu4tqBY8ULUsmtDnWrtqFWnMi4fxWiLfjYTavr04H9Dl/CT0zgiHwRjM6xtohizQjmxHdGOY33nsb+tN5eX76Pe/AEAnJ2+mf1tvdnf1psTgxcR+yaGk2NXZUiu6REQEEzPbhs4clh7hdjPYWllwfylY3HvPJ46tm7cDQxinLdHsrHFSxbkx33zaeFSL9H2Zs729PJoQ3vnodS164qBoR59BrbXSn6mlsb0XujKwu6rGVNtGk/vhtJhYtI2OaWYXMWsiQqPZkI93/ifhIUYgD6L3TDKgPfce0bZTWgxszM7+q9keUMfIu6HUn+0c5I4y6I5cd04iFJNKyXaXq5VVbIXtmZF02msbD6dAtWKUaqpTZL9P5eFlQley7oz3nUprpUmEHQnhH4+rT8pznWYIxVqFk+0re+k1lz96zbdq09mRMvvGfl9Z7LnNNNa/lZW2Vm+YjadOvSlYrn63LlzD5+pnkniipcowrTp43Bp0ZXqdk2ZMX0hW7YtB6Bb9w7Y2JSnRtVm2Nk2JiDgLjNmTdBajhZWpoxf1pOxrotpX8mLh3eC6e/TNl1x9VxsaefRgEHNZ9Op8gQMDFV0GtQYgAFT2mGWzZjutSbTvY4Pbfo6UM6uiFZyN85uQts5bmzqs5q59aYSdi+UJmOdksTlKJYT9y0DKde8UjKvAvYeDShUtWiyz2lDNitTfJZ5MNRtHk62w3lw5ynDJndKV9yYGV2JfvEKlyojcK0/ntqNKlG3iS1KlYLZ64bw3cAVtKkxhh9m7WL6igEZ9reA5rxe9sMM3DoOxLaCI3fu3GfylJFJ4ooXL8zUaWNo6dyLmtWcmTVjCX5bF2dITqaWxvRZ6MqC7qsZnUq7nFJMrmLWvAiPZnw93/if94UYlYGKtl7NGLiqOwqldvrIJpbG9PjelSU9VzOuxjSCA0Npm8xnkZRibJtXwMG9DnPaLGFi7RnoGapo5FEfgEHr3flt4xkm2s9gcY9VdPFth5m16SflaWZlwpClnZneeSX9bH14HBhKd2/nNMc06VmbvMWsGVB1GsPrzcJlQD2KVy4IwNiN7vhNPcCQWjOY1HoJvaa3JnfRHBStlJ9WgxswquEcBlabxqOAYDpPaPFJ+X/t1HE6/8mfr02WF2N27drFwYMHuXHjxift/+TJEzw8PDh8+HCi7d7e3ri6unLo0CHKlSvHkiVLAJg/fz5VqlTh4MGDtGvXjqlTp37235BQ2XqlCLx4j6d3NEWeE2tPUq1N5XTHKFQKeix0Y+uEXYQnqKS7zWjHqS1/8iJUOxXcCg6luH3hHo9va3L5ZdVJarWrnK6Y0rWKUbFBaY6uOZloP6+6vvx14DIAOQtZEv38JXGxcVrJ29ahNDfP3SUoQJPT/pW/4dDeLl1x2XOZU9OpIuNaJr54v42Jxa24FwGXHgCQu7AVz8NSHk2RXoVrl+bxpbuEB2pyurDpN8q6JM3dpnNd/t56ihsHLyTanqtcAfx3/4k6Tk1cTCwBx/0pmQEfVKo2KMu184E8CHgKwM4VJ2jcoVq64spXL0ZcrJolP49m/R+T6DG2Bbq6HxrK7p4tuH3lIQFXHmo9f4cGNbhw3p/bAfcAWLViG+06NEs21r1vRzas3cmenUcSbVcoFBgZG6Kvr4e+vgo9lYrXr99oPVeAPDXLEnIlkMh7muN4c+txCjdPfLxj37zlzHfreBnyDICwK4EYWJmj+1EHroZ3N66tO0L4jc8fOfe5Nm/6izbtbHBsUiarUwGgroMdF89f506A5v29buVuWrdPvsDWvXcr/NbtY+/uE4m2t+vUhGULtxIRHolarWbM0Dls33w42ddIr3L1Ne3tk3ft7bHVJ6nRtnKaY4pXLUxcXBzj9g1myq9jcBnpiE6C95zLiMY8uPaI+1eDtJJvcgrXKcWjyx/auPMbk2/jKnex5+K201w/kLiN01XoojLSR6Gn1PyoFLx9rZ1RRwnZfdR27VpxgkbJtHH/FmdTpwTVGpVjz6rEIxR1FTrxhWYDQz1i38YSF6fWWv4NG9lz7q+/CbgVCMAPyzfQsVPLJHGvX7+hv8doHj/W5H/+3CVy5sqBSqXi2tWbeHlO5c2bN/HPFSiQV2s5VmtQlmvn73A//vpwnCYdqqcrrplrTfwWHOZ5eBRqtZoZgzdwcPMpAJp2qsEPPruJi1MT9fwl/ZvMIvDmI63kXty+FA/+vkfou/P4zIbfqdSySpK4Gt3qgpFUYQAAIABJREFUcHbLaS7vv5jkucLVi1GiXmn+3Pi7VnJKTk2HClw5F8C9gMcAbF35M83b105XXBmbIuzd8htxcWrexsTy6+ELNGpZjbcxsTQo3p/rlwIByFfYmmdhGTuCwKFhbc6du0xAgGY08soVfrTvmLSY+/rNGwb0G8eTx+/6UucvkzOnFSqVSus5lf+ozT26+iQ1P2qXU4t53y6P3zeYqb+OoWWCdrmCQyn0jfRZPmCT1vKN/5zxLpfja09SrW0Kn0WSianZ3o4jS48TFRGNWq1m/citnN52FpPsxmTPm41TW/8E4PnTSB5cDaK8Q+lPytPGoRT/nL/Lo3d99IMrf6PuR3351GKqO1Xkl41niIuNIyriJb9uP0/9Dnao9JVsnnGQv09oPluGBkXwPOQFVnksCLh4n76VvIl+/gqVvpLsuc212scXIr2ytBjj4eGBWq2mZs2aVKxYEQBPT0+mTJlCp06dcHBwYMcOzZSXiIgIBgwYQNOmTXFxceH06dMA7N27lwYNGtC0adP4142JieHs2bM4OjoC0Lp1aw4d0gxbPXHiBE5Omm82WrRowa+//kpMjPY6ednyZEtUPAkPisDIzBADE/10xdR2q07Ek2dcOHAp0TaFSpffNp7WWr7Z82Yj9OGHXMLe5WJoqp+mGItcZnSd0ZrFfTYkKbS8fzzv/ASGbejF3u+PotZSRzRHPguCH36Y+hL8MAJjc0OMTA3SHBf2+Bk+rit4eOtpktePfRuHhbUpG29OpdeUlvw4/2et5A1gmtuC548+5BT5OAJ9U0P0TBLn/ov3Nq7t/SvJ/o8uBlKuZVV0lZoPLCWbVMIkh/a+bX0vZ77sPHnwYah68MNwTMyNkhzj1OIUSl3OHr/KcJf59G88k2oNy9G2XwMA7BzKYFO7BCsm79Z67gB58+Xi4YPH8Y+DHj7BzNwUU1PjJLGjh09n+7YDSbb7bdhDRMRzrt76hWu3j3H79n0OHciYKWFGubIT/fjDcYx+Eo6eqREq4w/HOyoolIe/fmgTKo/uwIPjF4l7Gxu/LU/tchjlsuT6pl8yJM/0Gj+xKS2cymd1GvHy5LMm6MGT+MePHgZjZm6CialRkthxI+ez68ekx7FIsfxY5ciG387ZHD29lhFje/DsmXY+oFjmzUZYMu2tQYI2ObUYhUKXK/+7iW/7ZUxrsYDyDqVo3NsegLL1SlKqVjF2TE96rmuTWe5sPH/0Ib/njyMwSKaNOzLpR67+lLSNu7T9DK+eRTPo9FQGn5lG+N0Qbh3T/tSDnPmy8fRBwutDSm1cynGWuc0Z4tuRyT1XJrkGLv9uF7WaV2J3gC8bz3uzaspPRARHai3/fPny8ODBh8LDwwePMDc3w9TUJFHcvbsPOHTww9SZmb4T2L/vF2JiYvjjj/NcvKg5thYW5owdN4SdO/ZrLcePrw9P3x0743+5jiSMK1AsF9lymDF/zzA2/uFN73EuREZEky2HKUamBtg5lGHJodFsODMJ++aVePEs6fScT2Gex4JnCabYPn8UgYGZIfofncc/TdjO38lMsTXNaYaTdxu2Dl5PXKz2inAfy5XPkscPQ+MfP3kYiqm5EcamhmmOu3z2Fk4d66BUKjA01qeRS1Vy5NKMGH77NhZLa3OO3lzCiClurJ7/U4b9LQD58uXiYaLz+jHm5qbJnNcPOXzoRPzj6bO8OLDvmFb79O+l1A82SENf+eN2eepH7fK5A5fZNH5Xkqk5n5tvwmtEcp8zUovJWdQaUytThm71YNKJMbiMbkr085e8CIsi+F4otTpWBcCqoCXFqxfF/BNH/OXIl42QBx9yCHnXRzdM0D6kFpMjnwUhCfr4oUHhWOa1IOb1W35e/+GzkmOPWhia6HPjbCCg6eNXb1GBtTemUK5WMX7ZeOaT8hdCG7K0GLNs2TIAdu/ejaWlZfz2x48f4+fnx9KlS5k1axYA33//PQUKFODgwYPMmjWL+fPnA+Du7k67du0SvW54eDgmJiYolZqpPDly5ODJE03n++nTp+TIkQMApVKJiYkJYWHamxutq6uDWp30opvw27C0xDTqW4/9cz98S1+gfD7qdqvFxlHbtJbr+1xILpdY9b/GoKPDoJXd2OC1i4gnz1P8HcNsfRhm64PTkIaUqVM8xbj00NHVTTal2I86w2mNS07E00g6lxjHcIc5DF/ahbzFrD813SQ5kUxO6jSOGjo2bSdqtZrue8fSelkfAn+/TmxM7L/vmE46ujrJHruPP3CkFvfTmt+YN2Izr6Lf8OLZS7YsOEJdZxty5svO4Bnt8e61UqvfFCek+xn/+/fGjPMgNDiMEoXqUa54I7JlM2PA4K5azPIDnRTaBXVc0nyVhnrYz+mHaX5rTn+3NtFzpbs2xn/lAa0VPv9rtHFeKJUK7OtXoU+3iTSxd8cimxljJ/bWSn46ujqok2kgErbJqcWc2HCaDZ47eBP9hujnLzm09ASVm1fAMm82XH1assxjQ4afGzopXDPS2sbVGdyM6LAXfF91LItqjcfQ3IiqvRy0nea760NyxzG560jSOB0dHSat7c2CMdsIffwsyfMTV/fCb94hWhYdRWfb73Ab0YTSVQppMf/k24zY2OSvB0ZGhmzavJSiRQvRr+/oRM8VLlKQn4/9yKmTZ1m2dJ2Wc0y6Pem1OuU4pUpBNYcyjOu8lO61J2OWzZh+k9qgVClQKhXkK5yDAU19GeI8l1bu9bB30s5IUc37LKm0jPDVVerScVF39nnvJPJpyv0jbUipTfs4z9TifL02oFar+fHUDBZsGcnpY5eJefM2Pib06TMalOiPm8MEfJZ6ULBYbm3/GR/lmb7zesOmBRQpUpAB/bwyJCfNKJbk2jR1mmLet8uv37XLB5eeoErzChmS6/tc/u1zRmoxCpWCsnVLsqzXGnwazcbYwojWXs0BWNh5BZWdKuH9vzG0HNOMSz9f5e2bT+uDpphDgnM3tZgkbbOOTpLzvu3wRrh6NWNy++W8efWhUHdm3yXcCnniN/0Ak3cNQEfn65veIv4bvsgFfGvVqoWOjg4lSpQgIkJTDT179iyzZ88GoGTJkmzdujXF/dVqdZI3VUpvMrVaja6u9mpSoQ/DKWxbMP6xRW5zosKjeBP9Js0x+cvlRVepy81Tt+JjarS3w9DUAM/9mjUvLHKZ4760C9u9f+Lvw5/+jWHIg3CKVv6QS/Y85rwIj+J1gnxTislXMhfWhSzpPFUzLNrC2kwzvFxfxeqRP1LVqQJndl1ErVYTfC8M///doFCFfFz97dMW+uoyvjnVm2kuXkamBgRe+TDM3iqPBZFhifMGCL4fRqkEnd+U4hIyMjOgUt2SnHq3sOWtv+9zx/8BhcrmSXYUTXo9DwojT8UPOZnmtOBlRBQxL9M2/UXPxIATM3fz6plmwdHq/RwJv6udtY/cJ7hQu7lmlJqxqSG3rzyIfy5HHgueh0Xx6qNj9+R+GGXtCicb16RTdf65/IAAf83r6Ojo8DYmFofWVTAw0mPuHs35nK+INQOmtcXcyoTdKz995MnYCf1p2rweAKamJly98uFcy5PHmvCwZ0RHp/1bUyfnhoweMZ2YmLfExLxg86afcGnViMUL1n9yjimJehSGVfkPax0YWWfj9bMo3n50Xhjlyk79xYN5fvsRP/f0JTbB9A39bCZYlS/M/4Ys0np+X7NR43rRuFktAExNjbl29cPik7nzWBEe9pyX0Wn/VvLJ41AO/PRr/KK/O7YeYfiY7lrJNfSj9jZbbk17m+gakkpMzfZVuO8fFD8NSQeIfRuLnUsl9Az1GLlNsz5OzsI56OjtgomlCcfXJp5i+rmePQz/qI0zT1cbV9KxIke8fyQuJpbXMbFc2vkHpZra8OeqpAujplevCc7Ufre2h7GpQaIpklYptnGhlEnQxr2PK1QqN3kK52DQTM16QdlzmqGrq4uegYplE3ZSoWZxhjabC8CDgKecPXqNSrVKcO2vwE/Of8J3w2neQjOtzszUFP8r1+Ofy5s3F2FhEcm2cfnz52H7rtXcuH4Lx0YdePXqw0Ke9nVrsGHTYubNWcb8eT98cm7v9ZnQkjrxx9iQgETXkWw8C3uR7DFOuNZLwrjgRxEc33M+fjHfQ1tO03OsM+HBkcS8ecsBv1Oo1WrCnj7n5MG/KV+1KL/uTTz17VNEPAwnv02h+MdmucyJTuN5nK9CAbIXsKT5xFYAmOYwQ0ehi1Jfxc7Rmz87twHj21G/mWZKibGpIf9c+TAl1TpPdp6FveBldOLFWh/dD6F8lWLJxuXKZ8mcCZt4Hq6ZrtF7ZEvu3X6CiZkh1eqW4+hezcKn1/4O5Kb/PYqXzc/dW9qZDgYwfuIQmjXXjJo1NTPhiv+HpQvy5M2Z4nmdL39uftyxnBvXA2jm2DnRea1NKbW5r9PQLr+OfkOt9lW491G7/Pat9r9Eey/sQThFbBPn8vFnkdRiIh4/49z+v+MX8z2z/S+cRmhmG+jq6rKw84r4osfwbf24eOjyJ+UZfD+cEgn66JZ5zJP00VOLCb4fRvbc5vHPZc9lHj86SamnZOiyzhQolYtRDebw9J7mi/fcRazIltOMq6dvA/DL+tP0n98Rk2xGRH5j05XU6ixfrUTwBawZkxx9fc0wuoQFFKVSmehxQEAAccl8YwyQPXt2IiMj46vowcHBWFtrRjVYW1sTEhICwNu3b4mKisLCwiLZ1/kUV09cp0iVQlgX1oy+qdutFhcP+acrpkTNYlz/qGCxdcIuxteYGr+4b8TjZ6zst+GzCjEAl49dp3iVQuQqosmlQY9anDvgn6aYf84GMqjcJLzsffGy9+XompOc2XWeFUO2EBsTS7txzanRxhYAi1xmlKlTnGsnb/GpNkzZz4Ca0xlQczpDHXwpVbUQeYpqcmreqzan919Kss+5Y9fSFJdQXKyaYUs6U6a6pmNYsHRu8pXIFT+88XMF/n6NPDaFyFZIk1Ml19rc+iX1nBKyca1D7aGaxcaMLE2p2L4mV386q5XcVvrsiV9ot0+9aZS1K0q+opr3Tkv3evyWzJz4P49eSTGuSJm89J7ggq6uDnoGKtp4OHB0x1k2LzhCu3Je8b/r+vm7LPba/lmFGIDpPkuwr94e++rtaVSvM1XsKlCkaAEAeri348D+4+l6vb8vXqNVG00HRKlU0rR5Pc7+mfb/VXo8OnUFq4pFMC2gOY4lOtTl/rHEHyiURgY0XjOa+7+c57dRyxMVYgCsbYoT6h+YpIDzrfOduopGtXrSqFZPmjv0pbJdWQoXzQdA114tOXwgfes57Nt9AufW9TEw0AOgaYs6XDyvnQWKLx+/TtHKhcj5rr116FGL8wf90xyTr3RuWo9tio6uDioDFQ3d6/DHrgscWnKcUVV84hf1vXPxHlu+26P1QgzAnd+vkTdBG2frVoebv6S9s/74yn1KN9dcO3SVupRoWJ6gC3e0ktsqn5/oUX0yPapPpk+96ZS1K5Kg7aqbQht3Ndm4K3/epk2JMfGvt2fl/zi24ywz+6/nWegLgh+GU6+V5gOzuaUJlWoX58rZz/s7fLznUt2uKdXtmlK3jgtVq9pQtFghANz7dGbf3iNJ9jExMebwz9vYs/sQXTsPTPSBtVKlcmz98Qfcew7TSiEG4Aef3XSpPoku1SfRq94UytkVIf+7Y9c6hevIH0evpBh3bNdfNGxjh76BZi0Qeycbrp27w9uYWH4/cJHmbppCq6GxvmYNs3PaOVf++fU6+W0KYvnuPK7WuTZXj6TtPL53PpCZ1b5jYZNZLGwyiz82nuTy3vNaKcQALJ7yI21retK2piduDhOoWLUYBYrmAqBDr4Yc2590+t+pY5dSjOvQqxEDx2uKipbW5rTuVp8D234nNjaOyUv6YlNdc6e+oqXzUbhEHi6f/fS+XHKmTP6emtWcqVnNGQf7tlStWomiRTWFgl69O7F/39Ek+5iYGHPwyCZ+2nOE7l2HZVghBsD/+HWKJWhzGyTTLqcWk690btokaJcbvWuXM8qVE9cpUrkQ1u9yqdu9Fhc++iySWsxfey9i52KD6t17zqZpee5c1Ky/13VOB2yaaaYeF7UrRJ5Subj6681PyvPC0WuUtCtE7nd99Ka96vDHgctpjvlj/2UadamBrkIXY3ND7NtW5sw+TR9txMquGJkZMKrh3PhCDEC2XOaMWtMDM0vNlPW6Hey4dzXomyvEiC/HFzkyJjlVqlRh//79lCxZkoCAAHr37s3Ro0kbZwCVSkWVKlU4cOAATk5O7N69G3t7zdzMunXrsnv3bjw8PDhw4ABVqlTR6mJfkSEvWDPYD4/VPVCqFAQHhrJq4EYKVsxPt3kdmezgm2LMezmL5CD0vvamTqXmecgLlg/0Y8g6TS5PAkNZ6rGRwpXy03tBR7zsfVOM+Tfzuqyiu29bWgx2QB2nxm/iHu5c1M6Cos+CXzDXYyPjN7qj1FPy6HYwvn00oxWK2xRg6GI3BtScnmpcSl5FvWZyp+V4zGyLQqUg5vVbZvZcQ0iCdX4+R3ToCw6M2UjLRe4oVErC7wWzf+R6cpUvQJNpbqx1mp7q/meWHab5nG70PDgOHXT4bf4+Hl++p5XcEgoPjmSqxxqmbuqHSk/JwztPmey+GoBStgXxXNKN7tUnpxq3atpeRsxzZcNZb5QqBcd2/cVPa37Teq7JCQkOY6DHBNZtmoNKT0Xgnft4uI8DoJJtGRYsmYR99dTvgOM1Zha+c73448IeYmNj+fXEHyyYuyZD8n0VFsmp8Wuwn9cfhUpB5P1gTo5dRfayBanh3Z39bb0p5eqAcR5L8jewIX+DD0Pxf+41mzfPojAtaM2LoJAMye+/IjQkgqH9prNigw96ekoC7wQxuM8UACralGT2ojE0qtUz1ddYu2IXFtlMOfzbKnQVuly+eJNJXtoZjRQZ8oIVg/wYtKYHSj0FT++Esry/pk3uOb8jE+r5phgDsHvWIbrObMu03z1RKBX8+dNFTmzQ3jpjaREd+oJ9ozfSenGvd21cCHtHaNq45tNdWdViRqr7/zJlJ42929H35/HExaoJPHWD0z9ofw2kiOBIpnmsYcomD5R6Sh7eCWaKu+YOZCXftXE9qk9ONS41nu0WMXROJ7p7tiAuLo4Nsw9y6dSn3wL2Y8HBofTtPRK/LcvQ01NxO+Ae7j01ow1tbSuwZPlMqts1xaN/dwoUzIuziyPOLo7x+zdz7MTkKWPQ0dHBZ6pn/J2Y7gbep0O7PlrJMTw4Eh+P1UzfNAClnoKHd4Lxdl8JQCnbQoxb0p0u1SelGrfjh2OYZTdm3cnv0FXocuPiXWZ4aqZSTRuwjuG+ndhybgq6Cl0ObzvDsWTWb/kUUaEv2DHCD7flPVGoFITdDWHbsI3krZCf1rM6sbDJLK38ns8VFvyc8R7LmLdxGCo9JfdvP2FsH82NCcraFMF7cR/a1vRMNW7FnN1MXzGAXX/6oqOjKfb4n9eMHBjSaQ5jZnZDqVLw5vVbRvdcyJOgjOujBgeH4dHHk42bF6Knp8ft2/fo02sUADa25Vi8dBo1qznTt19nChTIg5NzY5ycG8fv36JpV8LCtNNfe+/5uzZ38JoeKD5ql3vN78j4er4pxgDsetcuT8+kdjky5AVrhvjRf5Uml+DAUFYN0HwW6T6/I971fVOMATi++ndMLIyZ+MtIdBU63L30gK0TNev7rR+xlW7zOuI8sgmvo16zsPOKRCNu0uNZyAu+77eRsRt6aW4ffyeEuX3WU8ymAIMWuTKk1owUYwAOrPyNXIWtWHh6LEqVgkNrTuJ/8hYlqxamditbHvzzhFk/D4//fWsn7uHC0Wts8z3MtANDiH0bR9ijZ0zttOIzj7gQn05HndxEvExUsmRJjh49SteuXTl27Bienp5UrVqV1q1bxz9/48YNnj9/zvjx4wkMDESpVOLl5UWVKh9Wtf94v4cPH+Lp6UloaCi5c+dm7ty5mJubExERgaenJ/fv38fU1JTZs2eTL1++NOfb23qIdg9ABovS/jpmGS4s5u2/B31B6ufM6gzSb8+jjPsGKaNc48+sTiFdFhRJeveYL52rv/bX5cho+UyXZXUK6dJIzzarU0i3UuYZN5w+Ixx4/PW1b+feauduXJmpgrJhVqeQLg6WJv8e9IXZG/75U6MzW+Bb7RTDMksr4+Tvsvgl0/si5zWk7umrr+s6ArA38r895fuBa9K7w/0X5PNLOjLwS5blI2Pe39L62DHNXPAZM2Yk+7yZmRkLFixI8XU+3i9v3rxs2LAhSZyFhUX8wsFCCCGEEEIIIcS3RB0nixZ/Cb7C2qoQQgghhBBCCCHE10uKMUIIIYQQQgghhBCZSIoxQgghhBBCCCGEEJlIijFCCCGEEEIIIYQQmSjLF/AVQgghhBBCCCFE5lCrZQHfL4GMjBFCCCGEEEIIIcQ3Y+/evTRr1ozGjRuzadOmJM8vWrSI+vXr4+LigouLS3zMtWvXaN26NY6OjowbN463b99+cg4yMkYIIYQQQgghhBDfhCdPnjBv3jx27tyJnp4eHTt2pFq1ahQrViw+xt/fn7lz52JjY5No31GjRjFlyhQqVaqEl5cX27Ztw9XV9ZPykJExQgghhBBCCCGE+CacOnWK6tWrY2FhgZGREY6Ojhw6dChRjL+/P8uXL8fJyYnJkyfz+vVrHj58yKtXr6hUqRIArVu3TrJfesjIGCGEEEIIIYQQ4hvxX10z5vnz5zx//jzJdjMzM8zMzOIfP336lBw5csQ/tra25tKlS/GPo6KiKF26NKNGjaJgwYJ4enqyZMkS6tWrl2i/HDly8OTJk0/OV4oxQgghhBBCCCGE+KqtW7eORYsWJdk+cOBABg0aFP84Li4OHZ0PBSm1Wp3osbGxMStWrIh/3LNnT7y8vLC3t091v/SSYowQQgghhBBCCCG+at26daNVq1ZJticcFQOQK1cu/vrrr/jHwcHBWFtbxz8OCgri1KlTtG3bFtAUXZRKJbly5SI4ODg+LiQkJNF+6SVrxgghhBBCCCGEEOKrZmZmRr58+ZL8fFyMqVmzJqdPnyYsLIyXL19y5MgR7O3t4583MDDA19eX+/fvo1ar2bRpE40aNSJv3rzo6+tz7tw5APbs2ZNov/SSkTFCCCGEEEIIIcQ3Qh3331wzJq1y5szJsGHD6Nq1KzExMbRt25YKFSrQu3dvBg8eTPny5Zk8eTL9+vUjJiYGW1tbevToAcDs2bMZP348L168oGzZsnTt2vWT85BijBBCCCGEEEIIIb4ZTk5OODk5JdqWcJ0YR0dHHB0dk+xXqlQptm/frpUcZJqSEEIIIYQQQgghRCaSYowQQgghhBBCCCFEJpJpSkIIIYQQQgghxDdCrf6214z5UsjIGCGEEEIIIYQQQohMJMUYIYQQQgghhBBCiEwkxRghhBBCCCGEEEKITCTFGCGEEEIIIYQQQohMJAv4plNUTFZnkD46X+HaTEGEZ3UK6ZQtqxNIt9wqo6xOId2ufWXvvYvhJlmdQrqNNl2W1Smk24NIj6xOIV2cTU9ndQrpZqF6m9UppItrfgXTgm5mdRrp83UdYgAqmJhmdQrpYq6KzeoUxBfIUj+rM0i/bHpxWZ1CutXI8TqrUxAfUatlTMaXQP4LQgghhPjP+OoKMUIIIYT4JkkxRgghhBBCCCGEECITSTFGCCGEEEIIIYQQIhPJmjFCCCGEEEIIIcQ3Ik79FS4s+h8kI2OEEEIIIYQQQgghMpEUY4QQQgghhBBCCCEykRRjhBBCCCGEEEIIITKRrBkjhBBCCCGEEEJ8I9RxsmbMl0BGxgghhBBCCCGEEEJkIinGCCGEEEIIIYQQQmQiKcYIIYQQQgghhBBCZCJZM0YIIYQQQgghhPhGqNWyZsyXQEbGCCGEEEIIIYQQQmQiKcYIIYQQQgghhBBCZCIpxgghhBBCCCGEEEJkIinGCCGEEEIIIYQQQmQiWcBXCCGEEEIIIYT4RsgCvl8GGRkjhBBCCCGEEEIIkYmkGCOEEEIIIYQQQgiRiaQYI4QQQgghhBBCCJGJZM0YIYQQQgghhBDiGyFrxnwZZGSMEEIIIYQQQgghRCaSkTEZoFLjMnSc6IRST8H9K0H8MHgzLyNfpynG0MyAPgs6kadETnR0dPhty5/s/f4oAGVqF8NtSksUSgWRYVFs8NrJPf+gz8+3URk6vM/lahArkss3DTFD1/Uk/PEz1o3ZkWi7kbkhU4+PZPOkn/jzp78/O9/36jhWYoh3R/T0lNy8cp/v+v9AVOTLNMeZZTNm/PyelCpfkJfRr9m98X9sXnYEgLK2RRg9swuGxvooFLqsnruX/VtPai33IvXKUneUCwo9JcHXH3Jw7CbevHiVbGwz3y6E3Ajiz5Wa88DA3IjGPh2xLp2PmOjXXN5xhvPr/6e13N6zbVyGzt85odRXcvdKEEsGbuZl5Ks0xegZqHCf3Y7ilQugo6PDzb/usnLkj7x5FRO/b0WHUnTxdmZknVlaz/29xk3qMNF7CHr6elzxv8ngft8RGRmVYvySH6Zw9co/LPp+HQC6urr4zvOiZu3KAPx8+Hcmes3JsHxLNyhDM08nlPoKHl0LYuuIzbx+8TrZ2I7z3Xh8LYgTy48DoDRQ0WZqW/JXKoiODty7cJcd47bzNsExzwgNHGvgNakvevoqrvkHMHzADF5ERqcY//1yL65duc2yBVvit3Vzb4lbNycMDPW4dOEmwwfM4M2bjM07NWq1Gi/PPRQvYU3PXjUz7ffaOZal2yRnVPpKAv0fMn+AX5L3XGpxuro69JrWmsqNSqNQKNi54CgHV/8OQIU6xek5pRUKlS5vXsWwfNR2bp67C4DXRncKl8vLqyjNuXbp15usGLvzk/+OgnXLUX1ES3T1lITeeMhxrw3ERCX+O0o4V6VSr8agVvP25Rt+m7qVYP976KoU1BnfgdxVigNw71d/TvvuRB2n/uT+kph2AAAgAElEQVR80srBsRpjJ7mjp6/HNf/bjBzgm+q5PG/5GK5fucPyBduSPLdikzdPHoUyfuSCjEyZJk0dmDxlDPr6evhfvo5Hn1FERr5IEtfRtRXDhvdFrVbzMvolI4ZN4vz5S+jo6DBl2liaNHUgLi6OgFt3GNh/LCEhYVrJr3zDMrQer+k7PLgaxLqhm3n1UZuWUozHqh5YF7aKj7MsYMnNU7dY3HVl/DarAtkZ//NI5rVfyt2/72sl54SK1i9L3VHO8dfqA55+KV6rm/t2Ifija7WjTwesy+QjJvoNl7ef4VwGXKsB7B1tGOrdEZWeiptX7jGx//Jk+0MpxZllM2bifHdKxveHTuC37DAAdvZlGDnFDaVKyauXb5g+ai3+5wIy5O94z7FJPbx9Rmiu3Zdv0N/DK9nzukMnZ4YOc0ethujol4wa4cOF8/4ZmhtAmQZlaDFWc60OuhrE5lSu1a7z3Xh0PYjjy44n2m6Rx4Khe4fh22gWUWEp90u0pXj9sjQY7YRCT8mT60H8NCblc9llTmeeXg/i9IpjALRb0pPshXJ8yD2fJXf/uMWW3j9kWL757ctjN6w1unpKwm4+4Lfx65JcR4o5VaN8D0cA3r58zelpWwi5ormutfxxPAoDFXExsQDc2neGy6uPZFi+QnyqL3ZkzNixY2nQoAElS5ZM977Xrl3DxcUl/qdOnTq0aNECgF27dlG7du345+bNm6fVvE0tjem7yJX5XVczsuo0ntwNpeN3zmmOaefVjLCgCMbUnMGEBnNo2LMWxe0KYWhmwLANvfCb+BOetWeyZsQ2Bq/ujlJP8dn59lnkyvxuqxlVbRpPA0PpMDFpvv8W02KQAyVrFE32d3gsccPQzPCz8vxYNitTfJb1ZbjbfJxtR/LgzhOGTu6YrrjRM7oQ/eIVLauMwq3+RGo3qoR9ExsA5m4aypKpO2hf04v+rWYxakZnChTNpZXcDbOb0GxWF3YPWMHKRpOJuB9C3VEuSeIsi+ak48bBlHyX03sO49sQE/WaVY4+bGg7myJ1y1K0fjmt5PaemaUJA5e44dtlNYOrTOVJYCidJzmlOabNyMYolLoMrzmT4TVnoG+oovXwRgDoGajoNL45w9d0R6HMuCbI0iobi5b50NV1OFUrOXP3zgO+8xmabGyJkoXZc2Alzq0aJdrewbUFxYoXopZdG+pUa0etOpVx+ShGW4yzG9Nhrivr+qxmpv00Qu+G0tzLOUmcdbGceGwbQIXmFRNtbzi4EbpKXeY0nMnshjNRGahoMLBhhuT6nqWVBfOXjsW983jq2LpxNzCIcd4eycYWL1mQH/fNp4VLvUTbmznb08ujDe2dh1LXrisGhnr0Gdg+Q/NOTUBAMD27beDI4WuZ+nvNrEwYurQz0zqvpK+tD48DQ+nhnfT/n1pc0561yVvMmv5VpzGs3ixcBtSjROWCKFUKxqzryYJBfgyqOYMtsw4zYkXX+NcsVbUwY5rMZ1CtGQyqNeOzCjEG2UyoP70rhwb9wOYmk3h+P4QaI1slirEonJMao9qwz30B21pO5a+lB2myUHPelHerh2F2U7a0mMxWZx9y2RSlaNPKn5xPWmW3Mmfu0tH06TyJurbduBcYxFjv3snGFitZgK375tDcxT7Z5/sN7UDVmuUzMl0ArKyys3zFbDp16EvFcvW5c+cePlM9k8QVL1GEadPH4dKiK9XtmjJj+kK2bFsOQLfuHbCxKU+Nqs2ws21MQMBdZsyaoJX8TCyN6f69K0t7rGZCzWmE3A2l9QTnNMcs67WGyQ6+THbwZf3wrbx89hI/z+3x+yr1lfRa0gWFXsZ8r2iY3YRmMzuzq/9KVjT0IeJ+KPVGJ31PWhbNSaeNgyjZtFKi7Q3Gt+FN9GtWNp7C+jazKVKvDEUdtHuthvf9HA+Gus3DyXY4D+48ZdjkTumKGzOjK9EvXuFSZQSu9cdTu1El6jaxRalSMHvdEL4buII2Ncbww6xdTF8xQOt/Q0JWVtlZ9sMM3DoOxLaCI3fu3GfylJFJ4ooXL8zUaWNo6dyLmtWcmTVjCX5bF2dobqC5Vnea58rq3quZVmcaofdCcUrmWp2zWE76bxtAxRYVkzxn19aOQTsHY5HbIsPzBTDKboKLrxvb+q1icYMpRNwPoeGYpDlbFc1JV79BlPnoXP6x/2qWN5vJ8mYz2eu5mVfPX3JgYtIitLYYZDPBfmp3fhm6lO3NJxB5PwS74a0TxZgXyknVkW051Od7drWezIXl+2m4oB8ASkM9TPPnYGeryexqrfmRQoz4Un2xxZhdu3Zx8OBBbty4ke59S5cuzZ49e9izZw9btmzB3NycSZMmAeDv74+np2f888OGDdNq3hUcSnH7wj0e3w4G4JdVJ6nVrnKaY9Z77mTThD0AWOQ0Q6mnJPr5S3IVyUH085dc+fUmAEH/POVl5GuK2xX+rHzL19fk8uR9LquT5vtvMaVrFaNCg9IcXZt05EjLkY25f/UR969+/giehGo4VMD/3G3uBTwGYNvKX2jWvla64srYFGbflt+Ji1PzNiaWXw9foFHLqujpq1g2fSd/nNB8u/IkKIywkEhy5s2uldwL1y7N40t3CQ/UHM8Lm36jrItdkjibznX5e+spbhy8kGh7rnIF8N/9J+o4NXExsQQc96dkU5sk+3+Oig6luHX+Ho/e/c8Pr/qdOu2qpDnm6qkAtvseRq1WExen5valB1jlzwZApQal0DfSY6HHRq3m/DGHBjW4cN6f2wH3AFi1YhvtOjRLNta9b0c2rN3Jnp2JL9YKhQIjY0P09fXQ11ehp1Lx+vWbDMm3ZN1S3P/7HiF3NMfz1PqT2LZK+iG0Vvfa/OF3hkv7LibafvtMAD9/fwS1Wo06Ts1D/wdky6edczYldR3suHj+OncCHgCwbuVuWrdPvljVvXcr/NbtY+/uE4m2t+vUhGULtxIRHolarWbM0Dls33w4Q/NOzeZNf9GmnQ2OTcpk6u+1dSjFP+fvEhSg+f/vX/kb9donbRdSi6vhVJFfNp4hLjaOFxEv+XX7eep3sONtTCxdS4zj9iXN/ylXIUsi/8/efYc1db0BHP+GJOwpoogL9x44cC/UOureew/ceyG2DtzbKmq1aourasW6altX3dZZBVcdOECRKeAW8vsjGkGGIGH9+n6ex+cxyXuTN4d77zk5OffN+29ic+a3xcTciOHLO7PijBsjV3bD3Mb0i99H3polCbp6n2f3nwLgu+UYRZo7x4mJfvOOo+5evAiKACDI5z6m2S0xUCv5Z8Mh/hi1BjQajK3NMLI04fWzxFen6Esdl0r8c/Em9+74A/DT2t207lA/wdhe/Vux5cd97N0Vf5VDtZrlqNvAGa8f9qRpvgANGtbmwvl/uHPbD4DvV3vRqXOreHGvX79hsOt4njzR/k0uXrhCTns71Go116/dwm3iTN68eaN7LF++3HrJr1Td4vhdfsDT9+e0oxtOUqVtxRTHKNVKen/XlZ+neBMWEK67v+uc9pza+jdRIfFXTOhDgVrFeXw1Vl+98TglE+irK3SvzT/bTnNz/6d9dV58vc/F6qt9Kd64fLztU6u6S1l8L9zRjXN+XvsnX3eomaK4kk4F2bP1+CfjoSq8extN/SKDuXHFD4A8BXLwLDRt2vsDlwY1uXDhKnfuaFc4rF2zmQ6d4k8cvH7zhiGDJhP45P3f5+JVcubMjlqtTtP8itcpzoPLH/vqkz+epGKb+H11zd41ObPlDP/sidtXW+a0pHTjMqzqsjJN84ytUK3i+F95QOj7ffncxhOUaVkpXlzlHrW5uPUU1/ZfjvcYgIFaSauF3fh9xi9EPA5PMEYfctcoRZCPHxHv+5HrW49SuFmVODHRb95xfMpPvAx+BkCwz31MslthoFZiV6YA7168pvH3I2iz61uqTOiA0iht94usKEZj8H/5L6vJlBm7urqi0WioXr065cppZ5QnTpyIh4cHnTt3xsXFhV9+0V4KEx4ezpAhQ2jSpAktW7bk9OnTcZ5r9erVVK5cmUqVtCedq1ev4u3tTfPmzRk7dizPnj3Ta+7ZctsQ4v/xBBUaEI6ppQkmFkbJjomJjmHw6u7MPTWR6ydvE/DvU57ceYqRqRFl6mlXChV0ykee4vZY21umKl/b3DaEfibfpGKs7S3pPrsNngO9iImOifPcpesWo0T1wuyYvT9VOSbEPk82nviH6G4H+odiYWWKmYVJsuOunLtNs041UamUmJgZ0bClM9ntbXjz+i3ePx3VbdO2twtm5sZc+ftfveRukcuaiMdhutuRT8IxsjDB0Nw4TtzBadu4vud8vO0fX/ajdCtnDFQGqE2NKNa4POZ2qdsPPpU9jzXB/h9zDPEPx8zKBBML42TF/HP4Bo/ff1i0y2tDs0F1Ob1L27n/ve8qG9y8E7z8Qp9y57HH/9ET3e0A/0AsrSywsDCLFzt+9Gx2bIu/n272+pXw8Aiu3T7I9buHuXv3IQf2p80yc2sHG8JjfdB49jgcE0sTjMyN4sR5u//CpV0X4m1/69hNgt9PjNnktqFWv7r8szfhAZW+OOTJQcCjQN3tx/5BWFqZY24R/8P85LFL8N5+MN79BQvnJbudDZt3LuDQ6Q2MmdSbZ8/SdrCfFPdvmtCsedqvaviUXR4bgh59/PsHJ3DMfS4uex5rgmIdk8EBYWTPrf3mNfpdDNZ2Fvx404O+Hq3YsUT7t7C2M+fy0ZssH7GVYdVn8yrqNSM9u37x+zC3tyHqycccop6EYWRhgtrs4/uI9A/h/l8fLyWoMakdfoev6JaTx7yLoeqYVnT7cwYvgiN5fF4/596kaPflp7rbSe3L7mOXsWv74Xj357S3Zdq8oQzrOzNef5gW8uRx4NGjx7rb/o8eY2VliYWFeZy4B/cfceC3j/nOnT+FfXsP8vbtW86evcjly9q/hbW1FZMmj2DnL/v0kp+Ng02cyZOw92MH41jntOTE1OxalfDAZ1zafyXOfUq1Acc3xh3z6ZNlLhsiY33gjHgSjnECffWfU7dzbXf8vjrgHz9Kta78vq82pFijcpjlsNJ7nvZ5bD8Z54QkMh5KPO7quds071QrznjIzl577nj3LhrbHFYcuuXJGI+urFuyW+/vIbY8eezxj7NfP8HKyiKB/dqf3w8c1d2ePc+N/XsP8/Zt2l7iap07bl8dnkhf/cvkX7joHb+vjgiMYH2/dQS976/Tg6WDTZxxZ8TjcIwt4+/Lv327HZ/d8XP+oELHakQGRnDj9yuJxuiDmb0Nz2P1I88DwzC0MI3Tj0QFhPDw2FXd7aoTOvDg8D/EvI1GbWZMwN83ODxqFb92mIl5rmxUHhV3ZY0QmUWmnIxZtWoVALt27cLW1lZ3/5MnT9i8eTMrV65k3jxtnYmlS5eSL18+fvvtN+bNm8eSJUt08ZGRkWzbto2hQ4fq7rOzs2Pw4MHs3r2bXLlyMX36dL3mbmCgAE38a9tjojUpivEc6MXAwm6YW5vSZnxjXka+ZlG3tbQc3ZDZx8dTq1NlfI//y7s30anKV2GgQPOZXBKLAQVD1/Rk42RvwgMj4jxim9uGbh6t8HT1SpNr/Q0MDCCBp/10AJxU3EK3TaCBbadmsXTrGE4fvsq7N+/ixPUZ3ZzBk9syrP0CXuup9oYikZw0yRy8H561E41GQ689k2izagB+J24Q/TZ1+0H8HBWfbd/kxBQsn5cZv43gtzXHuPC7r15z/BwDA4OEDjOiU/AhacJkV0KCQinqWJfSRRpiY2PJkOE9Pr/hF1Akcl7QRKfs+MlTJg9DvEdwcsNxrh9M2zbXRxurVEpq16vEgJ7f0Lh2P6xtLJn0TcKXh/w/S/xcHJPsOO35Lta5W6GIs314UCQ9i7kzpv5CRnl2w6FwDm6ev8/MLmsI9g8nJkbDptn7qdyoNCr1l10Cm1h+mpj4+4TKxJCvlvbHMp8dR9y94jx2ZuEufnAeTaR/CLWndvmiXFJCm3f8+5O7L6tUSlasd2fqRE+eBuqn3srnJNbW0dEJ9wempiZs2rKSQoUcGTRwfJzHChTMz5+Ht3Pq5DlWrfxRL/kZJLavxmhSFNNwYF32Lfq4ajFfmTzU6VmDjePS7jIJSGJfTm5fPdMbNNB7z0Tarh7AvZM3iXn77vMbplBi5+GExkOJxc1380Kj0bD91ByWbR3L6cNXeRtrPBTy9Bn1iw6mq8sUZqx0JX/hXPp+G5/kmbL92mvTMgoWzM+QQW5pltcHCoV++ur0lHjOKZs0rtqnHseWH9BXWolSfNKXfZBYP+KyeCCW+XJw/BvtuevBkX/4a+I6Xj97QfSbd1z+fj/5G+h3BbkQ+pKlCvjWqFEDhUJB0aJFCQ/XzkqfO3eOBQsWAFCsWDF+/vlnXfzu3btp0KBBnAmdFSs+Xk/ar18/GjbUb/2H4EdhFKqYX3c7m4MVUWHPef3iTbJiyroU58G1AMKfRPD6+RtO/XIR5xblUCgUvHr+Go/my3XbLTw3mcB7qZtZD3kURuHYueSKn29iMbmL25PD0ZZuHtpl0VY5LDFQGqA2VhNwKxBDE0MmbNfWAchZwI7O01pikc08wcuZkmOwezvqNq0AgLmFKf/6PtA9lsMhG89Co3j5Im4BtccPgylTqVCCcfZ5bFk0ZTMRYdrl+v3GtuTBXe1KCrWhCo/VrhQsnpvuLt8S8CD4i3JOSERAKA7lHHW3LXJa8zL8OW9fJu/yF0NzY47O3cWr90v3qw5qRNh9/X7DEvwwjCIVP+Zo62BF5Kf78WdiarStQP+F7Vk7dgcndiT+TYs+TZoymCZf1wXAwsKca74fv1F3cMhBWOgzXryIX9QwMc1bNGD8mNm8ffuOt2+j2LJpNy1bN2TFsp/0nTph/mHkc/p4nFnZW/Ei7DlvkrlfAJRv4UTbWe3ZmcjqGX0YN7kvXzXVXupnYWHG9WsfCznmcshOWGgEL18kf9VT4JMQ9u8+piuU+svPfzB6Qi+95pxZdZv8NVWaalfhmFoY4xfrck5bBysiQ+MecwBBD8MoVskxwbigh6Fky/Xxm/ds9lYE+4djamlMuTpFOb1H+23mnX8ecdfHH8eSDtjksMDc2pSz+7XfMCoU2gHvl67siHocSs5yHy+fNctpzavw57z7ZD82z2VD01VDCLvzmF97LCb6tXay275CIV6GRvLM7ykx72K44X2aWu4dvyiXzxk7uRcNm2oLNJtbmHLj2j3dY/YOdoSnYF8uW6EY+Rxz8e1sbc0Cu5zZUCoNMDJWM26o/op+T/l2NF83045bLC0s8PG9oXssd257QkPDEzzH5c3rwA7vddy8cZtGDTvy6tXHvrJ2nWp4bVrB4oWrWLJYfwU5Q/zDKFDh4znNOpcVz8Oe8yb2+OIzMXlL58ZAZcCtU7d1MdU6VMbEwpiJ+7Q1wKztrei3sjs7pu3mn9/1V7w1wj/sk77aKkV9tZGFMUfmfOyrqw3+Sm999RD39tRrqr00xszChH99PxYvTno8VDjBOPs8tiycskk3Huo/thUP7gZibmlClTqlObTnHADX//Hjls8DipTKy/3bj9EX929G0PRr7WWBFpbm+Pp8LFHgkDtnovt1nry52P7Lam7euEPTRt3i7NdpJcw/jPwV4vbVz1PYV6e3ZwGh5I41vrC0T9m+DGBfKg8GKgPun7n9+eBUev44hBxlP+lHnsXvR8xyZeOrFUMJv/uYfb0W6PqRfHXL8ibyJU8uaMeACoWCmHf6/dJSCH3JlCtjEmNkpF0CqFB8/F10lUoV5/adO3eIeT9zevDgQZo2/VgjIjIykg0bNuhuazQalMrUFcD91NXDNyhSyRH7gtqq4/V71+DCfp9kx1Rp5UTbCY21781QSdXWTvge+xeNRsP4nwdSoHxeAKq2duLt63ep/jWlq0duULiSIzlj5/KbT7Jibp/zY3iZqbjVmY9bnfkc2nCSM94XWTtiK/tXHGF0xRm6x+5efsCWb3/94okYAE+PHXSo7kaH6m50c/mGss5FdEV12/etz5F98T98nj58NdG4Dn0bMMS9PQDZcljSpmc99m87BcDsH4ZgZmFCj/pT9ToRA+B34joOTo7YvK9MX75LTW4fTP6ST6cutag5UluQ2tTWgnIdqnNt9zm95nj58A2KVs5Prvd/86/61OTcvqvJjqnUuDR957ZlRmvPdJuIAZg9w5PaVTtQu2oHGtbtRqXKZSlYKB8Avfu1Z/++I595hrj+uXyd1m21lfpVKhVNvq7Lub/TZnnurb9ukL+CI9kLaNuzWvca+PyR/A8WJRuWotWMtqzusjLNJmIA5s/8gYY1+tCwRh++dhlIxcqlKFAoDwA9+rbi9/0nUvR8e3cdpUWbehgbGwLQpFktLl9M3+K5GWXjzH26ormjXRZQrLIjDoW0f/+mfWtxZv/VeNtcPHQ90bgz+67SsHs1DJQGmFmZUKddRU7vvUJMdAwjV3SjRNWCAOQrbk/eojm5ed4PYzMjXOe319WJaTuiASd2XY6zMiElHp64Ts5yBbDKnwOA0p1qc+9Q3F/RU5sZ0dJrNHf/uMSfo3/QDaABclctRs1J7VEoDUChoGhzZ/zPprx2XHIsmLmBRjUG0KjGAFq4DKVC5RIUKKStl9K9b3N+338q2c918e9rOJfopHu+jT/sYc8vR/U6EQMwY9oiqlZuQtXKTahTqyXOzk4UKuwIQL8B3di7J36RSnNzM37/cxu/7jpAj25D43xgLV++ND9v/55+fUbpdSIG4NrRGxSs5EiO9+e0Oj1rcPmAT4piilYvzI3jcS9T+3mKN+7VZuqK+4Y/ecbaQV56nYgBuPdJX+3UtRb/Hox/TCamfJea1Br1NQCm2bV9tW8ClzN9iRUe22lXfSLtqk+kq8sUyjkX1o1zOvZtwOF98V/n1OEricZ17NuQoe7awum2Oazej4dOEB0dw3TPgThVLQpAoRJ5KFDUgavn9PuB3GP6UqpXaUH1Ki1wqd0OZ+fyFCqknTzo278z+/YeireNubkZv/2xid2//kGvHqPSZSIG4OZfN3CM1VfX6JGyvjoj3Dl+gzzlHXW/iFSpa01u/Jn8fRkgf5XC3Dt1Ky3Si+fRyWvkKFsQy/f9SPGOdXhwOO5l12pTI77eMBa/g5c4MnZNnH7ELKcNzuPaozRSozBQULpnQ+79pt9x8v8DTYzi//JfVpOlVsYkpFKlSuzbt49ixYpx584d+vfvz6FDh9BoNPj6+uLk9HFZmqmpKWvXrsXJyYly5cqxceNGva+MiQiOYvXQzYz4sTcqtZJAvxBWum6kQPm89F/WCbfa8xONAdjkvou+izsw95T2FxHO773CgVXaGhXL+/9E/6WdUKmVhAdGsKjr2kTzSHG+G3qjMlTy9F4IKwe9z3dpJ9zqzE80JiOFBkUwxXU1CzeOQG2o4uHdQCYP0BZDK+lUgKkr+tOhuluScWsX/sqsNYPZ+fdcUChY4bEd34t3KetchK9aV8HvVgA/HvxW95pLpmzl1KHUfxB/ERLF/gkbabW8H0q1irAHQewb+xP2ZfLReFZXNjSfneT2Z1b9ztcLe9Lnt8koUHB8yV6eXH2Q5DYpFREcxYrBmxn7Ux9Uhkqe3AvmO9eNFHLKy6BlnRlba16iMQA9PFqCQsGgZR9/0eHG2XusHbtdr3kmJTgolKGuU/hx00LUhmr87j3Etd9kAMpXKMkyz6nUrpr0r/a4TZjH/EVunL30K9HR0Rw7epZli9anSb5RIVFsHb2Znt/3RqlWEnI/hM0jNpKnbF46LOjEoq/mJ7l98yktUSgUdFjw8VfF/M7dY+fkHUlslTohweGMHDSbNV4zMDRU4XcvgOEDPAAo51SMBcsn0LBGnySfY8Mab6xtLPj9+A8YKA24evkWU92WJ7nN/6NnwVEsGbSRSV59URuqeHwvmIUDtCuwCjvlY8TyLgyrMSfJuH1rj2NfIDvLT09CpVZyYP1JfE5qPzTN6Pw9A+a0RaVW8vb1O+b12UBIQDghAeHsXnWUBX+ORmGgwM83gO+Gbf7i9/EyNJLDk36i0bIBKNVKnj0I4tCEDdiVzkc9j+5sazWTMl3rYuFgS8GG5SnY8GNB0197LeHSmt+p6daBjr+6o4nR8Pjibc4s9E5FyyZPSHA4YwbNZ7XXVNSGKu7fC2DkgDkAlHUqyvzlY2lUY0Ca55ESQUEhDOw/ls1bV2FoqObunQf066NdLVKhQlk8V8+lauUmuA7uRb78uWnRshEtWjbSbd+0UWeme0xAoVAwY+ZE3S8x3fd7SMf2qX+vkcFRrB++Gdd12rFOkF8IPwzdSP5yeem5uBPTXeYnGvNBzoJ2hDxMn8u+PvUiJIp94zfSekVfDNQqwh8Es3eMtq9uMrsL65vNSXL7Myv/oNnCHvT9zQ0UCo4v3seTK/rtq0E7HnJ3XcXijaN045xJA7SrwEs5FWTaigG0qz4xybg1C3cxe80QvP+ej0KhnezxuXgXgBGdFzJhbk9UaiVvXr9jfJ/vCAxIu79JUFAorgMmsnHLdxgaGnL37gMG9B0HgFOF0qxYOYvqVVowcFA38uVzoHmLr2je4ivd9s2a9CA0NO2Ky0aFRLF51GZ6f68dEwf7hbBpxEbyls1Lp4WdmN8w6b46I7wIieLXcZtov7IvSrWSsPvBeI/2IleZvLSY24XVTed+9jlsHe0If5Q+x+Kr0Ej+cl9P/cWuKNUqIh4G8dekH8heKj+1ZvTEu810SnZ1wdzBFscGTjjGugRpf++FXN92DIu8drTeMQWFyoDHZ29y0XNvuuQuREopNAkXA8lwxYoV49ChQ/To0YPDhw8zceJEnJ2dadOmje7xmzdvEhERgbu7O35+fqhUKtzc3KhUqRIhISG0aNGCkyfjrsQ4f/48M2fO5NWrVzg6OjJv3jwsLCySnVcXmxF6fZ9pTZH1Jgi5+ib9iprpQ9ecNhmdQor9HazfFWHp4btmILIAACAASURBVPDboxmdQor0samX0Smk2OaIixmdQoo9ikz4p7QzqxYWaVdwNK187aD/OhdpaVZA+nx7q08hr9N+6b++dbNu/fmgTKSQeda7TGHjU/2uzE0Pfu/SbzWsPvTLlvCvLGZmNoZpXyBc33Kbpu2PNqSFftfWZHQKacq3ScK/GJjVlfot/kq6zCzTroz58JPWhw9rfwFgzpw5CT5uaWnJsmXL4m1va2sbbyIGtCtpvL3T/ls2IYQQQgghhBBCiIRkqZoxQgghhBBCCCGEEFldpl0ZI4QQQgghhBBCCP3SaLJgLYv/Q7IyRgghhBBCCCGEECIdyWSMEEIIIYQQQgghRDqSyRghhBBCCCGEEEKIdCQ1Y4QQQgghhBBCiP8IqRmTOcjKGCGEEEIIIYQQQoh0JJMxQgghhBBCCCGEEOlIJmOEEEIIIYQQQggh0pHUjBFCCCGEEEIIIf4jYqRmTKYgK2OEEEIIIYQQQggh0pFMxgghhBBCCCGEEEKkI5mMEUIIIYQQQgghhEhHUjNGCCGEEEIIIYT4j9BIzZhMQVbGCCGEEEIIIYQQQqQjmYwRQgghhBBCCCGESEcyGSOEEEIIIYQQQgiRjqRmjBBCCCGEEEII8R8hNWMyB1kZI4QQQgghhBBCCJGOZDJGCCGEEEIIIYQQIh3JZIwQQgghhBBCCCFEOpLJGCGEEEIIIYQQQoh0JAV8UygqOiajU0iRV9HRGZ1Cij1R3M3oFFLkZFDljE4hxQqbZ72iXc1e18voFFLk8YuMziDlGhpWyOgUUqyFxemMTiFFdkdWy+gUUqyx2YmMTiFFahqWyegUUkydBXO+/PxZRqeQIj5RyoxOIcXeKt9kdAoplkNdNKNTSJHfI/wzOoUUc1LnzugUUuzZG9OMTkF8IkYK+GYKsjJGCCGEEEIIIYQQIh3JZIwQQgghhBBCCCFEOpLJGCGEEEIIIYQQQoh0JDVjhBBCCCGEEEKI/wiN1IzJFGRljBBCCCGEEEIIIUQ6kskYIYQQQgghhBBCiHQkkzFCCCGEEEIIIYQQ6UhqxgghhBBCCCGEEP8RUjMmc5CVMUIIIYQQQgghhBDpSCZjhBBCCCGEEEIIIdKRTMYIIYQQQgghhBBCpCOpGSOEEEIIIYQQQvxHxEjNmExBVsYIIYQQQgghhBBCpCOZjBFCCCGEEEIIIYRIRzIZI4QQQgghhBBCCJGOZDJGCCGEEEIIIYQQIh1JAV8hhBBCCCGEEOI/QiMFfDMFWRkjhBBCCCGEEEIIkY5kMkYIIYQQQgghhBAiHclkjBBCCCGEEEIIIUQ6kpoxQgghhBBCCCHEf4TUjMkcZGWMEEIIIYQQQgghRDqSlTF6UKlRKXp82xyVkYr7PgEsG7qZl5GvkhVjYKCgz6zWVGhQEqXKAO9lhziw7iQA5jamDJjfjnzF7DE0MWTbgt85uvUcAFWblaWLW1NiYjREhb1g+fAtPLkX/MXvwblRafpMb4naUMU9H38WDd7Ii0/eQ3Li7HLbsPToOFyrziQi5DkA5WoXZcDsNihVSiJCnrNqwnbuXvX/4lwT0qBRddynDcbQUM0139uMHDyTqMgXicZ/t3oK133v4Llss+6+3v3b0rVnC4xNjLhy6QYjB8/kzZu3essxrfaTvMXsGbKsE8ZmRqDR8OPU3Vw6dENveX9Qon5Jvp7UHJWRkoBrAfw8Zguvo14nGNt5SVce3wjg6KojAKiN1bSZ1Y585fOjUMD9S/fZ6baDt6/0174A5RqWpMOU5qiNlDz0DWDNiC28inyd7BjPWzMJDQjXxe5ffphTOy6Qt6QDvRa0x9jMiJgYDds99nLl0HW95Fz+q5J0+qY5KkNtPt8P38LLT3JOLMbE0pgByzrjUDQnCoWC41v/Zs/SQwCUrFmYrh6tUKqURIY+x8ttJw98AlKdb7mGJWkfq/3WJtLGicWsSKCNT++4oLttamXC9MNj+Xnqbs7t+eeL86zcqBQ9p7ZAbaTCz8efJUPiH29JxRkYKOg7qw0VG5ZAqVSyc9khflt3AoCytYrQx6M1SrUBb169ZfW4Hdy6cB8At439KFA6N6+ea9/vlWO3WDNp5xe/j+TSaDS4TfyVIkVz0Kdv9TR/vYQ4NypN3+ktURuquefziIVJ9CMJxRkaqxm2uBPFKjmiAG6c9+O7UVt5E+s8YW5tiueJSaxx38nxXZdSla/T++NKbajkgW8AqxM49hKLMbE0xjXWsXds69/sfn/sVWhcisGeXQl+FKZ7nqlNl/EqkfNlcmXF8xtAjUblGDK9HYaGKv71eYTH4B94nsB+kVjcnI1DyFsopy7OIX92Lp64yZgOS3X3Ne9Ri3rNKzK6/RK95Fy9cVkGTWuD2kjNHZ9HzBy0PsF9Oam43x4s4WnAx31g0+ID/PHzWbLnsmbyqt7Y5rTCwECB16Lf+H3rGb3k/UGdRhUZM7UrhkZqbvrcx23ICp5Hvkw0fs7qYdzyfcC6Zb/Gud8+ty3bDs+hZfXRhIVE6jXH2Oo1qsy4qT0xNFJzw8ePiUOWEJVEvvNXj+Km733WLtOeW42MDZm+aBBlKxZFoVDwz/mbfDN6Ja9fvUmznGOr06gCo6Z1xdBQxU3fB7gP9kyyvWevHsot3wesX7Y7zXJKzdgitpE/9SH8yTM2jP8FgJwFstNnYQcsspuhUqs4uvEM+1cc0Xv+WWHMKYQ+ZLmVMUeOHGH9+vVJxnTv3j3Jx7/77ju+++47veRjaWvOcM+uzO7+A4MrevDEL5ie01okO6ZRn5o4FM7B0CqzGF13Pi0G16NIxfwAjFjZjRD/cEbWmseUFssZMLcdtg7WGBqrGb2mB7O7rWVkzbn8fcCH/vPaffF7sMpuztjV3Zne5Xv6Ok3jsV8wfae3SnFcgy5VWPjHKLI7WOvuM7U05pvNA1gz2RvXKjP5buQWJv/UD7Wh/uYBbbNbs3SVO727TqJ6hY7cvxfAlOlDEowtUsyRX/Ytp1krlzj3f92iLn1d29Ou+TBqVeqMsYkRA4d20luOabmfuC7qwEGvM4ysOZdlQzYzfkMfDJT6PbTNspnRaXEXNvRfx5xaswh9EEIztxbx4nIUzsmgbUMo26xcnPsbDG+IgdKABfXnMr/+XNTGauoPa6DXHC1szRjwXReW9VrH+CqzeHo/hI7ftEh2jH3hHESFvcC97nzdv1PvJwlcV3Vn//LDTK4zj9WDNjJ0XS+UaqVech64vAtLeqxjrPMsAu+H0Onb+DknFtPerSmhAeFMqD6HKfUX0qBPDYpUdsTE0phRXn3Z/M1uJtacy/ox2xi+rhcqw9TlbGFrRv/vuvBdr3VMSKKNE4uxL5yD52EvmFJ3vu5f7IkYgAErumJqaZKqPC2zmzNyZTdmdVvLwAozeOIXQu9p8ffXpOKa9KlJ7sI5GOw8i1F159FySF2KVsyPSq1kwo99WDZsM8Oqz2HrvN8Zs6aH7jmLOxdgQuMlDKsxh2E15qTLRMydO0H06enFH7/r7wN0Smn7hx5M7/I9fZymfqYfSTiuy/gmKFUGDHT2YGAVD4xM1HQe2yjO9uO/74mZpXGq87WwNcN1eRcW91jHaGftfto5gWMvsZgObk0JCQhnXPU5TK6/kIbvjz2Aos4F2Lv8CBNrz9f9S+1ETFY8vwFYZ7fgm9V9mdBlOe2cJuHv95Sh09unKG5itxV0rfYNXat9w8wh64l89oJ5o7wAsLQxY+LSnoyZ1wX0tOLeOrs5k1f1ZlIXTzqVn4z/vSAGz4g/xkoqLl+RnESEPadn1Wm6f3/8fBYA16ltuHb+Lj2qTmVUq8WMW9qdbDkt9ZM8YJPdktkrhzKs23waVxjGQ79Axk5LeFxcsFhuftw7jUYtq8V7rGXnumw64EFOB1u95ZaQbNktmbtyJIO7zaJBhYE89HvC+Gm9E4wtVCwvG/fOoknLmnHuHzKuI0qlkqZVh9K06lCMjY0YNKZDmub9gU12S2auGsKIrvNpWmEEj+4FMmZ61wRjCxbLzfp93/JVq6ppmlNqxxYfNBvuQvFqheLc5+rZldPeF3GrPZ9vGy2mfq/qlKxVRK/5Z4UxpxD6kuUmY3x8fIiKikoy5u+//06nbMCpfnH+vfiAx3eCAPjthxPUaV8p2THVmpXl0MYzxETH8Dz8Jcd/uUDdjpUwtzGlfL1ibJnzGwAhAeGMrb+AyLDnGCgVKBQK3QcWEzPDVM32VqxfgpsX7hPwPr+9a47h0rFyiuKy2VtRvVk5JrVcHmeb3IVy8DziJZeP3gTg4a1AXkS+okSVAl+c76fqulTh8oXr3LvzEIANa3fStkOjBGP7DGjLpg272eN9OM79HTo3YeWyzYSHRaDRaBg3Yi7btxzQW45ptZ8AGCgNMLc2BcDE3Ii3r/U/81+sTnEeXn5A8D1tbid/PEmFNhXjxdXsXZOzW87wz57Lce6/c/YOB5f+gUajQROjwd/nETa5s+k1xzL1inP30gMC72pzPLTuJNXbVUx2TBHnAsTExOC+dzgzj02g1dhGKAy0o/sp9eZzYf9VAHIUsOXFs5fERMekOueyLtp8nrzP5+APJ6nRvmKyY36auJNNU7TfZFrntERlqOJFxEvsC9rxIuIlvsduARDw71NeRr6mSOXUHXelP2m/w+tOUu2TNk4q5kMbT947HI9jE2gZq40BWo75ikfXH/PwWupW8FRwKc6/Fz+eq/atPU7dDvHPaUnFVWtejoPvj7mo8Jcc23GReh0r8+5tND2KTubulUcA2DvaEhmqXQWYM78tJuZGDF/emRVn3Bi5shvmNqapei/JsWXTedq2d6JR45Jp/lqJqVi/BLcu+OH/vi33rDlG/Y7OKYq7evJfNs39DY1GQ0yMhtv/PCRHvo8fBLtOaMI9X3/u+aZ+hVdZl+LciXVc/fnDSWomcOwlFvPjxJ1sTODYA+1kTKlaRZh7fDxT9w+nePW4H2a+RFY8vwFUrV+aaxfu8fBOIAC/rDlC447xP/gnJ06lVvLt9/1YNH4zgf6hADRo40zw4zCWuv2sl3wBnOuX4vpFPx7deQrAzjVHaNSxSoriylQtTEx0DCv/nIDX2an0mdQcg/ftbaA0wMxSe14wMjEk+l00mhiN3vKv6VKeqxdvc//OYwC2rD1A8w61Eozt2r8J2388yIFdp+Lcn8PehgbNnOnberre8kpMLZcKXL34L353tMf1xrX7aNmhboKx3ft/zbYff2f/rhNx7v/7pA8r5m99f+6IwffKHXLns0vr1AGo4VIOnwu3uX/nCQBb1v5Os0Tau8uAxuzYcIjfvU+naU6pHVsAlKhRmHL1S3Bo/ck42x31OqObyH0Z8YrAe8HY5dXveC4rjDn/H8RoFP+X/7KaTHGZ0tmzZ/H09ESlUvHo0SPKli3LzJkz2bx5M1u2bEGpVFKvXj1at27N1q1bAXBwcMDBwYH58+cDYGVlxcKFC/H09ASgffv2bN++nT179rBy5UoUCgVlypRhxowZuteNjo5m1KhR5MmTh/Hjx39R7tlz28RZihzsH46ZlQkmFsa6JfFJxWTPY0Owf3icxxxL5SZXQTvCnkTQaqgLFRuWRGWoYtd3hwi4rT0xeY76mXl/jiIi9AVKpYIJXy3+ovwB7PLYEBQrv6D3+ZlaGMe9BCmJuNAnz5je5ft4z+1/+ynGpoZUrF+CC4euU7RCfvKXyEU2e6svzvdTDnlyEOAfqLsd4P8USytzzC1M412qNGnMQgDq1o87sCpYJB/ZL1xjq/di7HPZcebUZaa7x51YSo202k8AVo/ZhsfeYbQYUhcrOwsW9N6gt4H0B9a5bQiPtbz92eNwTCxNMDI3irNsdOdk7TLWorWLxdn+1l83df+3yW1D7X512T5ef4NngGy5bQiJ1UahAeGYWppgbGGkW6afVIxSaYDvX7fYNn0PSpWSMVsH8DLyFb+v/kvXngvOT8EuXza83HbqZfCcWD4mFka6pcKfi4mJjmHw6u44tyjH+X1XCPj3KcZmhhiZGlGmXjGuHrlJQad85Cluj7V96r59tc1tQ+hn2jipmA9t/PP0PahUSkZvHcCr921cqm4xitcozLx2K5nonfDKtuTSnqviHi+fHm+fi8uex5og/1jHY0AYBUo7ABD9LgZrOwuWnpiAla0Zc3ppV2ta25lz+ehNVo/bTujjZwyY246Rnl3x6LwmVe/nc9y/aQLAqZN30/R1kqKPfuRCrEtjcuTNRpshLiweugnQTpyVrVWUSS2WMW/fyFTna/vJcRWSwLH3uZiY6BiGrO5OlRblOPf+2AOICn3OyR0XOLv7H4pVLcjYTf2YUGsuoQHPvjjfrHh+A8iZJxuBj0J1t5/6h2JuZYqZhXGcS5WSE9eyZ22Cn4RzdM9FXdzOH7SXJTTrFnelRGpzfhorlyD/MMytTOPty0nFKVVKzh25jueUHajUShbuHMHziJf8vOIgK7/9hVV/TsClTSVsspuzbOI2woL0dwmQfR5bnjz6eNn6E/8QLKzMMLMwiXfpzIyxawGoUT/uyoKnT8IY1nWe3nJKSq48djx+FKS7/cQ/GAsrM8wtTOJdqjR17CoAatavEOf+E4c/XrLokNeO3oNbMnm4flbAf459Hlse+4fobgcm0d4eY34A4re3vqV2bGFkZkSPOW2Y224V9XvFvez1r81ndf8vW784RZwd+X7YFr3mnxXGnELoS6ZZGXPp0iUmT57MgQMHeP36NRs2bGDz5s3s2LGD3bt34+vry6tXr+jUqROdOnWibdu2eHp6MnXqVHbu3En16tW5du0a7u7uAGzfvp3AwEBmz57NunXr2LdvH9HR0fz111+A9vp6d3d37O3tv3giBtB+06GJP2iJ/WE4qRiFgQJNrMcUCgUx0TGoVAbYF8jOi8hXTPhqMQv6rKfv7DYUKp+X/CVz0WlCY4Y4z6J3MXe2LfiDiV79vvg9KBRxc0joPaQkLrYXka+Y2mk1ncY2YuUZNxp0qcLlv27y7s27L873UwYGBgk1b4omJNQqFXVcnOnXYzINa/XC2saSSd+66jHHtNlP1EYqxm3ozZJBG+lT4hvcmixl8NKOZM9tHe95UiOxv70mOmUD9jxl8jB01whOrD/OtYO++koP4P23vEnnmFTMUa/TeE38hdcv3vAi4iW/rTxKpa/LxokbW2kGYyvNoPmIBnpZlpv431yTohjPgV4MLOyGubUpbcY35mXkaxZ1W0vL0Q2ZfXw8tTpVxvf4v7x7E52qfBUGCjQJtF/MJ22cWMyHNn7zvo0PrDxKxa/LYpvbhi4zWrHK1UsvHwI/PV4+5hCT7DgDA4M47f7hmPsgPCiSnsXcGVN/IaM8u+FQOAc3z99nZpc1BPuHExOjYdPs/VRuVBqVni75yMwMFMk7Dycnrkj5fCz+cwy/rvqLswd8sMtjg+ucdszpu54YPU0S6OvYWzHQi/7vj7224xsDsKjHOs7u1tY7unnmLrf+vkeZusVTlW9WPL9B4n1HdDLHF7HjOg9txA9z9+glr6QYJPP8kVTc7vXHWDRmM69evCHq2Uu2LPuTOi20EwjT1vVn4+IDtCg0hs4VptB9TBNKVtLfamHtmChlY7WMlFg7frqPJEfp8oXZ9vs8vL7fy+ED5/SR3md92ld8kJHtnZrzGwoFw9b2xMvNm/DAiERfo1bHygxZ3Z2lPdcnGfclssKYUwh9yRQrYwAqV65MwYIFAWjZsiVjx46lQ4cOWFhYALBhwwZAWzPmg/r16zN06FAaNGhA/fr1qVGjRpznvHTpEhUqVMDe3h5At4rm+vXrbN26lcjISA4dOpSqvIMehVK0Un7dbVsHKyLDnvP6xZtkxQQ9DIuzSiRbLiuCA8IJfaI9sR3aqC3q9vhuMNdP36VoxfwYmRpy/cxdXcHe/d8fo+/sNlhkM9Mtl/+cHu7NqPZ1GQBMLUy45/uxoG52B2siQp/z6kXcwmdBj8Io/v6a+KTiYlMoFLx6/ppxTT4W1Vt3+VsC7gYluk1yTHDvT6Om2mWgFhZmXPO9o3ssl4MdYaHPePEifrG9xDx5EsS+3Ud1K2l2bD3AmIl9U5VjbGm1n+QvmQsjE0POH9B2MjfP+fHg+hOKVnIk2D/uss3UCPcPI3+Fj7lZ2VvxIuw5b14mvzhe+ZZOtJvVnp3uv3DR+8LnN0ihkEdhFKr4MUebXFZEfdLGScXU6FCJBz4BuktkFMC7d9Eo1UoqNyvL2V2X0Wg0BD0Ixfevm+Qvk4drx/9NVc7Bn+STzSF+zknFlHUpzoNrAYQ/ieD18zec+uUizi3K6Y47j+YfV3ctPDeZwHupO+4Sa783yWjjNy/eUL1DJR5+0sbR76Kp3LI8hiaGjN2mnQDNWcCOTtNaYm5rzpENcZdIJ6bb5K+p0vTDOc0Yv1iXOtk6WBEZGrddAYIehlGskmOCcUEPQ8mWK9YxZ29FsH84ppbGlKtTlNN7rgBw559H3PXxx7GkAzY5LDC3NuXs+0s+FArQxMRk2g9BqdXTvRnV3n+gT24/8vRRaJL9SN12lRi2uBPLx/zMkW3aD1N12lTAyMSQ2buGAuBQ0I7+M9tgZWvO3h+Of1HuwY/CKJyMYy+xmLIuxXl4LYCwT449U0sTvupXk12L/tRtp1AoiH6XuonQrHR+G+jemtpfOwFgZmHMbd9HusfsHGx4FhoVb78IfBRC6coFE40rWi4fKpUBF4/rvzg9QP8pLan5dfn3OZtw55OcE9qXnzwMpeQnOX+Ia9y5Gv9efcgdH+3zKBTw7m00VrbmlK1ehGFNFwDw6M5T/j50jfI1inLt/L0vzn/45E64NNVeYmluYcKtaw90j+V0sCU8NJKXL1JXt0ifRk7uRoOm2hXK5ham3Lzmp3vsS/Nt1rY20xcNZurYleze/pc+041nmHtH6jXVXipubmHKLd/Y7Z0tw9s7NWOLPMXsyeFoS7eZ2lpe1jksMVAaoDZSs2aE9uqErjNa4dyyHLNaeXLfR78/yAFZY8wphL5kmpUxSuXHbw41Gg0vXrxAofh43VdgYCAREXFnXnv16oWXlxf58uVj/vz5rFy5Ms7jKpUqznOEhoYSGqpdUurk5ISrqyseHh6pyvvSoRsUq+xIrkLaa1Ob9KnJ2X1Xkx1zdv8VGnSvqr2G2MqEWm0rcGbvFQLvh3D70gNcumg7K2s7C4pXKcC/lx5w959HlKpRGGs77URVlWZleXo/JNkTMQA/eexlULXZDKo2mxH15lHCuQAO7/Nr1q8Wp/ddibfNhUPXkhUXm0ajwWPnEIo45QOgTtuKvHn9LtW/pjTXYw0u1XvgUr0HTVz6Ucm5NAUK5QWgZ9/WHNiXsgH6nl1HaNmmPsbGRgA0aVaHyxevpSrH2NJqP3l8NxhTS2OKO2u/VbMvkJ28xe119Sz05eZfN8hfwZHsBbS5Ve9RA58/fJK9fcmGpWg9oy2rOq9Ms07R58gNCld0JGdBbY71e9fg4m8+yY7JUyIXbSc1QWGgQG2spmG/Wpz1vkT022jauX1N1TbabzWt7S0pUbMIN07dTnXOVw/foEglR+xj5XNhv0+yY6q0cqLtBO238SpDJVVbO+F77F80Gg3jfx5IgfLaY6Jqayfevn6X6l9TunrkBoVitZ9LAm2cVEyeErloE6uNG7xv4wOeRxhXaYauqO+9yw/Y+u2vyZ6IAdg4c5+uaO5olwUUq+yoO1c17VuLM/uvxtvm4qHricad2XeVht2r6Y65Ou0qcnrvFWKiYxi5ohslqmo/hOUrbk/eojm5ed4PYzMjXOe319WJaTuiASd2Xdbbao7M5kePvbhWm4VrtVkMf9+P5I7TP8T/NawLh64nGle1SRkGL+jApBbLdBMxADuWHaJnmW90r3Xr4gPWTN75xRMxAFcO36BwrOOqQe8anP/k2Esqploix97LqFd81bcmzs21lyE4lslNoQr5+Odg6oorZ6Xz22oPb13B3d71ZlDauZDu15Da9qvHsX3xfwXrzCGfJOMq1izOub/SrkD1mhm/6grt9q87k9KVC5KnUA4AWverk2DOfx/yTTSuYMnc9J/SCgMDBUbGatq5unDwl3M8C4niqX8Y9VprP8hb2ZpTvmZRfM+l7hLDZTO30qrGGFrVGEMHl0mUq1yU/IVyAdCp71cc2p8+q0SSa8nMjTSrMYxmNYbR1mU0TpWL4VhIexlo175NObg/Zb8u5dLEmW/mD6RnK/c0n4gB+M7jZ9pUH0eb6uPo5DKJcs5FyF9I+8Vvx75fcXhfxrZ3asYW/57zY1jpqbjVno9b7fkcWn+SM94XdRMxXaa3oHj1QrjXW5AmEzGQNcac/w80GsX/5b+sJtOsjLlw4QKBgYHY2dmxa9cuxowZg7e3N8OGDcPIyIgxY8YwePBglEolr19rZ5vbt2/PtGnT6NWrF9bW1rpVLkqlknfv3lGmTBmmTZtGUFAQdnZ2zJo1iypVtJMbxYsXp3///rRs2ZLDhw/j4uKSaG5JeRYcxdLBm5j4U19Uhkqe3Atm8UAvCjvlZeh3XRhZc26iMQC/rT1BrgLZWXZqIipDJQfWncT3pHYQNKvrWlwXtqdJ35ooDBRsnXuA2xe1s+/eyw4xc/9w3r2JJjLsOR6d4tdrSa7woCgWuHoxZVN/1GoVAfeCmN//RwCKOOVjtGdXBlWbnWRcUmb3Xs+oFV1RqZWEBkYwteOqL841IcFBYQx3ncG6jbNQG6rxu/uIoQO0RefKORVn8Qo3XKr3SPI51n//CzY2lvx5YgNKAwOu/HOTb4cvTXKblEjL/WR217X0n9cWtZGamHfRrBi+NVU/c56QqJAoto7aTK/ve6M0VBLsF8KWERvJUzYvHRd2YmHD+Ulu3+KbligUCjou/PgLVffO3WOn2w695RgRHMWaYZsZvl6b49N7IawevJEC5fPSd0kn3OvOTzQGwHveAXrMbcfsExNRqpT8vfsyR720RfaWA1P+GAAAIABJREFU9PiBnvPa8fUwFzQxGrZ8+yv3Lj/US86rh25mxI+9UamVBPqFsNJVm3P/ZZ1wqz0/0RiATe676Lu4A3NPTQTg/N4rHFilHYgu7/8T/Zd2QqVWEh4YwaKua1Odb+T79hu2vjeqT9q4z5JOTKk7P9EYgF3v23hWAm2sT8+Co1gyaCOTvPqiNlTx+F4wCwf8BEBhp3yMWN6FYTXmJBm3b+1x7AtkZ/npSajUSg6sP4nP+2NuRufvGTCnLSq1krev3zGvzwZCAsIJCQhn96qjLPhzNAoDBX6+AXw3bLPe319mFB4UyQLXn5iyaQBqtZKAe8HM678BgKJO+Rjt2Q3XarOSjBswqy0KYLRnN93z+p6+y3ejt+o934jgKFYN3cyoWMfVCteNFCyflwHLOjHx/bGXUAyAl/su+i3uwPz3x965vVf4bdVfaDQaFnRdS6+5bWk/qQnR76JZ2mdDir4sSSzfrHZ+AwgLimS66w/M2TQEtVrFo3tPmdpfW0OphJMj7p596FrtmyTjAPIWysnj+/rt15LK2cN1PbM2DUZtqMT/XhDT+2lrfRSvkJ9Jnr3oWXVaknE/zNrN2MVd2XhuOiq1ksPe59m9/hgA49svY/TCrvSe2AxNjIafFuznn1OpW2UZW2jwMyYNWs4yr3GoDVU8uPeECQOWAVDaqRAeywfTqsYYvb1eaoUEP2P8oCWs8JqE2lDNg3uPGTNAW9+vjFNhZi8fQbMaw5J8DreZfVEoFMxePkJ334Uz1/h2zMokttKP0KAIJruuYMnGsagNVTy8G8jEAdp6NaWcCjFjhSttqo9L8zxiS+3YIjHZHKxoOrgewY/CmOQ9WHf/76uOxaklk1pZYcwphL4oNAldlJfOzp49y9SpU8mRIweBgYHUqFEDNzc3tm7dytatW4mJiaFhw4aMHDmSc+fOMWHCBHr37k3hwoWZPXs2KpUKU1NTPDw8cHR0ZNiwYdy9e5edO3dy5MgRPD09iYmJoXz58kybNk1X5HfYsGGcPXuWiRMnsnfvXszMzD6bawvLpDuEzOZVdOqWRmeEy4qLnw/KRKoaxP+VlsyusHmmWRSXbEGZZ4V1smTFK1NUWW+3ICSVdXDS2+7I+L8kk9k1Njvx+aBMxNbQMKNTSDF1Fjz2brz68oLEGUGlyXq1m0KVYZ8PymTekrU6ayONSUankGJO6twZnUKK2We9ZmZRgP6+lM2MTtRsldEppImaJ3ZldAopkmkmY5YvX46Xl1dGp/JZMhmT9mQyJu3JZEzak8mY9CGTMWlPJmPSnkzGpD2ZjEkfMhmT9mQyJn3IZEzWlNUmY7Jg9y+EEEIIIYQQQgiRdWWKmjFVqlTR1XIRQgghhBBCCCFE2ojJgsVu/x/JyhghhBBCCCGEEEKIdCSTMUIIIYQQQgghhBDpSCZjhBBCCCGEEEIIIdJRpqgZI4QQQgghhBBCiLSnQWrGZAayMkYIIYQQQgghhBAiHclkjBBCCCGEEEIIIUQ6kskYIYQQQgghhBBCiHQkNWOEEEIIIYQQQoj/CI1GasZkBrIyRgghhBBCCCGEECIdyWSMEEIIIYQQQgghRDqSyRghhBBCCCGEEEKIdCQ1Y4QQQgghhBBCiP+IGKkZkynIyhghhBBCCCGEEEKIdCSTMUIIIYQQQgghhBDpSCZjhBBCCCGEEEIIIdKRTMYIIYQQQgghhBBCpCMp4CuEEEIIIYQQQvxHaKSAb6YgK2OEEEIIIYQQQggh0pFMxgghhBBCCCGEEEKkI7lMKYU0Gk1Gp5AiKkXWW4I2LmfFjE4hRYpahWV0Cim28pZVRqeQYlcUPhmdQoq4O5TI6BRSLPxt1usSrNXvMjqFFGlsdiKjU0ixA89rZnQKKaJW9M7oFFKslknWyzmf2jKjU0iRDY+sMzqFFJtXyiyjU0ixFSHHMzqFFPEuXyCjU0gxjeZRRqeQYptu58noFITIlLLeyFsIIYQQQgghhBBfJEZqxmQKcpmSEEIIIYQQQgghRDqSyRghhBBCCCGEEEKIdCSTMUIIIYQQQgghhBDpSGrGCCGEEEIIIYQQ/xEaqRmTKcjKGCGEEEIIIYQQQoh0JJMxQgghhBBCCCGEEOlIJmOEEEIIIYQQQggh0pHUjBFCCCGEEEIIIf4jYpCaMZmBrIwRQgghhBBCCCGESEcyGSOEEEIIIYQQQgiRjmQyRgghhBBCCCGEECIdyWSMEEIIIYQQQgghRDqSAr5CCCGEEEIIIcR/hEYjBXwzA1kZI4QQQgghhBBCCJGOZDJGCCGEEEIIIYQQIh3JZIwQQgghhBBCCCFEOpKaMUIIIYQQQgghxH9EjNSMyRRkZYwQQgghhBBCCCFEOpLJGCGEEEIIIYQQQoh0JJMxQgghhBBCCCGEEOlIasYIIYQQQgghhBD/ERqpGZMpyGRMKtTtWJk2I+qj0cDrl2/4ftwObl96ECem2cA6dBjXiLDACABeRr1iYqMlKXodAwMFfWa1oWLDEhgolXgvO8SBdScAqNykNKNWdSfoUZgufmKjxbyMep2q91a5USl6TWuJ2lDFPV9/lgzexMvIVymOy57bmkVHxjG02iwiQp6nKqfkKli3FLXHtURpqCLohj8HJm3iTVTc3Eu2rEzl/g1AA29fveHQ9O0EXn2QyDPqX86a5SkxrANKtZpn/z7g8vS1vHv+Mk5MgY4NcWxXHzQanj96yuUZP/AmLAIDIzVlJ/bCplRBUCgI87nDlTkbiHn9Vu95OjcqRe9Yf9/FgzfxIoH94HNx2XNbs+TIOAbH2g+KVsjHwLntMDYzwkCpYPuiPzn88zm95l+/UVUmTR2AkZGaaz53GTNkLlGRLxKNX7J6Ejd877Jq2c+6+3z8fuWxf5DutufSrXhvO6jXPD/IX6c0Vce0wsBQRchNf464efH2edz2LtrCmfJ9vwKNhncv33B85s8E+TzAQK2klntHclUqAsCDYz6cnr8TTYwmTXL9oFC9UtQb1wKloYqnN/zZN3FzvOPtg2bzuxN0M4Czaw8BoDBQ0GhaB/I5Fwbg9tFrHJ7tnab5ZpU2dm5Umr7TW6I2VHPP5xELB29M5NhLOM7QWM2wxZ0oVskRBXDjvB/fjdrKm1cfzxPm1qZ4npjEGvedHN91Se/v4XM0Gg1uE3+lSNEc9OlbPd1f/1NNmzZh1mwPjIyMuHLlKv36DiAyMjJeXNeuXRg7bjQajYYXL14wYvgoLly4CMC3306hQ8f2REdHc+HCRVwHDub169T1x7FVbVyaAdNaozZScdfHn7mDfkpwv0hO3IwtrgQ/Dmfp6K0A5C5ox+ilXbCys0CtVrLvx5NsW5a6c12Fr0rS7dvmqIxU3PcNwHPolnhjicRiDI3V9FvQniIV86FQKLh1/j5rx27nzau35C/lwIBFHTA2MyJGo2HztD1cOng9Vbkm5MSJAJYvv8KbNzEUKWLFlCnOmJur48Rs3XqLbdtuY2ysxNHRkgkTKmBlZQRA/fre5Mxpqovt3r0YTZo46j3P2Iq6lKThhOaoDFU8uRHArnFbeJ3IObnNoq4E3njMye8P6+6beHkWEY/DdbdPrD7MlV3n0zTnho1q8s30YRgaGnLN51+GD55GZGTiY8YV30/nuu+/LF/qBYCBgQHzFk2kRs2KAPz5xwm+cVucZvlmq1aRAq5dMTBU8/z2fW7OXkH0i7hjOIe2TXBo3Qg08NL/CbfmrORt+DNKeozDJI+9Ls44Vw7CL1/Dd8LsNMsXIFv1ChR07YaBWkXUnfvcnOUZL+fcH3JGw0v/J9ycs5K3YRGUmjkWk9yxcnbIQfila/hMmKPXHMs0KEkb9+aoDJU8uhbAjyO38OqTzzOJxbj+j737DGsi+9s4/k1Cla5YwIoIYhcUBAVRFKwoYkexYe9r74q9rLq2tbt2V9de1+7asGLFjqCConSlSntehA0ioIBB1+d/PtfFi0x+k9wkkzOTM2dO1vekmImhoq5ImSI8ufyMFd3WUd2lCr2WdSEiOOO70jzXpSTGKq9tFoT8+uplSlevXsXT0/N7ZMl1jl27dnH48GEAxo0bx969e7NdZ/bs2bRo0YKWLVsq6gHWrFlDkyZNcHV1ZeXKlfnKU9KsGD1nujG1ze8MqzeXnfP/ZsK23lnqLOqYsH78XobVm8uwenPz3BED0LSXPSUrFGOQzWxGNJhP60ENMKtVFoBKdcqzb9lpxeMPqzf3mztidA21+WWVJ7O6rKWv1XRCAsLoOb11nuucOtsw//gvGBrrf1OevNAsrE3T+Z7sH7SW9c7TiXoVRv3RmbMbmBTDcVwbdvdcwSbXOfis+Bu33/t8t4xq+jpYTuvD9VFLOO0+mrjgd1Qe0jFTjV6lclTwbM6Fnt6c7TCe2JchVBrYDgBzr9ZIZVLOdpzA2Y7jkamrYd6zldJz6hlqM2KVJzO6rKW31XTe5LAdfK2uUWcbfs1mO5i0rQ9bZx1hUN05TG7zO33ntsXYtKjS8hc21GPxynH06ToZBytPXga+ZoJ3v2xrK1Qsy67Di2nZ2jHTclOz0kRGfsC5Xm/FX0F1xGgYaNNwTjf+HrKGHU2n8f5VGHaj2mSq0Tcpjt3othzuvZRdbrO4sfIYTZf1B6BalwZoFtbhz5bT2dlqBiUsTTFtVqtAsv6rUGFtWs7ryp6B61jdeAZRr8JpOCbrtljEtDgeW4dg0axmpuVV29hQ2KQYa5vNZl2LOZSpUwGLZpYFlvdneY31DLUZtbob0z3W0MtyGm8Cw/Ca7panOo8xzZCpSOlnM5N+dWairqlK51FNMq0/Zk13tHQ1lJ4/N/z9Q+nVfQsnjiv/C3R+GBoasuGPtbRr25FKFlUJeB7A3LmzstSZm5szf8EcmjVtiZWlNbNmzmHP3l0AODrWp2OnDtSysqF6NUt0dXUZMmSQ0jLqGWozblV3JnusxrPmVF4HhNFvRpt81XX+xYXqdStkWjZuTQ/O7LlBb9uZDGw4j1Ze9bF0rJjvvLpFtBn8excWeG5gaO1ZvA0Mp+s011zXtB3lgkxFyoi68xhRdy7qmqq4j3AGYNgaTw4sPc1I+3ks7buFkRt7oqIqy3fW7ERGJuDtfY358+uxd29zSpbUZvnyO5lqbtx4y+bNj1i5sgHbtzehXj0jZs2Sd1wEBr5HT0+N7dubKP4KuiOmUGFt2vzahR39NrCk4SwiX4bjPM41S13RCsXpuWMwVZpnbpMNyxcjPiqO35vNV/wVdEdMEUMDlq/2prvHaOpYtiEwMIgp04dmW2te0YT9R1fTyq1xpuUdPVpQwbws9Wza42Dbkbr2tWjdpnG2j/GtVPV1qThxMA8mLuB65yHEv36LyYDM35O0K5andOfW3Oo3gRuew4l/9YZyfToD8GDSAm72GMnNHiN5MnclyTFxPFu4pkCyfprZYuJg/CYs4FrnoSS8fkv5gV2zZvZohW+/CVzv+gvxr95gkp7Zb+Kv3Ogxihs9RvF4njzz04VrlZpRu4gWPZZ4sLLnBibXnU3Yi3DcJ7fKdc0qrz+Y7rSA6U4L2DxiJ/HR8WwftxsAU2sTTvx+VnH/dKcFoiNG+M/4KeeM8fX15ePHj1+s8fHx4e7duxw8eJCNGzfi7e1NfHw8ly9f5tChQ+zZs4f9+/dz584dTpw4kecMSYnJLBu8XTHi5ZnvS/SL62Y5GKhUpzyOHWuz1Gc83vsGUbayseI+5252LD4/ht8ujmXGwcGUMi+e7XPZutbg1NYrpKakEhsVz/ndvjTsaJ3++CZUr2/O0svjmHt8OFXqmeb5f/mclVMlntx8wWt/+WiAI+su0LCDdZ7qCpfQw861BpPdVnxznrwoZ1+JkLsviAqUZ7q97QKVW2fOnvIxmePjtxEbKn/v3t57gZahLlIlH8jlpJhdNSL9Aoh99RaAgL9OU6pZ5rPC0Q8DOeU2iuSYeKRqqmgUK8zH6BgAwn0f8XjdAUhLg9Q0oh8HomlkmOV5vlV2769TLrcDp0+2g7quNZj42Xagqq7CtjlHuXXuMQBhr6OIDovBsKTyOu4cnay57fuIAP9gADatO4B7h+wPznr2cWPHpiMc2n8u0/LadaqSmpLKvuPLOOWzgV/GdkcqLZhms7R9ZULvvSD6xTsA/Hacx8zVJlNNysdkzk3aQlz6tht6/wWF0rfdOxtPc+KXtZCWhoa+Fuq6miRG5zwKSBlMHCx4c+8FkemfN9+tF6jSOus2UsuzPrd3+fDoaObRF1KZFNVC6sjUVOR/qjKSC2CE179+lte4VqNKPLkZSHD6Z+rQ2vM06miTp7p7l56ybd4x0tLSSE1N49mdVxQrU0SxbpexzQjwCybA77XS8+fGjm03aNvekiZNK/+Q5/+ci4sz16/f4NmzZwCsXLkajy6ds9QlJibSp3d/QkJCALhx4yYlSpRAVVUVmUyGhoY6mpqaqKqqoqGhTkJC9iMS8sO6UWUe+b4g2F++/R5Y+w+NO9bJc11NB3NsnKtwYP35TOsd3XSJUzuvARD7PoHg5+8o8ck2k1c1nCx45vuSN8/l2+fx9RdxaF871zUPLvuze8FxxTb8/G4QhqUNABhVfwHXjtwDoISJIbHR8aSmpOY7a3auXAmhcuXClCmjA0C7dhU4duwlaWkZI+EePozExqa4YvSLk1MpLlx4TVJSCnfvhiGVSujd+zSdOv3N2rV+pCg54+cq1Lcg+M5LItLb5GtbLlLDrXaWOptuDtz804f7R25nWl66lglpKal47R7GoONjaTCsKRJpwV7K0LCRLbdu+vHcXz46ecPav2jfsVm2tV59O7Bl4z4O7DuZablMKkOrkCbq6mqoq6uipqZKQsKXvyfkl4FNTT48fEZ80BsAXu/7m+IuDplqYh4/51rHQaTExiFRU0W9aGGS32ceZSdRUaHipCE8W7KBxHfhBZI1I3ONzJn3Hs8289UOg0mJjUOqpopa0SIkRWfNbDFpCM9+U37mKg0sCLz9kncB8m333MZL1GlbK881MlUZPZd1YefkfUS+lo/wMrU2oaKDGVPOjmHMwaGY2X77dyVBUJZcf6sICAjA09MTV1dXOnbsyN27dwEICQmha9euuLq6MnLkSOrXr09ERAQODhkfcgcHB44ePQrA6tWrWbduHbGxsYwdOxZ3d3dat26tGLkSExPD0KFD6dixIw0bNmTChAmZdnyXL1/mzJkzLF26lAsXLgBw7tw52rVrR8OGDdm5U355QUpKComJiSQnJxMfH4+amhoADx48wN7eHm1tbWQyGQ4ODpw6lfcz3e9eRnDjuJ/ittccd64dvUdyUopimXohNYKevGXP4pMMtZvDyc2XmbZ3ABpaalStVwEnjzqMa7KY4fbz2PvbKSZsz350RtFS+oR9MrQu/HUkRdK/tL6PiOXY+osMrTuXzdMOMmF7X4p840iUz58vLDgKLT1NNHU0cl0XERLNLI+1BD97901Z8krHSJ8PbzIyfQiJQl1HEzXtjOzvgyN4fi7jvWs4oS3PTt8j9ZP3riBpFi9C/NuMnVjCuwhUdQqhoqWZqS4tOYUSDWrhcmwpRawq8vLAPwCEXrlP7Ev5FwFNoyKYejTl9amrSs9ZtJQ+oZ+8v6Hp72+hbLaDnOoiQqKZkc12kJSYzPHNPorbzXrWQ1NbnUfXApWWv2SpYrwOynjeN8Gh6Oppo61TKEvtxFFL2PdX1nZApiLjwtmbeLQZjXvToTRobE2v/u5Ky/gp7RIGxIRkvI4xIZGo62iiqpXxen8IDufFP/cVt+uNb0fgmbuKbTc1ORXbkW50PTmDuLAPvLnxtECy/kvXyCDTcPb3IVFofPZ5Azgx7S8eHMx6dvXu7iskRMcxxGcWQ6/MJvJFGM/O3M9Spyw/y2tctJRBpktPc/7s5Vx38/RDxeeuWOnCuA9y4vzemwBYOVlQ3cGcTTMOKT17bk2a0oyWrtV+2PN/rnTpUgS9ClLcDgoKQk9PDx0dnUx1L1684OjRY4rbCxct4ODBwyQlJXHmzFlOnTzNi5f+vAl5hb6+PqtXK+/scbFSBrwLilDcDg2ORDub7eJLdUWM9BiyoAMzeq3P0nlxbMtlEuPlnaE2zlWoUseUqyfz/3k0/PzYJZtjiS/V3DnziDfpHY1FSxvQckADfPbLOw/+zb7i9hRGb/Vi/2+nSFXy5YJv38ZnusSoWDFNYmOTiI1NViyrWrUI16+/480b+SU1Bw8GkJSUSnT0R1JS0rCxKc6yZY6sXeuEj88bdu4s2DZZz1if6E+Ogd6/iUJDVxP1z9rkI1N2c/fAzSzrS1Wk+F98zGbPlaxvv5QKjhbY9nTMUqdMJUuVIDjoreL26+B36OrpoKOjlaV27Mh57Nn1d5bl27ceJCrqPX5Pj/PA/yQB/q84fux8ljplUC9WhMR3YYrbiaHhqGhrISv02TFcSgpFHGyw27cWvZqVCTlyJtP9JVo24mNYBOHnlX/89jmN4oYkvs1dZsP6NtjtX4N+zUqEHDmb6X4j10Z8DIsk7Pw1pWc0MDZQdJ4ARL6OopCuJhra6nmqse9iS9TbaG4dvatYFhsZyz8bLzG94Xz2zjrMwI1eGBjpKf1/+Nmk/j/9+9nkujNm9OjReHp6cujQIcaPH8+wYcP4+PEjs2bNolmzZhw6dIimTZvy9u1bChcujJGREU+ePMHf35+UlBSuXZN/cC9cuEDDhg1ZuXIlVapUYe/evWzbto1Vq1bx6tUrzp07R6VKldi5cyfHjx/n+vXr+PllfHGuW7cuTk5ODB06VNHh8/HjR/766y9Wr17N4sXya0Tt7e0pXbo09evXp3nz5vTt2xdNTU2qVKnCxYsXiYqKIjExkTNnzhAWFpb1H84l9UJqjN3cCyPToiwbvD3TfYlxH5naZgV+l/wBuLjvFjFR8ZhZlaV20yoYlS/K/FMjWXJpHD1muKGtXwhtg6xfFCVSaaYOKSQSxYHInC7ruHxAfnDywOc5j64+p6aTRb7/n4zny7r88wO33NZ9TxKpFLLJlJZNJlVNNVot80K/bFGOj9/2HdKlk0rI7oXLLmPIuZv83WgAj1fvxW7FWJBknKHSq1QO+3WTeb7zJG8v3M6y7rfK6f39/Mxebuty0mGEM54TWzC1/apM81l8q2/NBbB942EmjV5CfFwC76NjWL1sF81cHb6+Yj5IpJLMn/N0aalZ86poquGypA+6ZYpydtKWTPddWbif9TYj+BAcTv1pHgWS9V+SPGzL2XEY2py4iBiW2Ixneb1JaOoVwsbLSdkxFX6W11gqyV3bmps6s5plWHxyJAdW/cPVv+9TtJQB/ee2Y67XH0r/8vozk36+n02XkpJ9J32hQoXYuWsHFSqY0qe3/PLHnj27U86kHMZGZTA2KkNAQCALF85Xasbs9m9Ztosc6iQSmLKxN8vH/kVEyPscn6eJhy0T1/diapfVX6z7Gnn78OW8uakpX7M0M44N49ja89z85CQYwKCa0xlsOZ02vzhTtb5ZvrNmJzU17dNdroJMlrHQ0rIoffpUYdSoi3h6nkAqBT09NVRUpLRpY8qYMbXQ1FRBR0eNLl0qcu5csFIzfk4i+frr+SU3d/hwZOoekuI/kvA+nstrz1KpSXUlp8xMKsm+Xc7ps5edsRP6ERYWSUWTRlQ1b4q+gS6DhhbMFAvy48zc7UfCL1zjcoseBK7fSbVFkzMdw5Xq6MqLTbsLJGMWEkm2+4rsMoedv8al5j0JXL+L6os/z9ySFxsLJrM0h/3zp/up3NQ492vAkUWZr3hY2XMDvofllxg+u/oc/+sBVHL8tu9KgqAsuZrANzY2lqCgIFxcXACoWbMmenp6PH/+nEuXLjFnjnzSKWdnZ3R1dQGoX78+Pj4+qKio0K1bN44cOcKHDx8ICwvD1NSUy5cvk5CQwJ49ewCIi4vj6dOntGzZkrt377Jx40aeP39OVFQUcXFfHgbeqFEjJBIJZmZmREbKzwjs3LkTmUym6Hjp1q0bNWrUwM7ODnd3dzw9PdHX18fOzo47d+588fFzUrSUAZN39ePV47dMbL40yxfJoqUNqNO8OodX/6NYJpFASnKKfM6PP6+xacqB9OUSChvpERMZx5JL4xT1ywZvJ/RVBIU/6cEtXEJPcfaoeR8H/vr1xCePLyElHyM8uk5qQZ3m8h1uIR0NAj8Zum5orM+HiFgS4zIP+Qx9FUHF2uW+Wvc9fXgdgVGNjEw6xfWJj4olKT5zJh0jA9zX9ifcP4SdXZYU6KURn4sPCcegasYQSY1iBnyMjiElIeP6Va3SxVEvokfE7ScAvDjwDzUm9EJVV4uk6BhKuthSfXwP7s7bRPDfPlmeI788J7XANh/bgUU+tgNVNRVGrvakjEUJfnH6lbcvI75YnxujJ/bCpbn8ki9tHS0ePXiuuK+EsSGREe+Jj8v9ZQNtO7nw4N4zHvrJH0cikZCclPyVtfIn5k0ExWuYKG5rFdcnISqW5M+2XW0jA5qvGkSk/xsOdFtMSvq2W8LKlPiID0QHviM1OZVH+3xwmJR5LiJliw6OxDjT500v289bTio2qcEJ779ITUohMSmFu3uvYtHMkmvrz3x95Xz4L7/G3Se1xK7Fv589TQL8Mr60GRrr8z4iloTPPlPvgiKwsC6XY12DdrUZsrgTy0fu5Owu+eTYju5WqGuqMWf/YACMyxelzyx39Ipoc3j9BaX8Lz8Lb++puLZqCYCurg737mV80S9ZsiQRERHZHn+ULl2ag4f28fDhI5waOisuRWrj7sb2bTuIiZFfUrp2zTqWLV/yTRl7TXalbosaAGjpaPA8F9vF21cRVMpmuyhnYYyxiSGD5rUHoHBxXWRSKWoaqiwYKO9wHDinHY5trBjZcjHP7gbxLcJeRWJWKyNHEWM9PkRm3jd8raZeWyv6LGzPulG7ubhbPpJDRVVGnVY1uLz3Fmlpabx7EcHdc48xqV6K++eVN/KkRIlC3L+fMYrrYEUVAAAgAElEQVQ1NDQeXV01NDUzDp1jY5OoVasobm7lAXj3Lo5Vq+6jp6fGkSOBmJvrY2YmH62clgYqKgU7O0D060hKWZZT3NYpoUdcHtrkGu7WhDwI5u0j+b5fIpGQmqz8UcPjJw2gaQv5iBsdHS0e+D1T3GdkXIzIiGji8rCvbtnaibEj55GUlExSUgx/bj9EK7fGrFi65esr51FCSCg6lTM6/tQNi5D0/gOpnxzDaZQsgVoRfd7ffQRAyJEzmI/uh4qOFsnvY9A2M0EikxJ9yy/L4xeExLdh6FbJyKxWNGtmzfTM0emZ3xw+g/novhmZzU2QyGREFVDm8OBITKzKKm7rG+kRGxnLx0/ai6/VlK5aEqmKlCeXM7YnTV1NGva05+iSjEvbJBIJKQWwXQtCfuRqr5DtmcS0NFJSUpDJZNne36BBA3x8fLh69SrOzs5IpVIOHTqEvb09AKmpqSxYsIADBw5w4MABdu3ahYODA1u2bGH+/PkULlyYrl27Ympqmu3jf0omk8/1Ifmk9/b06dO0atUKVVVVihYtSoMGDbhx4wYxMTG4uLhw6NAhtmzZgpqaGqVLl87Ny5CJprY6s48O4/LBOyzo+Ue2Z/QT4z7SdXJLxWS7tVwqo66pxpMbL7h16iGO7WphUFzeedXMy56Zh4cAZJqM99mtl1w9cg9nTzukMilaeprUb1eLK4fvEv8hgRZ96lO3lXwCtvLVS2FWqyy+px7k+f/ZOvMIQ+rOYUjdOYxwWoCFTTnFZKrNvey5cuRulnV8zzzMVd33FHjxIcaW5dAvJ89Uw8OeZ6cyZ1LVUqfT9uE8PX6Hw8P++K4dMQDvfO5hUK0CWqXlcwSVa9uIkH98M9WoG+pTe85g1PS1ASjdrB7v/V+RFB1D8fqWVBvjic/AeUrtiAHYMlM+oe6gunMY/tl20MLLHp9s3t+bn20HOdV9bsz67hTS0eCXRguV0hEDsGDWBsVEuy2dBmBlXRkT05IAdPNqxYmjl/L0eBaVTRg9qRdSqRQNDTV69mvDgb1nv75iPry6+JDiNUzQK1sMgKqd6hNwOnNHsaqWOq23jOD5iVucHLFe0UkAUNK2Ivbj2yORSUEiwdzVhuCrjwsk678CLj6kpGU5DNI/b1ZdHHhy6l6u1w/xe0WlFlaAfHi8eeNqvL4VUCBZ4b/9Gm+aeZj+drPpbzeboQ3nU8nGhJLpn6mWvR3wOZL1pMHN0w9zrLNtVo2Bv3ZgfKulio4YgN1LT9O92hTFcz3xfcnaiXv/5zpiAKZO9cbK0horS2vsbB2wtbWhQgX5pLb9+/flwIGsl3Fpa2tz9txJ9u3dj0fnrpnmhLnle5s27m0UxyTu7m5cvfJtlyBsmHGI3rYz6W07kwEN5lHZujwlTeXbb6ve9bmUzXZx/fSDbOv8rj2nvfl4xeMdXHeeM3tuKDpi+s9qSw17M/raz/7mjhiA22ceYW5dFqPy8u3TpZc914/cy3VN7aZV8ZrXlhltfld0xAAkJ6XQeVIL6rWVtx0GJXSp6mDGg0vPUCZb2xLcvx/Oy5fyeTP27PHH0dE4U01oaDz9+p0lJkbeTmzY8AAXF/mvP/n7R7Nq1X1SUlJJSEhm166nODvn/XgzL56df0Rpy7IUTm+Tbbra8+hE7tvk4hWNaDSyORKpBBV1Vep0d+DeId+vr5hHc2auxNGuE452nXBp2I3aNtUob1oGgJ6923HsyLk8Pd6d249wc5efMFZRUaFpc0duXMv9/50XkdfuoFvFHM1SRgAYt3Eh/ELmX4JUNzSgsvdIVPTklzkWd6lP7PNXJL+Xd9TqWVYhyrfgLsn9XMS125kzu7kQ9llmNUMDKk8fgaois0OmzPo1KxN1s2BeU4AH5x5RvnY5ipnIt13H7vW4/ff9PNWY163AowuZO2QTYhJo0Mseq5byTu3SVUtSzrIMfmf+G5PHC0KuRsZoa2tTqlQpTpw4gYuLC7dv3yYsLAwzMzPs7Ow4dOgQHh4e/PPPP7x/Lx/SWqVKFQICAlBXV8fU1JQ6deqwcuVK5s6V/wyara0tO3bsYObMmbx79w43Nzf+/PNPLl26RMeOHXF1deXevXs8evSI1NTUTJNmymSyrw5ftLCw4NSpUzRs2JC4uDiuXLnC2LFjCQoKYuzYsezZs4f4+Hh2797NrFlZfzHha1r0c6RomcLYudbAzrWGYrl3u5VM3T0A77YriQiJZl73DQxa0glVNRXiPiQwy2MtyUkp3DrziN2LTzHj4GBSU9OI/5DAHI/sry0/uu4CJUwMWeYzHhVVGX//cYn76QcdMzutod+v7fGY2JyU5FTmd9/wzT8hHR0aw+L+W5mwtbf8pxGfh/Jr380AmFmWYeiKLgypO+eLdT9KXHgMx8ZupfXy3shUVYh6GcrRUZspXq0MTWd3YZPrHKw8HdEtWRgzlxqYuWS8dzs9l5IQVfA/v/0x8j23pq3BesFQpKoqxAa9w3fyKvQrmVBzSm/OdZ5IxK3HPFl/gHprJpKWkkpCaCTXRsh/iavqcA+QSKg5JePXuyLuPOHu3E1KzRkdGsOi/luZlP7+vnkeyoJPtoPhK7owKH07yKkuJ5VsTHBoY0XQk7csOjVSsXzD5P3cPK2cHWR4WBS/DJjLmi3TUVNTJTAgmGF9ZwNQ3bIiC5ePxrle1l9A+9SiORuZtXA4Z67+gYqKCof3n2P7xsNfXCe/4iM+cGb8Zpos7YtMVUb0y1BOj91I0aplaDjTk11us6jWpQE6xkUo71yT8s4Zv4JxoMdv3Fp7HPsJHeh4YBJpqWm88X3GlYUF+zPRceExHB6zFfcVXshUVYh8GcahkZspUa0MLeZ4sL7ll3/28tTMvbh4t6ffyUmkpqQRePkxPmsK5teq4Od5jaNCP/Br/81M3tYXVVUZrwPCmN9nIwDmlmUY8XtX+tvN/mJd39ltkQAjfs/4xQw/n+csS/8ZYyGz0NBQevXsw1+7/0RNTQ1/f3+6d+sFQK1aVqxdtxorS2sGDx5I2bJlcWvTGrc2Gb8a17hRE2bPnsuiRQvwe3CXxMRE7ty5y+BB2f8qTH5EhX5gbv9NTN/WF1U1FYIDQpnd+w8AKlqVZfTvnvS2nfnFupwULalPh6GNefcqgoWHhyuW71lxhmNbLucr7/uwGFYM3M6ozb1QUZMREhDGsv5bMbUszYClnRnlMD/HGoBuM1uDRMKApRkTKT+6GsC6UX8xv8s6+vzaHrdhjUhLS2PzlAP433qVr5w5KVxYgylTbBg79hJJSamUKqWNt3cdHjyIYObM62zf3oRy5XTp3r0SPXqcJDUVatY0ZMwYeSdR375VmDfPl06djpOcnErjxqUVI2gKSmx4DHtHbafzql7IVGVEvAxjz/CtGFcvjdu8zvze7MuXzZ1dfIwWM9oz+OR4ZCpS7h+5zc0dyj3p87mw0EgG95/Gxm0LUFNVISAgiAF9JgNQ07IyS36fgqNdpy8+xsSxvzJ/0Tiu+O4lNSWVf85dY+nijQWSNykqmsezl1N55mgkqiokBIfwaMZStC1MqThuIDd7jCT6zkNebNpNzeUzSEtJITEsAr/xGftDzVJGJLz5fnMqJkW+59GsFVSZNUqR+eH0ZehYmFJx3ABu9BiVnnkPNVdMJy05hcSwSO6Pm5eRubQRCSEFl/lDWAx/DN1O/w3yX0YLDQxn/eCtlK1Rmu6LOzHdaUGONf8qXr4o4a8yn9xLS01jRbd1dJ7Tllajm5GaksKavhuJiSj4431ByA1J2leGnVy9epXly5czbdo0pk2bRlRUFKqqqkyaNAkrKyvevn3L2LFjiYqKwsLCgtOnT3P9ury3dcKECcTHx7N48WLOnDnDyJEjuXr1KmpqasTExDBt2jQePXpESkoKffv2pU2bNvj4+DBt2jTU1NTQ1tZGQ0OD5s2bU6ZMGZYvX86WLVs4cuQIixYtYvTo0Zw7dw4bGxvc3eWTalasWJHHjx8TFxeHt7c3d+/eRSaT0a5dO3r06AHAihUrOHLkCCkpKfTo0YPOnbP+YkJOXHUG5/Ol/jFSvjKq6L+oYfY/KvWfZa4X/aMj5NnKJz/fxGV3Jd/vLJIyTDKu9KMj5FlUUq765/9T9FUL5rKxgrIvqGB/maQg/B1r/6Mj5ImqpOePjpBnDpo/X2ZDVfWvF/2HbAxS3q/1fS/zq0R9veg/ZkX4zzXKbl9Nk68X/cekpf18+5Ftz0r96Ah5tvbdt11m+l93wKrr14t+Qq19t3696D/kq50xX7N582bq1q1LhQoV8PPzY/Lkyezdu1dZ+f5zRGdMwROdMQVPdMYUPNEZ832IzpiCJzpjCp7ojCl4ojPm+xCdMQVPdMZ8H6Iz5uf0s3XGfPORd9myZRkxYgRSqRR1dXVmzJihjFyCIAiCIAiCIAiCIAj/L31zZ4yjoyOOjo7KyCIIgiAIgiAIgiAIgvD/3s83Jl0QBEEQBEEQBEEQhHxJ/Qkvd/v/KFc/bS0IgiAIgiAIgiAIgiAoh+iMEQRBEARBEARBEARB+I5EZ4wgCIIgCIIgCIIgCMJ3JOaMEQRBEARBEARBEIT/EWmIOWP+C8TIGEEQBEEQBEEQBEEQhO9IdMYIgiAIgiAIgiAIgiB8R6IzRhAEQRAEQRAEQRAE4TsSc8YIgiAIgiAIgiAIwv+I1DQxZ8x/gRgZIwiCIAiCIAiCIAiC8B2JzhhBEARBEARBEARBEITvSHTGCIIgCIIgCIIgCIIgfEeiM0YQBEEQBEEQBEEQBOE7EhP4CoIgCIIgCIIgCML/iNS0H51AADEyRhAEQRAEQRAEQRAE4bsSnTGCIAiCIAiCIAiCIAjfkeiMEQRBEARBEARBEARB+I7EnDGCIAiCIAiCIAiC8D8iDcmPjiAgRsYIgiAIgiAIgiAIgiB8V2JkTB6l/ugAeaStIvvREfJs0btbPzpCnoQ8v/KjI+RZSW2HHx0hz9wK1fzREfLkcHDyj46QZ+9TE390hDwLlPn/6Ah5Yq9W7UdHyDNVSc8fHSHPktL++NER8sRV+/KPjpBnUclJPzpCnhQ33PyjI+SZuYr9j46QZy016v/oCHnS9a7fj46QZ+9TQn50hDzTkoX96AiC8J8kRsYIgiAIgvD/xs/WESMIgiAIwv8mMTJGEARBEARBEARBEP5HpKaJOWP+C8TIGEEQBEEQBEEQBEEQhO9IdMYIgiAIgiAIgiAIgiB8R6IzRhAEQRAEQRAEQRAE4TsSc8YIgiAIgiAIgiAIwv+ItLQfnUAAMTJGEARBEARBEARBEAThuxKdMYIgCIIgCIIgCIIgCN+R6IwRBEEQBEEQBEEQBEH4jkRnjCAIgiAIgiAIgiAIwnckJvAVBEEQBEEQBEEQhP8RqUh+dAQBMTJGEARBEARBEARBEAThuxKdMYIgCIIgCIIgCIIgCN+R6IwRBEEQBEEQBEEQBEH4jsScMYIgCIIgCIIgCILwPyItTcwZ818gRsYIgiAIgiAIgiAIgiB8R6IzRhAEQRAEQRAEQRAE4TsSnTGCIAiCIAiCIAiCIAjfkZgzRhAEQRAEQRAEQRD+R6SKOWP+E8TIGEEQBEEQBEEQBEEQhO9IdMYIgiAIgiAIgiAIgiB8R6IzRhAEQRAEQRAEQRAE4TsSc8YoiXWTKnSf1gpVdRUC7wfz26DtxH9IyHWdVCrBa7Y7tZwrIZPJ2Lv0NMc2XATAzKoMfee1RaOQOlKZlN2LT3J253UAXPs50rJffT7GJ/HqcQi/j9xFTGRcnrJbulTGY6orqmoqvPB7zaohO7Jkz6lGU1eDAcs8MDYrhlQq5Z8d1ziw5BQAVRzM6Dq9NTJVGR/jk/hj7G78fV/m5+X9qkZN7JgwrR9q6qo8vO/PiEFzifmQ8+uwZPUEHvo9Z9XSPxXLuvd2o0t3VzQ01bh76wkjBs3l48ekAskL0Lx5M+bMmYW6uhp3797Dy6svHz58yFLXpYsHo0ePJC0tjbi4OIYO/YWbN2+ipqbG0qW/4eTUgJiYWA4dOsy0adNJS0srsMxOTeowflpv1NTVeHj/OaMGLfji67x49Vge+QWweukuxbK7gft4ExyquL1qyU727TqtlHxVG1em9URXVNRkBD94zdZfdpAQk5irGolUQsc57TCzqwCA3+kH7PU+AIB5vQq4T3NDpiIjNjKWvybtJfjBa6VkBnm70MO7NapqKgT4BfPbwG05th9fqjMsqc+is6MZbDeb9+GxmdZ19rSjrmsNvDus+ua8dk2r0c/bHTV1FfzvBzFnwCbissmbm7pZOwYQ9iaKxSN2AFDESI8Jq3pSpLguEqmEbYv+5sSfV78586eUsR3/a+02b96+CWfSqKVKzWjpUplOU1xRVZPx0u81q4fuIP5DYq5qNHU16L+0M8bmxZFIJJz/8xoHl8g/Y1ZNqzDw9y6EBUUqHmda86VZPiffqnnzZsyeMxN1dXXu3r1H7y+0b6NGj1C0b8OG/sLNm74ATJ06mQ4d25OSksLNm7707zeQxETl5syLtLQ0Jow7gJl5MXp51f1uz/ut7YNUKqH3HHdqOVdOP744xdH1FyltUYIxG3oq1pfJJJSrUpKZHmu4fPAOACpqKnjv7s/RDZe4tP9WvvLXaVKV3tNbo6qmyvP7Qfw6cGu27UVOdVq6Goz63ZPSFUsglUg4sf0Kfy46kWndpt3ssHetyaT2K/OV8UuaNmuI94wxqKurcf/eIwb0G8uHDzFZ6jp1dmP4iH6QlkZcXDyjRkzD1/ceEomEGbPG0rSZE6mpqfg/C2TIoAmEhUUoLaNDk5oMmd4BNTVVnt5/ybSB64j9EJ/rOqlUwrhF3allXwmAiydus3iCvE2u38ySGWv6ERIUrnicns4ziIvJ+h7mVg3nyrSf7IqquoxXfq9ZN2wHCZ+1b1+qWfFkFhGvoxS1R5efwWf3TVQ1VOnk3Qpzm/KoF1Lj3BYfji4/k++cX+LUpA7jpnmlH3c+Z/SghV/cjyxaPYbHfgGsXvpXlvvWbJvK2zfhTB61vECy/sulaX2meg9HXV0Vv/tPGDxgCh8+xOZYv3LNLB74PWXZko0AGBjosmjJFKpVr0hcXDxbN+9nzartBZa3URNbxk/ri7q6Kg/uP2fkoHlffI1/Wz2eR37PWbV0p2LZ/cADmY45f1/yJ/t2nSqwzD+Tgvu2IOTFTzEy5urVq3h6emZZXrFixXw9npOTE0FBQd8aS0HXUJvhK7syu+s6+lnNICQwnJ7erfJU16yXPSUrFGOgzWx+aTCf1oMaYF6rLAATtvZm26yjDKk3lynuv9N7jjvGpkWp7mBGu18aM6HlMobUm8v1E34MWdo5T9l1imgzcEUXFnpuYLj1LN4FhuMx1TXXNZ0mtiD8dRSj6s5lvNOvOHvVw8y6HDJVGcM39GD1sD8ZYz+Pvb8eZ8jqrO+hMhQx1Oe3lePp3XUSDlZdeBH4mone/bOtNatYlr8O/0bL1g0yLW/eqj5e/dvSodVwHK27oaGpRt/BHQokL4ChoSF//LGOtm07YGFRlefPA5g7d3aWOnNzcxYsmEvTpi2wtKzNzJmz2btX/oVwwoRxlC1bhmrVLLGyssbIyIiBAwcUWObChnosWjmGvl2n4WjVnZeBrxnv3Sfb2goVy7Dz8EJatK6faXl5s9JERb6nSb2+ij9ldcRoF9HCc4kHa3ptwLvebMJehOM2qVWua+q0t6Z4hWLMbDCXWU7zMLOrgKVrTTR0NOi7wYt90w8yq+E8dozZRe+1PVBRkyklt66hNr+s8mRWl7X0tZpOSEAYPae3znOdU2cb5h//BUNj/cz/s0EhBi/pRL/57ZAoYa42fUNtJqzqwSSPlXjUnMzrgDAGzHDPV53HL02oXtcs07J+09x5cOM5PWynM9JtCaOWdKVwcd1vD55OGdvxvwYM74hN3WpKy/YvnSJa9F/uweJuGxhhM5t3L8LpPLVVrms6TGhO+OsoRtedy8RGC3HuJW+XAcxtTDi8/Czj6i9Q/Cm7I8bQ0JANf6ylXduOVLKoSsDzAObOnZWlztzcnPkL5tCsaUusLK2ZNXMOe9LbN0fH+nTs1IFaVjZUr2aJrq4uQ4YMUmrOvPD3D6VX9y2cOP7wuz6vMtqHZl72lKxQnAHWsxjuOI/WgxpiXqssrx6FMKTuHMWf7+lHnNt1XdERY2FjwqIzI6lka5rv/HqG2oxe3Y1pHmvoYTmNN4Fh9J7ulqe6HpNbEfo6it7WMxhYfy6uvetT2cYEAB2DQgxf0plB8zsgUUYD9xlDw8KsWrMAj04DqFmtEQEBr5gxa2yWOjPz8syeMwE3127Y2jRn3txl7Ngp7/ju3qMDllbVqFunJTa1muLvH8iceROVltHAUAfv1X0Y5bEEN8vRBAW+Y9j0jnmqa+lhTzlzI9rbjKOj7QRq21fCuY0NADVszdi85Cgd7SYq/r6lI0aniBZ9lnmwrMcGxtaRt10dp2Rt33KqKVGhGLGRcUxusEDx57P7JgAdp7qira/FlEa/MrXxQhp52WNau2y+s+aksKEeC1eOom9XbxpY9eRl4BvGe/fOtrZCxTL8eXgBLVo7ZHt//+EdCmQ/8rkihgb8vmoGnh7DqV3TlcCAIKbN+CXbWvOK5Tl0dD2t2zhnWj573lhiY+OwsWpNI0cPnJvY06SZY4HkLWyox+KV4+jTdTIOVp68DHzNBO9+2dZWqFiWXYcX07J15iymZqWJjPyAc73eij/RESP81/wUnTH/dVZOFjz1fcFrf3nP65F1F2jQwTpPdXauNTi19QqpKanERMVzfrcvDTtao6quwo65x7h97jEA4a+jiA6LwdBYnwqWZbh97jHh6WcHLh+8Q51mVVFRzf2XxBpOFvj7viTkuTzTiQ0XcWhfO9c1f4zdw5ZJ+wHQL66LqpoKce8TSElKoX+lyQTelXd6FS9XhA8ReRuxk1uOTtbc9n1EgL/8uTat2497B+dsa3v0acP2TYc5tP9cpuXtOzdl1bKdREV+IC0tjbHDF7J7x/ECyQvg4uLM9es3ePbsGQArV66mS5esHWmJiYn07t2PkJAQAG7cuEmJEiVQVVWlVi0r/vxzl+JM8f79B2jXLuuXYmVxdKrNHd/HBPgHA7B53UHadGiUbW2PPm7s2HSEw/v/ybS8dp0qpKSksuf4b5z0WcvwsZ5Ipcpphio1sODFrZeEBsi30/ObLmHdtlaua6QyKWqF1FBRV0FVTQWZmozkxCSKlS9K/Pt4Hl94AsDbZ+9I+JCISW0TpeS2cqrEk5uZ24WG2bYfOdcVLqGHnWsNJrutyLJefXcrwt9Es37iPqXktW5UhYe+gQT5vwNg39pzOHesk+c6Swdz6jhX5cD6zNuIVCZBW1cTAA1NNVKSU0hNVd75G2VsxwB29jVo0NiGLesPKS3bv6o7WeB/K6PNPbn+Evbta+W6ZtO4vWydLB/VpV9cFxU1FeLey8+Sm9uYUMXBjHkXxjDt6FAs6ub/i3ZOsmvfPHJo3/r07p9t+yaTydDQUEdTUxNVVVU0NNRJSMj/F8BvtWPbDdq2t6RJ08rf9XmV0T7Uda3Bya0+nxxf3KRhJ5tM61epa4q9myXLhmWMFm01oAF/TDnAk5uB+c5fu1ElHt8MJDg918G152nU0SZPdStG72LV+D2AvK1TVVchNn17dnSvRfibaFZP2JPvjF/SqLEDvjfv4v8sEIC1a7bSsVPWzrDExI8MHDCWkBB5ft+b9yheoiiqqqo8ePCUieNm8/HjR8V9ZcqUUlpGu0bV8LsZwEv/twD8tfY0zTpmHbn1pTqpVIpmIXXU1FVRVVdBRU1GYoJ8ZHCNOmZYN6jMziuz2HBiMlb18nci9F9VG1rw/NZL3qa3XWc2XMKuXa1c15jZmJCamsrEw0OZeX4srUc1QSKVd8TV62DNnrlHSUtNI/5DAnNaL+fNk3fflDc79Z1qccf3CYHp+5Et6w7hlsN+pHufVvy56RhH9p/Pcp+tfQ0aNLZm6/rDSs/4OadGdfH19eO5v3yE+vq1O2nfsUW2tX36dWLTxj3s35t5BFpNy8r8uf0QqampJCUlc/zv87R2y/54+1tlHNvLX+NN6w7g3qFxtrU90/fVnx/b165TldSUVPYdX8Ypnw38Mra70o45BUFZfpotMjIyEi8vL1xdXZk4caJipwbw9u1bvLy86NChAw0aNGDJkiWA/EBvwoQJNGnShJYtW3L06NFMjxkQEICLiwu3b9/+pmxFSxkQGpQxXDIsOAotPU00dTRyXWdYSp/Q4Ixh42GvIzEsqU9SYjInNvsoljftWQ9NbXUeXQ/k8Y1Aqtc3p2hpAwCcu9qiqq6KTmGtXGcvUlKf8E+eNzw4ikKfZf9aTWpKKkNWe7LQZzwPLj7j9VP5jj4lORW9ojqsejCdrtPdOLi0YHqjjUsV43XQW8XtN8Gh6Oppo61TKEvtxFG/se+vrDnKVyiNYVEDtu/9ldM+Gxk5vifR0VmHIStL6dKlePUqY3RWUFAQenp66OjoZKp78eIFR48eU9xetOhXDh48RFJSElevXqNjx/ZoaWmhqqqKh0dnjIxKFFhm+euccVDzpdd50qil7P8r69BgFRUZF8/60rXNONo2HY5jY2t69m+jlHwGxgZEfjJsOep1FJq6mmhoq+eqxufPq8RFxTPn9nTm3JtBaEAY90748c7/HWqF1KnkKD8ALVuzDEYVS6CnpNEaRUvpE/bpZz/H9iPnuoiQaGZ5rCX4WdaDzqPrL7Jj7jGSEpOVkrd4KQPefXKJS2hwJNp6hSj0Wd4v1RUx0mPYgk5M77WO1JTUTOutnrqPei1qst9/AVt9vVk/8yBRoVkvb8kvZWzHxUsUwXv+YIZ4zcqSXxmKlDQgPDhjOw1/HUUhXU00ddRzXZOaksqg1Z4suDyOB5ee8fqp/H+OiYjl1B+XGOswnx3TDzNyixeFjfWUmr906VIE5aN9W5Y1rEgAACAASURBVLhoAQcPHiYpKYkzZ85y6uRpXrz0503IK/T19Vm9eq1Sc+bFpCnNaOla8GevP6eM9sGwlAGhQZnvMyyZeQSd18w2bPI+mOnyp/k9/+DWmUffmD/zc4cGR6Gtp5mlvfhaXWpKKuPX92D99cncufCEV0/k+/zD6y+wZe5Rkj4qp337XKlSxgQFvVHcDg56g56eLjo62pnqXr4I4u9jZxW3586fxJHDp0hKSuLaVV9u3/YDQF9fl/ETh7Jv7xGlZSxeqkimS4jeBkego1cILR3NXNcd3Hqe91FxnHi6jFP+y3nl/5bzx+SXpUVHxLB73Wk62k5k6dSdLNoxnGLGhfOdt0hJAyI+absi0tsujc/at5xqZDIpfv88YUGHVcxuuZRqTha49KmPjqE2GtrqVHGsyPgDg5lxbjRWTaspOqKVKfv9iFa2+5HJo5Z/YT8ykKFec0gpgP3I50qVKkFwUIjidnDwW/T0dNDRyfqdYfSI2ezedTTL8ps37tHJwxUVFRW0tDRp3dqZEiWKFkjeknnYV08ctSTbY3uZiowLZ2/i0WY07k2H0qCxNb36F9xJS0HIj5+mMyYoKIjJkydz8OBBYmNj2bFjh+K+w4cP07JlS3bt2sWhQ4fYtGkTERERbNmyhbi4OI4dO8Yff/zBihUrFJ04ISEhDB48mNmzZ1OzZs1vyiaRSrKdp+Pzg/Qv1UmlUvjkPolEkmX99iOc6TKhOdM7rOZjQhJ+l/3ZMfcYk7b35bd/xpCWmsb7iFiSk1JynV0qlZDdFCOfPnduapb124KX6Xi0DArRbmxTxfLo0A/0rzyFSS6LGLCiC0amym+0pVJptvnysnNTUZFRv2Ft+nafQtP6vdE30GX8lOwvXVAGeeasoVNSsn/vChUqxK5dO6hQwZTeveXDNOfNW4Cf3wN8fC5y6tRxLl/2KdA5biQ5bAd5eZ23bzzC5NHLiI9L4H10LGuX/UUzV3sl5svm8/XJqIov1bQY1ZSY8BjGVp3EhJpT0TIoRKP+DUmISWR1j3U0GebMhDNjqNPBmseXnpL8Mfefsy/nzn77zdp+5K6uoEly2Hazz5u1TiKRMG1jH5aO3UV4SHSW+6ds8GL74r9xMx1NV6updBnZlEq1yykx/7dtxyoqMlb8MYlp437n3VvlzfnwKalUQnYhU1PS8lSzot8W+lSYgLZ+IdqOkbfLi7pt4Gr6ZSiPrzznybUAqjWwUHL+vLdvO9Pbtz7p7VvPnt0pZ1IOY6MyGBuVISAgkIUL5ys1589AGe2DVCLJPDmAJPP6leqYoGeozbldN5SUOoNUkrv8uamb47WRNmVGo2Oghef47M/oK5s0h31GztuyJlu3r8DUtBwD+4/LdJ9J+TKcOL0Ln8s3WLVys/IySnLK+PlrnHNdvwnuRIa9x8lkIE3Mh6JnoI3n0GYAjPRYwqn98nkKb/s84c7Vp9g1qprvvBKphLRsZqv4tO36Us25LT5sGbeHj3EfiXsfz98rz1GrRXVUVGXIVGQUL1eEuW4rWNB+FU4962LVXPmdqPL2N+vyvOxHlv8xAe9xKwtsP/K5nNvl3B9DTBy3gLS0NC74/MX2nUs5e8aHj0kFc9yZU5uWt2POw0wavST9mDOG1ct20cw1+8vFBOFH+Wkm8K1duzblypUDwNXVlb179yru8/Ly4sqVK6xfv56nT5+SlJREfHw8169fp0OHDkilUooWLcqRIxlnIoYNG0a1atWoXbv250+VK10ntqBOegNfSEeDwE8m8yxirMeHiFgS4z5mWif0VSQVP/lS8Wld6KsIChtlnJ0sXEKPsPSzAipqKoxY1ZXSFiUY2Wgh717KG25NbXXuXXyqGDlTxEiPrpNb8iEi58m4PhcWFEmFTzIVNtYjJjJz9i/V1HCy4OWD10SGvCcx9iOX9tzEtlVNNHU1qFrfnOuH7wIQcCeIF/eDKVPFmDf+GRNp5dfoiV64NK8HgI6OFg8f+CvuMzI2JDLiPfFxuR/S/jYknKMHzysmBtuz8wQjxvb45pyf8vaeSqtW8rl2dHV1uHfvvuK+kiVLEhERQVxc1ku5SpcuzaFD+3n48CENGzZWDNUvXLgwCxcuZvRo+fXrnTt3UlwWoCyjJvbAubl8GLO2TiEePQhQ3FfCuChReXyd23Zy5sE9fx76PQfkX8yTkpRzRjMyKJJyVhnXhusb6REbGcvHT7blL9XUbFGDXRN2k5KUQkpSCld2XsPStSZnVp8jMTaR39wzJtabenmi4lKn/Og6qQV1mlcH0tsPv4z2w9BYP4f2IyJT+5FTXUHwmtwK+xbyTmstHQ38/YIz5XgfEUvCZznevgqnsrVJlrpyFkYYmxRlyDz5nEyFi+silUpR01Bl1eS9VK9rxvDmiwAI8n/H9dMPqVnPnIc3AvOdX5nbcXWripQpZ8TUOfL5mYoWL4xMJkVdQ5XRgxfmO+OnwoIiqVArYzvNsV3Ooaa6kwWvPmmXL+/xxaZVDQrpauLS2579i04q1pNIJKQkf3vHorf3VFxbtQT+bd/8FPd9rX07eGgfDx8+wqmhs6J9a+PuxvZtO4iJkY9QXLtmHcuWL/nmnD8DZbcP74IiMx1fFDHSVxxfANRvW4vTO64pbfL3HpNaYtfi3/yaBOSivXgXFIGFdbls62o3rkTA/deEh0STEJvI2b+u49DaUilZszN5yi+0aCm/9EJHVxu/+48V9xmXLEFERBRxcVlHW5Qqbczuvet5/OgZTV06kZCQMRdTfUc7Nm9dxuJFq1my+NtHeA2Y1JYGLawA0NLR5KnfK8V9xYwNiI6IISEu81xQb4LCqWptmm1do9a1mTtyM8lJKcQkxXNo+wUau9mwf9M/dOjTmPW/HlSsJ99v57/NCA+KxPSTtsvASN52fbqv/lJN3Q61eXX/Na/Sj7slQEpyCu/DYkj+mMzFnddJS0vjfegHbh/3o4J1OXyP3st33n+NnNgd5+Z2AGjraPE4037EMI/7EXPKlDNiyhz5/IYZ+xE1xgxe9M1Z/zVh8iCatWgIgK6OFn5+TxX3GRsXIzIiOtttOSc6OlpMmbiQyMj3AIwc3Udx2ZMyjJ7YCxfFvlqLRw+eK+4rkY9j+7adXHhw71mmY85kJR1z/n+Qmqb8ebaEvPtpRsaoqGT0G6WlpWW6PXfuXLZs2YKxsTEDBgzAwMBAUfPphG4vXrxQjIyZOHEir1694ty5c/nKs3XWEYbUm8uQenMZ4fQrFa3LYZw+6qO5lwNXsmn4fU8/zLHuypF7OHvaIZVJ0dLTxLFdLXzSOzJGr+tGIV0NRjVepOiIAShspMfco8MUw5U7jm7CP3/l7czWnTOPMKtdlhLl5Zmce9pz/bPsX6qxa2NJu7HysycqairYuVly//wTUlNSGbDcg4p15F/GSlmUoKRZcZ7eeJGnfDlZMGs9zvV64VyvFy2c+lHLugompvJrsLt5uXH86MU8Pd7h/edo5d4QDQ01AJq1dOC2r3Inapw61RtLy9pYWtbG1tYeW9s6VKgg/+We/v37cuBA1rkntLW1OXfuFHv37qNz566Z5kxo1cqV1at/B0BLS4tffhnGtm07sjzGt/h11kbFRLutnAZjZV0JE9OSAHh6uXL86OU8PV7FyuUYOakHUqkUDQ01evRz49Dec0rJ+uCfR5jUKkdRE/l26tC9Hnf/vp/rmld3X2HVSn6AL1WRUr1JVQJuBpKWlsag7f0oU6M0ALVaW5KcmPxNv6a0deYRxaSZI5wWYGHzabtgz5Ujd7Os43vmYa7qCsL6GQfpaTudnrbT6dtgDlWsy1PKtBgAbr0duXAk66We104/yLbO79pz2pqPVTzegXX/cGbPdeYN3Ex0eAyhwZE0aCOfG0CviDY17c3wux6Q5fHzQpnbse+1B9hU6qR4vK3rD3FozzmldcQA3D3ziAq1yyna3MY963Hj6P1c19i5WdI2fYSiipoM2zaW+J1/SnxMAi5e9ti41gCgXLWSmFqV4c6pb2/rpk71xsrSGitLa+xsHbC1tclV+3b23En27d2Px2ft2y3f27Rxb4NMJp8Dzd3djatXlPurWv9Vym4frhy5i8snxxf129XC5/AdxbpV7c0U89Ipw8aZh+lnN5t+drMZ0nA+lW1MKJmey7W3A5eP3Mmyzo3TD3Osa+Bei24T5CNhVNVUcHSvxa1/lJf3czOmL8bWpjm2Ns1p4NAGa5uamFYoB0DvPl04cuhklnW0tbU4fvJPDu7/m+6eQzJ1xNSsWYU/d62mj9dIpXTEAKycuUcxma5nw2lUt6lAGdPiALTr3YhzR3yzrONz+l6OdQ9vB+LiLp/TS0VFhmNzK+5ee0bsh3g69mtMo9by+Ycq1ihL1drluXwy63uYW/fOPsK0VjmKp7ddTj3r4Xvsfq5rSlUywn18MyRSCaoaqjTu7cDVfbdISUrh1nE/7NPnQ1LXUqNKg4oEKOlXPBfO2kTTev1pWq8/rZ2GYGldiXLp+5GuXq6cyNN+5CF1KnkoHm/r+sMc2nNOqR0xALNnrMDBth0Otu1o9H/s3XdcU9cbx/EPJAEHwwGKgntvAUHEPXEhdStuQMVZ956AouLee+9q3buO1lXrqLU4q4KKOEBcuIX8/ghGkFECKZRfn/frxR8kz02+Xg/n3pyce26tDjg4VKBwkfwAeHi1Zd8+3e405dG9LaPG9gXAMldOOndtkeDlTCkVMGmldqHdpnV6YedQWnus7uzZjMP7T+v0eiVLF2LoGA/tOWe3ns3Z9ePxv99QiDSUYWbGXLx4kdDQUKysrNi5cyfVq1fn4MGDAJw+fZqJEydiZ2fHiRMnePLkCdHR0Tg4OLB//35q165NREQEHTt25MABzfXp5cuXZ8KECQwfPhxHR0eyZIl/DWJyvQyPZHav9Yxc54nKSMmjoHBm9NBMQS1qm5/v57vTr+qUJOv2LT+JVSEL5p8diVKl4OCq0wSevk1Jx0JUa25HyF9PmH5kkPY9V43bxaWj1/lh5hFmHR+CgaEB187eYdHg+LfMS8qr8EgW9dnIoLUeKFUKngSFM997PYUr5sN7XnuGVZ+WaA3A2jE76T6zDdPPaKbjnt93hf2LfkatVhPQYTld/FugVCn49OEzc7qviXMrQn15Fv6CAb38WbbOFyMjJcFBofTv4QdABdsSTJ8/nPpVPZJ8jdXLdpAtuymHTq7AUGHIn5dvMWHUP3eLwbCwMLp182Lbti0YGam4c+cunTtrbjFqb2/P8uVLsLWtRN++vSlQoADNm39H8+Zf70BRt24DVq5cReXKjgQGXkahULBs2Qq2b/8xsbdMtWfhLxjcK4Al6yZobnEeFMqAHlMAKG9bnID5Q3Cp2iPJ15jpvxa/Gf356dxyVEole3f+zMbV+rl2PjI8knXfb6T7im4oVQrC7j1jTd/15K+Qjw4z2+FfNyDRGoBt43bQxr8V406NIjoqmpunbnFkvuZOT6t6raXDjHYoVApePX3F4q7L9ZIZ4GVYJLO81zNqvRdKIyWP74YxPaZfKGabn/4LOtDP2T/JurT0Iuw1k71X4bfBG6WRkodBYfh5rQCghF0BRizsQjcnnyTrkjKi9XwGzGhP1xFNiY6OZt30A1w589ffbpdc+mjH/7RX4ZEs7ruRgWs07fRJ8DMWxPTLPea2Y0SNgERrANaN2YnXrDYEfOmX917hwGJNvzy9w3K6Tm1J65GNiPocxRyP1TrNpkyOsLAwPLp154dtmzEyMuLOnTt06azpg+3t7Vi2fAl2tg7a/u275m581/zroqj16rowefIUZs4M4Oq1K3z48IE//rhC3z799ZozI9BH/7Bv2UnyFLJgwa+jUKoUHFh5isBTX2dRWhex5Mm9Zwm+f2q9CHvNNO+1jN/QA6VKwaOgcKZ0Xw1Acdv8DF7YkZ5VJidZt2jkdgbOcWf5+bEAnNp9mR8XpM0HqrCwZ3j3GMqGTYswMlIRdPceXh6aczE7u3IsXDwVJ8fGePfqQv781jRzc6GZm4t2+8YN3ZnoNxwDA/D1G46vn2Yma3DwA9q1SfjOMLp6HvaK8d5LCdjQH5VKSUjQU8Z019zJqbRtIcYv9KJtldFJ1k0fvoERM7uw49I0oqOiOXfiKqtn7SU6Ws2ANrMYPqMzvca0IOpzNMM6z+fFs5Svqfc6PJJl/TbSb1U3lEYKngY9Y0nv9RSqmA+P2e0YWysg0RqAndMO0nlqKyafGoFCqeC33Zc5sU4zQ3zlgM109G+B/5mRGCoMOLvtEuf3pHzgKDFfjyPjYo4jjxjYYyqgOY5Mmz+IhlUTvqtnegkPi6C39xjWbpilactBD/D2GgmArV0Z5i6cSHWnVkm+xsyAZSxZ4c/Z8zswMDBgku8CLl0MTHKblHoW/oKBvaawdJ0PRkYqgoMe8n0PzV1Hy9uWYMb8odSvmvAdrLR5/VczacYAjp1bhVKpZO/OE2xc/c8vliyELgzU+pqX+g86d+4cs2fPxtjYmLCwMJycnBg1ahSlS5fm5s2b7N27l9mzZ5MpUyasrKx4/vw5gwcPplKlSvj5+fH775pFyPr160eDBg2oU6cOa9euxcbGhpEjR2JqasqoUaOSlaWJad9/8p+qd1kVGWbyk9bJqN/TO4JOHkf+mt4RdGZtkvGumW2WJe0Xz0yN4DcZbyrsq+h//pInfQtW3Pn7on+RasqM1Y4Btr5YlN4RdPJJvSq9I+jM1US3WYb/Bh/UabteVWqd/Xzg74v+ZYor9bOmWloqnylnekfQyfGPV/++6F/mVdTjvy/6l8mqyFjtAiD0dfw7Kf4/WVn6n1sbMz15XEu/xf5TIkPMjKlcuXKcBXu/uHlTM021adOmNG3aNMFtfXx84j127NjXaXn+/v56SimEEEIIIYQQQvy7Zazh9H/Gnj17WLRoEZ8/f6ZLly506NAhzvM//fQT8+bNQ61WY2Njg7+/P+bm5uzYsYMZM2aQM6dmkLFWrVoMHDgwRRkyxGCMEEIIIYQQQgghRGo9efKEWbNm8eOPP2JkZES7du2oXPnrep6RkZFMmDCB7du3kzt3bubMmcO8efMYM2YMgYGBjBgxItHJILrIeNewCCGEEEIIIYQQQqTAmTNncHJyIlu2bGTJkgUXFxfterQAnz59Yvz48eTOrVn0vESJEjx69AiAP//8kx07duDq6sqQIUN4+fJlinPIYIwQQgghhBBCCCEytFevXhESEhLv59WrV3Hqnj59iqWlpfb3XLly8eTJE+3v2bNnp379+gC8f/+epUuXUq9ePQAsLS3p3bs3u3fvJk+ePAkui5JccpmSEEIIIYQQQgjxH6FWG6R3hH/EmjVrmD8//h1x+/btS79+/bS/R0dHY2DwdR+o1eo4v3/x+vVr+vTpQ8mSJWnevDkACxYs0D7v5eWlHbRJCRmMEUIIIYQQQgghRIbWpUsX7aBJbGZmZnF+t7Ky4sKFC9rfw8LCyJUrV5yap0+f4unpqb2TM2gGZ7Zv307Xrl0BzSCOQqFIcV65TEkIIYQQQgghhBAZmpmZGTY2NvF+vh2McXZ25uzZs0RERPDu3TsOHz5MjRo1tM9HRUXh7e1No0aNGD16tHbWTJYsWVi+fDl//PEHAOvXr5eZMUIIIYQQQgghhBB/J3fu3AwcOJDOnTvz6dMnWrVqRfny5enevTv9+/fn8ePHXLt2jaioKA4dOgRA2bJlmTRpErNnz2bChAm8f/+eggULMm3atBTnkMEYIYQQQgghhBDiPyL6/3TNGF24urri6uoa57Fly5YBUK5cOW7cuJHgdpUqVWLHjh16ySCXKQkhhBBCCCGEEEKkIRmMEUIIIYQQQgghhEhDMhgjhBBCCCGEEEIIkYZkMEYIIYQQQgghhBAiDckCvkIIIYQQQgghxH+EOr0DCEBmxgghhBBCCCGEEEKkKRmMEUIIIYQQQgghhEhDMhgjhBBCCCGEEEIIkYZkzRghhBBCCCGEEOI/IlptkN4RBDIzRgghhBBCCCGEECJNyWCMEEIIIYQQQgghRBqSwRghhBBCCCGEEEKINCRrxgghhBBCCCGEEP8R0ekdQAAyM0YIIYQQQgghhBAiTcnMGB19jI5K7wg6eZ/B8gIUUpdI7wg6qWRSIb0j6ExlmPFWUF8Svjq9I+ikqnHb9I6gs4ufD6V3BN19Tu8AulEZlUvvCDqrnrlbekfQiavJmfSOoLM9kc7pHUFnPSx/S+8IOvn0pkF6R9DZfcMH6R1BZ+sitqR3BJ14WPRO7wg6u/u2aHpH0JmxWpHeEYT4V5KZMUIIIYQQQgghhBBpSGbGCCGEEEIIIYQQ/xFqdcabJf//SGbGCCGEEEIIIYQQQqQhGYwRQgghhBBCCCGESEMyGCOEEEIIIYQQQgiRhmQwRgghhBBCCCGEECINyQK+QgghhBBCCCHEf0R0egcQgMyMEUIIIYQQQgghhEhTMhgjhBBCCCGEEEIIkYZkMEYIIYQQQgghhBAiDcmaMUIIIYQQQgghxH+EWm2Q3hEEMjNGCCGEEEIIIYQQIk3JYIwQQgghhBBCCCFEGpLBGCGEEEIIIYQQQog0JGvGCCGEEEIIIYQQ/xHR6vROIEBmxgghhBBCCCGEEEKkKRmMEUIIIYQQQgghhEhDMhgjhBBCCCGEEEIIkYZkzRghhBBCCCGEEOI/QpaM+XeQmTFCCCGEEEIIIYQQaUgGY4QQQgghhBBCCCHSkAzGCCGEEEIIIYQQQqQhWTPmH+LoUhZPHzdURiqCAkOY0Xs9b1+/T3adUSYV/Wa1o0SlghgANy4EM2/gZlTGSmYcHBjnNQqWsWbZ6B/ZPu+o3vJXdimLV0yuu4EhTE8kf2J1Wc0yMWRhJ/KVsMLQwIDDG39l88zDessH4NywHN4TW6IyVnInMITJvVYnmDGpuv33Z/E09Lm2duOsQ5w5eIX5h4bGeY0iZWxYMOoHNs87kux8lVzK0HlCM1TGSoIDHzK3z0befZMvsRpDQwM8JrfAvn4pDBUKdsw9ysGVpwAoZpcfr6ktyZTFGEOFIdtnHeHElvNxXnfAkk7cuxrKjrkpbxP2DcrQYbwrKmMl966GsqBv/Px/V5PTOhtTfhrMoKpTeB3xBpsSVgxc3kX7vKHCkAJl8jK143LO7fkjxVkT07hxAyZNGo+xsTF//nkVL6++vH79Ol5dhw5tGDy4P2q1mrdv3zFgwHAuXvwdgBYtmjFixGCMjY24f/8BXbr0JCLiebzXSCmnhuXoObF5TPt8yNReaxJsx8mp89vkTfijl8wetAmAwmWtGTynA5mzGhOtVrNs/E7OHQ7UW3aAho3q4OM3HGNjIwL/vIF3j6G8fh0Zr66de3MGDuqJWq3m3dt3DB44gUuXrmBgYIDf5JE0bFSH6Oho7twOom/vkYSHR+g1Z0bLXKF+adqMdUVlrODB1VCWfb+J968/JLtm4a1JRIS+0Nbun3+MM9sukq90XrpOb02mrMZER6v5wW8vV45e10tmp4Zl6RHTRu8GPmRqr7WJtOW/r/Pd5E34oxfMGbQZAOvClgya4465pSkqlYJ9a06zde5POmd0cClD14luqIyUBF19yOzeG+L1a0nVGRoa4OXfAvv6pVEoFPw49yf2rzhFvpJWDFvZTbu9QmFAwTLW+Lkv5cxuTd+mNFIycZs3+1ee5vTO33XOnhJqtZpRI3ZRrHguPDyd0+Q9YytfvzQtRmvaaMi1UFZ9v4n3kR+SXVO7WzWqd3RClUnFvT9CWD1gI58/RmFTJi8dp7Umi2lm3r1+zw7/fdw49Zfecmf0frm2iwPDJnTDyFjFjcAghveZTeTrt4nWz1gymBtXg1k2dzsApmZZmLpgIEWK22BoaMj2jT+xeNYPes0YW+PGjfD3n4SxsRFXrvyJp2ePRI7V7gwdOjjmWP2W/v0HcvHiRYyMjJg7dzZ16tQiMvINe/bsZcIEH9Rq/a2KkZq23GtlN3IVstDWWeTPya0zt5nXaTkFK+an3aTmGGcxwtDQkAPzjvLrtgt6yezkUhYvn+9QGWn62oDe6xJux4nUZTXLxNCFnclfIjcGBoYc2ng23rm8VYGcLDk1iqHN5nDr9/upzuzoUoZusfreWb03JPL5Kek6C+tszD4+lN5VJvPq2Zs42+YukJP5J4czym0+f+khsxCp8a+dGTNy5Ejq1q1LiRIlUrT9/PnzqV27Nm5ubri5ubFhwwYArl+/TosWLXBxcWH06NF8/vxZn7EBMLcwYciSzvi4L8XDdgKPgsPx9PlOpzr3YY1QKA3p6ehHz8p+GGdW0X6IC29evsO7ymTtz4E1Z7h65jY7Fx3Xa/6hSzozwX0pXWNyeSWSP7G6rmObERb6Ai8HX3rXmIKrVw1KOxbSW8ZsFiaMXtyNUe4LaV9xDKFBYfT2balTXf5iuXn1/A1dnXy0P4e3nCPy5bs4j+1dfYorZ/7ih0XHkp3PzMKE7xd1xL/jcnrZ+fI4+BldJzZLdk1Dj2pYF81FH8fJDKo1Dbc+tShmXwCAkeu92DhpP99XncKEFgvx9G9BniKWANiUyI3f3n5UdauYov2qzZbThL4LOxDQaQX9KvnxJDicThOa6VRTq50jfgcGkDNvNu1jITcfM7j6VO3PH8du8MsPF/6RgRgLi5ysWLGQ1q07Ubp0Je7eDcbff0K8uuLFizJ1qi+NG7fE3r46kycHsG3bOgDs7W2ZOzeA1q07UaFCFW7duo2f3zi9ZTS3MGHk4i6MdV9Mx4rjeBQURk/fFimqaz/QhfLOxeI8NnaFJ5tmH8bDyZdJniuZuK4HSpVCb/ktLHKwZNl02rftSYWytQkKuo/vpBHx6ooVL8xk/9G4Ne2Mk0MjpvjPY/PWJQB06doWW9tyVHFsjINdA+7cuceUaWP1ljEjZjbNmZUe89yZ23UlwypP5um9Z7Qd1yzZNVZFcxH5/C1jagVof85suwiA9+JO7J9/jNE1iTZKnQAAIABJREFUp7Gk13r6ruyKQg9twtzChBGLuzDWfQmdKo4nNCicnr7NU1TXfmADyjsXjfPYiKVdObb9Al5OfvSuPZVmnjWwranb+YGZhQkDF3diUodl9LDz4XFQON183HSqa+RZDeuiuenlMIkBNafi1qc2xe0L8ODGY/o5+2t/Lh29wYmt57UDMSUdCzHz2GBKORXRKXNq3LkThkeXdRw+pJ/BNl2Z5MxKtznuLPRYyegqkwkLfkarsc2SXWPXpDx1vKozo+VCxlWbglFmFfW9awPQb60XJ9f/yrgaU1jQbQWdAlpjlstUL7kzer+cw8KcgEWD6NXRj7p23XkQ/JjhE7slWFukRD427vWnkVu1OI8PGtOZxw/Dcanci2Y1+9PRswl2jiX1ljE2CwsLVq1aTsuWbShZsix37wYxZcrkeHXFixcnIGAKDRs2wda2En5+k/nxx60AjBo1ggIF8lOunC12dg7kyZOH3r176S1jatvyIo9VTKwdwMTaAawZuIV3L9+xfvg2AHqv8mDX1ANMrB3A7HaLaevzHbkKW6Y6s7mFCcOWdGa8+1K6xJyj9/BJuE9OrM5jbDPCQp/j4eBLrxr+uHnVjHMurzJWMnqFByoj/bRfcwsTBi3uhG+HZXjZ+fAokT767+rqtndk+qGBWMQ6/4ydedjyLiiNZD5CtNrg//Ino/nXDsbs2LGDAwcOcPPmzRRtHxgYyMyZM9m1axe7du2iQ4cOAAwdOpRx48Zx6NAh1Go1W7du1WdsAOzrluLWxWAe3gkDYM+yX6jb1lGnuj9P/8WGqQdQq9VER6u5/ccDcuXPGWf7vIUt6TC8EVO8VhP1OVpv+SvVLcXNWLl2J5I/qboFQ7eyeKTmG5YcVuaojJW8efVObxkd65bh+qVgQu48BeDHZSdo0LayTnXlnIoSHaVm4ZFhrD03gW4jm2JoGPeP2LpwLroOb4qP5wqiPkclO59tnZL8dekej2L2zYHlJ6nZxiHZNU6uFfhp/a9ER0Xz5sU7ftl2idptHVAZK9k05QB/nND8XTwLfcGr8EjtAadJ9xocWXM21d+6VqxTktuX7vPoribbwRWnqN66UrJrsluZ4di0PD7NFyT6HqWqFKGKW0WWDNySqqyJadCgDhcuXOL27bsALF68Anf31vHqPnz4SI8e/Xj8+AkAFy78jpVVblQqFR06tGHlynXcu6f55mTixCkEBMzRW0bHuqW5cemetn3uXPYz9RNsx0nXVaxenMr1y7Brxc9xtvNy9uPUnsuAZmZB5Mu3REfpr6+oV78GFy/8wZ3bwQAsXbKOdu3jD9x++PCR3t7DePxYk//SxSvktrJEpVJx/dotRo2YxMePH7XP5c9vrbeMGTFzudolufv7fZ7E/G0dXXka51b2ya4p5liI6Ohoxuztz6RfhvPdEBcMYvq2sbUDuLj/TwByFcrJ25fv9NImHGLa6MOYNrpr2c/US6At/11dxerFcaxfhl0rfomz3f41p/lpy28AvHn1nod3n2L1zTHx79jVKcWti/cIjelz9y0/Se1v+uW/q3N2rcCR9WeJjoom8sU7ftl2kdrt4h4fyzgXodp3tsz7frP2sWa9arFq3C5uXQzWKXNqbNpwgZatbXFpWDrN3jO2MrVKEnz5Pk9j2ujx1aep/E07TqrGuY0Dhxcd582Lt6jVatYO2cLZrecxyZGVHNbZORPTHl49fU3ItVDK1Smll9wZvV+uXseOK5duEXwnFID1y/fi1qZ2grWduzdl85pD7N95Ms7jE4ctZtLoZQDkssqBkbGKVy8Tn1mTGg0a1Of8+Qvcvn0bgEWLltChQ/t4dR8+fMDLqyePHz8G4MKFi1hZWaFSqbC3t2Pz5q18+KCZqbJz5y5atYo/gJZSqW3LXyhUCjznd2DTmB08D32B0ljJ7ukHuf7LLQCeP3rJ62eRZM9jnurMDnVLc/Ni7L424XP5pOrmDd3Konjn8l9nnwyY1Z6D68/y8puZJymVUN9bJ5l99Je6HFbmOLtWYPR3CZ9/9p3ZliMbfuXVs/izYYVID//KwRhvb2/UajXOzs5UqFABgBEjRuDn50f79u2pU6cO27drOocXL17Qp08fGjVqhJubG2fPngU0gzFLlizB1dUVHx8fPnz4wMOHD3n//j0VK2pmDbRo0YKDBw/qPb+lTXbCQr5exhD28AVZzTOTxTRTsusuHr3Ow9uajjFXvhy06FOHX368GGf7buObsXPRiTiv8U/lN0lm/th10VHRjFzRlRXnx/LHyVs8uPVEbxlz2+TgScjXSwLCHj7HxDxLvIxJ1SmUhpw/fo1BbrPp3WAqleuVpVWvunG27zmhOdsWH43zGslhaZOd8JCvlwiEx/zfZo6VL6kaS5tshD/8um+fhT4np3U2Pn34zJG1Z7WPu3SrSmYTY26eDwZgyZAf+PmH1E9vzWmTPe77J5A/qZrnj18xreNy7UBTQrr4urHBd0+Clwjog42NDQ8ePNT+HhLyEHNzc0xN4357eu/effbv/zrtdsaMyezZc4BPnz5RvHhRlEolO3Zs5NKlU8yfPz3BqdMplcsmB0/jtc/4f2tJ1eXMY07/gLb4eqwgOirulOyomBP8TYGT8N3Ui40zDxEdrb9p2zY2eQkJeaT9/WHII8zNzTA1NYlTd/9eCAcPfJ1ZNjVgLPv2/sSnT584d+4Sly9rpuhny2bOyNHf8+P2fXrLmBEz57DOzrOHX/uGiNAXZDHLTCZT42TVKBSGXP35FgFtFjOp6VzK1SlJg+41ALQf+qZfGMv3azzZO/coaj20iVw22ZPZlhOvy5nHnH4BbWLactwPpwfWneHDu08AONYvQ5nKRTh3RLdLO77tVxPql/+uzuKb4174wxdYWMf99tXTrzlrJu6O07dN67aK34/d0Clvao0Z14imruXS9D1jy2GdnYhYbfT5lzZqYpysmtxFcmFqYcqALd5MODEct2GNePvqHZERbwi7/4yqMYNgFgVyUsypCOa5zfSSO6P3y3ltLHgU8vXY++hhOGbmWTExzRKvdvyQRez+4USCrxMVFc2sZUM5fG4xv568wt2/QvSWMbZ8+Wx48ODra4eEhCRyrL7H/v0HtL/PnDmd3bv3xPTJv9G2bWuyZs2KSqXC3b09efJY6S1jatvyF9U7OPHi8Ut+338FgM8fPnNqw6/a52t0qkImk0zcvXgv1ZktbbLzNM45esLt+O/qoqOiGbWiG6vOj+PyyVs8uKUZDGvcpSpKlYJ9q0+lOuvXLNkIe5icz0+J10U8fomv+zLtZ6jYGnZxRqFScHD1Gb1lFiK1/pWDMYsXLwZg586d5Mz59Zuvx48fs3HjRhYtWsS0adMAmDNnDvnz5+fAgQNMmzaN2bNn8+bNG0qVKsXQoUPZsWMHr169YuHChTx9+hRLy69T/ywtLXnyRH8DBF8YGhiS0GWq355cJqeuWMX8zDoymF2Lf+bcwa8nnpbW2alUrzQ7Fib/0pnk0md+f8/VNM8/FNPsWek0soneMhoYGiQrY1J1u1edZNbgTbx/+5HIl+/YPPcwNZvZamtyWWencr0ybF2g+7oEmveN/8ax8yVVY2BoGPc5A4N4/7ZWg+rjPqoxPm2W8PH9J50zJsUwGfmTU5OYEo6FMLMw4eQPF/+2NqUMv92HMaKiEp7hlCVLFrZsWUORIoXp3r0fACqViqZNG+LtPQB7++o8fvyUpUvn6i1jctpJUnUGBgaMX92d+cO38uzxy0Tfp33Z0biXHY374IbY6XhpR1ISy5X4Ps7Mhk2LKFKkIL16DovzXKHCBThy7AfOnD7P4kVr9JbxWxkhs2YWS/yM6lgf6pKqObHuLOtGbOfD24+8ffWOA4tOUKlJ+Th1Qyr5MqSSL67f16N09WLxXkdXhoaGCcWJf9xIpM7AAMat9mL+8B+IePwq0fdxcXdi9AoPxndYkmRdQjT96t9nTKrO0MAgbn6DuNuXqlwIcwsTTmzVz5oPGVmi/Vu0Olk1CpWCMjVLsNhzFb71p5M1WxZajNKcR8zruAx714pM/Hk43w1vzJUj1/j8MfmzV1OUO8P0ywm338T6uKQM7B6AbcG2ZMtuyvcj3PWQLr6UHKu3bt1E0aJF8PLqCcDUqQFcvXqNs2dP8dNPhzhz5iwfP+rvvCi1bfmL+t612JvI+omN+tfDbXgj5nZcyic9nNMZGiSvHSenbrLnKtzyD8EsexY6j2xCsYr5aOZVg5n9N6Q6Z2yJt93k9dHf1sVWtEI+GntWY973m1IbUwi9ylAXzFWtWhUDAwOKFy/Oixea0efz588zffp0AEqUKMGWLZpLHpYtW6bdzsPDg1GjRlGjRg0MDL5ehqJWq+P8nhpdxjSlSszJbhbTzARd/fqNvEXebLyKeMP7tx/jbPM0JIKSDgUTravVqhL9ZrVj/uAtHN8ad4HW6s1tOb3nMu++WTwspbrqOX+leqUICgzl2eOXvH/zgeM/nKe6my2p4TXWjWpNNDOlsppm5u7Vr9+kWCaS8cmDCMo4FEqwrmF7J/76M4Q7gZrXMTAw4POnrwf/2s0r8cue33mbgn0c9uA5xSsV1P6eM685ryPe8CFWvqRqwh5EkCPWNNUcVubab8GVRkoGLO5I/pJWDK07g6f39b/QadiDCO0aNdpsz7/N//c1ianawo4Tm87rdXE9gAkTRuHq2ggAMzMzAgOvap+zts5LRMRz3r6NP9U6Xz4bdu3azI0bt6hbtynv32u+0Q4NfcSVK4E8eaL5hmX16vX89NOeVGX0GNuMqtp2nIm7yfhbe/IggtKx2vGXuoIl85C3kAV9prYBIEduMxSGhhhlUjLz+43UcLPj+PYLqNVqHt17xsVj1ylWIT+Xfk7Z5Z8AY8cPoknT+gCYmZoSePXrt/3W1lZERLzg7dv4lyTmy5eXbTtWcvPGbVzqt+X9+69/VzVqVmHdhgXMmrGY2bOWpjjb/0vmZyHPKRLrbyt7HnMiv/nbSqqmaptK3A8M5cE1zWUKBsDnz1EoVAocmpbn3M7LqNVqwu5HcPXnmxQoZ8O1k7ovfuox1hXnFLTlUgkcNwqWzBvTljWXEn5tyyoCemvWcOrt34qaze0Y3HQWt68k71v6jmOaULnxl2NbJoKvhsZ572/7ZdD0bSVi9c2x656GPI/TN+fMk43wWN+G12hpz9FNv+m9b8uIIkKeU9gubht98/wNH2Pt76RqXjx+ycV9f2gXSf112wVcB7sAmg/w8zou035gHLS1F5cP/pnirBm9Xx44uhP1G2sukTIxzcLNa8Ha56zyWvAi4jXv3ib/XKZGXTtuXA3m6eMI3r55z+5tJ2j4zboyqTFx4niaNXMFwMzMlD///Pplo7W1NREREYkcq/OxZ89Orl+/Tu3a9bTH6hw5cjBjxiyGDh0OQPv27bSXPelDatsyQP5y1igUhtw8EzeX0kiBx7wO5C1uxeRGs3n2IOXndN3GuOLc5Gt/FxSrv0v0PDkkglKJnCc71CvN3cCH2nP5oz9coIabrXYWyvxjmi8ocuYxZ/RKD5aM/pEzMbN+kqvTmCY4paCPLplIH52Yuu6OZDHNxMyjQwDIkcec4Su6snzMDn7dn/K+IyPT38WRIjX+lTNjEmNsrJnqF3sARalUxvn9zp07hIaGsm3bNu1jarUapVKJlZUVYWFfp26Gh4eTK1cuvWRb47dXu6hu/9rTKOVYCOuYRVWbelXn7L74C5RePHo90TqnRuXoPb0NI5vNjTcQA1C+WjF+P5HyA/e3VvvtpWeVyfSsMpl+tadROlYuV6/qnEkg/4Wj1xOtq9XCns4x32CpjJTUbGHP76k40QBY7rtLu6huj1qTKeNQBJsimv+/77xqcXLf5Xjb/Hb0aqJ1hUtb032sG4aGBhhlUtHSuw5Ht3/d17bVi3PheMoWPvz96HVKOBTULqzbyLM6577p7JOqObfvT+p3qoKhwpCs5pmp0cqeX/dqDnCDl3cmi1kmhtab+Y8MxAD8cewGxR0KkidmEbkGHtU4v+9PnWsSU6ZqUa6ksj0kZMKEydjbV8fevjrOznWpXNmBokULA9Czpwe7d8e/lMTExIRjx/axY8ce3N09tCd3ANu376JJk4bkyJEdgObNXblw4VKqMq703Y2nky+eTr5415pCaYfC2vbp5lWTUwm04/NHryVYd/W3u7QqPkL7eruX/8Kx7ReY1nsdnz9F4TXejbqtNddR58xjjm3NElw+dStV+X0nzsTJoRFODo2oWd0NR0dbihQtCIBXj47s3RP/Wz8Tk6wcOrKVXTsP0rlj3ziDGhUrlmXLD0vx8hj4jwzEZMTMgcdvUNS+ILlj/rbqdqvKpQOBya6xKZWHliMbYWBogCqTivpe1Tm343eiPkXRalQTnFrYAZDNyoxS1Ypx40zKPrSs9N2Dl5MfXk5+9Ko1ldIOhbGOaaPNvGpwOoHjxpe2/G3d1d/u0rr4SO3rfWnLXwZivCe1pEK1YvSoNjnZAzEA6/32aRfVHVQngJKOBckb0+c29qzGr/vif3C4dOx6onW/7rtCg2/65rN7v/47y1YrxmU9HpszsqsnblDYvqB2MdKaXavy+8HAZNdc2HMZBzdbVJlUANg2KkfQZc36XZ1ntMW2seYSrCIOBclb0oprv6S8b8vo/fKsSetoXLUvjav2pXmdgVR0KEnBInkB6ODZmCP7z/7NK8TVpEUNBozUrLVoZKSiSfManP05/j5IqfHjJ2JrWwlb20o4OVXDyakyRYtqFu329u7Brl3xv/QwMTHhxImf+PHHHbRv3zHOsbpZM1eWLFkIQNasWRk48Hs2bNDfDIjUtmWA4s5FuZ7AHb+6L+pEZtNMTG6SuoEYgFV+e+heZRLdq0yij/aziKZ9uibSJ1/QfhaJX1erhT1dYp3L14o5l18w7Ac6Vxyvfa9nj14yyWOlzgMxAOv89tHH2Z8+zv4M+KaPbuJZjbMJ9NEXv+mjE6uLbcnw7XjZ+mjfK+LRS6Z6rv7PDsSIf48MNTMmIZUqVWLfvn2UKFGCO3fu0L17d7Zt20ZAQACVK1fGxsaGDRs2UL9+faytrTE2NubixYvY29uza9cuatSoofdML8JeM917LWM39EClUhAaFM607qsBKG6bn0ELO+JdZXKSdT0mt8QAGLSwo/Z1r569y7wvt/kskovH957pPfuX/NO81zJ+g2aF/0dB4UyJlX/wwo70jMmfWN2ikdsZOMed5ec1dxg5tfsyPy7Q3x2fnoe9ZpL3KiZt6IXKSMnDoKf4eK0EoKRdAUYs7EJXJ58k61ZM3sPgWe6sOz8RpUrBsR0X2L3q6yJ2NkVy8eheeIryvQyPZE6v9Yxc54nSSMnjoHBm9lhLUdv89JvvzvdVpyRaA7B/+UmsClkw7+xIlCoFB1edJvD0bUo4FqJacztC/nrCtCODtO+3etwuftfT7Wm/5J/fewND13qiNFLwOCicud7rKGKbj95z3RlcfWqiNcmRp4glYf/QQNIXYWHheHr2ZuvWtRgZGXH3bhBdungDmrskLV06F3v76vTp04MCBfLx3XdN+e67ptrt69dvxt69B7Gxseb48f0YGhpy//4DvLz66i3ji7DXTPFejc+GnjHtM4xJMe2zhF0Bhi3sjKeTb5J1SRnTbhEDZ7Wn/SAX1NFqFo3axs1Lqb8W/YuwsGf07D6EjZsXY2Sk4u6d+3h5DADAzq48C5dMxcmhEd69u5K/gDXN3Fxo5uai3b6xS3t8/IZjYGCA76QR2rsa3Qt+QNvWPfSWM6NlfhUeybJ+G+m/qhsKIwVPg56xpPd6ClXMh+fsdoypFZBoDcCOaQfpPLUV/qdGoFAq+G33ZU6s03wYm915BV2mtaJJvzqoo9VsGr+LoMsPUp1Z00bX4LOhh7aNTvZaBWja8tCFnfBy8kuyLjGW1tlo078eTx9EMGPvAO3j2xcc48C65F/7/zIsklne6xm13kvT594NY3pMn1vMNj/9F3Sgn7N/knX7lp0kTyELFvw6CqVKwYGVpwg89XUwy7qIJU/+oWNzRvM6PJJV32+k9wpNGw0LfsaKPuspUCEfXWe3Y2LtgERrAI6vPIVJtqyM+2kIhgoD7l0JYcu4nQCsHbyFLrPa0WxIQz68+cC8jsvizFJIjYzeLz8Lf8nQXrNYtG40KiMl94IeMaiHZgZ5OdtiTJ3/PY2rJn0cmzRqGZNm9+PQuUUAHNpzhpULd+ktY2xhYWF06+bFtm1bMDJScefOXTp31tz9yd7enuXLl2BrW4m+fXtToEABmjf/jubNvy66XrduA1auXEXlyo4EBl5GoVCwbNkKtm//UW8ZU9uWAXIXtow32FKkUkEqNbPl8e0njNz3vfbxbT57uHo8dWtMfTlHnxhzjh4aFIZ/99WA5lx+6MJOdK8yKcm6hSO3MWiOOytjzuVP7r7M9gX6Xx7hi5dhkcz0Xs+YmL730d0wAmL10QMWdKBPTB+dWJ0QGY2B+l86l7ZEiRIcPXqUzp07c+zYMUaMGIGjoyMtWrTQPn/z5k1evXrFmDFjCA4ORqlUMmrUKCpVqsShQ4eYN28enz59ws7OjokTJ2JkZMSNGzcYM2YMkZGRlClTBn9/f4yMjJKdq35W/d0qLy1kxClo79T6Xf/kn5ZTkenvi/5lVIYZ79ZvuyIz1oG2qnHb9I6gs/Of9b+guYirlWn8W4v+291/988ssv1PyWqY8b5n2hPpnN4RdNbD8rf0jqCTv97o746OaeW+IvUDpWntXqTu6+ylJw+L3ukdQWd3dbjk7N/C2EB/t29PKwcjE78j6P+DqUX6pHeEf8TwOxnr/+1fe8by5ZbWx45pRmCnTJmS4PNmZmbMnRt/QU0XFxdcXFziPV6yZMk4lzAJIYQQQgghhBD/FWp1xvti9v9RhlozRgghhBBCCCGEECKjk8EYIYQQQgghhBBCiDQkgzFCCCGEEEIIIYQQaehfu2aMEEIIIYQQQggh9Csj3uTl/5HMjBFCCCGEEEIIIYRIQzIYI4QQQgghhBBCCJGGZDBGCCGEEEIIIYQQIg3JYIwQQgghhBBCCCFEGpIFfIUQQgghhBBCiP8ItTq9EwiQmTFCCCGEEEIIIYQQaUoGY4QQQgghhBBCCCHSkAzGCCGEEEIIIYQQQqQhWTNGCCGEEEIIIYT4j4jGIL0jCGRmjBBCCCGEEEIIIUSaksEYIYQQQgghhBBCiDQkgzFCCCGEEEIIIYQQaUjWjBFCCCGEEEIIIf4jotXpnUCAzIwRQgghhBBCCCGESFMyGCOEEEIIIYQQQgiRhmQwRgghhBBCCCGEECINyZoxQgghhBBCCCHEf4Ra1oz5V5DBGB19UEeldwSdRJPx/tIeKu6ndwSd2ChKpncEnb3PgKt2lcrcKL0j6KScSeb0jqCzD6/qpXcEnZU3MU3vCDq5/OZlekfQWX6VWXpH0MmLz5/SO4LOelj+lt4RdLY0zDG9I+ikV66Mt4+N3xRM7wg6K2fSM70j6OTam8j0jqCzjwaf0zuCziwxSe8IQvwryWVKQgghhBBCCCGEEGlIBmOEEEIIIYQQQggh0pAMxgghhBBCCCGEEEKkIVkzRgghhBBCCCGE+I+IxiC9IwhkZowQQgghhBBCCCFEmpLBGCGEEEIIIYQQQog0JIMxQgghhBBCCCGEEGlI1owRQgghhBBCCCH+I9Tq9E4gQGbGCCGEEEIIIYQQQqQpGYwRQgghhBBCCCGESEMyGCOEEEIIIYQQQgiRhmTNGCGEEEIIIYQQ4j8iOr0DCEBmxgghhBBCCCGEEEKkKRmMEUIIIYQQQgghhEhDMhgjhBBCCCGEEEIIkYZkzRghhBBCCCGEEOI/Ilqd3gkEyMwYIYQQQgghhBBCiDQlgzFCCCGEEEIIIYQQaUgGY4QQQgghhBBCCCHSkAzGCCGEEEIIIYQQQqQhWcBXCCGEEEIIIYT4j5D1e/8dZGaMEEIIIYQQQgghRBqSmTH/EKeG5eg5sTkqYyV3Ah8ytdca3r5+n6I6v03ehD96yexBmwAoXNaawXM6kDmrMdFqNcvG7+Tc4cBU5a3SsBw9J7bAyFjJncAQ/BPJm1Td3vszCQt9oa3dOOsQR7acw7qwJUPmdCSbpSlKlYJ9a06xee6RVOX9Vh0XR4ZN8MDIWMWNwCCG9ZlJ5Ou3idbPWDKUm1eDWDp3GwCmZlmYtmAwRYrnw9DQgG0bj7B41la9ZrRtUBr38a6ojJTcuxrK4n6bePfNPk6sRpVJhdf01hSxy4+BgQG3L95j+ZAf+PT+EwXK5sVzehuymGXi3esPbJ60l6u//JWijJVcytB5vCtKYyX3AkOZ23djvIyJ1RgaGuAxuTl29UqjUBqyY+5RDq48Tb4SVgxe0UW7vaHCkIJl8uLfYTln9/yBS7equHrXJDoqmif3njG3z0ZeR7xJUX6AGi62DJjYDpWRiltX7zOu9xLevH6X7Dqz7FkZN9uLEuUK8O7tB3auP8HGxYcAqNnIjslLevMoJFz7Op0bTOBtZPy/leQqU680bqNcURopeHg9lA0DN/E+8kOyarJky0K7qa2xKWPNh7cf+XXLOX5ecRKAsvXL0HluB54/fK59nZluc/nwJu5rp0TVhuXpNbElRsYqbgc+YFKvVbxJoL9Iqq5lj9o061oD40wqbvx+j0m9VvHp42eMM6noN7kN5asUJXMWY3at+oX1sw+mKm+5eqVpMUaz/0KuhbJmQPx9nFiN94pu5Cpkoa3LmT8nt87cZkHn5drHLPLnYMyRIcxqs4h7fzxIVdYvqrpUoI9PK4yMlPwVGIJf7xUJ7+NE6qas70O+Irm1dXkLWHDp1E0Gt5mjfcy1c3Vqu9ozqPXsVOe1a1Cajl/6hauhLOwbv39LrMYopn8rZq/p325d0PRvH99/okCZvPSY2YZMMce7jRP38PtP11Od94vKLmXx8nFDZaTibmAI03vnctdTAAAgAElEQVSvT/DYl1hdVrNMDFnYiXwlrDA0MODwxl/ZPPNwnG0bdq5CNdeKjGm9KFVZy9cvTYvRrqiMNW101ffx23FSNbW7VaN6RydUmVTc+yOE1QM28vljFDZl8tJxWmuymGbm3ev37PDfx41TKTuG6INarWbUiF0UK54LD0/nNH//cvVK0zymL3iYRH+RUI2BoQHtp7SieJWiAAQevca2CbsAKFG1KC3Hu6FQKfj07hObR28n+Pf7esns6FIWz5j2GRQYwoxE2nFidUaZVPSb1Y4SlQpiANy4EMy8gZv5+P4TeQtb0n9Oe7JZmKBUKTm49jTb5h7VOWMllzJ0ntAMlbGS4MCHzO2TyPlFAjWa84sW2NcvhaFCEXN+cSrOtvU6OVHFtQK+bZbEe+9mvWvRoIszfStP1jn3F84Ny9NrYgtUxiruBIYwqdeqBPdxUnUtetSmWdfq2uPe5F6r+fTxMzaFczE05jxZpVKyZ81JNs09HO+1dVXNpQJ9fVqjMlJyO/ABPokcRxKrm7q+L/mK5NLWWRew5OKpm8wbt5VJq7y1jysUhhQtk48h7edyfPfFVGV2dClDt4luqIyUBF19yKzeGxJpy0nXWVhnY/bxofSuMplXzzTnlJUblWXIks48Dfl6XjSkwUzeRab+vEiIlMoQM2P+/PNPRo8enez6EiVK/INp/p65hQkjF3dhrPtiOlYcx6OgMHr6tkhRXfuBLpR3LhbnsbErPNk0+zAeTr5M8lzJxHU9UKoUKc6bzcKEUYu7MsZ9Ee4VxxIaFE6vBPImVZevWG5eP39LNycf7c+RLecAGL20G0e3n6ebkw/etafg5lkTu5olU5z3WzkszAlYNATvjj7UsfPkfvAjRkz0TLC2aIl8bNo7jcZu1eM8PnhMVx49DKNB5R641uxHR8+m2DmW0ltG05wm9F7QgRmdVjLAYRJPg5/hPt412TUtBjfAUGnI0KpTGVJ1CkaZVDQfVB+AoRu7c2zdWYY4T2F6p+V0n9EG81ymOmc0y2lC/4Ud8O+0gt72fjwODqfLxGbJrnHxqEbeornoW3kyg2oF0Kx3bYrZF+DBzccMqDZV+3P52A1+/uECZ/f8Qe4COek0rikjG82mv/MUntyPwH1045TsYgCyW5jiu9ibAR1m4Wo3iJCgpwz0aa9T3fApnXkb+R63SoNxrz2GavUrUrOhHQC2lYuzeu5eWjmP0P6kZiDGJGdWOs12Z5nnSnyqTSb83jPcxjRLdk1Ln+Z8ePMR3xr+TG8yizJ1SlO2fhkACjsU4uii4/jXC9D+6GMgJpuFKWMWezDSfQFtKo7iYVAYvX1b6VRXy82O1t516ddkOu3tx5Ips4r2/RoA0MevNWbZs9K1qg9dq/vSsmcdyjoUTnFek5xZ6TrHnUXdVjLWWbP/WoyNv48Tq1nsuQqfOgH41Alg7aAtvHv5jo0jtmm3VRor8VzYCYWR/r7byGZhyrglngx3n08r25E8DH5KX5/WOtWN6LiADlXG0aHKOCb1WcXrl2+ZNnAdAGbZszJiThcGT3MHg9TnNctpQt+FHQjotJL+lSbxJPgZHSe4Jrum5ZAGKJSGDHKeyiDnKRhnVtEipn/7fmknds09yuBqU5nbYx2DV3dL1fEuNnMLE4Yu6cwE96V0tZ3Ao+BwvHy+06mu69hmhIW+wMvBl941puDqVYPSjoUAMM2ehQFz2tNnWhsMDFK3o01yZqXbHHcWeqxkdJXJhAU/o1UC7TixGrsm5anjVZ0ZLRcyrtoUjDKrqO9dG4B+a704uf5XxtWYwoJuK+gU0BqzFBxD9OHOnTA8uqzj8CH9DbjpwiRnVrrMcWdxt5WMc55MWCL9RWI1Tq0dsCqSi4k1p+BbeyrFqxTF3rUiCpWC7ku7sm7QZnxrT2PfrMN4LOiol8zmFiYMWdIZH/eleMS0T89E2nFide7DGqFQGtLT0Y+elf0wzqyi/RAXAIYu6czP2y7iXWUy/etMo4lHdSrW1O0828zChO8XdcS/43J62fnyOPgZXb89v0iipqFHNayL5qKP42QG1ZqGW59aFLMvAIBJ9iz0nt2O7lNbJfh3VsqpMC0G1Ncp77eyWZgwenE3RrovpF3F0Ukc9xKvq+lmR2vvOvRvMgN3+3EYZzaiXT9NrjFLPfhp+3m6OE2ke+3JfOdZE/tUnidnszBl/BIvhrrPo6XtCEKCw+jn00anuuEd5+NeZRzuVcbhF3McmTpwLUE3QrWPu1cZx69HAzm49WyqB2LMLUwYtLgTvh2W4WXnw6OgcLr5uOlcV7e9I9MPDcQib7Y425WuXJhtc4/Sx9lf+yMDMSK9ZYjBmHLlyjFp0qT0jpFsjnVLc+PSPULuPAVg57Kfqd+2ss51FasXp3L9Muxa8XOc7byc/Ti15zIA1oUtiXz5luio6BTndahbhuuXgrU5diw7kWDepOrKORUhKiqaBUeGsfrceLqObIqhoeaguHfNKY5s+Q2AN6/eEXL3KVb5c6Q477dq1LHnyqWbBN8JBWD98r24tamTYG3n7s3YvOYA+3b+EufxCcMWMmn0UgByWeXA2FjF65cpn53xrQp1SnLn0n0e3w0D4PDKU1RvXSnZNdfP3OHHgEOo1WrU0WqCroRgmS87pjmyYmGdnZ83afbvy6evuXc1lIr1dB9Isq1bkr8u3efRHc37H1hxiprfZEyqpkrT8hxd/yvRUdG8efGOk9svUqtt3O1LVymCs1tFFg7YAoChwgCFUkFmk0wYGBhgnNmIT+8/65z9C+c65bl68Q737zwGYMvyIzRpU02nutK2hdmz+STR0Wo+f4ril0O/U/87TTuv4FQcx5pl2H52KmsOT8C+aupOlkrVLMm9y/cJC9Lsz5NrTuPQwj7ZNfnL5+O3bedRR6uJ+hRF4E9XsW1aAdAMxhSvVoyRR4cxcGd/ijoVSVXWLyrXLcP1S0E8iOkHflx2nIZtnXSqa+zuzMa5h3j1/A1qtZop/ddxYNMZABq1r8JS351ER6t58+odvRtOI/jWoxTnLVOrJMGX7/M0Zv+dWH2ayi3tda5RqBR0m9eBLWN38DzWDMAOU1pzZvNvRD6LTHHGbznVLcu1i0E8uPMEgO3LjtOwbZUU1SlVCsYv9WLmsI08eRgBQL0WjoQ/es6cUVv0krdCnZLcvnSfRzF916EVCfdvidVcO3OHbTH9W3S0mrtXQrDIlx2AITUC+G3fnwBYFbLgzct3qTrexVapbiluXgzmYUx/tnvZL9Rt66hT3YKhW1k8cjsAOazMURkrefNKMxOvZgt7nj16yZJR21OdVdtGY/bf8dWnqdwqkXacQI1zGwcOLzrOmxdvUavVrB2yhbNbz2OSIys5rLNzJuYY/erpa0KuhVKujv6+jNDFpg0XaNnaFpeGpdPl/UvX0vS3X/qCnxPoC5KqMVQYYpzFCJWxEqWxEoWRgk8fPhH1KYrhFcbxIPAhAJYFcvLmeeKzd3VhX7cUt2K1zz2JtOOk6v48/Rcbph7Q/g3e/uMBufLnBODg2jMc26ppH29fvSf0bhi5dTyHs61Tkr8u3ft67rD8JDXbOCS7xsm1Aj/FOr/4ZdslarfVPFetuR0Rj16wavSOeO+bzdKUntNbs2pM/Od04fjN+e+Py47jkuB5feJ1jdyd2Tj3sPa4N63/Wg5uOgvAnjUnORzzBebX8+ScqcpcpW5Zrl28qz0+bFt2jEYJHEeSU6dUKZi4tDszYh1HvqjoXJy63zkwuf/qVOUFsKtTilsX7xEa0wb2LT9JnW/ayd/V5bAyx9m1AqO/WxBvu1JOhalYszgLz45k+uGBlK1aNNWZM7JotcH/5U9GkyEGY86dO0enTp3o1KkT06ZNo23bttSvX5+ff9YMUoSEhNC+fXvc3NwYN26cdrs3b94wfPhwWrRogZubG3v37gXA39+foUOHArBnzx7atm1LVFSU3vLmssnB05CvnVXYw+eYmGcmi2mmZNflzGNO/4C2+HqsIDoq7hJLUTEnopsCJ+G7qRcbZx4iOjrlyzDltskeZ8qeJkeWeHmTqlMoFVw4fp3BbrPp22AajvXK0LKXZkBk/7ozfHj3EYDK9ctQtnIRzh25muK838pjY0loSJj290cPwzAzz4qJaZZ4teOGLGDXD8cTfJ2oqGhmLxvO4XNLOXvyCnf+CtFbxpzW2XgW63KRZw9fkMU8M5lj7eOkaq4cv6E9QbHIl53GvWpxdudlXke84em9Z9Ry1xzscxXISakqRcie21znjBbW2QmP9f8b/vAFWb/JmFSNhU12wh++iPOcRd7scd6jm58b6333aKcmP7obzo65R1l0cQxr/vKjbLWi/DDjkM7Zv7Cyycnjh8+0vz95+AxT8yxkNc2c7Lo/z9/GtV11lEoFmbMaU9/NEUsrzbcrLyMi2briJ1pWGc7s8ZuYs3EwufOmfGAxW97sPI+1z16EviCzWWYymRgnqyb40j0cWzlgqNR8AKjYpAJmucwAeBPxhlNrT+Nfdxq7J++l+0pPsuXRvV18K7dNDp7E6reexvQDWeP1F4nX5S9qRXZLM2bvGsj6cxPpPtqN1y/ekt3SlCymmXCoU5qFB4ex7tcJ1GhSkciX8S8zS67sebPHGTx5HvqCLN/s4+TUVOvgxIsnL/l9/5U4jylUhpxcfzbF+RISf99FJHMfx69z61KD8McvOLHnkvaxH1ccZ/mU3Xz6mPKBz9gsbLIR/k3fFa/vSKLmj2Nf+zfLfNlpGtO/AdqBlwWXxzF0vSc7Z/+UquNdbJY22QmLc0x7keCx+u/qoqOiGbmiKyvOj+WPk7d4cEvzoWbvipOsm7JfL/s5h3V2Ih4m3UaTqsldJBemFqYM2OLNhBPDcRvWiLev3hEZ8Yaw+8+o2k7zodyiQE6KORXBPLdZqjOnxJhxjWjqWi5d3hsgR97sRHzTF3zbJydVc2bzOd68fMfUP3wI+NOXsKBwrhzWnO9EfY7G1NKUqX9MpOV4Nw7N1/1Sn4Qk1D6zJrMdf6m7ePQ6D29rBhBy5ctBiz51+OVHzSyHQ+vO8uHdJwAq1S9N6cqFOa/jOZylzf/Yu8uwKLM2gOP/GRhCym4RWxEDFcTExkLstRPbddfuQOxi7Y7XbkXXXLs7UXFdxcAEAUmVej8MjiAh6AC6e/+uiw8w9ww3D2fOOXM/5zlPJny9484PvuwjkorJ9mX/8cKfLHnU4/LBVWfYPP1gvPeZUqlgyKourBnrztsX71KU75dyJDhfT2ienHiceeEcZM5mgpv776y7OAHnmHEPYN+6s5p5sl1dK0pVLMyFv75v+4EceTPzKpnjyNfimna2x+dVAMf3xl/58vvkX1josiPBy59SKlvejPg8T05bTjzO79U7XNst17Tn2IL8Qti38gx9K01l9fg9jNvYI97qGSHS2k9RjIktPDycLVu2MHLkSObOVV/77urqSvPmzXF3d6dcuXKa2MWLF1OyZEl27tzJhg0bWLJkCc+ePWPgwIF4eHjw559/MmfOHGbMmIGOjnaWPQMolAqio+NPFr88m5dYnEKhYPyaHiwYvpW3rxIfQNpajaad1WjaDa5PuRQuGY2bhzKZ+SYet3f1af4YvIn3oR8JfhfGlnl/Ub2JdZy4+u0qMXZld8a2X5Lk35VSykSOY+Q3nD39vcd0rC1akjGTCb+NaK+N9IBPOcb/eexjnJyYAmXyMXH/bxxafoprh9SToeltl1OxSRlmnR3BL6Macu3wHSLCUz75VyoVJJTAlzkmFvNle1YoFHGeW9y2AKZZjTm59fNgXrZWcSo3KUO3EuPoXGQMF/fd4rfF3750W6lUfvUYfi1u5qh1REdHs+3cNOZtHsL5Y7c1k7zf283hr93qs1fXz9/nxsW/qVTr2z84qFePJXA8Y33YTCpm54TdREdHM/LIMHquccbz5H0iw9WF5eXdV3H9z5sAPLz0CK8rXhTXwuWBikTa6Zfvt6TidFU6VKxlyegOi+lSdSKmmYzoM6EFuioddHV1yFsgG/0azOS3JnNo5lyD6o7W8V8omRLrH748xl+LqdurBvti7QViXiov9p2rsH6odveWAvV7Jzl9WnLi2vZ3YOX0vVrPMU4eSkWCt2WI/b5LTkzBsvlwPfAbB5af4uqhuB/2+pWdSH/riTQbWBer6kW+fJlvolQks79IRtzU7mtoZj4Uk0xGdBzZSCv5xZbovCJWG00qRkelQ0n7YizpvhrXurMwypiB5qPUec7vsJzyjmVxOTmcpsMbcuuvu0R81N4Jqp/J9x5nx6H1CX4bzJCSYxheZjxGGTNQt09NTUyQTxDDy4xnekM3Os9tR/aC2b47Z2224yJlzXH7azDuS05y8WDcYkCddhUZsaIrEzssx+9VYIpyTM68OKmYePPPL+YXCenk0gSPs/9w47hninJNSKJjRLy5ReJxuiodbGqVZHSHJXSt6opJJiN6T4i7JUCDdpUYv9KZ0e0Xffc8WaFIuM9NaBz5Wly7/g6snL4nXkzpioXJlNWUg1u0c0JCkcjcLP78InlxX3Jtt5wzu68DcOf8Q+5e9MK6lva2TRDiW/x0G/hWq6be66NIkSIEBKgr6JcuXWL27NkANGnShDFjxgBw7tw53r9/z44d6iXCoaGhPHjwgHz58jF16lTatGnD2LFjyZ8//3fn1W1sE6o0Ul8eYGRiwKM7zzWPZc2dkUC/EN6HfozznNfP/LC0KRAvzqJ4LnIXyEq/6eprNjPnMEVHqUTPQJc5v22kulM5ju+4QnR0NC+fvOXqsXsUKWPOtZP3k51v97FNqNqorCbfh8nK922C+b4P/YhDWzv+uf2MhzFLcBUKNB8KAfpPbUWNZuX5vbEb/9z6/g0uB43uRJ2G6mWUJiYZ8LzrpXksZ+6sBPgFEhaa/Cp99drl8bzjxZtXfoSGvGfP9uM0+GJfme/h6+1P4QoWmu8z5zYj2D+ED7GO8ddiKjcvh/PsVqwcup2z2z8XNJRKBTPaLtdMCkbv7MuVAyk/o+Lj7UfRCp/fC1lymxH0RY5Jxfg88ydzzs8rLzLnMsM31tnDqi3KcXzT5TgTlYoNS3HxgAfvfNWXeOxffpr5F0alKO9+Y1pRs6F6ibiRiSEP7nxuX9lzZ+adXzBhoXGvCX75zJdSFQonGJczbxZmj91AoL/6MrUeQ5ry9NFrTMwy0KZHPZbP2q15nkKhICL82z+0+D33x6Lc5+OZMZcZIf4hfIx1zJOKyZQnE7td9xAac3bNYUBdfLx8MTQ1pHqXqhyKvVG2QhHnPZkSPcc2pZqmvzDk4Z3Pq8ay5c7EO7/gBPuL2Hu9xI7zeRnAcfdrmjNpBzefp9vIJvj7BBH+MYL9G88RHR2N35tAzh64SSnbQpzae/2bcn/73J8CXznGX4vJZ5UHpa6Sv8/9o4mp1NoGQxMDRuz7Xf2cnGY4L+7Idpc93DyU8vdfrzHNqN5IXXQyMjHgn+QcY+/EjzFA0TLm6OoquXb6+z+MJMX3mT9Fyltovk+o7/haTJUW5egxuxUrhmznTEz/pqvSoWKTMpzbeZ3o6GjePPHj1on7FCidF49v3KS8y5jGVGpUGoAMJoZ4JWPse+PtR3EbiwTjKtQpgZfHC96+esf7kA8c33aZak7fXjxMjJ+3PwVjtdFMCfUVScQEvHrH1X03NRvRXth+BcfB6j1BlEol8zt8HkMGbe3DjYO3tf43/Az8ktFfJBVj3bAMm0dtJzI8krDwSM5tuUR5x7KcWX+eYtWKciNmZd3T295433lOXsvcmsvKUqKzltsxQI2WFfjVrQ0LBm/h+NbLcZ7ba2oLqjW1ZrjjXB7eSvmqYZ9n/hSNNb/JktuMIL8v5hdJxPg88yNzrJWdmXOa8TbWKrCE1GxjyzufICo5lsHASJ8suc2Ye3YEv1WZlqyce4x1ijVPjj/uJXSMXz3zw/KLPvlTnO/LAE64X9VsMnto8wW6jfy8t9avU1tTs1kFBjSezYNvnCf3jjOOGCZrHHnl7YeVTaFE44qVMUdHV8nVBMaRei0r8ufGswkWoJKr45hG2DX81JYNeHznheaxrLkzxmsnAD7P/Cgeq60kFhebkZkhjXtUZ8usz6uvv/ysIkR6+OlWxujrq5eKfrlJ16eOQKFQoFSq/6yoqChmzpyJu7s77u7ubN26VVPM8fLyInPmzHh4fN8ywE9Wue6hu50r3e1c6V1jGpY2BckbswO5k7M9Z/bdiPecy0fvJhh359IjWhYdoXm9PStOcWzHFWb0XUdEeCTO452o3Up9bWSWXGZY2xfjxpm/U5TvStc9mo12e9aYSslYeTR1tud0AvleOno30biClnnoPtYJpVKBnoGKFr1rcXTHFQD6Tm5JmapFca46SSuFGIA5k9fSsEofGlbpQ9Nav2FtUwKLQrkBaN+9MYf3p6xK37i5Pb+P7AiAnp6Kxs3sOXcy/jH4VjePeVKkQn5yxpwFq9u1Kpf33052TPn6VnSd3oJJzRbFKcQA9PyjDTYxk7KitgXIVzwnt08kvzD3yfWjnhSzsSBXIfXvb9CtKhf33U52zMX9t6jT0Q6ljhIjM0OqtSjHhT8/X9JhVaUwN7/I6+GNZ1SoVxIDIz0AKjcpy/3Lj1OU98JJ2zSb6bavNZYytoUxL5QTgF+61+HYvivxnnPu2K1E437pXpf+Y9SF0CzZzWjeuSb7t54hJCiMNj3rUcdJvZy/eGkLrCoU4syRmynKN7Z7Jz2xKG9BtgLq41m1UxVuffFBPqmYap2q0HhYAwBMsppQub0dl3dd5X3we6p3rUrZmAJxXqs8WFibc/f4t22Kucx1Nx3tJtDRbgLda0zCyqag5g4LzZ1rJNhfXDx6J9G4Y7uuUKeFDfoGKgCqO1pz76oXEeGRnNl/g0btqwBgaKSvvgb/qle810+uuyc8KVjBguwxx8++cxVufHHG92sxRSsXxvN03A//W8buYkylyZrNfQNevWNFn3XfVIgBWDppl2bD3a41XbGyLaS5G1IL55qc2he/GHXhqEeSceWrFufyydTfCPXGMU+K2uQnV0zfVa9bVS5/0XckFVOhvhXdp7fAtdkiTSEGICI8krZjGlGlhXrFa6acplhVK8Lds//wrdZM+pNelabQq9IUfq05A0vbAuSJ6c8cnatxbl/89/OVo/cSjavRvDydYlaYqPR0sW9enuspODGSXHdOeFKwvIVmJYV9lypc/6IdJxVzZe8NbJysUcW856wblMLrhvpOPp1m/4J1Q/UKv0I2FuQunpO7p1I2p/i3+N7+4untZ5SPKcbp6CopU9+KR1cfExUVRec/2lIoZnPnXMVykrNIDh5dffxNef5v0p/0rjRFvaluzRmUiNU+GztX43wC7fjq0XuJxtk1KEXfWa0Z2WRevEJMj8nNKVWlMP2qTfumQgzA9aP34s4dulfj4v4v5xeJx1zcd5u6HStp5hfVW5aPM79ISOcioxlQeRq/VZnG/P4beeXlm+xCDMByV3c627moN9WtMRmrWPPfZs72CfbJl2LGvYTiju26Qu0Exj2A/pNbUbZqUbpVnfjNhRiAJZN2aTbV7VJzIqVijQ8tnWtxMsFx5HaSceWqFudKIuNIuarFuHzi+7YdWDdpn2Yz3d9rzaS4rQW5Y9pAo+5VOb8v/v/56rF7yYqLLSzoPY49q1PFSV1gK1Q6L8UqWHDlyN3vyv9nFh397/z62Siiv6ecmUYuXrzIggULAOjfvz8VK1bE29ubTp06cezYMfr160flypVp3749hw4dYsCAAdy/f59p06YRHBzMpEmTePPmDU2bNmXz5s3o6+vTunVr1q9fT//+/Rk0aBD29vbJyqV6hp7JirNzsKKnSzNUero89/JhsvMqgvxDKVYuP8MWdaK7nWuScbF1He2IWRbjz7e2LpmHgW5tyWBqSHRUNBtmHeD4zoR3MI9KaO1hIvn2dmmObkwek5xXavIdsagzXe0mJhmnb6jHILe2WNoURFelw/FdV1k2fhfZ8mRiu+c0Xj/z02xqCLBt4RH2rzuXYC7PdJ4kK+fYatazUd/aWk/FE68XDOw5k3f+QZSyLsL0BYNoWKVPnPhZS4bw993Hmltbm5oZMfmP3yhmaQHAob1nmTN5bbKq/RV1krfE0bquJW3HO6Kr0uG1ly8Leq8nh0UWes9vy7BqMxKNCQkI5Y/LozHOZITfy89ngu5f8GLl0G3kK5GLXvPaYpBBj/chH1g5dDteX7m97vtE9lwoX8+STuOboKunwysvX9x6rSOnRRb6z2/H71WnJxoT7B+KUkdJt8lNKVuzOLp6OhxcdZbd849pXnvry1n0KT+Jty/ins1qN7ohVZuXI+JDBG+e+bF44NZ4MQCPopJ39rBavbL87tIWlZ4uzx69ZmTPhQT6h1DSuiAuC3vSsvKIJOMyGBswdXk/zAvlRKGAFbPc+XOL+haaJa0LMnJWF4xMDImMiGT6iLVcPpXwQG5vnCPBn3+pZG1LmoxqjK5KB58nb1n763qy5s9C+9ltmFpnZqIxoQGh6Bvp03lBB7IVyIZCAYfmHeFyTBHUvEw+Wk1ugYGxAVERkWwfv4sHX/kQeyUwKFk5V3YoRV+Xlurbunr54OK8gkD/EIqXs2D0oi50tJuQZJxSqaDrCEfqtrBFqaPk/o0nTPv1f4QEvcc0kxGDZraluLUFSh0lh7ZeYOWU+MujPylt/PW7vljVtqT5mJjj9/gtK/uvJ1v+LHR2a8PEWjMTjfm04qjdtJa8ex3IPrfEbzU69co4lnRf/dVbW98ISd7S88oOpenn0hKVShdvrzdM6LGcQP8QSlhbMGZRN9pXGpdkHMCwOR3xfRXAqhkJX6bUuENVajWtwKCWSd/a2lz36/uHlKtrSfvxjpp+YX5M/9ZnXluGxPRvCcUE+4cy70pM/xbrfe950YsVQ7ZhbpmLHrNaYWhiQHR0NLvcjnBuV9KrpKuWQL8AACAASURBVAIiwr+a7ye2DiVxdmmKrkqHl16+TOuxhiD/UIpamzN4UQd6VZqSZJyRmSED57bDoqT6ZMCZPTf436Q/44wdDh3sqN60HKNbLko0D4sMel/NtVQdS1qMboyOXkwb7afuK7r80QaXmjMTjQkJCEWhVOA4yAGbptYodRQ8ueXN2sFbeB/8gTzFc9HZrQ36GfT4EPKBDSO28yQZH7qX+cTfJFZbRo1wp3CRbFq9tXWf7JeSFWdV25JmsfqCVTH9RSe3NrjG6i++jAkNCMUoUwbaTm2Jeam8REVGce/032yf4E5keCRFKxWi5YSm6KiURHyIYOfkP7n/lVuIe4UkfqY/NluHknRzaYpKpcMLL19m9Pjcjgct6kDvWO04obhV1ydgkikDb2PNMe6cf8SmWQdZ7zmZN8/8CI01h9u16DiH1iV80stAmfBl/+XrWdJ5QhN09XR55eXLnJ5ryWmRlV8XtNMUSRKK+Ty/aIZ1reLoqnQ4uPosu764vXbt9hWp0tSaia2WxPvdVlWL0Ht2qwRvbe0bmbw9ySo5lKKPSwtUMePZROeVMeNefkYu6kJnO5ck45RKBV1GOFKnhY1m3Jv+61qMTA3Z5TmD18/eEhzrGG9deIR9684mmMtHRfIuRa/iUJr+Lq0048O4Hss048jYRd1oFzOOJBYHMHxOR3xfvWPljPjj8Jk3y2hedjhvXvjHe+xL2RTGycrZpl5Jurqo28DLRz7MjGkDRazN+X1he/pVnppkXGwHgxfSOv8wza2ti1ib0zdmPImMiGLpiO3cSmKV5cHg+JsA/5sMzfNbeqeQKmY+n5veKaTIv6IY8/r1a4YOHUpAQABWVlYcPHiQa9euERwczIQJE/D09CQyMpKePXvSrFkzevbsSeXKlenSpQs3b97kt99+Y8+ePZiafn3CmdxizI8iucWYH8m3FGPSU3KLMT+SxIoxP7LkFmN+FMktxvxIkluM+ZEkpxjzI0luMeZHkpxizI8kJcWYH0VyijE/mtQsxqSG5BZjfiTJLcb8SBIrxvyokluM+ZEktxjzI0luMeZHIsWYn5MUY/7lpBiT+qQYk/qkGJP6pBiTNqQYk/qkGJP6pBiT+qQYkzakGJP6pBiTNqQY83P62YoxP90GvkIIIYQQQgghhPg2Kb/nrEgNP90GvkIIIYQQQgghhBA/MynGCCGEEEIIIYQQQqQhKcYIIYQQQgghhBBCpCEpxgghhBBCCCGEEEKkIdnAVwghhBBCCCGE+I+Q+yn/GGRljBBCCCGEEEIIIUQakmKMEEIIIYQQQgghRBqSYowQQgghhBBCCCFEGpI9Y4QQQgghhBBCiP+IqPROQACyMkYIIYQQQgghhBAiTUkxRgghhBBCCCGEECINSTFGCCGEEEIIIYQQIg3JnjFCCCGEEEIIIcR/RFR0emcgQFbGCCGEEEIIIYQQQqQpKcYIIYQQQgghhBBCpCEpxgghhBBCCCGEEEKkIdkzRgghhBBCCCGE+I+QLWN+DLIyRgghhBBCCCGEECINSTFGCCGEEEIIIYQQIg1JMUYIIYQQQgghhBAiDcmeMSkUQVR6p5Ai0T/hFYG9shVN7xRSJLtBWHqnkGLrHv98ddh3Or7pnUKKmBtlSe8UUsxUZZzeKaSYmSoyvVNIEY9gnfROIcXWeGdM7xRSLEfWtemdQoqEh9RL7xRSrE/2S+mdQoosfmOb3imk2KKiZ9I7hRQb//xseqeQIkuKlE7vFFJMpfy5PosA7H0mHzmFSIi8M4QQQgjxr/GzFWKEEEKItBb1852v/1f6+U6PCyGEEEIIIYQQQvzEpBgjhBBCCCGEEEIIkYakGCOEEEIIIYQQQgiRhmTPGCGEEEIIIYQQ4j8iWvaM+SHIyhghhBBCCCGEEEKINCTFGCGEEEIIIYQQQog0JMUYIYQQQgghhBBCiDQke8YIIYQQQgghhBD/EVHpnYAAZGWMEEIIIYQQQgghRJqSYowQQgghhBBCCCFEGpJijBBCCCGEEEIIIUQakj1jhBBCCCGEEEKI/4io6PTOQICsjBFCCCGEEEIIIYRIU1KMEUIIIYQQQgghhEhDUowRQgghhBBCCCGESENSjBFCCCGEEEIIIYRIQ7KBrxBCCCGEEEII8R8h+/f+GGRljBBCCCGEEEIIIUQakmKMEEIIIYQQQgghRBqSYowQQgghhBBCCCFEGpI9Y4QQQgghhBBCiP+IKNk05ocgxZhUUrl+KXq7tEClr8tDD2+m9FlDaND7FMXtf+rGmxf+mtiNboc4vOWi5nuTjBlYdXYsi0Zv5/juq9+Zb2n6uDRHpa/ioYc3k/usTiTfxOOa96xJky7V0DdQ4Xn9CVP6rCH8YwR5C2Zn6NwOZMxmgkqly97/nWbTvMPflW9shWqWpObQJujo6fLG8zn7RmzkY3D83AEaz+yIz/0XXFxxFACFUoGDS2vMbQsD8M+JuxybuktruSUmX/VS2AxsjlJPF7+/vTk95n+Eh8TNubBjRUp1dQAgIuwD56dsxvfOEwCabhuDjoGKqPBIdd5/XuD2Ku0d00/s6lvR06UZKn1dHnk8Z3qftQm2i8TijEwNGLa4E+ZFc6JUKji44QKb5hwCwLp6UfpOa4WOjpJAvxDmD9vKw9veWs2/lkNFRkzojp6+insejxjabzbBQaGJxs9ZOoz7d7xYOm9bvMeWbRjP65dvGTtkgVZzjK1gjZLYD3VCR08XH8/nHBi5IdG23HBmR3zvv+BSTFs2MMtAPdc2ZC+Rl/DQD9zecYFra0+mWq6fFKtlicMIR3T1dHl17wU7hm7iQyI5t5rTnlf3X3J66bF4j7Vf1p2g1+/YM3Z7quZbqGZJ7GP6Cx/P5+xPor9oFNNfxD7GDq6/kN0yL+GhH7m9/QJXU+kYa6NPPvD0jzhjyAa3gxzecpGsuTIyeklXsuQwQ6lUsG7OAQ5tvqC13M+cecGCBbf4+DGKIkXMGDvWFmNjVZyYzZv/ZuvWfzAw0MHCwpThw8thZqYPQO3au8iRI4MmtmPHYjRoYKG1/BJTv0FNXFyHoa+vh8dtT/r0Gk5QUHC8uDZtm/L7oF4QHU1oaBhDBk3g2rXbKBQKXCcPp36DWkRFRfHwn8f82m8Uvr5+WsvRrn4pesX0tQ89njO9z/8S6ZO/HjdpU298X77jj0GbACholYfBc9tjaKRPVHQ0y8fv5uJhj+/Kt1QdS5qNcURXT4fnd1/wv9838T74Q7JiFEoFbae1pGgl9fjscfQu2ye4A1CsSmFajHdCR6VDeFg4m0fv4PH1p9+V67eKjo5m1Ah3ihTNTrfuldMlh9gsalhRaZATOnoqfO97c3TU+njzi2JNbCnnXJfo6Ggiwj5yatJW3ng8BYWCykOaYlHDiuioaN49ecOxsRt57x//faBNdR2qMm7ir+jp6XHX4wED+roQFBSSaPzCZRO5d+cBC+auA0CpVDJjzgiqVC0PwF+HzzBulFuq5vxJrmplKDWgFUo9Xd79/YzLE1YS8eV8rk0dCrWuBdHRBD97w5WJq/jgF5Qm+X2So2oZSv7aGqWeisAHz7jmsjxengV/qUOBVrUhGkK8X3Nt4io++gdqHjfMkRn7teM59stoPgZov02UrmtJizGOqPR1eHbnBat/i99fJBVTs2tVqne0Q2Wg4slNb1b/tpGIj5FkzGlKt3ntMMtuikKpYP/8o1zYdkXr+QvxLX6ay5SKFSsGwK1bt5g5cyYAO3fuZMSIEQnGu7u706hRIxo1asT06dM1Pz958iSOjo44OjoyePBgQkIS7+y/Vcasxoxe0pVR7RbRtuwYXnj50Ne1RYrizIvkINA/hC52EzVfsQsxAGOWd8PY1FBr+Y5st4g2ZUfz3MuHvq4tUxRn71SOVr1rMaDRbNqVH4e+oR5tfq2rznNZN47suExnOxd61JxC0+72lLcv/t15A2TIbEzj6R3Y0XcFS+u4EvDsLTWHNYkXl6VQDtqt/5XiDcrG+blVM1syF8jO8gZTWNFoKuYVC1O8gbVWckuMQSZjqk/uwpHfF7O90ViCnvliM6h5nBgzixzYDmnJwZ5z2dV8IteX7qPOvD4A6BrqYZIvGzubTWRXc/VXahRizLIaM2JJZ8a2W0rHsuN54eVLL9dmKYrrPs4Jn+cBdLWZSK9qU3HqUZ2StgUxMjXAdVNvFo/aQbeKrsz5bQMT1vVApae9+nDmrGbMXjyEnh1cqFGuK08fv2Ski3OCsYWLmbP5z5k0cqqW4OO9f2+NbeVSWsstIYaZjWk4oyO7+y1nRd2JBDzzxX6oU7y4LIVy0Gb9AIrVj9tOa41pQXjIB1Y6uLKu5SwK2pekUE2rVM3ZKLMxLWe3Z0PPVcypMRm/p2+pP9IxXly2wjlw3twfq0ZlE3gVqN67Nha2hVI1V4g5xtM7sKvvCpbH9Bc1Eukv2q7/lWJf9Be1x7TgY+gHVtSbxNoWsyhYw5JCtbR/jLXRJ38aQzrbuWi+Po0hvSc05+6VR3Sym8DApm4MnduRzDlMtZK7v/97XFwuMWNGFXbubEiePMYsWHAzTsyVK69Zu9aTxYtrsHGjA1Wq5GLyZPXE+PHjQMzM9Ni40UHzlRaFmKxZM7Nk2UzatelD2VK18fJ6huvk4fHiihQtyJSpo2jq2Ak724ZMnzafTVuWANC5S2usy5WicsXG2Javz8OHj5k6fbTWcjTLaszIJZ0Z224JHcqO46WXD71cm39TXNuBDpSuXCTOz8au7M6mPw7Tzc6Vyd1X4bKuJ7oqnW/O1ziLEZ3ntmNJ11WMqzwFnydvaT62SbJj7FrZkLNQdlzsp+FaczpFKxWmvGNZdFQ69FjWhXWDNuNacwb73A7TbWGHb87zezx86EO3zus4fOheuvz+LxlkMqb21E7s/3UZ6+tPIPCZL5WHNI0Tk7FADqoMa4579/lsdprC5cUHaLigFwCWLSuT3cqczU2nsslxEgFPfKg2Mv78VZuyZM3EgqUudG43lIrWzXj82JtxEwckGFu0WAF2719Kk6Z14vz8l3aNKFw0P1VsW1HN7hcqVy2PU7M6Cb6GNulnMsFmojPnBs/noNMIQp77UPq31nFiMpWwoFin+hzr5MqhFqMJfvoaq36pe0y/pJfJhPIuPbk4dB5Hmg0jxPsNJQf8EicmYwkLCndqyMkuEznaaiTBT19j2fdznvkaV6HayjEYZs+cKjmaZDGi27x2LOy6ilF26r6g5bgmyY4p16g0tXtUY1bzRYytMg2VgYp6vWsC0Hx0Yx5de8L4GjOY03oJnWa2wjS7Sar8HUKk1E9TjPnkn3/+4e3bt0nGhIWFMXnyZNatW4e7uztXrlzh3LlzBAYGMmLECNzc3Ni7dy/FixfHzU37lXPb2iW5d+0x3g/fALBz+Qnq/VIxRXGl7AoTFRnNor+GsfbiBLqObIxSqdA8t8uIxjy685yHd56nQr7HcUhWvp/jGrSrzMZ5hwn0DyE6OpoZA9ZycNN5APb+77TmQ0BIYBjej96Q0zzLd+cNUKBacV7efoL/Yx8Arq0/TUknm3hx5TtW58bW83juvx7n50odJaoM+ujo6aq/VDpEfAjXSm6JyVOlJD4ejwl8oj6O9zafoHDjuMc78mMEp8euJcz3HQC+Hk8wzGqGUqVDtlIFiAj9QP1lv9F893gqDm+Njr4q3u/5Xja1LfG89oTnMf9v9+UnqZNAu0gqbt6QLSweqV7pkCWnGXr6KoIDw8hbOAfBgWFcO+EJwNO/XxMa9J6SFQtqLf/qtcpz89rfPH6ofo+sW7GXpq1rJxjbuUcTNv/vAPt2n4r3mF3VMtSoY8P6lX9qLbeEFKhagle3Prfl6xsSbsvWHey5ueUc9w/Ebcs5rczx2H2J6KhoosIjeXjcg2KpXFgsUr043jef8jYm5wvrzlC2aYV4cZU6V+Py5vPc3ncj3mMF7ApTtEYJLq0/k6q5Qvz+4vr601gmcIzLdazOza3nub//y2Ocjzu7Lsc6xncoXj/hAtP30EafrB5Dolj813DWXZxAt5GOmjFEqaPEyFS98kTfUI/IiEiitbRe+cKFV1haZsbcXD3RbdmyMAcOPCU6+vPr37vnj61tDs3ql1q18nL69AvCwyO5dcsXpVKBs/NR2rQ5yPLld4iMjNJKbkmpXaca167e4uE/jwFYvmw9v7SJXwz98OEjffsM59WrmDHn6m1y5MyGSqXi7t0HjB4xhY8fP2oeMzfPq7UcbWP62k//793LT1I3wXaRdFzZakWpWLck7ivjrupyrjyJM3vV79E8BbMR/C6UqO849pY1ivPkxlPeeKmP1ck1Z6nYonyyY5Q6SvQz6KHS10VXXxcdPR3CP4QTGR7J8DLjeOah7tuz5c9CiH/iKx5T06YNV2jRyhqH+pbp8vu/ZF61BG9uP+bdE/XxvL3pFMWa2MaJifwYzrEx6wn1Ua94eHP7KRmymqJU6eD34AVnp+8kKjxC/ZjHE0xyp86H709q1rbj+tU7PHqoXtm0avk2Wv3SIMHY7j1bs27NLtx3/RXn5zpKHYwyGKKvr4e+vgo9PRXv339M1bwBclSyws/jEcFPXwPwz9ZjmDesFCfG/95j9jcZTnhwGEo9FYbZM6XKqpKkZLcrhf+dR4TE5Om17Sj5GsRdxRVw7zF/OQ0lIiZPg+yZ+PhOnadBtozkrlGec31npFqOJWsWx+vGU948Urfd46vPYteyfLJjKv9iw6FFxwkJCCU6Opp1Q7ZwbutlQN2XGJqoT17rZdAjMiJKa2OeEN8r1Yoxjo6OPHz4EIDBgwczfvx4AK5fv07Pnj1ZtmwZzZo1o0mTJsyYMUMzUXNzc6N169Y4ODjQsWNHfH19Na8ZGBjIvHnzOHbsGIsXLwbgyZMndOzYkdq1azNmzBgAIiMjiYqKIiwsjIiICCIiItDX1+fx48fkzp2bwoXVS15r1qzJkSNHtP6358ibmdfen5cl+zz3x9gsAxlMDJIdp6Or5PLxuwxy+oO+9aZTsY4VLfuoP0ja1LLEumpRlk/crbV83yQz38TizAvnIHM2E9zcf2fdxQk4j3YiKEA9Odq37iwfwtSDol1dK0pVLMyFv75v6fMnprkyEfgyQPN94KsADEwM0TOOm/vhCdu4uyf+ksRb2y/w/l0ov56fzIALU/B/4ss/x7STW2KMcmYi5NXnSwdCXvujZ5IBldHnnINfvOXZqdua7+2Gt+bpsZtEhUeiMjLgxSVPjg1cgnvryRjnyozNwPhnR79X9ryZEvh/G8ZrF1+Li4yMYvTKbqy+Mp4bp+7z7O9XPHvwGsMM+lSoXQKA4uXzY1EiN1lymmkt/9x5s/PC+43m+5fPfTA1M8LYJEO82LFDFrB7W/xLZ3LkzILLjL4M6D411T8QmuTKSODLz+0i6FUA+gm05SMuW7m3N35bfnnjMVZNbVHqqguMxeqXxTibdlY7JMYsd0bexboMJvBlAAamhuh/kfOesdu5mcCllCY5THF0acGWAWuJikz9iZFprkwEJaO/+CuR/uLFzceUbGYTc4z1KOZQBqPs2muzn2ijT9bR1eHy8XsMdHKjT73pVKxTklYxY8ji8Tuo1qgMex7OZtM1V1ZMcsffRztL5l+/DotziVH27IaEhIQTEhKh+ZmVVRYuX37Dy5fqlal79ngRHh7Fu3cfiYyMxtY2B/Pn27N8eS3On3/Jli0PtJJbUvLmzY2390vN98+9X2JmZoqJiXGcuKdPvDl44Ljm+2kzxrDvzyOEh4dz6eI1bty4A0DGjKaMHD2AXTv3aS3H7An+vxPqkxOPy5LLjAEzf8G128p477lPfdwmj8m4burDxjmHiPqODyyZc2fC78Xn95v/iwAMTQ0xMNZPVsy5zRcJeRfG9JsTmXnbFR8vX24dVh/fyIgoTLKZMP2mCy3GO3FowdFvzvN7jBnXgMaOqbtqMiVMcmUiKNY4EhwzjsSeXwQ99+Pxic/znKojW+B17BZR4ZG8uuGFz91nAOibZsC2XyP+OXgtVXPOkzcnz71fa75/8fwNpmYmmJgYxYsdPng6O7YejPfzjev3EBAQyJ0Hh7j78C+8Hj7j0IH4J1e0LUPOzIS9/vxeC3vth55JBnSN4r4noyMiyV2zHI6H3chavhhe7qdTPbf4eX4+kR32xg9VInnmqlGe+gfnkrVcMZ7sUR/D9z4BXBwyj+Cnr1Itx8y5M+H3PG5fkCGh/iKRmJyFsmOa1YSBW3rjcnI4TsMaEBoYBsAO172UrW/FHI+JTDo7EvfpBwjyTduC2I8oOvrf+fWzSbVijL29PefPq1dG/P3331y7pu7MT58+TY0aNfDw8GD79u3s3r2b169fs2fPHp48ecKjR4/YvHkzhw4dIleuXOzZs0fzmqampgwYMIBatWrRp4/6ko2XL18yf/58Dhw4wKlTp3jw4AHGxsb89ttvNGjQAHt7e/LkyUO5cuWwsLDg1atXeHqqz8YfOHAgTrFHWxRKRYKN4cszTEnF7Vl9GrfBm3gf+pHgd2FsnncY+ybW5MibmQHTWuPSfcV3TZJiUyoVcc5aJpZvUnG6Kh1sapVkdIcldK3qikkmI3pPiFsgaNCuEuNXOjO6/SLevnqnldwVSkWC77zoZH5wrjagIaF+wcy1HcmCKmMwNMuAbfdaWsktMQqlMuGco+LnrGuoRy23XpiaZ+f0uP8B8PT4TU6OWMWHd6FEfozgxrL95K+j/RUQSqUSktGOkxM3ufsqnPINxiSTEZ1HNSY06D2jf1lMh6ENWHlhDA7tKnHtpCfhHyPiv9A3569IMK/kFlV0dXVYsHoULiMW8+a19vZ8SIwikeOY3LZ8bMpOoqOj6bJ3JM2X9OTxGU8iY/YUSi0KpSKhlJN1Nl2pq6TNgi786bKToDeBX43XBkUifViyj/HkXRANXfeOoMXSnnidva85g6xN2uiT96w+xZzBGzVjyKZ5f2HfpBwALqt6sN7tIE0KDaZtubF0HNwAywoFtJJ7VFQ0CkX8n+vofP6htXU2evQoyZAhZ+jY8TBKJZiZ6aGrq6RZs0IMG1YeQ0NdTEz0aN++GCdOfP8K0K9J7FhGRib8HsqQwZD1GxdSqJAFfXvHvVy6QEFzDh/dyvlzV1iyeK3Wckys/SY8t4gfp1AoGL+mBwuGb01yDG5rNZp2VqNpN7g+5eyLaT/fWHOXpGIch9Yn+G0wQ0qOYXiZ8RhlzEDdPjU1MUE+QQwvM57pDd3oPLcd2Qtm++Zc/y0SHUcSmV/Un+tMxvzZOTp6fZzHTPNlpfmGQby4+g+31qfu3mNKRcreewkZPqoXvr7+FCtQG6ui9cmYyZR+AzpqM80EKRQJz+MTOt4vjl/DvUZ/7i7eRfXFQ0iwo0wtieWZwEmQlyeusr9WXzyX7KLKwmFplmdi8/kv+4vEYnRUOljWKMbi7quZWGcWRpky0GJUIwB6Lu3EgQVHGWQ1jjFVptJgQG0KWJun3h8jRAqk2ga+9vb2rFmzBjs7OwoXLsyjR494+/Ytp06dokiRIty6dYvmzdUf1t+/f0/u3LlxcnJi+PDhbNu2DS8vL27cuIG5edJvlgoVKpAxY0YAzM3N8ff3x9PTkx07dnD8+HFMTEwYMmQIK1euxNnZmenTpzN27FiioqJo3bo1KpV2Lu9wHutE1UZlADAyMeTRnc8bkWbLnZFAvxDeh8ZdMvn6mR8lbQokGFe/rR0Pbnvz0EP9OgqFgojwSGo1r4BBBj3muP8OQN6C2ek3pSVmWY3ZvSL5A2aPsU5Ujdm/wcjEkIdx8s2UYL6vnvlhaVMwwTjflwGccL+q2SDw0OYLdIu1d8SvU1tTs1kFBjSezYNbz5Kd59e8e+5P7jIWmu9NcpgRFhBCeFjylqcWcyjDYZdtRIVH8iE8kls7L1K8gTWXVsZfJaEtIS/fkr305/+7UY6MvH8XQsQXORvlyky9hf0JePSSfV1mERlz+ZR5jdJ8DArj1VX12WKFQkFUhHY+dHcb60hlTTs24FGsy+CyJtGOS9hYJBhnU8eSR3ee8/blO8JCPnB022Xsm5ZDoVAQFvKB3+vP0Txv/c2JPI9ZevqtBo/uTN2YJcLGJkbcv+uleSxn7qwE+AUSFprwZq1fKl2uKOYWuRg3tTcA2XJkRkdHib6BHsP6z/nKs1Mu8IXfF205Y4rasp6xASem7+b9O/WKNLs+Dvg/+b7j+TUBz/3JZ22h+d40pxmhycw5b2lzMptnodE49f5CJtlMUego0dVXsXPYplTJN/A7+wt9EwOOT/t8jCv1rae1Y6ztPrl+20o8uP0s1hgCEeGRmGUxpnTlIvzacBYA3g/fcOnoXcpWKcrdK158r5w5M+Dh8fkMrI9PGKamehgafp5uhISEU758Npo2Vef+5k0oS5Z4YGamx759jylaNCNFiqjH9eho0NVNnfNGY8cNpFFj9d5mJqbG3PG4r3ksd56c+PkFEBoaFu95efPlZvvOldz3/If69drw/v3nDSar21di7fr5uM1Zyly35d+dY7exTajyDX2yZay5xac4i+K5yF0gK/2mq/e0yJzDFB2lEj0DXeb8tpHqTuU4vuMK0dHRvHzylqvH7lGkjDnXTt7nW/g996dAufya7zPmMiPEP4SPsfJNKsa6YRk2j9pOZHgkYeGRnNtyifKOZTmz/jzFqhXlxv5bADy97Y33nefktcytuXzhvyrohR85SltovjfOkZH3AfHnF8a5MuG4tC9+D1+xs6ObZn4BkKdiUer/4cy15Ye5vkr7q8cBRo7pQ/1G9gCYmBhx984/msdy5c6Ov987QpM5VgM0dqrF8MHTCQ+PIDw8mM0b99KkaR0Wzlun9dxjC3nlR+ZSn/c7M8yeiQ/vgomMdbyN82XHIKsZvtfVczav3acoN6YLeqYZ+PhO+/tWJiTs1ds4eX66BCkyVt9llC87Blky8vbG3wA8dj9J2dFd0TM1OYlCSAAAIABJREFU0lyulJrePvenYPnPfUGmXGYEf9FfJBUT8Ood1/68qdnM9/y2KzQZ4oBxZiOKVCzIzGYLAXjzyIc7J+5TtHIhvNJp028hYku1lTHW1tZ4enpy7tw5bG1tsbGx4eDBg0RERGBiYkLnzp1xd3fH3d2dbdu20bt3bzw8POjevTtRUVE4ODhQp06dBKvlsenqfp7gKWKq62fOnKFSpUpkyZIFPT09mjdvzqVLl4iMjCRnzpxs27aNHTt2UKJECfLly6eVv3eFq7tmo92eNaZQ0qYQeQtlB6Cpcw1OJ7BXwqWjdxKNK2iZhx5jnVAqFegZqGjRuxZHd1xm07zDtLIapfldnteesHDU9hQVYgCWu7prNnXsUWMyVjYFNXk0c7bn1L7r8Z5z6eidROOO7bpC7RY26Buoi1vVHa25d1U9se8/uRVlqxalW9WJWi3EAHiduUceawsyWajPiJVrX42/j9z+yrM+e3XnGSUaqc8WK3WVFK1TihfXv/8DSVK8z94le+mCmOZXH8fiv9jz9Fjc9qHKoE+jNUN4fOQ6x4csjzNRMsqRCduhrdDRV6FQKrDqXBevA5e1ktsq1704203C2W4SfWpMx9KmIHli/t9NnKtzdt/NeM+5fPRuonE1W5Sny6jG6r9JT5eaLcpz7YQn0dHRTN/Vn2Ixk/CaLSrw8X34d99Nafbk/1G/Sm/qV+mNU61fsbYpgUWhPAB06O7I4f3nkv1a1y7do2KJdprXW7/yT/buOJEqhRiAx2fukTtWWy7brir/HLmV7Odbt6tG1d/VxzpDFhPKtK7M3T3aaReJeXDKk3zW+ckSk3PFDlW5ezh577+n1x4zveJ45tefwfz6M7i4/iy3915LtUIMqPuL2MfYun01HqSgvyjbrirVBqrPtGXIqj7GdxK4nOlbaLtPVo8hTVEqFegbqGjZuxZHdlzm3dtg3jz3p2Yz9d4+ZlmMKVu1KHcuP9LK32FnlxMPj7c8faq+7GnHjofY2+eOE+PjE0avXscJDlb3a6tW3aVePXMUCgUPH75jyRIPIiOjeP8+gq1bH1C3rnbG6S+5TnTDzrYhdrYNqVGtGTa2ZSlU2AIA5x7t2bf3r3jPMTY24tBfm9mz+yCdO/4apxBTtmxJNm9dSo/ug7VSiAFY5bqH7naudLdzpXeNaVjG+n87OdtzJoG5xac++cu4O5ce0bLoCM3r7VlximM7rjCj7zoiwiNxHu9E7VbqPZSy5DLD2r4YN878/c253z3hScEKFmQvoH6/2Xeuwo2DHsmOeXr7GeWd1Ks+dXSVlKlvxaOrj4mKiqLzH20pZKsuOOUqlpOcRXLw6Orjb8713+LpmXvkLFsAs/zq42nVthqPjsYdt1VG+jRfP4iHh29waODKOPOLbJb5aLSwF38NW5NqhRiAqZMWY1+pDfaV2lCvZicq2JaiYCH1ydeuzi05sO9Eil7v5g1PmjavB6g/F9RvaM+VS8nv27/V6/O3yVK6EMbmOQAo1KoWL07E7asNsmbEbnpf9DKqL3k0b1iZwH+806wQo87Tg0ylCmMUk2eBlrV5eSLu5WcGWTNiM62fJs98DSsT+NA7TQoxAHeOe1KwvIVmhVuNLlW4ccAj2TFX9tzAxskaVcznEOuGpfC6/pRgvxD8XgRQoYm6qG2c2YhilQrx6OqTNPm7hPiaVFsZo6urS+nSpVm3bh1LliwhW7ZsuLi40Lx5c8qUKcO8efNo3bo1+vr69OvXj2bNmvHu3TtsbW1p27Yt/v7+nDhxgnr16sV5XR0dHSIikl4WXrx4cWbOnEloaCiGhoYcO3aMUqVKoVAo6NatG9u2bSN79uysWbOGhg0bav1v9/cJYnLv1Uze0AeVni7Pvd4w0XmVOrdy+RmxqDNd7CYmGbdyyl4Gu7Vj3WUXdFU6HNt1hT2rU+caU3+fICb1Xs2UDX1R6enw3MuHic4rNfmOXNSFznYuScbtXHYc08zGrD47DqWOkvs3njBvxBay5clEmwH1eP3sLXP/HKz5nVsXHmHfurPfnXvo22D+HLae5gu7o6PSxf+pL3sHryVnKXMaTW3HysbTknz+kUk7qefSil5/jSEqMprH5+5zflnqTUAA3vsFcXLMamq79UZHpUvgMx9OjlxJ1pL5qebamV3NJ2LZvhbGubNgUccai1iXIO3vOpt7W09hki8bzbaPRaGr5OXF+1xbpP3NZQN8gpjW+39M3NAzpn36MMV5NQDFyuVn6KKOONtNSjJu0YjtDJrXntWXxwFweu8Nti9Urzpy7bKSoQs7oKvS5e2rd4z+ZbFW83/rG8DgPjNZum4cKj1dnni9ZGBP9Z3VSlsXZcaCQdSv0lurv/N7hL4NZv/w9TRd4BzTln3YN0TdlutPac8ax6lJPv/CkkM0mt2ZbgdGo0DB6T/+5NXt1D3rE/I2mB2DN9J+aTd0VDr4PfFl68D15Cmdj+Yz2jK/fupt9vctQt8Gs2/Yepot7I5SpUvAU1/+jOkvGkxtx+qv9BcXFh+m8exOdD8wChQKTrvt49Ut7R9jbfTJK6fsYYhbe9ZfnhhrDFFf/z+s1TwGzW5P1xGNiY6KZu2s/dw8p519WTJnNmDcOFuGDz9LeHgUefMa4+JSkbt3/Zg06TIbNzpgYWFK584l6NLlL6KioGzZrAwbpi6K9+xZkunTr9GmzSEiIqKoUyefZgVNavLxeUvvnkPZsGkxenoqvB49wbnbIADKlSvFoiXTsbNtSO8+nTE3z0MTJweaODlont+wfjtcJg1HoQDXScNxnaS+E9Pjx89o07qXVnJU97VrmLihl6avnRwzZyhWLj/DFnWiu51rknFJGdNmMQPd2tJ2kAPRUdEsHrWd+9e+/QNLkG8wawZspNeqruiqdPB5/JZV/deTv0w+Orm1wbXWzERjALaO3UXbqS2ZeHYUUZFR3Dv9N4cWHCUyPJLFnVfwi2tzdFRKIj5EsKL3WgJeaufy559ZmF8QR0aupeH8nihVOrx76stfw9aQ3cqcWpM7sNlpCqU71MAkd2YK1i1DwbplNM/d3XkulQY31dze+tNdmAK937K/39JUy9nXx5/+vSewZsNM9FS6eHl506fHWADKWlsyd9E47Cu1SfI1Rg+fxYw5I7hwbSdRkVGcPHGJeW5rUi3nTz74BXFp3Aoqz+qPUqVLsPcbLo1eRiZLCyqM78Zfv4zD9/rf3Fu+l5orRxIVEcl7nwDODpyb6rnF9tE/kGsTllNx5gCUujqEeL/hytilZLQsgPW47hxvM4a31//m/so9VFs+mqhIdZ4XBv6RZjkG+QazasBG+q3qio6eui9Y0Xc9FmXz0cWtDRNqzkw0BuDYqjMYZTJi/NEhKHUUPLnlzf/GqvfWnN9hOe2mtcBxsLpv2zf3CA8uaOcExM8s9bfGF8mhiP7a0pPvsHv3bmbNmsWZM2cIDAzEzs6ODRs2YG1tzaJFi9i3bx+RkZFUq1aNUaNG8ebNG/r378/79+qliSVKlCAqKopZs2ZRrFgx7t+/j5eXFz179sTBwYGCBQty6dIlpk1TT6A7duxI//79qVixIsuWLWPnzp2oVCpKlSrF+PHj0dfX58SJE8yePZuPHz9SqVIlRo8enaJLlSpnSPjWuD+q6AR3dPixOeb8/tt1p6XsBh++HvSDWff4p7uRGo90HqZ3CinSP/u377WQXgI+fvttbNOLmernmk64v4p/2cuP7vDrPOmdQorkyKq9fVrSSgWdel8P+sEUN/65xurFb2y/HvSDWVQ09e8yp23jn19I7xRSZEnh0umdQoqplD/XuAew91nq3pUrNazyTduiWVrrkvW39E4hVaz5yf5vqVqM+TeSYkzqk2JM6pNiTOqTYkzakGJM6pNiTOqTYkzqk2JM2pBiTOqTYkzakGLMz+lnK8b8fJ/IhBBCCCGEEEIIIX5iUowRQgghhBBCCCGESEOptoGvEEIIIYQQQgghfixRP99OFv9KsjJGCCGEEEIIIYQQIg1JMUYIIYQQQgghhBAiDUkxRgghhBBCCCGEECINyZ4xQgghhBBCCCHEf4RsGfNjkJUxQgghhBBCCCGEEGlIijFCCCGEEEIIIYQQaUiKMUIIIYQQQgghhBBpSPaMEUIIIYQQQggh/iOiZNOYH4KsjBFCCCGEEEIIIYRIQ1KMEUIIIYQQQgghhEhDUowRQgghhBBCCCGESEOyZ4wQQgghhBBCCPEfES17xvwQZGWMEEIIIYQQQgghRBqSYowQQgghhBBCCCFEGpJijBBCCCGEEEIIIUQakmKMEEIIIYQQQgghRBqSDXyFEEIIIYQQQoj/iKj0TkAAsjJGCCGEEEIIIYQQIk1JMUYIIYQQQgghhBAiDcllSikUrohI7xT+9fa/+pDeKaRILj3D9E4hxd4TnN4ppFgGTNM7hRQJ+KiT3imk2F7/N+mdwr9euM7H9E4hxWaUNErvFFKkqG7V9E4hxZ4qn6V3CimmH2KR3imkyKKiZ9I7hRTr+/fP15bnmnindwopMuFhWHqnkGJG0RnSO4UUK6KX3hkI8WOSYowQQgghhBBCCPEfERUdnd4pCOQyJSGEEEIIIYQQQog0JcUYIYQQQgghhBBCiDQkxRghhBBCCCGEEEKINCR7xgghhBBCCCGEEP8RsmPMj0FWxgghhBBCCCGEEEKkISnGCCGEEEIIIYQQQqQhKcYIIYQQQgghhBBCpCHZM0YIIYQQQgghhPiPiJJNY34IsjJGCCGEEEIIIYQQIg1JMUYIIYQQQgghhBAiDUkxRgghhBBCCCGEECINyZ4xQgghhBBCCCHEf0Q0smnMj0BWxgghhBBCCCGEEEKkISnGCCGEEEIIIYQQQqQhKcYIIYQQQgghhBBCpCEpxgghhBBCCCGEEEKkIdnAVwghhBBCCCGE+I+Ikv17fwiyMkYIIYQQQgghhBAiDUkxRgghhBBCCCGEECINSTFGCCGEEEIIIYQQIg3JnjFCCCGEEEIIIcR/RFR6JyAAKcakmioOZeg3sSV6ero88PBmUt+VhAS9T1Fcyx61cOpSHX0DPTxvPMa1zyrCP0ZQpFQ+hrt1wtjMkJDAMBZP3MmVk/f+U/kCVKpfil4uzdHT1+WhhzdT+/yP0ARyTiruz6dz8HkRoInd6HaIv7Zc1HxvU9uSvpNb0tVu4nfnW66eJe3GO6LS0+XJnRcs/nUTYV/km1iMnoGK7rNaUbicOQqFggdXn7ByyDY+vg/H3DIXkw8P4pWXj+Z13Lqu4cU/b7475yr1S9PHpQV6+ir+8XjG5D6rE24XScS16FmTJl2qo2+gwvP6Eyb3WU34xwgKW+Vl2NyOZDAyICo6isXjd3L+8O3vzjk2e4fyDJ7QHj19Ffc9njCq30JCgsISjZ+29Ff+vvOUVfPc4/w8Z54sbD02DafKg/B/G6TVHGMrVssShxGO6Orp8ureC3YM3cSH4PjHG6DVnPa8uv+S00uPxXus/bLuBL1+x56x21Mlz+oO1vzu0gaVnoq/7zxlXN+lCR7XxOJMMxkx7g9nipXKT1joB3avP8HGJYcAsKluyZBJ7dFV6fI+7CNTh67B4+rD/2TOsf1MbbloLUvqDo9px54v2J1EO24+pz2vPV9ydtnndjzixhQCX37ul88sPcat3VdSJddqDmX5dWJr9PRUPPB4yoS+KxI8ronFKZUKRszpTPmqJdS5Hr6B26hNAFRvYI3rsl688n6reZ2udV0JTeRYfIuaDjYMm9AVPX0Vnh5eDO/3B8FBoYnGz146GM87j1k+bwcAJqYZmL5wIIWK5kWpVLJj4xGWuG3TWn4Atg5WdJ/ohEpPhZeHN7P7rk9wrE4sTs9Axa9ubShWwQIF4HnlMfMHbubj+3ByF8zGgLltyZjVGF2VLgfXnmX7vKNay92ihhWVBjmho6fC9743R0etJzwkbu7FmthSzrku0dHRRIR9/D979xkV1dXFYfwZhmKhWLCLDRQTjUoRUaxgwwKKFTR2FLGgYsEuKhY09t5iYu8ttiSYZksUE7smIqCgKIgodgTeD6ODSFFgAHndv7VYy5nZM/wdDvde9px7Lr9P3879S7dAoaDeyHZUaFydxIREHoXe59jEzbx4+ERj+TIrMTGRcT77qFylOH361svtODRuYc3IKT3ebN9CGDtoEU/S2b75rxzG9cuhrF20BwC9fLpMmedBTasqKBQK/jl7nSkjVvDyxascyd+whQXDfd3Q1dXh38uhTPBcke72ecbKQfx3+RbfLjqQI/neyuqx/qyNgzAxLaGuK13emHPHr+PdeaFG8tVq/iVdJ7VFW1fJ7ct3WDV0C89jX2a4Ztj3fYiJeMT60artXImKxvT5pjMGxgXR1tHm142nObT0F41kFiKrcv00pbFjx+Lg4IC5uXmWXmf06NHs3r1bffvOnTt069aNli1bMnDgQJ4+fZqsfseOHfj4+GTpe6alkLEBk1b2ZYzbEjpajCU85D6Dp3bKUF0TJys6ezRlUJs5dLEej14+XdyGtABg7jYv9n33G11rT2C02xJ8FvSgaAmjzyavKos+41b0YoLbctxqTeROcBQDp7lkqM6kcgliHz6jt+1U9dfbRoxuPh3cJ7dj6vf9USqz/mtiWFQfz6XdmPv1Orxq+3Ev5AHdJrf96BoX7+YotbUYaTebkXaz0M2nQ/sRzQCoYlOR4zvPMqqBv/pLE42YQsYGTFjRh7FuS+lcaxzhwZF4TuuYobrGzpZ08nBgSOu5uFpNJF9+HVyHNAdgylp3Ni44QnfbyUzpuwa/DQPR1lFmOfdbhY0Nmbl8MEO6z6Gl5RBuh9xjpO/XqdZWMi/Ddz/40sK5borHnF0bs+nIdEqULqqxbKkpWESfjt90Y1P/dcxr7Ef0rQe0HNs2RV0xsxL02zqY6q1rpfo6DT0cqGBjmm05CxsbMG2FB8O6zaet5QjCgu8zfKprhurGzOrBsycvcLb2xq3JBOo3q0WjlpZo6yiZ+50XkwevpkPdMazy38PM1YM+y8zJc+WdsVygiD7t53Zjy4B1LGzix8NbD2jmk/o47r1lMNVaJR/HxpWK8zzmGcsc/dVf2dWIKWxsgO9Kd0a6LaSdxSjCQu7jNbVLhurauNWnQpVSdLLxoYvtOKzrf0Gz9jYA1LStzPcLD9Gl7nj1lyYbMUWMjZizfAQDu0/HwdKd2yERjPHtnWqtqbkJm3+YiaNz/WT3j5jQg4jwKFrUGYhTo6F079saS5uqGstoZKzPyJU9mOq2ij4WU7gbEkXfqe0yVOc22hGlthYDbKYzoM509PLr4DpSdXwxamUPftsZiEfdGQy196d1nwbUapS148m38hXWx2FmDw4NWcXGllN4fDuKeiOTZy9UsQR2o13Y13cxW51ncGb5YVotGQDAlx3rUbx6Oba2m8mWttOJCY2kwdgOGsmWFUFBkfTpuYEfj2b9QzFNKGJsyOzlXgzqPpPmlgO5FRLBKN9eqdaampdlww/Taelsl+x+z1Gd0VYqaW07hNa2Q8iXTxcP75THsdmhsLEBfis8GdbtG1pbDuN28H1GTHVLtbaSeRnWHZxE83Z1ciTbuzRxrO/TfSnd6k6iW91J+A36lthHz/AfvkEj+QyKFmTAEjcW9FjHSJsZ3At9QNfJThmuaTPUnqp1kx8DeSzrxqk95xjXcA6TW8zHoVc9vmxQWSO5hciqXG/G7Nmzh8OHD3P9+vVMPf/evXt4eHhw9OjRZPf7+vri5ubGkSNHqF69OsuWLQPg5cuXzJ07lxkzZmQ5e1psHapzJTCY20H3ANi1+hdadkl5YJxeXSs3OzYtOsLjh09JTExkptd3HNp8AqOi+pQoW4SDm04A8ODeI/67FEbdZl99NnkBajtU4+q5EMKCVE2HPat/pVmXlDu39Oq+sjUlPj6BpT+NZv2fk+k1tg1aWgoA6jSrRr4Cukzv/22Wcr5Vw74qQeduEXFTNXvlx3XHadDJ+qNrrpwMYtecoyQmJpKQkEjwhTCMTQoDYF6nImWqlGT2b6OYGeCNTdsaGslcx6EaV88Fc/vNe7d79S+07GKbobpWbvXYvOioelzMGrqBw1tOAtCzni+/H/gbgLKVivHk0TMS4jU3abK+fS0unrtBaNBdALasOULbzg1Sre3m7siO737myN6Tye4vXrIwTdvY0Ld91mdGfUjlhlUJO3+LByGqn//pDcep1c46RV3dng04s/UUFw/+k+KxirZmVGn8BX9tPJ5tOevZ1+ByYBC3giIA2LbmJ1p3rp+hui8tKnFg6x8kJCTyOi6e34/+TbN2dXgdF49DZU+uXQgBoGzF4jyKzvqnyHkx87vy0lg2a1iV8PO3iH4zjv/acJyaqYxjmx4NCNx6ikvvjWMTq4okxifQd6cXg46OobFXSxRvtsuaVtfhKy4HBnPrzT5tx+oAHLuknCWQXp2Wlhb5C+ihq6eDjp422rpKXr6IA6BmncrUbvwl2077se7HiVjaaaZJ8FYDe0sunPuXkKA7AGxc8wPOnZukWtvDvQ1bvzvKob1/JLvfd/QK/MavBqB4ySLo6unw+FHaM2syysrhC/4NDCE8SDUeDqz+HYcuNhmqu3jiPzbNPqze/904f5vi5VQNxSPfn+TY9r8AePb4BXduRlKiXBGNZC9X/wvuXwzhUagq08Utv2PulDx7/Ks4jk3YyLPIxwDcv3iLAsaGaOkoif7vDidm7yYh7rXqsUuhGJTWTLas2LLpLB06WdCi5Ze5HQWA+vYWXDj3n3r7tnnNYZw6N0q1trt7a7Z/9xOH955Idv+ZE5dZOmfbmzGSwJULNylTrli2Zwews6/JpcAgQt/sN7au+ZE2aWyfXfu3YNf6AI7uOZ0j2d6liWP9t7R1lExe1Y95ozdzLzxaI/lq2Ffl5t9Jx8A/rz2BXSerDNV8YWdGTYcvCPg2+fj4dcNpTu4MBOD54xfcC46imEnu/y6K3HfgwAFatWpF8+bN2bRpU4rHr169iouLCy1atGD8+PG8fq3ann9o0kdG5GozxsPDg8TEROrVq0fNmjUB8PHxYfr06bi6umJvb8+uXaopZjExMQwaNAhHR0ecnZ05deoUoHoTHRwccHR0VL9uXFwcZ86coUUL1ScnLi4uHDlyBIAzZ86QkJDAqFGjsu3/VaJsEe6FJW2c7odHo29UgIIG+T66rpxZCQoXM2TRXm82/zmN/uPaEfvoGY8ePOFOSCStu6v+QChToRgWdlUwLpn5mSZ5La8qS2Huhz1U344Mf4i+UQEKpMicdp1SW8nZX67i7byAwc39sWlajQ4D7QH448A/LB6znWeP055mmhHGZQoRFZ6U40F4DAWM8pP/nbzp1Vz45Rp33xykGpsUpvXAxpzaq/oj5uXTVxzfFcjYJnNZMnAj/ed1oVItkyxnTvnzfviR4+LhO+OiJIWLGbJg33A2/umL+3hnYmNUB/rxbxovuy7NYtaWwXw/7xAJCYlZzv1WybJFiQiLUt+OCH+AgVFBChrkT1E7beQaftjxR4r770c8ZEg3f0Ju3NVYrrQYlS7EoztJP//Hd2PIZ5gfPf3k7/f+iTs5vzcwxfMNShjS1rcD24Z+T0K85t7H95UsW5SI8KTTLu6FP8DAqECK9zW9uotnbtC2awO0tZXkL6hHM2cbipUsBMDr1/EULW5EwL/L8J7ejXUL9n+WmVPkyiNj2ah0IR7d/fA4PjhpJxf2pRzHWtpaBB2/zvdfL2dtp0WYNaqKbe/U/zDLqhJliyY7heheeHSq4yK9uv0bf+dxzDN+/G8xPwct4XbQPX4/rGoyP4p+ws41AXSxHc+iyduYt2UYxTX4x3jpssbcDUs6PfVueBSGRgXRNyiQonbyyOXs3/Frqq8TH5/A/NWj+PHPFZz+4wI3/wvTWMZiZQsTmWwfHENBo/wp9tXp1QUGXCX8zWzP4iZFcBlkz++7VWPn6IZTvHyuan5ZN/uSL+tU4sxPlzWS3aBUYWLfGctPImLQM8iPTsGk7LHh0YT8ekl9u/7YDgQfu0BCXDwR/wQTeeU2AHqGBbAZ1JobR85pJFtWTJjkSJu2WftATJNKlS3G3WTbtygMjAqin8r2zXfkSg7s+C3F/ceP/U3IDVVTsrRJMXp5OnF4z4kUddnhY/cvAH7e6zi4I2dyvU8Tx/pvOfdsSFREDL8e0Nx4LlKmMA/Ck05Pjb4TQwHD/OQ30PuomkIlDekxy4Wl/Tek+GDvt81/8urNdqKGQ1Uq21TgfMCnMTMsNyUmJv5ffn2se/fuMX/+fDZv3szevXvZtm0bN27cSFYzatQoJk2axNGjqg/Et2/fDqQ96SMzcrUZs2LFCgD27t1L0aJJ06YjIiLYvHkzy5cvx9/fH4CFCxdSrlw5Dh8+jL+/PwsWLACgX79+dOqUfJrdw4cP0dfXR1tbtSROsWLFuHdP1eGtX78+o0ePJl++5BsfTVIoFKkOhvj3Ng7p1WnrKKljX42xXy+lR/0pGBYpiOcU1akf3p0X4tDOmi1/TWPAxPYcP3KeuFfxn01eAIWWVqpZ3t8Ap1d34Ns/WOC9hRfPXvHk0XO2LfqJhk4WWcqVdl4FpLJ9eDfvx9RUqmnCtENeHFn9O+eOqg4414zcwY9rj5OQkEj4v/c4uecc1o7VNZI5tW1ainGRTp1qXHzJ+O7L6VV/KoaFCzJwSvJp2h2q+9Chug89vVth1Uhz0+O1PnKMfCoUWorUfvwflVdLW4uuS3rxg+9uYu8/1ny4d7+XllaqP+/3c6ZXN2fcBhITE9lxchaLto7k1LGLxL16ra55cP8RDlU86WY/kWnLPShvVuqzy5wyV94YywrFh7dj6QnccoqDk3cR9/wVLx4/5+TqX/iihWZm+71P6yP3fenVDRjnwsOox9hX9KRFlaEYFdbn66GqD4e83Rby894zAPxz6l/O//kfdR2yvm1+S5HGeI2Pz/j+dbj7HCwqdKEkSDCFAAAgAElEQVRQYQO8fFI/xSIztBQf+bv3EXWVa5Vj/k/e7FvxG38euZSsrqlbHXzW9GZq99VER2hmG6jQ0kp1LCcmpBzL2vl1abmwH4XKFydg/MZkjxmaGOOyaQR3Am9wYWPKRsLnTkvr434PP0a1WqZsPTqbjasO8suRM5qI90F5ZfusiWP9t1wHt2DtbM2ud6OlpSC1jcC7Hy6lVYNCwZA1Pdkwbg8x99L+/W/QpTaDVn7Nwp7fplsn8rbHjx8TFhaW4uvx4+Q/85MnT2Jra0uhQoUoUKAALVq0UE/eAAgPD+fFixfUqqU6nfrt5I70Jn1kxie5gK+dnR0KhYIqVaoQE6PqgJ45c4a5c+cCYG5uzrZt29J8fmJiouqA8B3v39a0ARPa07C16g/5ggb5uHE56ZOlYqUL8yj6CS+eJV9I7F7YA6rXrpRqXdTdGH7ZH6heWOvwllP0G6s6L1JLS4F3p4XqDePi/SP5/eDf/9d5AfpOdKL+m3UyChrkI+hyuPox49KFeBz9NGXm2w/4snbFVOtauNpy4+Jtgi6pXkehgPi4rDWJ0hIV9pDK1hXUt4uUNuLJw6e8fCfvh2rquVji/k0n1o7ayfE30y21tBS0G96MQyt/48UT1QJmChS8zuT/o//EdjRQv8f5CfqYcXE77XEReTeGX/adU4+LI1tP0WesE9o6Spo4W/HzrjMkJiZyNzSKv45dwbxmeQJ/u5ap7ABDx3fFvlVtAPQN8vPvlVvqx0qULkpMdCzPn71M6+m5Kib8ISYWFdS3DUsa8SzmKXHPP7wAYdka5ShSriitJ7UHwKCYIQqlFtp6OuwevSXL2QZN6ESTVqqpwAUN8vPf5dvqx4qXLsKj6Ccp3te7t6P4ytos1bqSZYvyzcRNPH6omtbpPrIdt27eQ98wP3UaVSfggOog+ur5EP69dIvK1UwIzeCMjryY+V15dSw/uvOQsu+MY4MMjGOAmi61ibgSzr1rqk+5FQoFCa81t10eOKEDjVtbAqmNi7fbrvfGRdgDqtc2TbXOwdmaWd7f8zounidxzzmw+Q+atrNh73e/0dm9KWvnJs2SUigUxGVxHzN8/Nc0a6U61VbfoADXr4SoHytZ2jjD46KhgyXXLodwPyKaZ09fsH/nr7R0TnkKX0b0nNCGuq1VDbQCBvkJ/oh99f2waKrWrpBmXeOO1gyZ35Ul3tv4ZXvyP7IHzOxAg3YWjGm7kKALmpvVE3snmhI1kjLplyjEi5invH5vLOuXKkzblZ5EB0Ww++v5xL+MUz9Wpk4VWi7ox7nVP/L3up81li2v8xrfDYdWqlO+9A0K8O874ziz27fWHRrgO29gmrNnNGnwhM7Yt1Kdfqnajry7fU59/5IbNH2sD1ClZjm0tbU490fmj9VSExX2EFOr8urbaR0np1ZT1rwkxSsUpbufak2nQsUN0VJqoaOnw2qvrQB0m9YOG+eazGi3jNBLSdsk8f/nu+++Y8mSJSnuHzx4MEOGDFHfvn//PsWKJZ3OWLx4cS5cuJDm428nd6Q36SMzcn3NmNTo6ammpL3bQNHW1k52OygoiIRUPp0AKFKkCLGxsepPhyIjIylevHg2JoaV0/eoF7Xq3WQa1W1M1SuOd+jXJNXmw+mAS2nWBew9S1OX2ujl0wGgcVtLrgQGAzBucS8atVUdTNaoY0alL8rw1y8Zm5ab1/ICrJ22X73Qbv/GM6lWuxJlTVU/13b9GvFHKmto/BVwJc26Sl+Woe9EZ7S0FOjm06GDhz0Bu7Jnocjzx65R2bo8JSupfqmb967PmUMXP7rGqmV1+szuwLT2y9SNGICEhESsHavTtJdq/QJjk8LUcarJn/vPZyrnqml7+dp2Cl/bTqFv4+lUr10JkzfvnUu/xqm+x38GXE6z7tieszTtkDQuGra14GpgMK/j4hkwuT3NOqkOxoxLFcKqUVXOHc/c2lFvLfLbSjs7b9rZedPZfiw1a1ehvKlqhkLXvs0JOJQzn5Rlxn+/X8PEojxFK6h+/nW61+fKR15d6ta5EGbXmczilv4sbunPnxtPcPHAOY00YgCWTt9Bx3o+dKznQzf7idS0MaOcaUkAuvRtyrGDKX9vTh67kGZdl77NGDyhMwBFixvh0rMJh7YfJz4+ganLBmBhWwUA0y/KUrFKaS6euZHi9f8fM78rr47lG2/GcZE349ime32uZeAqaSXMS+Hg3QqFlgJtPR3q9GzARQ1OhV8+fZd6Md2vm0yhho0Z5d7s0zr2c+DXgym/16mAi2nWXf0nhOYuquaItraSRq0sufDXDZ7GPqfLgKY4OKsaauY1y1PduhInf8rctvmt+X4baGU3mFZ2g2lvP5xatatSwbQ0AN36tuKnQ6cy9HqtXRoybGw3AHR1dWjdviGnfku5nc+I76b/gEfdGapFdZv484VNRcqYqsZDm34NOHUw5XsQGHA1zTpbx6/wnNuZsU6LUjRi3P1c+MrOjEENZmm0EQNw6/hVStaqiFF5Vabqrg24GZA8u05BPVw2jiDox384OnxtskZMsS9NaL10AD+NXi+NmPcs9NuEk50XTnZedLQfSa3a5urtm1tfR34+9OcHXiE5e8faTJrTn17tJmV7IwZgyfTtuNQbjUu90bjaj6eGTWXKq/cbzTh28NPYPmv6WB/Aqn5Vzmjgiqjvu3jsGpWtK6iPgR162xF46NJH1fx3JoQh1acwruEcxjWcQ8C3Jzi955y6EeM21Ymq9UyZ0GSuNGI+Az179iQgICDFV8+ePZPVJSQkJOstvD+ZI63HNT3p45OcGZMaa2trDh48iLm5OUFBQbi7uxMQkPrlC3V0dLC2tubQoUO0bduWvXv30rBhwxzL+jAylqkea5m1aRA6OtqEBd9nirtqgbwvLCowYVkfutWdlG7dzlUBGBYuyPfHp6BUanHtfCgLxqr+sJoxZD3jl/bBfZwzz568xLvTghSd7f/nvAAxkbHM8PiW6Zs80NbVJjw4kun91gJgblken2U96W07Nd26dTMOMGK+K9+dmYK2jpJf9gRy4NuUay1owuOoJywbtBnv7/ugraPkXnAUSzw2UqmWCQMXuzKqgX+aNQA9pjmjUCgYuDjpCjDXTgezdtQOFrl/j/v8LjRxrYOWUov1Y3cT/m/mO7RvPYyMZZrHOmZuGoS2rpLw4Eh8+60BoKplBcYv68XXtlPSrdu16hiGRQry3YnJaCm1uP5PKLN8vgNgTNcljJrfna9HOJKQkMjicTu4di4ky7nfio56xNiBS1i0YRQ6utrcCo5gTP9FAFS3MGX6Ek/a2Xlr7Ptl1dMHT9jlvZluK/ug1FESHRrF9uEbKVPDBBd/Vxa39M/tiABERz5mgscK5m8cjo6uNrdv3mNs/6UAVLOohO/S/nSs55Nu3epv9jJz9SD2/DUHhULVOLl07iYAXq7fMGZ2T7R1lLx6+ZrRfRZz707WFgjMi5mT5c9DY/npgyfsHrkZ1xVvxvGtKHYN20jpGia0m+3KMsf0x/Ev8w/TelonBv80FqW2FpcO/kPglow1GD7Ww8jHTPZYxZxNQ9X7tAnuqtOnv7SoyORl/ehSd3y6dXPHbMJnXk/2nPMnIT6BP3+9zPr5P5CQkMiwzvMZ800PBk5wIf51AqN7LCHmgeYWd34Q9YhRA+ezfMN4dHS1CQ2+y4j+qhnEX1lUZvYSL1rZDU73NfzGrcZvwRCO/rkcgKMHTrJu2b50n5MRMZGxzPX4nomb+qOjo+ROcBT+7usBqGJRjhHLuuNRd0a6df1ndEABjFjWXf26l0/dZMvcI3QY4sD929HMPjBU/dieZb9wdEPWx8zz6Fh+Hvs9rRb3R0tHyaNbUfw0ej3Fq5fD3q87W51nUKN7YwxKF6FSs5pUalZT/dy9PRdS17ud+vLWb6/C9DjsAYcGrcxytv8n0VGPGDNwIUs2jFVv30b1nwdAdQszZiwZgpOdV7qv4ePXB4VCwYwlSZ96nzt9lSneK7I1O7zdvyxn/sYR7+w3VJ/KV7OoxLSlHrjUG53tOT5EE8f6ACamJbgbGpXWt8m0x1FPWDl4M17f9VYdA4c8YLnHRirWMsF9UVfGNZyTZk16ipQ2opVnE6LCHjJ2j6f6/qMrfue3zRlr+v2/+bROpNMcQ0NDDA0NP1hXsmRJzp5N+mDu/ckbJUuWJDIyaV22qKgoihcvnmzSh1KpzPKkD0ViRla6yQbm5uYEBATQo0cPjh07ho+PDzY2Nri4uKgfv379Oo8fP2bChAmEhISgra3NuHHjsLZOukLD+88LDw/Hx8eHBw8eUKpUKebNm4eRUdKisbt37+avv/5i1qxZGcpbu2CvrP+nRbr0EnVyO0KGlNJNuUjbp+7WK81e7SUnxChjPlz0CXEpVDa3I2TYgYdZvyS6SF+cImuN6NzQuXDeGssHHmiuEZZTYrQefLjoE1M5oUJuR8gQpzK5nSDjPP/N2iljucHcYGtuR8gQ3cS8dwxXMDHlIt2fusq6WbtwR27Y/HBhbkfIVq0N0m/W51UHY1OeopSae/fu4erqys6dO8mfPz9du3Zl2rRp1KiRtE5dmzZt8PX1xcrKiokTJ1K+fHn69etH//79adu2LW3btmX58uXcv3+fyZMnZypvrjdj8hppxmQ/acZkP2nGZD9pxojUSDMm+0kzJmdIMyb7STMm+0kzJmdIM+bT87k3Y0B1VeaVK1cSFxdHx44dcXd3x93dnaFDh/LVV19x7do1JkyYwJMnT6hWrRozZ85EV1f3g5M+MiLPnKYkhBBCCCGEEEIIkVVvZ7e8a/XqpNPyqlatys6dO1M8r0yZMmzYsEEjGT7JBXyFEEIIIYQQQggh/l/JzBghhBBCCCGEEOIzISuVfBpkZowQQgghhBBCCCFEDpJmjBBCCCGEEEIIIUQOkmaMEEIIIYQQQgghRA6SNWOEEEIIIYQQQojPREJuBxCAzIwRQgghhBBCCCGEyFHSjBFCCCGEEEIIIYTIQdKMEUIIIYQQQgghhMhBsmaMEEIIIYQQQgjxmUhITMztCAKZGSOEEEIIIYQQQgiRo6QZI4QQQgghhBBCCJGDpBkjhBBCCCGEEEIIkYNkzRghhBBCCCGEEOIzkYisGfMpkJkxQgghhBBCCCGEEDlImjFCCCGEEEIIIYQQOUiaMUIIIYQQQgghhBA5SJoxQgghhBBCCCGEEDlIFvAVQgghhBBCCCE+Ewm5HUAAMjNGCCGEEEIIIYQQIkfJzJgMiic+tyNkiCIP9ttK6ebP7QgZsuvx6tyOkGH9jPvndoQM+zb6QG5HyJAFL/PWOAZQaunldoT/e8V1quR2hAxb+uCP3I6QIW3yNcztCBm2IXpbbkfIsK/0B+R2hAyZHH4ityNk2EKDsNyOkGHXY7vmdoQM6WB4OrcjfBZ2P92V2xEyYWFuBxCfgbz3l7oQQgghhBBCCCFEHiYzY4QQQgghhBBCiM9EAom5HUEgM2OEEEIIIYQQQgghcpQ0Y4QQQgghhBBCCCFykDRjhBBCCCGEEEIIIXKQrBkjhBBCCCGEEEJ8JhISZc2YT4HMjBFCCCGEEEIIIYTIQdKMEUIIIYQQQgghhMhB0owRQgghhBBCCCGEyEGyZowQQgghhBBCCPGZSETWjPkUyMwYIYQQQgghhBBCiBwkzRghhBBCCCGEEEKIHCTNGCGEEEIIIYQQQogcJM0YIYQQQgghhBBCiBwkC/gKIYQQQgghhBCfiQRZwPeTIDNjhBBCCCGEEEIIIXKQNGOEEEIIIYQQQgghcpA0Y4QQQgghhBBCCCFykKwZI4QQQgghhBBCfCZkzZhPg8yMEUIIIYQQQgghhMhB0owRQgghhBBCCCGEyEHSjBFCCCGEEEIIIYTIQbJmTDap36ImQ6Z2RkdXh/8u3Waq52qexr746Dr/jUMwMS2hritdvhjnjl9j0aRtzPjWU32/llKLytVMGOm6kGP7z2Yp7+CpndDR1ebGpdtM9VybZt7U6mZvHIyJaXF1XZnyxQg8fp0RnRdg3bAqXn5d0dZR8vL5K+aM3MTlwJuZzgpg2fxL3Ca3RUdXm9DLd1g+ZAvP38ubVo1uPh36zu2EmWU5FAoF/wWGsnbkDl69iKNwSUM8l3ajUAlDtBQK9i78mT+2Z/59TU+rVi2ZMWMqenp6XLhwiX79PIiNjU1R161bV0aOHE5iYiLPnj3Hy8ubwMBzLFz4DQ0a2KnrypQpzd27EdSqZaORfF81/ZL2E9qirask/Modvhu2hRdPXn5UjUJLgeusjlSpawbApYAr7JyyDwBzOzM6THZGqaMk7nkcW8fvIuTvWxrJ/D7HVs3wmz4eXT09Ll68Qn93L2Jjn6Soc3PriLf3IBIT4dnzZwwfNo7AwPPJar75ZjqmZhVp59wtW7K+1dLRnqnTx6Cnp8uli9fw6D8q1cxd3dozfMQAEhMTef7sOd7Dp3Du3AUUCgXTZ4ylpaM9CQkJBN0IZrDnWKKiorM191stWjbGd5o3unq6XL54HU+Pcanm7+LqxLDh/VTv+bPnjPKext/nLuVIxryYt0mL2oya0hNdPR2uXQrBZ9ACnsQ+T7N+zsrhXL8cyppFuwHQy6fL1HkDqWFVBYVCwfmz15k0YjkvX7zKlrzNWtRn0tQh6OrqcuXSfwz19CU29mma9UtXTeXq5f9YsnADAFpaWvjP88GuvhUAP/14nEnj5ms0Y81mX9JpYlt09JTcvnyHNV5beBH78qNrlv7rR/SdGHXtoSXHOLUzEJ18OnT1daKKTSX0Cujy64ZTHFpyTKPZ32rVypGZM/3Q09PlwoWL9O3bP439iBujRnm/2Y88Y+jQ4QQGBqKrq8uiRQuwt2/MkydPOXDgB6ZMmUpiYubXErBuUY0eU5zQ0dMm5FI4iwZtTrF/TqtGS0tBnxkuWDX7Ai2lkj2LAjiy7niy5zb92pa6bWsyrfPKFN/bybMxzXvWY3CdGZnO/768MJbf17iFNSOn9EBXT4frl0IYO2hRutsL/5XDuH45lLWL9gCq7cWUeR7UfLO9+OfsdaaMWJFt24sPSUxMZJzPPipXKU6fvvVyJYNVi2p8PbntmzF7hyWDU47rD9UYlynE7ABvhtWbRWy0agyZWZaj76wO5Cugi5ZSi90LfuK3bVk/7syuvG85dLfFtm0N/LqsynLWtLR0tGfa9LHo6ely8eJVPPqPTHX/7OrmwvARHurjZO/hk945HhqHo6M9CQmJ3LgRzGDPMTl2PPSpS5Q1Yz4Jn+zMmLFjx+Lg4IC5uXmmnv/zzz/j7OyMk5MTnp6ePHr0CIA9e/ZQv359nJ2dcXZ2Zv58ze8QCxkbMGVlf0a6LcLFYjThIfcZMrVLhupGd1+Ma90JuNadwLRBa3ny6Bmzhn9H8LU76vtd607gdMBFDm8/maVGTCFjAyav7Mcot8V0sPAhLCSSIVM7Z6huTPcluNWdhFvdSUwf9C2xj54xe/j3aOsomfn9IKYPXoer7UTWzt7P1DX9M50VwLCoPp5LuzH363V41fbjXsgDuk1u+9E1Lt7NUWprMdJuNiPtZqGbT4f2I5oB4DapLTcCQxlVfzZ+HZfj/k1nChU3yFLe1BgbG7Nu3Uo6dnTliy9qEhwczKxZ01LUValSGX//GTg6OmNpaYuf3yx27doKgJeXN5aWtlha2tK+fWdevHhJz579NJJPv2hBei50Y0XvdUyqN4PI0Ae4THT66BrbTrUpaVoc30azmNZkNlXqmmHVthZKHSXuq3qxYcRWpjXx5+D8H+mztLtGMr/P2Lgoa9YspHPnPlSvVpfg4BBmzJiYoq5KFVNmzZ5C69ZdsbZuwowZ89m+Y32ymo4dnXF165AtOZNnLsLK1XNx7TKAmtWbEBx8i2l+PinqKlepxIyZ43Fu0wPb2o7MmrmYrdtVf5j07NUFC4uvqGvTitqWzQkKCmWWf8r/d3blX7FqFt26DsayRguCg28zdfrIlPkrV8RvxhjaOfWlXh0n/GctY/O2pTmSMS/mLWJsyOzlw/DsPoOmlgO4HRLBaN/eqdaampuw8YcZODrXT3b/oFFdUCqVtLIdTCvbweTLp8dA75TbeU0oalyYJSt96ek2ijoW7QkJCWPS1KGp1lYxr8jeQytxatc02f1d3FpjVqU8djadaGDbhXr1rXBu3zTV18gMg6IFcV/sxuJe6xhTZwb3Qx/QZZLTR9eUNCvO04fPmNh4jvrr1M5AVfbJbdEvVJBJDnOZ3PQbHPrWx9S6vMayv2VsbMy3366hQ4fOVK1anZs3g5k1K2UTokqVKsyZM4uWLVtjYWHN9Okz2L17OwDjxvlQvnw5vvrKAkvL2pQqVQpPz4GZzmRorI/X8u7M7L6GgZbTiAh5QC9fp4+uadmnPmXMijPIZgYjGvvjPKgxla1U751+4QJ4LuiK++yOKBSKFN/7C9tKuAxrlunsqckLY/l9qu2FF4O6z6S55UBuhUQwyrdXqrWm5mXZ8MN0WjrbJbvfc1RntJVKWtsOobXtEPLl08XDu1O2ZU5PUFAkfXpu4MejV3Pl+4PqmHLIsm7M/notg6ymcy8kih7vj+sP1DR2tcHv8DCKli6U7HljNvRly4xDDK8/m6kdltN7hgulTIt9snn1CxfAY34X+s3uAKn8HmqKsXERVq2eR9cu/alRvRHBwbeY7jc2Rd3b4yGnNt2pU7sFs2YuYtv21QD06tUVS4uvsLVxxNqyKUFBIcz2n5RtmYXIjE+2GbNnzx4OHz7M9evXM/zcJ0+eMGXKFFatWsX+/fsxNzdn8eLFAFy6dAkfHx/27dvHvn37GD58uKajU9fhKy4H3uR20D0AdqwOwLFLyk7+x9Rp6yiZumoAc0dv5F548k6uRb0qNG1nw4yh32Yxb3WuvJNj5+pjOHapm6k6bR0lvqvc+Wb0Zu6FR/M6Lh5Hs2FcP6+a+VCmYnEeRafsamdEDfuqBJ27RcTNSAB+XHecBp2sP7rmyskgds05SmJiIgkJiQRfCMPYpDCgmmlUwDAfALr5dYmPTyAhQfOd4+bNm3LmTCA3bgQBsHz5Ktzcuqaoe/nyJe7unkRERABw9uw5SpYsgY6OTrK6VauWMX/+Is6fv6CRfF82rkroP7e4H6x6/35bf4I6Haw+ukZLqYVeAV109LTR1tNGqask7mUc8XHxjKk5iduXwgEoVr4oTx8+00jm9zVr1pizZ//hxg3VLKyVK9bj6tYxRd3Ll68YMGA4ERGqcR149h9Kliyufo+rVq3MyJGD8Zv+TbbkfFfTZg0JPHueoBshAKxauYGuru1SzezpMZqIiPsAnAu8QImSxdDR0eHqlX8Z5+PHq1ev1I+VK1cm27MD2DetT2DgRYKCQgFYs3oznbs6pah7+eoVgwaO516Eauz8fe4iJUoYpxjXklelgb0lF8/9R0jQHQA2rjmIc+fGqdZ+7d6a7d8d5dDe5LMJ/jpxiaVztr7Z7iVw+UIQZcpl7YA/LU0cbPk78DI3g1Tb/XWrd9Cpi2OqtX37d2bD+j3s2/NTsvuVWkoKFsiPnp4ueno66Orq8EKDn8pXb1KVm3/f4t6bfcSxdSeo29Hqo2sq21QkISGB8T8MZfrvY3Ae2QKFluoPE7vOtdk16xCJCYk8j33BTOcl3P33vsayv9W8eTPOnDnLjRs3AFi+fCXdurmmqHv58iX9+g14Zz8SSMmSJdHR0cHKypKtW7fz8qVqts/evfvo2NEl05ks7Kvy37lQ7gap3rPDa/6gUefaH11j27YmP288TUJ8Ak9jnvP7znM06aJ6rH57S6LvxvDt+D0pvm+hYgYMmNuJbyekfCwr8sJYfl99ewsunPuP0KC7AGxecxinzo1Sre3u3prt3/3E4b0nkt1/5sRlls7Zpt5eXLlwM9u2Fx+yZdNZOnSyoEXLL3Pl+wPUcqjKjXO31GP2yNrjNHzvuDO9msIlDanTuga+Lsmb+Dp62mybdZgLv6r+1nlwJ4bHUU9SNEA+lbwAdu0tiI54xLcT9mYp44c0bdbozfFQMACrV35PV9f2KepevXzFQI9R7xwPnVcfD125cp2xPtPfOR46T7lyZbM1txAZ9UmepuThoZpqVq9ePeLi4jh//jw+Pj7o6+tz+fJl7t27x6BBg+jQoQMxMTGMHz+emzdvoquri4+PD1WrVmXy5MmUKKE6zcfc3JwDBw4AcPHiRUJCQli5ciXm5uZMnDgRIyMjjeYvUbYI98IeqG/fD4/GwKgABQ3yJTv152Pq2vVsTGTEQ345EJji+wzzc2Wp745UTyfKaN6IsKRGz/3waPTTyPuhunY9GxEZEZMs7+vX8RQpbsimE1MpVFSfsT2WZSmvcZlCRIU/VN9+EB5DAaP85DfIp55emV7NhV+uJb2WSWFaD2zMymGq2SabfA8w7bAXts4WGBrr8/2EPTyOylrzKDUmJmUJCwtT3w4LC8fIyAgDA4NkU8xDQ28RGpp0Cs8338xm//6DxMXFqe9r2bI55cqZsGiR5j6pL1K6cLLp9w/vxJDfMD/59PXUpyqlV3Ny659YOdVi9vmpKLW1uPLrdS78eBmA+NcJGBQzYMLPI9Evos/q/us1lvtdZU3KEHY7XH07LOwORkaGGBjoJ5vmGhp6m9DQ2+rbc+dO5cCBo8TFxVGwYEHWr19G375DsLKqlS05k2UuW5qwsLvq2+Fhd1PNfCs0jFuhSeNn9pyJHPzhZ+Li4vjzz3Pq+wsVMmLseC/WrNqY7dlV+UsSnix/BEZGBqnkD+dWaNLPZqb/OA79cCzZuJa8SUqVLcbdsEj17YjwKAyMCqJvkD/FqQdTRq4AoL6DZbL7jx/7W/3v0ibF6O3pzPihi7Mlb5myJQkPu6e+fSf8PoZGBhgYFExxescY79kANHFI3tjfvHE/zi5NufzfUZTaSn4NOM3Rw79rLGPRMoWJDk/afkXfiaGAYX7yGeipT0NKr0ap1CxVHlwAACAASURBVOLyb/+ybeoBtLWVjNjanxexLzi5K5B8+npUa2RO3wVdKWCUnz82/8WPq37TWPa3TEzKcvv2u/uRsDT2I6GEhoaqb8+bN5f9+w+82V78RZcundi5cxevXr3Czc2VUqVKZjpTsbKFiQpLes+iwmMo+N7+Ob2aYmXf23ffeUiF6qUB1KcrOXSrk+x7amkpGLmuF+sn7uN1XHyms6cmL4zl96m2F1Hq2+ltL3xHqmZU1newSHb/+9uLXp5OTBia87MXASZMUjW/Tp7I2untWWFcpjBRYUnjMrVxnV7Nw4jHzO6+JsXrxr18zc8bTqtvN+9Vj/z6evx7JuSTzAtwdJ2qcWfvVifVxzVFdTx0R307LI3jodDQMELfOR7ynzOZH374KdXjoXHjh7E6h46HhPhYn+TMmBUrVAeTe/fupWjRour7IyIi2Lx5M8uXL8ff3x+AhQsXUq5cOQ4fPoy/vz8LFiygcOHCNGummqr64sULVq1aRdOmqimhxYoVw9PTk/3791OqVCmmTp2q8fxaCgWpnW4dH5+Y4bpug1uwZva+FDU16lSmkLEBh7edynJehUJBaqcNxscnZLjObXAL1s7en6Im+v5jHCsPo7f9NCav6Ec5sxIpaj46r1bqORLeyfExNZVqmjDtkBdHVv/OuaOqRoHX6h7sWxjAgC8mMrzODNp5NcXMslyms6ZFS0uR6jn58fGpH0gWKFCAbds2YWZmirt78inkw4YNYdasOSQkJKT63MxQpJHv3VlC6dW0HdWSJw+eMLLaBMbUnEzBQgVoNrCJuiY2MpYxNSczu9V8ei50o3glzX/ipqWllcZ7nPr7VKBAAbZsXYupWUUG9B8GwKrVC1i6dA2XL19L9TmaltZ7mva4yM+mLcsxNa3AwAGjkz1WsVJ5fjq2g5MnzrBi+XfZkvd9ab/naeffsGkRlSqVZ9DAcdkdL4W8kjft7UXGf+er1zJj+1F/Nqz6gWNHzmgiXgqqfdvHv6+pGTNuAFFRDzGv6ED1Ki0pVNiQQUO/1lhGhZYi1fPlE+ITP6rm1w2n2OCzi1fPXvHs8XOOLP8Vq9Y10NZRotRWUqJCUWa1W8qcTiuw710Py1ZfaSz7WxkfvwXYvn0LZmam9Os3AIDZs+dw+fIVTp06zs8/H+XkyVO8epX5JmOa+4X39s9p1Sje/z8pFMmem5oevk5cOnGDf37R/HY6L4zl92lye1Gtlilbj85m46qD/JJN24u8IK339N2x+TE16XEZ3oyu41rh12UVr15krdGfE3mzW8aPk/OzacsKKplWYOCAUckeq1SpPD8f2/XmeGh9dsTNkxJI/L/8yms+yZkxabGzs0OhUFClShViYlSfqpw5c4a5c+cCqhkw27ZtU9fHxsYyaNAgqlatSvv2qqltS5cmdfb79eunbtpklccEFxq1Vn0SWdAgPzcuJ33SXrx0YR5FP+HFs+QLA0aEPaB6bdM068xrlkeprSTwj5QHGM071uHg5hOZXmTPY0J7Gra2eCdvUle5mDpH8mm0EWHRyfK+X2desxxKba1kefUN81O70ZfqmTLX/gnl34u3MKtmwq0b98iMqLCHVLauoL5dpLQRTx4+5eU7eT9UU8/FEvdvOrF21E6OvznP36BIQaraVsLXaYnq/3szkgu/XueLembcOJf1BWZ9fSfStm1rAAwNDbl4MWnxzzJlyhAdHc2zZylP2TExMWH//p1cvXode/sWvHjxzuJqxsbUqVMbF5eUaxJlRXT4QypaJq1xUKiUEU8fPuXVO+9xejUWrWqyddxO4uPieR4Xz8ltf2HVthbHN57CvEEV/jmkOp3q1sUwwi6HU/bL0ty/mfTJf2ZNnjKGtm1aAmBgqM+lS0nnmJcpU4ro6IdpvMdl2Lt3I1ev/UdTh/a8ePGCMmVKUb++LeZVzPDy8qBwkUIYGRmy/8AWnNqmPBUgsyZOHkHrNqrtkKGBAZfeafyUKVOS6OgYnj1LufCiiUlpdu5Zx/VrN2jRrAsvXiRtXxo2qsuGTUuZ/80KFszPvsX1ACZM8qJVawdA9Z5fvpR0amnpMiXSzF/WpBQ7dq3k+rUgWrXoniy/5IVh47vTtJXqk0d9gwJcvxKifqxE6aLERMfy/FnGMrTp0JCp8zyZMnI5+3dodqbG2AkDadladSqEgUFBrly+oX6sVOniPIx+xLNnHz+Ls42zPWO8ZxMX95q4uCds3XwAp3ZNWbpog0byPgh7iKlV0varcCnVPuLdbVx6NfU6W3P70h1uX1F9cqsA4l/H8zjqCa9fveb4tjMkJibyODKWf45exqx2Bc4dupjl3L6+k3FyUq1/ZmhokKH9yIEDe7l69SpNmjRV70eKFCnCN9/MZ9SoMQC4unZVn/aUGZG3H1LlnX1v0dJGxEYn3z+nVxN5O5oipZJmKxcpacSDd2YnpaZJVxseRcZSt21N8hXUo2hpIxae8MHLblam/g95bSwDeI3vhkMr1eL9+gYF+FcD24vWHRrgO28gviNXckDD24u8JjIsmsrvrPtUtLQRse8dd35MTWq0dbUZuqI7JuYl8Wk6j/u3sr64bHbmzU6TJo9853hIP0PHQ7v2rOfatf9o0axzsuPkRo3qsWHTMuZ9s5wF81Mu+i1EbvskZ8akRU9PDyDZwm3a2trJbgcFBZGQkMD9+/dxc3PD3NwcPz8/QNWcWb9+vbo2MTERpVKpkWwrpu9WL6rbs4kvX9mYqa+G1KGfA78dPJfiOacCLqVbZ1W/Kmd+u5Lq97OqX5W/fr2chbx71Avu9moyla9sTNU5Ovaz57eDf6d4zumAi+nWWdavytnfki+wFh+fwKTlfalpWxmASl+UoYJ5KS6dCcp09vPHrlHZujwl38ymaN67PmfeO8hNr8aqZXX6zO7AtPbL1I0YgNjopzy4E4Ots+p0FIMiBfminin/BYZkOuu7Jk+epl5wt27dRtja2mBmpmpueXj0Y9++H1I8R19fn19+OcqePftwc+uRbAcDYGdXlzNnAlM9+M6KK79eo5J1BYpXVL1/jXra8c+RSx9dc+vibaycVc0+pbYWNVtW52ZgCAkJCfRc4IqpTUUASpmXpGTlEtzU0HvsO2U21tZNsLZuQn07R+rUscLMrBIA/Qf04sD+Iymeo69fkJ8D9rJn70G6d+uvfo/Dw+9SvtxX6tfznTKb48dPa7QRAzDNdx62tR2xre1IowbO2NhYYGpWAYB+/bvzw4EfU8189Kft7Nt7hB7dBydrDNSqVZ1tO1bRr8/wbG/EAEyfupB6dZyoV8cJ+4YdsbGphamp6gCvr7srB38ISDX/4R83sX/fj/TqMTzHGjF5Ke8Cv420sRtCG7shdLAfgUVtcyqYqk7X6Na3FT8fOv2BV0jO3tGGSXMG0LPdBI03YgBmTl9Oo7pdaVS3K82b9MDa5isqmapmFfbu15HDB3/N0Oud/+ca7VyaA6r9fMtWjTj7V9abGW9d/OUaplYVKPFmH2Hf245zhy99dE3ZL0rhMtYRhZYCnXw6NO3XgD/3/E18XDx/H71M/a6qP4z1CupSrbE5wRpo6ANMnuyLhYU1FhbW2NrWx9a2DmZmqqvWeXj0Z9++Aymeo6+vz6+//szu3Xtwde2ebD/i5NSWlStVpw4XLFiQ4cO92LRpS6bz/R1wFfPaFdQLkDr2bcCf7+2f06v58+BFmn1dFy2lFgWN8tOwoxWnf0h/LbSelccztN4svOxmsXjwZiKCozLdiIG8N5YBFvptwsnOCyc7Lzraj6RWbXPKm5YCwK2vIz8f+jNDr2fvWJtJc/rTq92kz74RA/BPwLVkY7ZFn/r8dfBihmtSM3x1DwoY5MOnmWYaMdmdNztN9Z1LndotqFO7BQ0bOGFjY4mpmep40b3/1/xw4GiK5+jrF+THn3awb+9henQflGz7pjoeWk3fPsOkESM+WXlqZkxqrK2tOXjwIObm5gQFBeHu7s5PP/2Eh4cHjo6OeHomXQa6QIECrFmzBgsLC2rWrMnGjRs1NjPmXQ8jHzPFYzVzNg1FR0dJWPB9JrqrNgJfWFRk0rK+uNadkG4dQDnTktwJjUr1e6gey/pMAlXeWHw91uC/aTA6OtqEBd9nkvuqN3krMHFZH9zqTkq3TpWpRIq8z5++xLvrQrz93dDWURL38jUTeq/g/p2HZNbjqCcsG7QZ7+/7oK2j5F5wFEs8NlKplgkDF7syqoF/mjUAPaY5o1AoGLg46Y/qa6eDWTtqB7NdV9HHvyMdR7UgMSGRPfN+4topzZ+nHBkZSZ8+A9ixYzO6uroEBd1UXwnJysqS1auXYWlpy+DBHpQvX4527Zxo1y5pYdGmTVsRHR1N5cpmydYC0JTYqCesH7qZAet6o62jJDLkAesGb6R8TRN6zO/KNPs5adYAbJ+4B9eZHZl6YhwJ8Qlc/eNfji4JID4unuU919BlmgtKHS1ev3zNGo/vibn7SOP/h8jIKPr182LbtrXo6Opy82YIvXsNAsDKqiYrVy7A2roJnoP6Ub68Ce2cW9POubX6+c2buxAdnflxmrnMDxjgPpLNW1egq6vDzaBb9OujOmXK0rIGy1bOxra2Ix6evShXvgxOzi1wcm6hfn6rFq5MnT4GhULBND8f9ZWYQkNu06VT1q5i9nH5o/Ho78PGLYvR1dXl5s1b9O+rmi5sYVmdpctnUK+OEwMGdqdcudK0dWpOW6fm6ue3cexBdHT6n4J/jnkfRD1i9MAFLN0wFh1dHW4F38W7v2pB6a8szJi5xIs2dkPSfY1xfn1RKBTMXOKlvi/w9BUmey/XeN6oyIcM9pjC+k1z0NXRJjg4jIHuqit61bL4koXLJtGobsoFy981fsxc/Of5cPrcbhLiE/jt179YNH+9xjLGRj1h9ZDNDPm2N9q6Su4HP2Cl50Yq1jKhz4KuTGw8J80agL3+R+gxuyMzjvug1Fby1/5/+HWD6rThdcO20n2mCzNPjkVLqeDUznOcOXBeY9nfioyMpHfvfuzcuQ1dXR2Cgm7So4fqKltWVlasWbMSCwtrBg/2pHz58rRv34727ZMWBHdwaM66dd9Sp44Nly79g1KpZPXqtezatTvTmR5FPWHhwI2M3dAXbV1tIoKjmNf/e8wsyjFkiRtedrPSrAE4tOYPSlY0ZvGpsWjrKDny7Qkuncj8TJ2sygtj+X3RUY8YM3AhSzaMRUdXm1vBEYzqPw+A6hZmzFgyBCc7r3Rfw8evDwqFghlLkrYr505fZYr3imzL/Sl7FPWExZ6bGP19X7R1lUQER7FwwAZMLUwYvNiN4fVnp1mTHnObCti1tyD8v3vM+jHpgiLfTd7HPwGZP+0uu/LmpMjIB/R392bL1pVvjodC6fvO8dDylXOoU7sFAz17Ua58WZycW+Lk3FL9fMcWXZg23Ud1eWu/seorMYWE3KZLJ81ceVQITVAkZvY8l2xmbm5OQEAAPXr04NixY/j4+GBjY4OLi4v68evXr/P48WMmTJhASEgI2trajBs3jocPHzJkyJBkl8WuXr06fn5+nD17Fj8/P168eEGFChXw9/fHwODjL11sWTD7zvPNDoq8NfkJgEo6ml1QObvterw6tyNkWD/j7P/DXNO+jd6c2xEyRFsrf25HyDClll5uR/i/V1ynSm5HyLCYhDsfLvqEtMnXMLcjZNiG6KwtbJ8b2ugPyO0IGXIi4cSHiz4xRbTy3pVfrsem35z61HQwzNgsQ5E5R15o9kpnOeHFq7APF+VhdQr0ye0I2eLPZ+tyO0KGfLIzY95e0vrYsWMAzJo1K9XHDQ0NWbRoUYrnX7uWekfZ2tqaPXvy3gZBCCGEEEIIIYTIqgTFp7FY8+cu702bEEIIIYQQQgghhMjDpBkjhBBCCCGEEEIIkYOkGSOEEEIIIYQQQgiRgz7ZNWOEEEIIIYQQQgihWQl8ktfw+ezIzBghhBBCCCGEEEKIHCTNGCGEEEIIIYQQQogcJM0YIYQQQgghhBBCiBwka8YIIYQQQgghhBCfiUQScjuCQGbGCCGEEEIIIYQQQuQoacYIIYQQQgghhBBC5CBpxgghhBBCCCGEEELkIFkzRgghhBBCCCGE+EwkkJjbEQQyM0YIIYQQQgghhBAiR0kzRgghhBBCCCGEECIHSTNGCCGEEEIIIYQQIgdJM0YIIYQQQgghhBAiB8kCvkIIIYQQQgghxGciQZGQ2xEEMjNGCCGEEEIIIYQQIkdJM0YIIYQQQgghhBAiB0kzRgghhBBCCCGEECIHyZoxQgghhBBCCCHEZyIBWTPmUyDNmAyK1orK7QgZopUHJz99YWSU2xEyZKyhe25HyLAD0ZG5HSHDzPM55HaEDKmkVSy3I2SYkU7e214U1cvtBBlz9HF4bkfIsD21KuZ2hAy6TfcLj3M7RIb0MfbM7QgZduXpk9yOkCHmWDK88uvcjpEhU4Ke53aEDOtgeDq3I2TIrse2uR0hwwJs9ud2hAwrd7tDbkcQ4pOU9468hRBCCCHSkNcaMSJn5LVGjBBCiP9/0owRQgghhBBCCCGEyEFympIQQgghhBBCCPGZkDVjPg0yM0YIIYQQQgghhBAiB0kzRgghhBBCCCGEECIHSTNGCCGEEEIIIYQQIgfJmjFCCCGEEEIIIcRnIlHWjPkkyMwYIYQQQgghhBBCiBwkzRghhBBCCCGEEEKIHCTNGCGEEEIIIYQQQogcJM0YIYQQQgghhBBCiBwkC/gKIYQQQgghhBCfiQSFLOD7KZCZMUIIIYQQQgghhBA5SJoxQgghhBBCCCGEEDlImjFCCCH+x959hzV1vn8cfycQkCkICg4Uxb1RcSLuvbdVtIqj7r1xV1Qc1VI3VWtdraNqXdXWVfe2KooblSl74wB+f8RGkCHUgPr73q9eXleT3Ek+OZxznpPnPOeJEEIIIYQQIhfJnDFCCCGEEEIIIcT/iCRkzpjPgYyMEUIIIYQQQgghhMhF0hkjhBBCCCGEEEIIkYukM0YIIYQQQgghhBAiF8mcMUIIIYQQQgghxP+IZBI/dQSBjIwRQgghhBBCCCGEyFXSGSOEEEIIIYQQQgiRi6QzRgghhBBCCCGEECIXyZwxuaBRCwcmze6Pnr4K79tPmDx8OTHRcRnWL107Hm8vHzw9dgNgYmqI+8qx2JUuglKpZPe2v1izbGeOZ544++u3mX2YMnw5MdHxGdYvXjuWe15P+dHjN03mhStHU+Jt5t+2HWPtsl05krV04/I0ndQOXT1dAr392TdpOy9jEtKt7bS0Ny/uBXB23XHNfQ59HKnesw6qPCr8bz1n76TtJL56kyNZ/1WmcXmaT26HztvMeyZmnLnLd70J8g7gTIrM027MJyogQnP79Nrj/LP3itZz1m9RldFzeqKnp8t9r+fMGraO2HTWg4zqTM2NmL7chbKVihEf95K9W06xfc3RVM/t2KcBTdo5MLL7Eq1kdmphz5g5PVHpqbjv9YyZw9ammzmjOlNzI2YuH0gZTeaTbFtzJNVzCxfLz47TCxjcYT5e1x9nK1+NFhXoO6sduvq6PL3tj8eIbcRHJ2SpRqlU4DK/E9WalkdHV8kej2P8seEsAMbmhgxe3JWiZazRM9Bjx5IjnPzlMgC121am17TWJCUlExMex4pR2wl8EpKt3P+q0qw83We0Q6Wvw3MvfzxHbych+mWWa1bddyPM/926e2jFcc7tuqq5XbFhGXrObs/0hov/U74PKd+kPG2ntkNXXwf/O/5sH7+dlzEv063ttbw3Ad7+nFhzItX9ZoXMGLN/LIubLSI2LDZHcmamQYtqjJ3TGz09Xe55PWP6sFXpruP/WrB2BPe9nrHR4/dcy5ivTnWKD+mNUk9F7MOn3FuwksS41BkLdWlFoU4tIBni/QK5v3A1ryMiKT9vIgZFrDV1eQoWIOLGHbwmL8jRzI1b1GLK7AHo6au4e/sxE4cvzbSt/m7tJO55PWGtR9r2eN3WWQQFhDJjwgqt5avcrDydXdXble8dfzaO3k7Ce+tuRjVDN/SnQHFLTZ1lUQvun3vID31+xLZqUXq6dULfUA+lUsnhH45xYZf22pO6LSszdE5nVPoqHt32xW3oRuKi07Z3mdV1HtyI9v3qo59Hhff1p8wf+hOvX72hSIkCTPzeGbP8JqhUuuzfdJrtHkfTvLY2FKxfhUqjuqHU0yXy/nMuz17Pm9jUn6Nkz6bYdW8MycnEPH/BlbkbeBkWnSN5ssqphT1j5/RCT0/Ffa+nTB+2JtP9xfy1w3ng9YyNHvtzLFP1FhXoM6sdKn1dfG77syKddvBDNZaFzXA/Np4xdRcS/XY/XLJaUQYs7EIeQz2UOkp+W/4np37V/rFRViQnJzNtyj5KlS6Ay4C6nyRDSpb17Ck17CuUeiqiHz7Da94aEmNTrwc23Vpg06UZJEOcbyB35q/jVXgUAA2PepLwIkxT67N5P4FHzuRY3vJNytNuWjt09XTwv+vP9nFp93f/6v19bwLu+nM8nbZ63IGxuDf9NG315y6JpE8dQfAZjYy5desWrq6uWa4fNGgQQUFBmdbs27ePNm3a0KZNG9zd3TX3nzp1inbt2tGuXTvGjx9PbGzObaD5LPOyePU4hjrPo0m1QTz3CWTynP7p1tqVsWHbgQW06uCY6v5x0/sS6BdCi1pDad9gFM4D2lCtZtkczGyK++oxDHOeT9Nq3/DcJ5BJmWTecmB+msxjp/ch0C+EVrWG07HBGHoPaI19DmQ2zGdMx8W9+WXIBjwauxH+LJRmU9qlqbMsaUW/7SOo0LpqqvvLtaxM7X5ObOq1khVNF6CbR0XdAQ21nvP9zJ2X9GbbNxtY3kiduUU6mfOXtMJl+wgqvpfZskQB4iPiWNFqkeZfTnTEmFua8O2abxjXezntq03A90kQY+b2zFbdpIV9iItJoGONifRuNBPHZlVxamkPoO6o+d6FyYv6gkKbmYcwpvcy2lUbh++TF4yd+1W26iYv7EtcTAIdaoynV6PpODarSoOW1TTP1dNXsfDHEaj0st+XbWphzKhVvVnQZz3Dqs8j0CeEr+e0z3JNCxdHCpUswIha8xnXcDHthzWiVPViAIxe7UyoXwRj6i9iRvsVDHbvikUhM/TyqBjn2ZcFzj8yxtGdS3/cZtCirtnODmBiYcTgH3rh0W8Dk2rN58XTUHrMbJ/lGuuSBYgJj2N6w8Waf/92xKjyqOg6rTUj1vdDR1fnP+X7EKN8Rny1rBcbBm1gfv35hD4Lpd209mnqrEpaMWzHcKq0rZLmMYeuDoz8bRRmBc1yJOOHmFua4rZmOKN7L6Z1tdH4Pgli/Nze6daWKFOYjQdn0bxj7VzNqDIzpYzrCO64LubyVyOJ9w+i+NA+qWqMy5TA5qsOXP9mGlf6jCH+eQC2g9Tb4J3pi7nabzxX+43n/sLVvImJ4+HSdTmaOZ9lXpaunsBg5zk0rNafZz4BTJ0zMN3akmWK8suBxbTpUD/dx4eM6U7NupW0ms/Ywoj+3/dilcsGXOvMJ9gnlK4z2me5ZrXLRuY0WsycRovZNPZX4iPj2TJZfYJk2EYX9rkfZk6jxSzvuYYecztSoER+reQ2szTGdU1/pvZaRc+qrvg9CWbYt2n3P5nVNehQjW5DGjOqzVJ6VZ+JvoEePUc2A2D6Ohf+2n2Zr2vPYVCj+XQc0IDqDbR/rKFvboLD3IGcG/8Df3SYQqxfMJVHd09VY17OljJ9W3K877cc6eJKzLMgKg7vovUs2WFuaYLbmmGM6b2UNtXG8PzJC8bN7ZVubYkyhdlwcCbNO9bK0UymFsaMXNUb9z7rGV59HkE+IfRNpx3MrKbhVzVxOzwGi0Kp98OTNw9g+/xDjHV0Z26X1fSf35mCdtpZl7Pj0aNgXL7ezNEjd3P9vdOjMjOh4oyh/DPlO852G0u8XxClh6deD0zKFse2d1suDZjBua8mEPc8ELtvegBgWLQgr6NiuOA8WfMvJztijC2M6L28FxsGbsCt/nxCn4bSzjWdtrqUFSN2Dqdqem11NwdG7/l0bbUQWfXZdMZUqlQJNze3LNd7enpiZWWV4ePx8fG4ubmxefNm9u3bx5UrVzh37hxRUVFMmTKFZcuWsX//fsqWLcuyZcu08RHSVb9xNW5eu4/PI38Atvx4gA7dG6Vb23dQW37ZdIRDe0+nun/OpDW4uXoCUMA6H3r6KqIiMz5bp43Mt649SJH5IB26N0y3ts+gNuzYdIRDe1PvlOdOWst81/WpMkdHar/Tq6RTWfxvPiPMJxiAy1vOULlDjTR1tfrW5+ov5/E6eCPV/VU71+Ss5wniI+NITk5m/7Qd3PjtstZzplTKqSx+/zwj9G3mi5vPUKVj2sy1+9bnyi/nuf1e5qLVi5OUmMSgXaMZeWQyjUa3RKHUUm9GCnUaV+b21cc8exQIwI4f/6J193rZqitvX5wDv5whKSmZN68T+fvIdZp1rAlAi861CQ4IZ6nrVq1lrtu4Ml5XH2my/Prjn7Tp7pituvL2Jdj/y+n3Mr87OJ3+nQt7t54iPDT7Zzvtm5TlwbVnBDxS/+0Prz9Dg241slxTp21ljm25QFJiErER8ZzefZWGPWpgbG5I1UZl2L7wMACh/hFMaLKE6PBYlDoKFAoFhqYGABgY6fE64XW2swNUalSWx9efEfRYne3YhrPU7Vo9yzWlahYnKSmJ6QdG4fb3ZDpOaKFZdys3Lou+oT5rh2tvfXhf2QZleXbjGSFP1NnObjpL9c7V09Q59nfkwvYL/LM/9bZnamVKxZaVWNNrdY5l/JB6jatw++pDnr5dd7f/eIS23dPvFOg1uCW7fjrGkT3nczMi5jWrEn33IfG+AQD47/kDq+apM8bce8ylHsNJjI1DoadCP38+3kSl3qYUurqUmT6Sh99v4OWL0BzN7NS4Ov9cu4/PIz8ANv+4n47dm6Rb+/Wg9vyy6TAH9/6d5rHajlVo2NSBLesPKZecKQAAIABJREFUaDVfhYZl8bnxjBdvt6sTP52l1nvbXlZqdFQ6DFjRm+3T9xDuH4Guvi6/L/mDu3/fByA8IJLo0BjMC+bVSu6aTSpw95oPvo9eAPCb5wla9Ej7ZT+zula96rLN4yhR4bEkJyezaNTP/LFdvU7v33Sao79eBCA2Kh7fxy+wLmqhlewpWdWpSNjtx8Q8U58EfLjjOEVb10lVE37Xh0PtJ/M6Jh6lngqDAua8iojRepbsUO8vHmn2F7/8eDTD/cVXg1uw+6djHNlzIUczVW1Slocp2rg/1p/B6b12MLMac2tTarWpzJzOK1M9R6Wvy68LD3Pz5D1A3Q5GhcSk6bDJDdu3XqFLN3tatCyf6++dHotaVYi884i45+r14PnuP7FumfrYKNr7CWe6jOFNrHr91c+fj9eR6n2yWeUyJCcm47BuNnW2LqLEgC6QA8ed//q3rQ5+21af2XSWGum01fX7OXJ+2wVupNNWV25ZiVVffbq2Wois+mwuU7p48SIrVqiH8+bNm5cHDx6wfPlyrl69yr59+4iPj0elUrF06VJKlChB48aN+fnnn7l06RKnT58mMjKS58+fU69ePWbPnk1iYiJJSUnEx8djaGjImzdv0NfXx8fHh0KFClGyZEkAGjVqxMCBA5k+fXqOfK5CRSwJ8A3W3A7wC8E0rxHGJoZphj/PmqDeaTg1qcb7EhOTWOY5kdYdHTmy/xyPH/jmSF6AgkXyp8oc6BeCSV4jjE0M0lyqNHvCGgAcM8j8necEWnWsx9H953n8wE/rWfMWNCPSP1xzOyoggjymBugb50l12c/BmeozgCXrpz5jZlGiAMb/PKXPpqGYWJny9PJjjs7fp/WcqTIXMiMy4MOZ97/NXMopdWalrpJHZ+5xZOF+dFQ69P3pG17GJHBu/Umt5rQuko9Av3dfgIL8wjDJa4iRiUGqIc6Z1d28/JC2PR25cf4+Kn1dmnWoyevX6p/S27n+GADteztpMbPFe1lCM8iccd2tyw9p17M+18/f02R+8zZzl68boavSYfdPxxk8sVO281kWNifE993fPsQvAqO8BhiY5NEMv86sxrKIOSF+Eakes61QmIIl8hMeGEXHEY2p3qw8unq67P3hGP4P1dvxqrG/sujPsUSFxaGjo2By8//WAZ2vsDmhKd4/zD8CQ1MD8pjoay5DyqxGR0eJ16n77Ji7Hx1dHcb/Mpj46ASOrD3F1UO3uHroFmXrlfxP2bLCrLA5ESkukYoIiMDA1AB9Y/1UlyrtdlVfIlrWqUyq50cFRbFx4IYcy5cV1kUsCEiz7hqlWccB5o1Xd4jXa5L2rGFO0i9gwcsX7y6Dexkciq6xETqGBqkuVUpOTMSifk3KTBlG0uvX+Pz4S6rXsW7bhFchYYT+fTHHMxcqUgB/3xea2wF+wRm21f9eeuTUJPWXAytrC+YsGkafTlPp7dJWq/nyFTYnLMV2Ff7vdmWsrxm6n5Wa+r1rExEYyfVDNwF48/INZ7a++/Lt1KcOeYzz8PjqU63ktiqSjxe+7y5tCPYLxzivIYYmeVJdqpRZXdGSVtzNb8KyfWOwtDbjn3MPWOGqvjTs4OazmufUblaRSrVKMn/oT1rJnpKhdT7ig97liw8KQ8/EEF2jPKkuVUp+k0ihRtVwmOVC4us33F71m9azZEdW20QAt/HqfVvdHN5ffGw7GB4Yhbvzj2le9/XLN/y1+d263LxfXQyM9bl/2SfnPkwGps9sBcC5s9m7jDmn5LGyICFFh/bLF6GojA3RMTJIdalScmIi+RvUoILrNyS9esOjdTsAUOgoCbt8iwcrtqHQ1cF+2RTexMbz7JdDOZLXrJA54em01Sn3ZQC7/m2rG6Rtq9cP+LRttRBZ9dmMjEmpTJkyHDlyBBsbG/766y82b97MgQMHaNiwIVu3pj1rev36dTw8PPj99985ceIE9+7dw9jYmNGjR9OqVSsaNGhA4cKFqVatGra2tgQGBuLt7Q3A4cOHCQn5b3MnZIVCqSQ5Oe39iYnZ/233sYMWY2/bAzNzE0ZPSX+YqTYolQqS0wmdmJj9awvHDVpCdduvyGtuzKgpaS8X+VgKpSLd5ZuUxaw6ukrs6pdlx/CNrG23BIO8hjSdqN2D6PcpFB+X+cr28xyYtZvX8a9IiIrnrOcJyreorOWUoFQqIQs5M6tbOm0rJMOOc/P5/pfxnD9+izc5OB+PMoPtLb3MGdUtnraZ5ORkdp5biMcvEzh//BavX72hXBVbug9oytzRaQ8Cs55PQXpvnDJfZjWK97ZNhUJBUmISurpKrItbEhedwOTmy1jispEBCzpjV9WGYuUL0nNyS4bXnE//MtPZseQoUzanf/nFh6hHsaTNlpyYnKWak5vPs3nKbl7GvSIuKp7Dq09So432192MKBTpL9uU+T936u0t83XoU1NkkDE5KW3G0NOXONemHz7rf6XSdzNA8e5sa5Ee7Xi6KWfmGnufertLe39W2z1dXR1WbJzGnCmreZHiS7u2vL/t/yspKTlbNc2GNOTAd+nPqdJqVFM6TG6Fh/O6/zx67n0ZHU+k3SdnXKer0sGhcQVcndfQ3/FbTMyNGDK7c+rsveowa/1AXHuvIjQwUivZU8qo3U5vnfY/cY19DUdwZ/UenFZPSLVO5zZ1W/d57S+ysk5kdb3JSOexzeg5rTVuPdbxSkvr8pdMkcFxBeksz+BTVzjZfBCPPHdSzWMaKBT47TuO95KNJCa85E1MHE+3HaBAQ4dcz5v0BbXVQmTVZzMyJqXKldUH58bGxixdupSDBw/i4+PD6dOnKVeuXJp6e3t7jI2NAbCxsSEyMhJvb292797NiRMnMDExYcKECaxfv56BAwfi7u7OjBkzSEpKonv37qhUKq3mH+vah2at1cNrjU0MuXfHR/OYdSFLIsKiiY9LfxKq9Dg1qYa3lw8vAsOIi03g910nadkh7aUXH2OMqzNNM8hsVcgi25nrN6nGvRSZ9+/6m5YdtD+BWYR/OIWr2mpum1jnJS4iltfxr7L0/OigKO788Y9mRMrNvZdpOKql1nOmFOEfjo29rea2aTYzV+3sQMAdP4K81ZeRoVCQ+Cb7nXvpGTa9Kw1bq0c5GZsY8sDrmeaxAoXyERkWk2Y9CHgeQqUadunWWRex4LsZ24gKV1+iNnBCB549DtRK1n8Nn96NRq3VZ6iNTAx44PU8i5lLpltnXcSCpTO2ajIPmtCRZ4+DaN/LCSMTQ7Ycm6t+TkFzFq4fwdLpWzl56CpZEewbRukaxTS3LQrlJTo8lpdxr7JUE/w8nHzW7y4fyFcwLyH+EYQFqifYO7ZFfVYw4HEId88/pnT1Yugb6nH3wmPNhL2H1v3NgAWdMclnpJn0MKtCfcOxq/4um3nBvMS8lz+zmnrda/Dstj/P76jXXQXwRkvrblaE+4VTrNq7bHmt8xIbHsurLG57n8rI6T1o1Fo9RN/YxJD7KbZLq0L5sr1/zmkJgcGYlC+lua1vacHrqGiSEt5lzFPYGj0LM6Juqk+MBB48TumJ36BrYsSbqBiMSxVHoaMk8rpXjuUc7/o1zd5eamJsYsS9O080j6nb6iji49KfWP19lauVpqhtQWYuGAJAfqt86Ogo0c+jx6QR33101jDfcEpUS71dxYbH8irFtvehmqKVCqOjo+TeuYepXltXTweXH3pTqLQ181stJ/T5x3UmDZrRAcc26rnOjEwMeOT1biRv/kLmRIXFkhCXepsLfB5GeYcS6daFBERwct9VzUiaI79cwGXqu3nWRi7oTqNONRjVdikPbj4nJ8QGhpGv0rt2zqCAOS8jY0hMse8wtilAHsu8hFx/AMCTvX9TbXo/9EwNeZUDl2lnZMT07jR+u79Qt4mp9xfptYm5Kdg3jFJZaAc/VJMeXT1dRq1xxqaMNVOafseLZ9rvGP0SJQSGkLfCu2Me9SVIMSSm2CcbFLFC38KMiH/Ul3n57T9B+SmDUJkaYVnXnugHT4l5qF6XFAoFyTnYdof7hWNrn6KtLvhltNVfGpnA9/PwWY6MyZMnDwABAQH06NGD6OhonJyc6NSpU7o95fr6+pr/V5+9SObMmTPUqVMHCwsL9PT06Ny5M5cuXSIxMRFra2t27tzJ7t27KVeuHDY2NlrNv8xtM63rjaB1vRF0ajyWqg5lsbUrBEDvAa3581D2rt9v09mJMVPVEzTq6alo08mJ86dufOBZ2bPcbQtt642kbb2RdGk8DnuHMqky/3Uoe9cQt+lcn1FTe73NrEubTo6cP3VTq5kBHv3tjY19MfLZqidoc+jtiPfRW1l+vtfhG1RsY4+uvrpDrmzzyvjdfPaBZ32ch28zW7zNXNPZkbvZyGxVpiBNx7dGoVSgq6+i9tf1ubX/mlayrZq3i+51p9G97jScG8+kcs1SFLVT/6pJtwFNOHEwbafD+eO3MqzrPqApw6d3AyBfAVM6f92IQzvOaSXrv1bO20nXulPoWncKvRvPoErNkposPQY05fjBtJMbnzt+M8O6HgOaMWK6emJGiwJ532Y+g/vkn2lrP1bzXi8CwpkyYEWWO2IArh/zpoyDrWZCwVYujlw8eCvLNRcP3aRpn9oodZQY5TWgfpdqXDhwk6CnoTy8/ozGvdQdqmb5TShbqzgPrj/j8T++VKhXErP8JgDUaluZF09Ds90RA3D7hDclq9ti9XZyzyb963Ht8O0s1xQpV5AuU1uhUCpQ5VHRbGB9Lu65nu0c/9W9U97YVrPFsrg6W72+9bh99PYHnvXp/TDvVzrXnUjnuhPp2XgqVWqWophm3W3O8YM5O89VdoVf+gfTCqUxKFIQgEKdmhN6OnVGfUtzys8Zj25e9Xpp1dyJ2MfPeROlnmMjr30FIq7l7N9mqdsmWtYbQst6Q+jQeCT2DuWwtSsMgPOAdhw9lPV91bVLd6lVrpfm9basP8D+3Se10hED4HXSmxLVbTUT6zboV4/rf9zOVk3puiW5e+ZBmtcetLoPBiZ5mN/m4ztiADy/3cfXteeoJ9Vt6EZFhxIUsSsAQKeBDfj7YNpt/tIxrwzrju+5QpMuDujnUbfTTu3suXtV3XE2wq0bVR1L4+I4N8c6YgCCzt/CorIdxkXVcxXadWuM/8nUnyOPpRm13YehZ6Y+OVi0dV2iHvrmakcMwIp5O+hcdxKd607iq8auVE61v2j2yfcXN95r41q4OHLpvXYwKzXpGevZF0OTPExpJh0xKYVevEneiqUwtFGvB0U6N+PF36mPjfQtzak8bzSqt/vkgi3rE/P4Oa8jYzC2s6HkN91BqUCpr8KmWwsC/9TusVxK3ie9KVbdlvxv22rHvvW4deTzb6uF+C8+y5Ex/7p16xbFihWjX79+JCQk4OHhgbW19YefCJQtW5bFixcTFxeHgYEBx48fp1KlSigUClxcXNi5cycFChTgp59+onXr1jn2GUJDIpk4dBmrN7ui0tPl6ZMAxg1W/4RvJftSuK8YTet6IzJ9DbdpnrgtH8mRi+o5ZY7sP8eGVTk3r0loSCSThi5n5eapqPRUPHsSwPjBS99mLsmCFaNpW2/kBzL/yLzlwzl8UT3B2tH959mYA5ljQ2PYM3EbPVe7oKOnQ9jTEH4bu4VClWzo4P4Vq1svyvT5l34+jUFeQ4YcnIhSqcD/ti/75+3Ves73M++esI2v1rigo9Ih7FkIu8ZsoXBlGzq5f8WKVplnPr7sMO2+7caoP6ei1FVy++ANrmzX/gSdYcFRzBiylqVbRqPS0+X54yBcB6vXwfL2xZm9chDd607LtO7HpfuY7zmM3y65g0LBynk78bqWc9dQhwVHMX3IGpZtGavJMnWweh2sYF+COSsH07XulEzrPJfuZYHncPZcWoxCoe7sua2lzJEhMXw/bCtTfh6Arp4OgU9CWPbNZkra2zDih16McXTPsAbg8I9nKFjcEo9zU9DV0+GPDWfxOqs+yz2/948MWdqNVgMcUSgV/OL+Bw+vqTsW93gcw+3QKN68SiQ6PJZ5Pf/bL9NEhcTgOXIbozb2R0dPhxdPQlk7bAvFq9owYHlPpjdcnGENwJ5Ff9DXvSsLzkxBR1eHS7/f4OTm3JtcNiY0hm1jt9F/XX909XQI8Qll6+gt2FS2oefSnixuljM/p61NYcFRuA5ZyfItEzTr7pTBPwBQwd6Ob1cOoXPdiZ804+uISO7NX0H5eRNRqHRJ8AvE+1sPjMvaUWbKMK72G0/kP3d5umkXVVd8S3JiIi9DwvCaulDzGgZFCpIQ8CKTd9Gu0JAIxg9dzNrNMzVt9djB6l9hrGxfmkUrxtGy3pBcy/O+6JAYNo7exrD16u0q2CeU9cO3UKyKDf2W92ROo8UZ1vzLqkT+NJ0tdjVsqdHensCHQUw9OFpz/665+/E64f3RucODo5k3ZCPztw5DpaeD35Ng5g5Uz2VUtloxpq7qx9e152Ra99u6E5jmM2bj2ZkodZTcu/EUjym/kr+wOT1HNSfoeSjfHxivec8dK/9KNZeMNrwMi+bSzB+pu2QESpUuMb4vuOS6DvPyttSY5cKfPWYScv0+dz3302j9VJLeJJIQHMHZsd9rNUd2qdu61SzbMi5FW6ee86iCfYm3+4tJuZopMiSGH4ZtZVKKNu77bzZj97YdHPu2HUyvJjNlatpSr5M9fg+CWHh0rOb+TbP2cePYx6/LX7JX4VF4fbuaKgvHodDVJd4vkFuzV2JargTlXb/hgvNkIm548/inPTismUVSYiIvg8O5MVHdJj7y3EW5iS7U3bYEha4OQccu4LfveI7ljQmNYduYbbh4qvdlIT6hbBm1BZsqNny1pCeLvoC2WoisUiSnN9TkE0g5ge+IESOoVasWsbGxjBgxgqCgIJKTk3FwcODBgwds37491QS+ly5dYuFC9UFcnz59NM9ft24dv/32GyqVikqVKjFr1iz09fU5efIkS5cu5dWrV9SpUwdXV9csX6pka9Iqx5ZBTlB+noOfMuWcz+7DRZ+RL/ES1v1hOTdPUk750oZTllDm/s9pfqy8qi9vf2Gh/+Gaz8mRKO1PZJ7T1lT5srY955tRnzpCtjXPU+FTR8i2O7Gf9peCsmtsqZybryynzH4U/+Giz0xpZca/dPo52h1V+1NHyLZjNX//1BGy7cDzrJ1M/5x4BHzaztSc9qV9p80qn+jDnzpCtnw2nTFfii9txZXOmJwnnTG5Qzpjcp50xuQ86YzJedIZkzukMybnSWdMzpPOmNwhnTGfn2ImzT91hBzxNDr9Seo/V1/ekbcQQgghhBBCCCHEF0w6Y4QQQgghhBBCCCFykXTGCCGEEEIIIYQQQuSiz/rXlIQQQgghhBBCCKE9X9pcjP9fycgYIYQQQgghhBBCiFwknTFCCCGEEEIIIYQQuUg6Y4QQQgghhBBCCCFykcwZI4QQQgghhBBC/I9IljljPgsyMkYIIYQQQgghhBAiF0lnjBBCCCGEEEIIIUQuks4YIYQQQgghhBBCiFwknTFCCCGEEEIIIYQQuUgm8BVCCCGEEEIIIf5HJJH4qSMIZGSMEEIIIYQQQgghRK6SzhghhBBCCCGEEEKIXCSdMUIIIYQQQgghhBC5SOaMEUIIIYQQQggh/kckk/SpIwhkZIwQQgghhBBCCCFErpLOGCGEEEIIIYQQQohcJJ0xQgghhBBCCCGEELlI5owRQgghhBBCCCH+RyQlJ37qCALpjMm2ZL6sFfdLnJrJL07xqSNki+EXuBXVyJP/U0fItt1xxz51hGyx12/yqSNkm94XOFbSXO/L2svZqwp/6gjZlpzs+6kjZEtUYuCnjpBtj+NKfuoI2fZK8eZTR8gWlfLL2lcAGCUbfuoI/+8dq/n7p46QbU0utf/UEbJtn/WlTx1BiM/SF3joLYQQQgghhBBCCPHlks4YIYQQQgghhBBCiFz0BV5gIYQQQgghhBBCiP8i+YuczOL/HxkZI4QQQgghhBBCCJGLpDNGCCGEEEIIIYQQIhdJZ4wQQgghhBBCCCFELpLOGCGEEEIIIYQQQohcJBP4CiGEEEIIIYQQ/yOSSfzUEQQyMkYIIYQQQgghhBAiV0lnjBBCCCGEEEIIIUQuks4YIYQQQgghhBBCiFwkc8YIIYQQQgghhBD/I5KSkz51BIGMjBFCCCGEEEIIIYTIVdIZI4QQQgghhBBCCJGLpDNGCCGEEEIIIYQQIhfJnDFCCCGEEEIIIcT/iGRkzpjPgYyMEUIIIYQQQgghhMhF0hkjhBBCCCGEEEIIkYukM0YIIYQQQgghhBAiF8mcMUIIIYQQQgghxP+I5OTETx1BICNjhBBCCCGEEEIIIXKVdMYIIYQQQgghhBBC5CK5TCkXNG5Rk0mzXdDTV+F9+wmThn9HTHRchvVL107kntcT1nnsAsDE1JBFK8djV9oGpVLBrm1/smbZjhzN3KiFA5Nm99dknjx8+Qcyj8fbywdPj92azO4rx2JXughKpZLd2/5izbKdWstXuVl5Oru2Q6Wvg+8dfzaO3k5CzMss1zTq70h959qo8qh4+o8vP43ZxptXiRSpUAjnRd0wNDEgPjqBPQsO4n3mgdZyp6dCk/K0m9YOXT0d/O/6s21c2s/yL+fve+N/15/ja07kaCZQL78u09XL77lXxss4o5pG/R1x6vNuGW8crV7GhcsVxPXwWF48Cda8zppBmwh8+ELrn6F5SydmzRmDvr4Kr9v3GTF0JtHRsRnWr17nxh2vB/zw/U8AmJub8t33M6lUuQxxcfFs+Xkv69Zs02rGKs3K033Gu2XoOXo7CdEvs1yz6r4bYf4RmtpDK45zbtdVbMoXot+SbuQx0icpKZmd8w5w89jdj877pW97pRpVoMmkdujo6RLk7c/vk7fxKiYh3doOS5154e3Pec/jAHRb5UI+2/yax82KWPD04kN+GbROqxmrNi9Pz5nqfcJzL3/WjdpO/HvrRFZqxvzsQkRgJD9NUu+XrYpb4rK0OyaWRuiqdDm55QKHVubMviRf3WqUGOKMUqVLzKOn3Ju/isS4+FQ1hbu0olCnFkAy8X6B3Fu4mtfhUVRwm4BBYWtNXZ5CBYi4fofbkxfmSNZ/fQn7i9otKjJwbkdUero8vu3H4mGbiYtOu/5mVGdkmoeJq/pStIwVCoWSI9vO88t3R1M917qYBWvPTGNi+++5f/3ZR2d2bFGFEXO7odLT5eHt58wdtp7YdDJnVOe+ZQQ2dgU0dYWL5efqmXv8MHMHbhuHaO7X0VFSsoINE77y4MTvVz86N4CVYxUqjOyOUk9F1IPnXJvjyZvY1NlL9GhK8W5NIBlifYO4NncDr8KjNI8bWOWjwc+zON7DlVcRMVrJ9SH1WlRh+Nyu6Onp8uC2L/MyWOYZ1S3cMhwbOytNXaFillw7c4/x3b/XSr7qLSrQZ1Y7VPq6+Nz2Z8WIbcS/l+9DNZaFzXA/Np4xdRcSHZZ6O23iXJva7Srj1kO7+2bNe9ezp9Swr1DqqYh++AyveWtIjE29f7Pp1gKbLs0gGeJ8A7kzf51mvWh41JOEF2GaWp/N+wk8ciZHsmZHcnIy06bso1TpArgMqJvr71+haXk6vD0e9rvrz9axaY8vMqoxNDOkp3s3ilQozMu4V1z49SKn1p8GoGKzCvT16E24X7jmdb7r4MHL2PSPtYXITZ90ZIyHhwdXrlzJ8PGLFy/Sp0+fNPe7urpy69atTF/7zJkztG/fnrZt2zJp0iRevXoFwM2bN+nSpQvt2rXjm2++ITg4ONPX+Vj5LPOyePUEhjjPpXG1ATzzCWDKnAHp1pYsY8P2A4to3aF+qvvHT+9HgF8wzWsNpl2DkTgPaEu1muVyOPM4hjrPo0m1QTz3CWTynP7p1tqVsWHbgQW06uCY6v5x0/sS6BdCi1pDad9gFM4D2lCtZlmt5DO2MKL/971Y5bIB1zrzCfYJpeuM9lmuqdamMo0H1mdpl1XMdFyInoGKZkMaATDy54Gc3nKBmU4LWdl/PX0Wd8O0gIlWcmf0WXov78X6gRuYV38+IU9Dae/aPk2dVSkrRu4cTtW2VXIsS0omFka4ePRiZf8NTKs9n+CnoXSd2T7LNdXaVKbJoPos6byKGfUWosqjovnbZVyyZnEu/naV2Y0Wa/7lREeMhaU5q9Z8S59eY6hRtR0+T3yZ/e3YdGtLlynB/kPr6dCpWar757tPJjY2jprVOtCkQS+atXCkRasGWstoYmHE4B964dFvA5NqzefF01B6pLOcM6qxLlmAmPA4pjdcrPl3bpf6S8iQNX04tOI4rg0WsXboFkZs6IeOSuej8n7p255hPmM6LO7NjqHrWdlkHhHPQ2g6Oe32ZmlnRd9tIynfqmqq+3cO28Da1u6sbe3O/inbSYiK59BM7XaMm1gY8c2KXizvu4EJNecT9DSUnrPSrhMfqmk7qjFl69ilum/Iqt6c33ONaU6LmdViGU361aV8/VJazQ+gMjOlrOsIvKYt5tJXo0jwD6LEMOdUNcZlSmDTqz3XvpnGZeexxD8PoPigrwDwcl3ClX4TuNJvAvfcV/MmJo4HSz21njOlL2F/kdfSmElr+zKr1zq+tp9NgE8Ig+d2ylady4z2BPuH4+LwLUOdFtBhYAPK1yyuea5KXxfX9S6o9D5uX/EvM0sTZq0dyMReP9DFfgq+PsGMnNs9W3WTnVfQq85MetWZybzhG4mOjMN97M888fbX3N+rzkwuHLvNHzvOa60jRs/chOpzBnNxogd/dZpErO8LKozqkTp3OVtK9m3NqX5zOdZtKjHPgig/rIvmcZu29ai/fjoGBfJpJVNWmFmaMHPtACb3WkFX+6n4+bxgxNxu2aqb4ryS3nVm0rvOTNzeLvNFYzdrJZ+phTEjV/XGvc96hlefR5BPCH3ntM9WTcOvauJ2eAwWhcxSPc/Y3JAhy3ow0L0LKBRayfs+lZkJFWcM5Z8p33G221ji/YIoPbxXqhpbE8piAAAgAElEQVSTssWx7d2WSwNmcO6rCcQ9D8TuG/W6Y1i0IK+jYrjgPFnz73PoiHn0KBiXrzdz9MjHn7T5L4wtjOizvBeeAzYw11F9PNxhetrji4xqusztxMvYV3zrtIAlbZZRoXF5KjarAEAJh+IcW32CBU0Xa/5JR4z4XHzSzpjLly+TmJj9yYPc3NyoVKlSpjWurq4sW7aMAwcOkJCQwL59+0hOTmbUqFFMnDiR/fv306FDB2bMmPFf42eJU+Pq3Lx2D59H/gBs+fEAHbo3Tre276D2/LLpMAf3/p3q/tmTVuHmqu7dL2CdD319FdGRGZ+t+1j1G1fj5rX772VulEHmtvyy6QiH9p5Odf+cSWtwc/XUZNbTVxEVmfHImuyo0LAsPjee8eKxuiPtxE9nqdW1epZr6nZ34OjqE8RGxJGcnMzPE37l/I7LGOczIl9hc879egmAqBfR+N7xp1LjnOv4KtugLM9uPCP47SiRM5vOUqNz9TR1Tv0cObftAjf238ixLClVaFSWJymX38az1H5/GWdSU7eHA0dWvVvGmyf8yrkdlwEo6VCcgqWsmHV8AtOPjqNam8o58hkaN6nLtWtePH6kPrO73vNXuvVok27toG96sumn3ez9LfUZ4qr25fll236SkpJ4/foNR/74mw4dm6X7Gv9FpUZleXz9GUFvl+GxDWep+95yzqymVM3iJCUlMf3AKNz+nkzHCS1QKNUHoDMaLebqIXWndYHiFsRFxpOUmPRReb/0bc+ufln8bj4jzEed7fKWM1TqUCNNnUNfJ679co47h9Lf3pQqHToudebIt7uJCohIt+a/qtxY/fcOfLv8/lp/lnrdqmerply9klRpUo5jG8+met7JzRc0nXXxUQkEPQkhv432vySa16xC9N2HxPsGAOD/2xGsmqc+yRBz7zEXu48gMTYOpZ4KvfwWvI6MTlWj0NWl7PSRPFy+gZcvQrWeM6UvYX/h0KQ8964+xe+RuvN6n+ffNOlRM1t1P0zcweqp6pFS+azzotLXJTbq3WiDMcu+4o8t54kM1c4xRp0mFblz9THPHwUBsMvzOK161PlPdboqHeasG8TSSdsI8gtL9VjVuqVp0tGB+aN+0kpugAK1KxHu9ZjYZ+pMT3Yew6ZV6tECEXd9+LPDRN7ExKPUU5GngDmvItWjX/LkN6NQw+qcG7ZIa5myonaTity5+kSzLHd7nqBlOss8K3W6Kh1mrRvId+ks8/+qapOyPLz2jIBH6v3XH+vP4NStRpZrzK1NqdWmMnM6r0zz2vU62RMWGMnG6Xu1kjU9FrWqEHnnEXHPAwF4vvtPrFumPiEZ7f2EM13G8CZWvV7o58+n2b+ZVS5DcmIyDutmU2frIkoM6ALKnOk4yo7tW6/QpZs9LVqW/yTvX65BWZ6mOB4+veksDu8dD2dWU7SyDZd2XSY5KZnE14nc/ssL+7cnMEs4FKe0YymmHpvE2L2jKFk79YmK/1VJ/0//+9LkWmdMYGAgzs7OdO7cma5du7JixQpu377N9OnTuXfvHnfv3qVbt260a9cOZ2dnAgMDUz1/06ZN9OnTh/j4ePr06cPFixe5ePEiLi4uDBs2jBYtWjBq1CjNCJjExERiYmJITEzk5cuX6OvrEx4eTkJCArVr1wagUaNGnDlzRvOcnFCwSH78fd+NvgnwC8Y0rxHGJoZpamdOWMm+nekPGU9MTGK552SOXlzH+dM3efTAN8cyFypiSUCqzCEZZp41YTW/7zyZ7uskJiaxzHMiRy+u4cLpmzzWUuZ8hc0J83v3BSjcPwJDUwPyGOtnqcbKrgAmliaM+XUIs09OpsOkVsRFxRMTFkvws1Dq9VQftFoWs6BUbTvyWplqJXd6zAuZE57iEpOIgAgM3vssADtdd3N1j3bO9mVFvkJZWMaZ1FjbFcDU0oSxvw5hzql3yxjgZdwrLv52jblNl7J++Fb6LumObVUbrX+GIkWs8fN9tx/x8wsib14TTEyM0tROHDefXTsOpbn/6pVb9OzVDl1dXYyMDOjQoRnW1vnT1P1X+QqbE5piGYb9uwxN9LNUo6OjxOvUfRZ3X4NbWw8qNS5L80FOAJqOlyVXZjB60wAOeBwjOSn5o/N+ydueaSFzogLeDVOOCoggj6kBesZ5UtUdnrWT25mcXa/Wow7RQVF4H7mp1XyQ8d/bIAvrhIGJPmbWpvRd2JmVgzen6Xw7te0ir+JfA1C5SVlK1bTlHy1cuva+PFaWvAwK0dx+GRyKrrEROoYGqeqSExOxdKpJnb3rMKtajsCDqdu/gu2a8CoknJC/L2k94/u+hP1F/iLmvPB9t/4G+4VjnNcAQ5M82apLSkxi2vr+bLw8kxun7/P8vvpzt/66HroqHQ7+pL2z9FZF8hHo++5L/Au/MIzzGmL0Xuas1HX8ugHBgRGc2J922xzj1oOVc3aneynOf2VonY/4oHedgPEvwlCZGKJrlDp78ptECjasTss/vseyWhme/q4+oZYQHMHFCR7EPEt9PJvTrIrkIyiLy/xDdR2+diIkMIKT+69pLZ9lYXNCUqyfIX4RGOU1wCDF+2ZWEx4Yhbvzj/g/TDuy/ciGs+xw/4M3L99oLe/78lhZkJCic/jli1BUxoboGKXdv+VvUAOnA6swty+H/4GTACh0lIRdvsW1UQu4/M1sLGpXoWj3VjmWN6umz2xF23aZn+jOSWaFzAlP0a5F+Kc9Hs6sxufaU2p2dUCpq0TfUI+qbapgWkB9DBEbFsuZn8+yoMkifp9/gEEbBmBWMG/ufTghMpFrnTG7du2iYcOG/Pbbb4waNQoDAwMqVqzIvHnzKFOmDBMmTGDYsGHs37+f1q1bs2nTJs1zf/vtN44ePcqaNWswMEi9s7t+/TozZ87k8OHD+Pv7c+aM+iBi9uzZ9OnTh/r16xMeHk7Lli0xNzfH0NBQU3Pw4EFev35NeHg4OUWpVJCcnPYLUOJ/OEM9ZpA79rZdMTM3YfSU3tqIly6FUkk6kf/TKKaxgxZjb9vjbeZeH35CFigyWKZJKb5oZlajo9KhQoMyrBmwkW+bLcHIzJDO09RnQH9w9qR6u6rMOTWZjpNbc/PPO7x5lXM//ZZhzsSP+9L8sRRKBemtBO8v44xqdFQ6lG9YhtUDNjK36RKMzA3p8nYZb5m0kxMbz5CclEzAgyAu7b1OlRYVtf4ZlErlR297rlMWk5yczOnzO9n2qwcnjp/n1evXWsuoHsWSNmNyYnKWak5uPs/mKbt5GfeKuKh4Dq8+SY33RhpNqPEtE2p8S7vRTT/6kpQvfdtTKNJfZ5OzuT+u7dKIv1f8oa1YqSgz2q5SrBMZ1aBQMPLHr9k8bQ8RQVFpH3+rfg8Hhq/tw/dfb8y07j9TKNKNl5yUdjmH/H2Js63747N+B5WXzUh1aUGRHm15+tMu7edLx5ewv1AqMmovkrJdN3/ARjoUnYCpuSF9p7ahVFUb2g904rtRW7WWF/7d5tLe//5yzUpdrxEtWO/+e5qayrVKYm5pyh+/nv/ovO+FSn89Tqd9Djh5lUONh+G9Zg/1Vk7KsUtkskKRwd8/vWX+obqvRrRgvft+rebL6Lg45fqZlZpPJaNjH9LJFnzqCiebD+KR506qeUwDhQK/fcfxXrKRxISXvImJ4+m2AxRo6JALyT9vygyOdVIeX2RW89vsvSQnJzP1r0kM/mkg3qfukfhafQzhOWAD1w/8A8CjS495cuUJZRtoZ+oEIT5Wrk3gW6dOHUaOHMndu3dp0KABzs7OnDx5EoCwsDCCg4Np1Eh9KUyvXuov7RcvXuT+/fvMmDGD7777DiOjtGeoSpUqhbW1eqI/Ozs7IiMjCQ4OZsmSJRw4cIAiRYqwYMECFixYwKxZs/Dw8MDd3Z0lS5bQoUMHzMzMUKlUWv2s41z70rS1eqiniYkh3neeaB6zLmRJRFgU8XFZP3vj1KQ63l5PeBEYRlxsAr/vOkGr9+aV+VhjXfvQrHUtAIxNDLl3x+e9zNHEx2X9+kqnJtXw9vJJkfkkLd+bV+a/CvMNp0S1Yprb5gXzEhsey6u4V1mqiQiM5OrBfzSTgl3YdYV241sA6gPyH5w9NQ3+uB1DufFH5vMTfdRn8QunmP27nHn/zRmfc6O1siLUL5wS1VMvv5j3lnFmNRGBkVw78G4Zn995hfZvL6FpM7opf3n+rXlMoUDTYH6saTOG06qNej9iamKEl9e7CWALFSpAeFgkce9NIpoZExMjZrouJfztpHvjJw7SXMagDaG+4dilswxfplzOmdTU616DZ7f9eX5HfUmhAnjzJhEdlQ4ObStzce8NkpOTCX4WhtepexSrVIQ7p//7pLhf+rYX6R9G4RTbm6l1XuIjYnmdje3NukIRlLpKnl54qNVs/wp57++dr1DadSKjmiJlrClga4GzW0cAzAqYotRRotJX4Tn6FwB6f9uRmh2qML/jKp7e9suRz/AyKATTCu86/vTyW/A6KpqkhHdtiEFha/QszIi86Q1AwIHjlJ44GF0TI95ExWBcujgKHR0irnvlSEb4MvYX/ae3o+7bDlZDkzw88fLXPJa/kBlRYbEkxKVef4N8wyjnUDzdOoem5Xl824/QwEgSYl9ybOcVnDrYY/R25MyK45MAsCiYF9cNLqx1/Y1zh7I3AmzI9E44tbEHwMjEgIde70bF5i9kTmRYTJrMgb5hVHSwy7CuTJWi6OgquXraO837Ne9aiwPbzqb75f1jxAeGkq/Su0z/XoKUmGI9NrIpQB4LM0Jv3AfAZ98pqrr2R8/USHO5Um74JtUyz5OlZR7kG0pFhxIZ1pWuUhRdXSXX0lnmHyPYN4xSNd7tvywK5SX6vX1cVmo+lYTAEPJWKKm5rb4EKfV6YVDECn0LMyL+uQeA3/4TlJ8yCJWpEZZ17Yl+8JSYh+p9g0KhIPlNzp30+1KE+YVjm+LYwSy944tMaswLm7P329+Ji1BPidBiVDOCn4RgYGqAUz9Hjnj8+e7NFAqtHXcK8bFybWRM9erVOXjwII6Ojhw6dIghQ97NgK9SqdRnRd56+fIlz58/B8DIyIgffviBRYsWEReXds4Rff13w9f+7eW/cuUKpUuXpmjRoiiVSrp3786lS+phzrq6umzevJm9e/fSvn17kpKSMDMzS/O6H+M7t59pXW8oresNpWPj0dg7lMPWrhAAvQe05eih7J29adu5AWOmqicy1tNT0bZTA86d0u7cIcvcNtO63gha1xtBp8ZjqepQNkXm1vyZzcxtOjsxZmpvTeY2nZw4r6XMXie9KVHdlgIl1MO/G/Srx/U/bme55sr+Gzh0sEeVR90JZ9+qEk9uqBvFvkt7YN9aPUzTzsGWQmWtufP3fa3kTo/3SW9sq9uSv7g6p2Pfetw6cvsDz8p5XidSL7+G/epx4/DtLNdc+f29Zdy6Ek+uPyM5KZmqLSvSoK/6unuLIuZUb1eFq/v/0Uru+d+upH7trtSv3ZUmDXvj4FCFEnZFAXAZ2IODB49n6/VcBvVg2owRAOQvYEHffp3TvTzhv7p9wpuS1W2xersMm/Svx7X3lnNmNUXKFaTL1FYolApUeVQ0G1ifi3uuk/g6ka7T2lC7czUAzKxNKedYCu9zH9eB8KVve49Oe1Okqq3mF5Fq9HbE+8/sdfgUq1WSJ+dybp9w67g3pWrYYp3i73310O0s1Ty47MPIirOZ5rSYaU6LObbxLBf2XNN0xPSa256yde2Y3mhJjnXEAIRduoFphdIYFCkIQKGOzQk5fTlVjZ6lOeXnjkOVVz1Js1Xz+sQ+fs6bKPUXWLOq5Ym4mnMd4fBl7C82ztvPoDpuDKrjxvBGiyhXsziF3/6yULuBTpw9mHbfeeXY3QzrGnauztdvR6Op9HRp2Lk610/dY+WknfStOkvzXqEBkbi5bMh2RwzAmnl7NJPq9ms0l0o17TS/zNN1YGNOHbye5jkXjt3KtK6aY1munEr/krpqjmW4fFL7nXZB529jXqkkRkXVmYp3bULAydSX6+SxNMNh4XD0zIwBsGldl6hHvrnaEQOwdt4ezYS7/Rt9S8UUy7LLwEb8ne4yv51pXXXHslzOYJl/jBvHvCnjYEtBO/X+q4WLI5cO3sp2zacSevEmeSuWwtBGfSK4SOdmvPg79Y+R6FuaU3neaM3+rWDL+sQ8fs7ryBiM7Wwo+U13UCpQ6quw6daCwD/P5frn+NzcPZX2ePjme8fDmdXU71uPtpPUl3uZWJpQt3dtLu+5SkJMAk79HanaRj1/TJGKhbG1L8qdE59mouLPSXJy0v/Lf1+aXBsZs2jRIqysrPj666+pVasWnTp1oly5ciQmJmJiYoKVlRVnzpzB0dGRffv2cenSJbp160bhwoVp3Lgxf/75Jx4eHkyZMuWD71W6dGnc3d0JCQnB0tKSY8eOaSb8nTZtGrNnz6Zy5cps3LiRli1bolTmXJ9UaEgEE4cuYfXmGejpqXj6xJ+xgxcDUMm+FO4rxtG63tBMX2PetLW4LR/N0YvqSXyP7D/LhlV7cjBzJBOHLmP1ZldUero8fRLAuMFLUmQeTet6IzJ9DbdpnrgtH8mRi6vfZj7HhlX7tJIvOiSGjaO3MWx9f3T0dAj2CWX98C0Uq2JDv+U9mdNocYY1ACc2nMHYzIiZf01AqaPg6U1ffp2pnuzt5/G/8vWynrSf0JKXsS/5wdkzVa+8tsWExrB1zDYGeKpzhviEsnnUFmyq2NBrSU/cmy3OsffOTHRIDBtGbWP4hnfL78dhW7CtakO/ZT2Z/XYZp1cDcHzDGYzMjZh17N0y3jRDvYzXDdlM3yXdqdezJkodJdtd9xDwIEjrnyEkOIxhQ6bz89Zl6OmpePLkOUMGTgXAvloFPFbNoX7trpm+xneLPVm7fgHnL+9BoVDg9u1Krl3VXmdZVEgMniO3MWqjehm+eBLK2mFbKF7VhgHLezK94eIMawD2LPqDvu5dWXBmCjq6Olz6/QYnN6s7Tpf3Xc/Xi7rSZmRjkpOS2T5rH09uPP+ovF/6thcXGsO+iVvptnoAOiodwp+GsGfcZgpWsqG9ey/Wtnb/4GtY2OYnwlc7E1mmJyokhrUjtjF6U390VToE+YSyeoh6nRjk0ZNpToszrMlMvkJ5aT2sESG+4UzdM0xz/5E1f3Nq20WtfobX4VF4u62kgtsEFCpdEvwCuTv3B0zK2lFmylCu9JtA5D93ebppN1VXziX5TSIvQ8K5PeXd8jewKUhCoPZ/ZS0jX8L+IiI4mkVDfmbO1sHoqnTwfxLMgkE/AVDavigTV/VhUB23TOtWTd3FuO97seGy+scLTv9+g90rs9fplB3hwdHMGfIji7aOQKXSxffJC2a+/Sn4cva2zFjlQq86MzOtAyhqZ4X/05B036OonXWGj32MV+FRXJvtSa3Fo1Dq6hDr+4IrM9ZiVr449jMHcKLndEKv3+fe+t+p7+lKUmIiCcERXBi7XOtZsiM8OJq5Q9azcOtwzbKcPUj9gwrl7G2ZvsqF3m+XeUZ1ADZ2VgTkwHKNDInhh2FbmfTzAHT1dAh8EsL332zGzt6GET/0Yqyje4Y1n4NX4VF4fbuaKgvHodDVJd4vkFuzV2JargTlXb/hgvNkIm548/inPTismUVSYiIvg8O5MVF9PPfIcxflJrpQd9sSFLo6BB27gN++nNsGvxQxITFsGbONgT+q27Xgp6H8PHILRavY0HtpTxb8H3v3HRXF1cZx/Lt0FexdsLfYNfYe1NgAFRuKFbuiYhd7b2jsvcceYyH2xN6Nxl6TKBYEkaoonZ33j9UVpAgK7PLm+ZzDOe7sXfix3r0zPHPnTmO3BNsAHFvyB92XdWH86bGoVHBw3hGefzjZs7rHOtrPbEvLUc1RR0Wzvt8m3gek3o1QhEgOlZLS8zoT4O3tzYgRI3j//j2GhoYMGTKEx48fs3PnTubOnUumTJmYMmUKISEhZMuWjXnz5uHh4cGyZcvYsmULgYGB2NjYsGbNGubMmYOzs6YY8PF5gLFjx1K9enXs7e3Zt28fa9euxdDQkEKFCjFt2jSyZ8/O7du3mTx5MqGhoZQqVYqZM2dibm6e5N+jkMWPqfL+pBYVKXN7yrTUyKykriMkS8Y0K2mmnPcpt4xBmtkTckLXEZLFLkMjXUdINhOd3l/v6xTMlL7Ogjx6k/7e5L7fpd6C8amh1c1Huo6QbFVUKXMZb1p6S9Iv4dIHE0qmr7ECYNbf6e8YroChha4jJMvA0mlX9E0pjf60+3IjPTMkb+ovxJ7Slr9arOsIqSpzBt3cOSu1vQ29r+sIyZJmxZj/F1KMSX1SjEl9UoxJfVKMSRtSjEl9UoxJfVKMSX1SjEkbUoxJfVKMSRtSjEmf0lsxJh3+GSmEEEIIIYQQQoivoSCLGOuD9HeKTgghhBBCCCGEECIdk2KMEEIIIYQQQgghRBqSYowQQgghhBBCCCFEGpI1Y4QQQgghhBBCiP8IRUl/i5r/P5KZMUIIIYQQQgghhBBpSIoxQgghhBBCCCGEEGlIijFCCCGEEEIIIYQQaUiKMUIIIYQQQgghhBBpSBbwFUIIIYQQQggh/iMUZAFffSAzY4QQQgghhBBCCCHSkBRjhBBCCCGEEEIIIdKQFGOEEEIIIYQQQggh0pCsGSOEEEIIIYQQQvxHKEq0riMIZGaMEEIIIYQQQgghRJqSYowQQgghhBBCCCFEGpJijBBCCCGEEEIIIUQakjVjhBBCCCGEEEKI/whFUes6gkBmxgghhBBCCCGEEEKkKSnGCCGEEEIIIYQQQqQhKcYIIYQQQgghhBBCpCGVoiiKrkOkJ/ks6uk6QrJEKWG6jpBspdSVdB0hWQqZZdR1hGQ7EPqHriMkW0PjRrqOkCxWGdNfrfv5+2hdR0i2Vlbhuo6QLPeD0t94ERyl6wTJdyj0pq4jJEsFpZyuI/zfy2+W/pZJDEt/QzJ73+/RdYRk6Zujra4jJFt0OvzLbcmr6rqOkGyGOOo6QqoyM7HUdYRUERbhqesIyZL+/loQQgghhEhAeivECCGEEOK/SYoxQgghhBBCCCGEEGlIijFCCCGEEEIIIYQQaUiKMUIIIYQQQgghhBBpKP2tZiaEEEIIIYQQQoivoihqXUcQyMwYIYQQQgghhBBCiDQlxRghhBBCCCGEEEKINCTFGCGEEEIIIYQQQog0JGvGCCGEEEIIIYQQ/xEKsmaMPpCZMUIIIYQQQgghhBBpSIoxQgghhBBCCCGEEGlIijFCCCGEEEIIIYQQaUjWjBFCCCGEEEIIIf4jFCVa1xEEMjNGCCGEEEIIIYQQIk1JMUYIIYQQQgghhBAiDUkxRgghhBBCCCGEECINyZoxQgghhBBCCCHEf4Za1wEEMjNGCCGEEEIIIYQQIk3JzBghhBBCCCGEEEL8p3l5eTFq1Cj8/f0pUqQI8+fPJ1OmTLHavH79GldXV/z8/DAwMGD06NHUqlWLyMhIatSogZWVlbbt3r17MTQ0TPDnycwYIYQQQgghhBBC/KdNnTqVzp07c/ToUcqVK8eKFSvitJk3bx7W1ta4u7uzYMECRo4cSXR0NI8ePaJy5cq4u7trvxIrxIAUY4QQQgghhBBCCJHOvX37Fk9Pzzhfb9++/eJrIyMjuXr1Kk2bNgXA3t6eo0ePxmnXpEkTbGxsAChUqBDh4eGEhIRw584dAgICsLe3p0OHDvz5559f/JlymZIQQgghhBBCCPEfoSj/nwv4bt68mWXLlsXZ7uzszODBgxN9bWBgIObm5hgZaUokuXLlwsfHJ067j8UagPXr1/Pdd99hYWGBSqWiUaNG9OvXj3/++Yc+ffpw4MABsmfPnuDPlGJMGmjUtBbjpvTDxNSYB3cfM3zQHN4FhyTYfvHqcTy494RVS3Zqt3Xv3RrH7raYZTDh9o2/GT5oDhERkamWuUnTOoyfOghTExPu3/uHoQNn8C74fYLtl62ezP17j1mxZCsAG7bOoUjRT9fLFSyUn4vnr9O144gUy1irWXn6TbXHxNSIx3c9mT1gMyHBYV/VbuaOAfh5B7Fw+A4AcuTLwrhVPcmRJzMqAxXbfjrK7zuvfFPeSk3K0HGSLUYmhry478XaITsIDQ5PdhuXzU4EvnrD5jF7ALD6Lh9Tjg3Dx8NX22Zpr814//v6m/J+SdNm9Zk8bRimpibcvfs3zv0nEBxPH+noYMuQYT1RFAgNDWX0iFncuH4vxXJUbVqWbpNtMTI14tldL5Y4byf0s//fhNoYGKhwmtWGKo3LYGhkwL4lJzi64UKs1+YplIOfzo5icuvl/HvjBQAt+9WnZd/6RIRG4vm3D6tG/MK7wIQ/04kp27gMrcZp/s9fPvBi27AdhL0LT1KbjFkz4jC3PZZlCxAeEsHlXVc4s/5crNfmKJidMcdGssxhJc9vvfiqjFWblqXbFDuMTY14evclSwYl8B7H00bzHtvzfZPvMDA0/PAenwegRJWC9J7bFrOMphgYGrBn4R+c3nUVgJZ969Oidz0URcHbw49lztt54/fuq/LHZFW/PNWG2WNgYkTA356cm7CZyPexf5fitjUo31Ozo40KDefSrJ343XsGQOvdEzA0M0YdGQ3Avwcvc2fD79+cKzHfNSpDS1dbjEwN8brvxa4ROwj/rI981GmRI94PvTi96hQAxmbG2M9qR8FKhVCp4NmNZ+wd9yuRYSm7/yjfuAz2EzR91PO+F5td4vbjhNr0X9+T3EVyatvlKJiDvy/+y/Ju66jwY1mcljoS8DJQ+/xc2yWEv4//9/8WjZrWxHVKX0xNjbl/9wkjBs1NdF+9aLUrD+89YdWSXdptd5+64/3y01i8YvFO9v1yPMUyVm9alp5TW2FsYoTHvZcsHLgt3v3el9rlLJCVRadGMbDWLN76xx638xTKwbJzYxjXahn/3Hiu15lrNC/HyNXdeO35qX+M/PEnQhP4fCRFhSZlaDvBFmNTQ47iSPoAACAASURBVF7c82Lj0Lh9ObE2P/SsS/2uNTE2M+bZLU82Dt1OVEQ0WfNmxmlJZ7Lk1hxXHF56gsu7r311zo8q/VgGh4/HDfe8WBPfsUUS2rj87ETQqzdsGq05tshTJCdOCzpgkTMTRsZGnN56mcPLT31z3vg0a27N9BmumJqacOfOA/r3HUlwcNzxvlNne4YN74+iKISEhDJi2CSuX7+NSqVixqxxNG9ujVqt8O+/HjgPHIOfX0Cq5C3TqAy2H/bJXg+82DE8bh/5yHGxI94PvDi5KvZ7lzV/VoYfHMbcxvN4H5Dw8fXXSq1ji3JNytJtiSOBMcbkn1qlzpj8JYqiMG6sOyVK5sapV+00//lCP3Xv3p02bdrE2Z45c+ZYj48cOcLs2bNjbStUqBAqlSrWts8fx7Rp0yZ27drF1q2av38dHBy0z5UpU4YKFSpw/fp1GjdunOD30PvLlLp27cqVK0n/I3jHjh3s2LEjFRMlT46cWVm00pXeXSZQr4ojz556MX5q/3jblihViN0HF2HTqmGs7S3s6tOrf1s62LnQoFo3zDKY0Ne5Q6pmXrxqEk6OY6hVpR1PPV4ycZpzApkLs/fQCmxaN4q13anLWH6o7cgPtR0Z5jyTN2+CGTN8XoplzJrTnHGrejCh80o6V5qIl4cfA6bbf1W7zsOaUqF2iVjb+k2x5/61J/SoOY0RrRczcnEXsueJ/SFODoscmei7rDOLum9gVI1ZvH7qT8dJdsluYzPYmlK1isXaVqJ6ES7u+YtxDdy0X6ldiMmRMxsrVs+kaycXvq/YkqceL5g6fXicdsVLFGb6rJHYt+pL3Zr2uM1ZzdadS1IsR+Yc5gxZ4cjsrusZ+P0MXj31o/tUuyS3aepUl/zFc+NcYxbDG7phN/AHSnxfSPtaY1Mjhq/thpHxp7p1+XolaOvSmIm2y3CpO5drv99j0GIHvoZ5jkx0XdSZtb02MK3uLPye+dNqgl2S27Sd1obw9xFMrz+b+S0XUta6DOWalNW+1sjUiO7LumJk8vV198w5zRm6sguzu6xjQJXpvHrqT4/P3+NE2jRzqkuB4rkZVH0WwxvOo9Wghtr32HVrb7bPPMzQOnOYYr+CXrPtyVcsF8UqWdFmSCNGNV6Ac41ZeD/2pctEm6/+HT4yy2ZO/Zk9OO6ykl9bTiT4hR/VhsceD7IUzkP1ke042ncx++yncWP1IRovGQCAUQYTLKxysbfNNPbZa75SuxCTKXsmHBZ2ZlOfDcypN4uA5/7YjLOL0y538TwM+GUQFWwqxtreeEgTDAwNmN9oLm6N5mJsZkyjwQkfFHwN8xyZ6LG4Myt7bmBibU0ftZ8Ytx8n1GZVr41Ms3ZjmrUbPw/fReibULaP/RWAYtWK8PuKU9rnp1m7pcpBf/acWVi4cix9ukykXpWuPH/qxbip/eJtW7xUIX45uBCbVg1ibS9WworAwGCa1Omt/UrJQkyWnOYMX9WV6Y5r6V1lGt4efvSc1irZ7Rp1qs78Y8PImT9rnNcamxoxel33bxoz0jJzmRpF+XXJCQbVnq39+pZCjEWOTDgt6czynhsYV3MWvs/8aRfPvjqhNlVaVqBRn3rMt1/BxDpzMDYz5sf+PwBgP96GJ9efMbnhPH7qsIpubu3JnNviq7N+zNJvWWcWddvAyOqz8Hnmj8PkuHm/1MZmiDWlPzu26L/CkUv7rjOuvhuTmy6kUY/alKkX+1gpJeTMmZ01a3/CoWNfKpRrgIfHc2bMdI3TrkTJosyaPR47my7UqNaUObOXsOuXtQD06OFAlcrlqVm9OVWrNObx46fMnTcpxbOCZixzXNSZDb03MLPeLPyf+WM7Pu6YnKdEHpx3D6LSZ2MyQLX21Ri6bwhZ88X9DKZUxtQ6tiharQgnVp5idmM37ZcuCjGPH/vi1H0Lvx97kOY/W+i3zJkzY2lpGefr82JM8+bNOXv2bKyvDRs2EBwcTHS05oSbr68vuXPnjvfnzJs3j927d7Nt2zby5csHwP79+3n+/NNJDEVRMDY2TjSv3hdjkqtTp0506tRJ1zG0GlhX4+b1h3g89gRg87r92HdoEm/bHn3asH3zQQ7sPx1re/tOzVi1dBdBgcEoisIYlwX8uuNYqmVuaF2Tm3/d58ljzVn0Tev20K5Ds3jb9urbnq2b3Dmw70S8zxsbG7FszWQmjPkJr5dxp3l9rWqNyvLg+lM8H2uKDvvWnqZJxxrJble5XklqNCmH+/ozsV5nYKjCPHMGAMwymBAdFY1arXx13vI/lObJjef4PNGcMT2+4QJ12n+frDbf1SlOhUbfcWJT7JkbJaoXIX/JPMw4NZJpfwynqk2Fr86ZVI0a1+H6X3d5/FgzW2D9mp20d4j7x3JEeASDB07E55UfANev3yVPnpxfHJiSqnKj0vxz/TnejzXv2ZH152nQvmqS29SyqcCJrZdRR6t5HxTKuT1/0bDjp9f3X9CBE9uu8Nb/0xm6YpWsuHX6b/y9ggC49Nstqjcvh5Fx4gt0xee7BqV5dvM5vh9mNZ3bfIFq9t8nuU3BClb8+etVFLVCdGQ0d4/fo3KMA7+Os9tzedefvAv4+hklla1L88/1Z5/ev3XnaNChWpLb1LStyPEY7/HZX6/zQ8dqGJsasWPOEW6dfgSAv1cQb/3ekTN/Vh7ffEG/SlMJeRuGsakR2fNl4W0KnDksUKcsvnef8vaZZjx4sPM0xW1ijxvREVGcm/gzoX5vAPC7+4wMObNgYGxIrvJFiAoJp9maodjvn0yNMR0wNE2ZvpyQUg1K8+Lmc/w+/P9f2HyBKp/1EYC6PetyZcdlbh24GWv74yuPOb74dxRFQVErvLzrSbYCCU+X/RplG5bm6c3nvP6Q8fSmC9Ro+32y2xgaG9JzqSO7Ju4j8MPnq1i1IpSqV4JJp0Yz+rchlKgZ+w/GlPJpX/0SgM3r3LHvEH/Rqmef1uzYfCjOvrpqjXKoo9XsO7aU45c2MGxMdwwMUu4wq4r1d/z91zO8PnzODq07h/Vnn8UvtcueNwu1bSsyvvXyeH+G808d+WPb5Vhjnj5n/q5mUSo1KMmKS67M/30Y5eoU/6a8ZX8ojcfN57z+sB8+tfECNdt9n+Q2tTtW49iKU7wPCkFRFLaM3MXFXzSz/QwMDchgoTmuMMloQnSUGuUbjisAKlhrjhtefTxuWB/32OJLbb6rU5yKjb7jxMbYxxant1zm4q9/ARD6NgwfDz9yWaXs2AHQuEkD/rp2i8f/egCwdvXPOHSKe1Y7IjyCAf1H8eqVZvy+/tct8uTNhbGxMffvP8J17AwiIiK0zxUsaJniWQFKNyjN8xj75PObL1A1njG5Xo+6XNp+mZufjcmZ82SmQrPyrOi0MlXyQeoeWxStVoSSdUvgemI0w/YPoXgqjclfsmPbNdq2r0zTZmV08vPF/ydjY2OqVq3K4cOHAU1xpX79+nHabdq0iStXrrBjxw7y5s2r3f7o0SM2bNgAwJMnT3jw4AHffx93fIhJr4oxiqLg5uZG06ZNadGiBZs3bwbg119/pU2bNjRq1IiTJ08C4OfnR79+/bC1taVNmzacPXsWgKVLl7J06VIADhw4QIsWLWjZsiVjx44lMjKS9+/fM2bMGOzt7WnVqhUHDx5M1d8pv2VuvDw/FSG8X/qSOYs55hYZ47QdP3IR+3bHPYtWtLgVOXNlY/ve+Zy4tIkRrj158yZlDpTiU8AyDy9jFE68Xr7+kDlTnLZjR7ixd3fChSHH7q145e3H4QOnUzRjHstssaYl+74MxDxLRjJamCW5XY58WRjq5sA0p3Woo2NfN7l68j7qtKzE/sdubL0+lfUzfiPIN/ir8+YokI2Al0HaxwFeQWTMnIEMFqZJapM1b2a6zrZnRb8tcbKGh0Rwac91JjZawKpB23Ba0IEilaxITQUs8+Lp+Ur7+OVLH7JkscDisz7y/LkXx46e1T6ePXcMhw+dJDIyZS6RyFkgG34x/n/9XgaRKUsGMsToB4m1yWmZDb8Y77nfyyBy5s8GQJNutTA0NuT3zRdj/cy/rz2jQv0S5LLStGvcpSbGpsZYZI/7+fiSrPmzERjj5wd5BZEhcwbMzE2T1Obp9WdUb1cNAyMDTDOaUKllRTLn1lT+a3euiaGxARe3XUp2rphyWWbDzzP2e/T5e5xYm1yWWfGLMZ3Z3yuQHAWyEhkexR8/f8rWtGcdMpib8ujqUwCio9TUtKnApkczKFenOMe3Xv6m3wMgU95svH/1Kct7n0BMLDJinOnT7/LOy58XZ+9oH9cc04HnJ2+hjozGOJMZXn8+5OSwVbh3mIl5vuxUGxZ3Rl5KylogG0Fen97bN96a/3/TGH0EYO/4PVzf91ec1/995hG+H/4Iy1YgG/V7N+TWwZtx2n2LbPmzaYsnAIEfxq6Y/Tgpbeo61iTI5w03Dt/Wbnsf+J4zmy4w7Yd57J15kIGbepEtX5YUzQ9QwDI3Xp6fZhQmvq9eHO++2tDIkHOn/qJzm1HYNxtCw8bVcOqfcv0jl2VWfF/G3J9pPmef7/cSaxfw6g3TO6/lZTyzJ5t1r42hsSFHN12M85y+Zg4OeM+h9ecZWGs2Gyf/xqTtfeKd8ZNU2fPH3g/H108Ta5O3WG4y57Rg2K7+TD0zhlajmxPyNhSAPdMPUKlZOX66O40ZF1xxn3uE4G+89DJ7gWz4f+HYIrE2WfNmptsce5b3jXtscWb7FSJCNfvqCo1KU6J6YW6dSPlZCJaW+fH09NI+9vT0JkuWzFhYmMdq9+yZJ0ePnNQ+nuc2mYMH/yAyMpIrV65z8+ZdALJmzcK48S7s2ZM6x/dZPxvLgrzj7rcBfh2/h7/iGZPf+rxlfa8N2nE51TKm0rHF+4D3nP/5ArMbzeO3WQfps6EXWVNhTP6SCZOaY2NbPs1/7v8TBfX/5de3mjx5Mr/88gstWrTg2rVruLi4AJqrbxYvXoyiKCxfvpyAgAC6du1Kq1ataNWqFT4+PgwaNIiAgABsbGwYOnQoc+fOxdzcPNGfp1drxhw9epTr169z4MABIiMj6dy5M+Hh4ZQoUYJ9+/Zx6tQpli1bhrW1NdOnT6dmzZr07NmTFy9e0KlTJ/bv36/9Xj4+PsyePZu9e/eSN29eRo0axZkzZ7h58yZly5Zl7ty5vHv3DgcHBypWrBjrfuApycDAACWeEx/R0UnvLEZGhtT/oSo9HFwJD4tg8erxuE7qw6SxS1Mw6ScGBiqUeEKrP0zZSo7+gzoxfMislIgVi8rAIIGM6iS1U6lUTNnUhyVjfsH/1Zs4z0/a0IvtC4+yf+0ZLIvlZumxkdy7+oQH155+Zd6E3lPli21AhfPa7mwdv48gn7grgW8atVv7b6+/fbi87wZVmpXD4+bXrQ+SFAaq+N/XhPp1xowZWLl2FpaWebG365tyOQxUxPcBi9kPEmvz+XuuUqlQR6spWtGSZk51cW2+KM7r7l96zM45Rxi3rQ9qtcLxrZd5G/CeqMior8tPPNlinC1NrM3eKftpM7kVrsdH8/b1Wx6eeUTRakWwKm9J3e51WNj62y8JS7jvqpPUJs5n8MN7HFO74U2wHdCQyW1WEBFjLZPLB29z+eBtfuxRm2n7BtG34tQEPiNJ/V0M4u0LijpuvzXKYEL9WT0xz5udo301/eD5qVs8P3VL2+bmmsM0XjKQy3N2xXl9SlGp4n9vlejkvQ+W5S3puaE35zee4/7xlFuzCRLZZ3zWj7/Upkm/hvw8IvZ7ubLnBu2//73yhMdXPfiuQWkufuMaXp9TpcC+evumT3/8hQKrl/5CrwFtWbfi1xRImPSMX/O7FK9oRYtedRnVdOG3xvyqLF/7/k/vvFb773uXHnP/igeVrUvzx1cWb1UJ7S/USpLaGBobUqZhKZZ2WUtkeBS9lzvSdlxLdkzYR9/V3Tiy7ASnN14gd9FcjHF35vG1p3h8w7o8Ce/flC+2QaVi8LrubBkX/7HFR/U6VqPLzNYs7r4x0XZfK6GxITqBY86MGTOwdv1CLC3zY2fTJdZzRYsW4pdf13PxwlVWrdyU4lkhkf//ZI7JqSm1ji0A1vb6NCY//vMJHtc8KN2gNJdTeEwWQlcKFCjAli1b4myPeeXN1atXE3z9kiXJO/bWq2LM1atXad68OSYmJpiYmODu7k7Xrl21i94UL16cwEDNmZPLly8zY8YMAKysrKhYsSK3bn06SL5x4wZVqlTRTh1yc3MDYMWKFYSFhbFnj2aBspCQEP75558ULcaMGt+LH1vUAcDCIhMP7j/WPpcvf04CA94SGhJ38bqE+Lzy5/BvZ7ULCe7Z9TvDx/RIsbwAYyb0o1kLzTQsc4tMPLj3b4zMuQgMeENIMjIDlK9QEkMjIy6eu54iGXtNtKNuy0oAZLIw4/G9l9rncubPytuA94SFRMR6jc8Lf8p82IHEbFe4dD7yF8nF4LmatXey58mMgYEBJmbGrJq4lwq1S+DS4icAPB+/5uqJB1SqU/KrizH+noEUj7EWSfZ8WXgX+J7wGHkTalOgdF5yF85BlxmtAciSOzMGhgYYmxmzftgu7Fwac2zNWe3CbCoVREcmv3D2JeMnOtO8pTUAFpkzcf/uP9rn8hfI86GPhMZ5naVVPnb9upy/Hz2hZdMehIWl3LXFvp4BlKz66T3LkT8LwZ+9r4m18X0RSPa8n87oZM+XBT+vIKw7VSdjZjPm/TFcu334uu5smrCfO+f+4e6Ff/ljy2Xtc44TWhIckPwFfANeBlK4yqdsWfNl4X3geyJi5E+sTbYC2dg//TdCgjQ/u+mQJvh6+FG9fTXMzM0YeUBTzc+SJws9lndl37TfuPP73WRl9H0RSMmqhbWPc+TPQnDAZ+9xIm18XwSQPcZZs+x5s2jP0hqZGOGyqgsFS+dlVKMFvH6uWWwxX9GcZMuTmfuXngBw/OdLDFzkgHm2jAR/w+VK7739yV3h03iQKU9Wwt68Jyo09riRKV92flzuTNATbw71mE90uKZAVLBhBSKCQ3n1l6bvq1Qq1FEp/1mLKehlIIVi/P9nyZuFkMD3RHyWOTGVWlWm3az27J0Q/+yZb+X/MpAiX+jHX2pjVa4ABkYG/H3x074nQ+YM/NCzLocX/6HdplKpiE6h93zUeCd+bKFZ9NHcIhMP7z/RPpf3K/bVbR1+5P6df3lw74k269cUaWPqOqElNVtoLj3NaGHG03ufZhDkzJ81zmcRwPdFAKVjfB4TahdTo87VyWhhxk8nRgKacW3M+h6sm7CPy4fvJPg6XWbOlCUDNn3qs2v+p9m537r/838ZSNEY++FsH/bDn/flhNoEvXrD9YO3tPvjS7uvYTeyKebZM1GiRlHc2mgutXr9xJd7px9RsnaxbyrG+HkGUizmcUP+uMcWCbWxLPXh2GKm5tgi68djC1Nj1g7V3EDCcXprqreqyKzWK3h299Mx17eaNHkkLW00l+xntjDn7r2H2ucKFMhLQEBQvMcTVlb52bNvEw8f/kPTJh0IC/v0+WzQoDZbtq3gpwUrWbRwdYpl/Vzgy0AKV44xJn8cy5IxJqe21Dq2yJA5A/V71OXYkk9jMipVqhxzCvFfoVeXKRkZGcVasdjT05OQkBAMDTVrMcR87vMquqIosaron3+vgIAAAgICUKvVuLm54e7ujru7O7/88gv16tVL0d/DbeZ6mtRxokkdJ1pa9+P7amUpUkxz7Wq3Xq05dvh8sr7fwf2nsbP/ATMzEwCa29Tj5vWUnSo6d8Zq7YK7za178n31chQtpilQ9ejVlqOHzn7hO8RVu+73nD+TcOUwudZP/42eNafRs+Y0+jacTdlqRbEspllUqXXvBpw7FHfq/Z8n7sfb7t6fT2hbcoz2+7mvO8PJPVeZO/Bn3vi/w/dlIA3baK7xy5LDnEp1S3DvqsdXZ79z6iHFqxYmT9FcADTqWYe/jtxNUpt/rz5lSPkp2sV5T2y6wOV911k3dCeKWqFK83JYd9f8QZHTMhvVbCvy54FbpLSZ05dRt6Y9dWva06hBJ6pVr0CxYpoduVPvjhw6eDLOa8zNM3Lo2CYOuB+nZ7eRKVqIAbhx4iGlqhUmXzHNe9bcqS5XDt1Jcpsrh2/TuGtNDAwNyJQlA/XaVuHywdusG7uXAVWm41J3Li515xLg/Yafem/mzyN3yZ43CzMPDdFeptNhVFPO/fp1f+A+OPOQwt8XJlcRTba63epw+9jdJLep160ONqObA2CR04LajjW5uu8v9kzax7Q6M7WL673xecOmQVuSXYgBuHHiQez3r1c9rhz+/D1OuM2VQ3do0rWW9j2u3+57Lh/UXIYyYl03MmY2Y1Tjn7SFGIBsebMwamNPMufQXPrVoGM1nt/3+qZCDIDnhfvkrlCUzIU040Hpjg14fjL2uGGc0ZSWm0by9PgNTo1cqy3EAGTKk43qo9pjaGqMykBFue5N8DiScmNcfB6deUihKoXJ+eH/v3a3OtxNxv9jmSZlaTO9Las6rUyVQgzA/dMPKVq1MLk/ZGzQvQ43j95NVpuStYvz8Nw/sV4T9i6Mhk51qfJhrQKrcgUoXLkg906mzP7PbeYG7UK7NtYDqFKtDEWKFQCgWy87fj984QvfIbbSZYowaoITBgYGmJmZ0LNfG9z3ftvdZ7bMOKRdmNbF2o3S1QuT/8PnrGWvulw6dDvOa/46+SBJ7WJaPWYPvStP0/6sAO83zO21KdmFmLTMHBochm3f+tRppTlJU6yCJaWqFuba8fvJzvzRvVMPKfp9YXJ/2A837FGHm5/tqxNrc+23m1RrVRljM81aUpVblMfjxnPeBbwnwCuIqnaavmyePROlahXjyV/PvjorwJ2TDylRtTB5Yx43HL6bpDb/XH3K4HJTGFffjXH13TixUXNs8bEQ03maHaVrF2PCD/NTtBADMG3qfGpUa0qNak2pX8+O6tWrUKy4plDep29XDh6Ie/m7uXkmfv9jN+77j9Cty6BYhZhKlcqxa/daejm5pGohBuDh6YcU+myffOdY8vetqSm1ji3C3oVRv2ddKrXU9GPLD2Py/VOyiK4QX0uvZsZUq1aNn3/+GQcHB6Kioujduzfv3sV/PW3NmjX59ddftZcpXb9+nSlTpvDokWYxyPLlyzN16lR8fX3JlSsXs2bNokaNGtSsWZMdO3YwY8YMXr9+TevWrdm5cycFCxZMld/J3y8IlwGzWbtlOiYmRjz18GJIX82MnoqVSzF/2Ria1HFK9HtsWruPrNksOHZuPQaGBty5+TdTxsW9f3pK8fMNZGj/aazfOgcTE2OePvFkUN8pHzJ/x6LlE/ihtuMXv0/R4la8eO6dKhmDfIOZ1X8jM7b1x8jEiJcevszovR6AUlUKMXZFd3rWnJZou8SMbb8MlwWd6DHWBrVazZb5R7h98Z8vvi4hb/3esdp5O0M39cTIxJDXHv6sHLCVIpWs6LPYgXEN3BJs8yUr+m7BaUEH6neqjoGhAVvH78Pr75RbLDk+fr4BDOw3gZ+3L8TExBiPJy/o11tz94PKVcqydMV06ta0p29/RwoWzI+NXWNs7D4thmnXoicBAXEvD0uuN37vWDxwG2N/7oWRiSGvPPxY2G8LxStb4by0My515ybYBuDIuvPkK5KTJRfHYmRiyNENF7h34d9Ef+bLf1+zZ+Fx5p8cgcpAxYNLT1g9cneir0nIO793bHXZTu91PTEyNsT3mT8/D95KwYpWOC5wYHZjtwTbABxb8gfdl3Vh/OmxqFRwcN4Rnt/89lvRxvTG7x2LB2zFdUsvjEyMeOXhx099f6Z45YIMXtaZoXXmJNgG4PC6c+QtkpOll1wxMjbk6MYL3L3wL6WqF6Fumyp4/uOjnYEEsGmSOzdOPOAXt2PMOjyU6Cg1Ad5vmNlpbUIRkywsIJgzEzbSaGF/DI2NePvClzOu68lZthD1pndnn/00yjhaY54/B4UbV6Zw48ra1x7uuYAHv5zFwioXbX6diMrIAO8rj7i+InXXHXvn/46dw7bTY01PDE0M8Xvqz46hW7GsYEXHBQ4saOKW6OvtJrVCpVLRccGnO355XPVg77iUuXQGINjvHRuHbKf/hg999Kk/6523UqiiFd0XOjDN2i3BNh/lKZoL/xexb0OrqBWWd1tHp9ltsRvVHHV0NGv6buJdKtwG1t8viGED5rBmyzTNfs/jJUP7ai6xrVC5FAuWjaJJnd6Jfo+fZm9i5gIXTl7ZiJGREQf3n4516dK3euP7jp/6b2XC1t4YmRjh/cQXtw+fsxKVC+Ky3JFBtWcn2i6tpWZmtVphasfVDJzfnq7jWxIdpWZW9/VxbtWdHMF+79gwZDuDNmg+b75P/Vk3cCuFK1nRY6EDU35wS7ANwMkN58mULROTT4zEwFDFs9uebJ6ouYR+aZe1dJ7TFtsRTVHUCocWH+efy08Si/NF2uOGzZrPlc9Tf1b2/3BsscSBcfXdEmyTmOz5s9Bi4A/4eQbium+gdvuxVWc5sz1lL0fx9fWnb58R7Ni5GhMTY548fkYvJ82szipVKrBytRs1qjVlwMAeFCxkiV2rZti1+nRTieZNOzJ9xljN7a1numrvxPT06Qs6tk/8M/s13vm/Y7vLdpzWfhqTtw7ZilVFKzrNd2DeF8bktJCaxxare6yj/cy2tBzVHHVUNOv7bUqVW3OLtPDt66uIb6dSvuUC/FSwcOFCTp48iVqtxtHRkSNHjuDs7EyNGjXw9PSkW7dunDx5Eh8fHyZNmoSXl2b669ChQ2ncuLF28d7Bgwdz9OhRVqxYgVqtplKlSkydOpXQ0FCmTJnCw4cPiY6Opm/fvvHeizwh+SxSdhZNaotSkndpkT4opa6k6wjJUsgs7gKP+u5A6B9fbqRnGho3+nIjPWKVUa8mHibJ8/fpb6pxK6u0v6Xmt7gflP7Gi+Bvu9ImzR0KTdkFitNCBaWcriP838tvplfnH5MkLP0Nyex9PczxzwAAIABJREFUv0fXEZKlb462uo6QbHq0PE2SLXlVXdcRks2QL594Ts8MDS10HSFVREd//Q1XdEHvijH6TooxqU+KMalPijGpT4oxaUOKMalPijGpT4oxqU+KMWlDijGpT4oxaUOKMelTeivGpL+/FoQQQgghhBBCCCHSsfR3mkAIIYQQQgghhBBfR5E1Y/SBzIwRQgghhBBCCCGESENSjBFCCCGEEEIIIYRIQ1KMEUIIIYQQQgghhEhDUowRQgghhBBCCCGESEOygK8QQgghhBBCCPEfoSAL+OoDmRkjhBBCCCGEEEIIkYakGCOEEEIIIYQQQgiRhqQYI4QQQgghhBBCCJGGZM0YIYQQQgghhBDiP0PWjNEHMjNGCCGEEEIIIYQQIg1JMUYIIYQQQgghhBAiDUkxRgghhBBCCCGEECINyZoxQgghhBBCCCHEf4Wi6DqBQGbGCCGEEEIIIYQQQqQpKcYIIYQQQgghhBBCpCEpxgghhBBCCCGEEEKkIVkzRgghhBBCCCGE+I9QkDVj9IHMjBFCCCGEEEIIIYRIQ1KMEUIIIYQQQgghhEhDUowRQgghhBBCCCGESEMqRZGbjAshhBBCCCGEEEKkFZkZI4QQQgghhBBCCJGGpBgjhBBCCCGEEEIIkYakGCOEEEIIIYQQQgiRhqQYI4QQQgghhBBCCJGGpBgjhBBCCCGEEEIIkYakGCOEEEIIIYQQQgiRhqQYI4QQQgghhBBCCJGGpBgjhBBCCCGEEEIIkYakGCOEEEIIIYQQQgiRhqQYI4QQQgghhBBCCJGGpBgjhPhmp0+f1nUEIcQHoaGhuo4gRLIoihJn27t373SQRAghhEg7UozRoYiICB4+fAjAgQMHmDt3LgEBATpO9WUREREAPHv2jNOnT6NWq3WcKGFv3rxhwoQJdOvWjaCgIFxdXXnz5o2uY/3fcXNz03WEJFm0aBEAb9++ZeTIkdSoUYM6deowefJkvT7wf//+Pdu2bQPAx8eHxYsX6/0f3NHR0fj6+uLv7090dLSu4yQqvfYLgPnz58d6fOrUKVq2bKmjNIk7fvw4Y8eOpVevXvTv359Zs2Zx48YNXcf6otu3b8d6HBYWxpw5c3SUJmFqtZqdO3fSvXt3mjVrRosWLejRowcbNmwgMjJS1/ES1alTJ168eKF9fObMGezs7HSYKH6hoaHMmDGDH374gfLly1OlShVat27NmjVr9H6cS0/S45icXvtGZGQkvr6+BAUF6TpKsnh6enL69Gmio6NjjR1CpDdSjNGhUaNGceDAAW7dusXSpUsxNzfH1dVV17EStWzZMsaOHYuXlxeOjo5s2rSJWbNm6TpWgiZOnEj58uUJCgoiY8aM5M6dm1GjRuk6Vrysra1p1KhRgl/6zMrKCldXV3bu3Mn+/fu1X/rmzJkzAEyfPp38+fPzxx9/cOjQIXLlysWYMWN0nC5hI0aM4PXr1wBkypQJtVrN6NGjdZwqfv7+/gwbNozq1avTvn172rRpQ40aNejfvz9eXl66jhev9NovAJ4/f86cOXPw8/Nj6NChzJ8/Xy8LBatXr2bPnj1UqFABlUpFpUqVyJMnD+PGjeOXX37RdbxEjRo1Sls0OnPmDC1atODt27c6ThXX5MmTuXPnDoMHD2bNmjWsXLkSZ2dnnj59qvfHFo6OjnTv3p3t27czfvx4Fi1apP2DXJ9MmjSJvHnzsm7dOvr27YurqyvTp0/n0aNHzJw5U9fx/m+kxzE5vfUNf39/BgwYQOXKlalfvz7NmzenRo0aTJo0iZCQEF3HS9Thw4cZMGAAM2bMICgoCAcHB9zd3XUdS4ivowidsbe3VxRFUebNm6esXr061jZ91aZNGyU0NFRZvXq1MnfuXO02ffUxW6tWrbTbbG1tdRUnUZ6ensqLFy+UsWPHKsuXL1e8vb2V169fK+vXr1emTp2q63iJGjt2bLxf+qZ169aKoiiKjY1NnOdatGiR1nGSLL4+a2dnp4MkX9alSxdl//79SlRUlHZbVFSU4u7urnTq1EmHyRKWXvuFoihKdHS04urqqlSoUEFZsWKFEhERoetI8bKzs1PUarWiKIoSFhamdO3aVVEURXn79q3SrFkzXUb7oidPnigtW7ZU+vfvr9jY2ChXr17VdaR4NW3aNMHnmjdvnoZJvs7BgweV0qVLK3Xq1FFevHih6zjx+nzcbdeunaIoiqJWqxN9/3Upof2zvu6nFSV9jsnprW/069dPOXz4sBIaGqrs3r1b2bhxo+Lv76+4ubkpLi4uuo6XqNatWyvBwcHaY3sfHx+97RdCfImRrotB/2XR0dEEBARw/Phxli5diq+vL+Hh4bqOlSi1Wo2ZmRmnTp3CxcUFtVqt15dLGBoaEhwcjEqlAuDp06cYGOjnhLACBQoA8OjRI2bPnq3d7uTkhL29va5iJUnMvPrM19eXw4cPkzdvXm7evEmlSpUAzWUIpqamOk6XMJVKxaNHjyhVqhQAjx8/xshIP4dvf39/WrVqFWuboaEhdnZ2rFmzRkepEpce+8WyZcu0/86XLx/m5ubcv3+f1atXA+Ds7KyraPEKDw8nNDSUjBkzEhYWpp0SnzFjRr0dkz/O5DI1NWXKlCm4uLgwYcIE8ufPj5eXF/nz59dxwtgyZcrE7du3qVChQqztN27cIFOmTDpKlTSjR4/m3r177Ny5kydPntC1a1ecnJzo2rWrrqPFoigKT548oWjRojx69Eh7bOHr64uxsbGO08WvSpUqzJ49m9GjR+vtePa59Dgmp7e+4e3tTfPmzQFo164d9vb29OjRg5EjR9KiRQsdp0ucgYEB5ubm2se5c+fW2/2IEF+in0fz/xG9e/emQ4cOWFtbU7JkSZo2bcrQoUN1HStRtWrVwsbGBjMzM6pVq0aXLl2wtrbWdawEDR48mK5du+Lt7c3AgQO5efOmXl9W9dGlS5eoVasWoJmua2hoqONEiTt9+jTLly8nMDAw1kKMJ06c0GGquEaOHMn169d5+/Yt69evZ+nSpWzatIl169axePFiXcdL0JgxY3ByciJPnjwABAYGMm/ePB2nip+VlRVr167Fzs6OXLlyAZqDUXd3d6ysrHScLn4jRoyIt1+sX79eLy+V+JxKpaJTp066jpEoe3t7OnXqRN26dTl//jz29vZ4eXkxcOBAbGxsdB0vXl26dEGlUmnHNBMTE+3nTqVS6d34NmPGDEaPHk14eDi5cuVCpVLx+vVrTE1N46wtpG+yZ8/O3r17MTU1pWLFitSuXZtJkybpXTFmxIgRdOnShQIFCuDt7c28efN4/PgxTk5OTJs2Tdfx4tW+fXuePXuGp6cnI0eO1HWcJEloX63PY3J66xvGxsZcvXqVatWqcfHiRW3B9s6dO5iZmek4XeJKlCjB1q1biYqK4sGDB2zfvp3SpUvrOpYQX0WlKPEsYS/SxMKFCxk2bJj2cXR0dLr4o7tkyZLkyZMHQ0NDHjx4wHfffafrWIkKCAjg9u3bREdHU7FiRXLmzKnrSIm6f/8+Y8aM0a4RUqBAAebNm0fx4sV1nCxhTZo0Yfz48RQvXlx7Ngg+zfbRZ+/evdPrs/MfRURE8Pfff2NkZETRokUxMTHRdaR4BQcHs2jRIk6fPs3r169RFIU8efLQsGFDhgwZQpYsWXQdMUnSS7+IiorizJkzNGrUiICAAE6ePEnbtm1jfQ71xcWLF3nw4AFlypShVq1avH//Hk9PT+2ML30WGRmJsbExkZGRRERE6PVMEy8vL+1nL2/evOTLl0/XkZLE09OTf//9l3r16uHl5aW3xdvg4GCePn1K4cKFsbCw0Bbr9PEz91FERARXr16lTp06uo7y1dLDmJye+sbt27cZOnQo4eHhZMiQgaVLl2JoaIirqytTp06lfPnyuo6YoJCQEFauXMnFixdRFIUaNWowaNCgWLNlhEgvpBijQ3Z2dri7u+vlIJ2Qli1bcujQIV3HSLKYU/lBs0M0MzOjWLFiNGzYUDehkigwMBCVSkXWrFl1HeWL7O3t2bt3r65jfFFUVBT79u0jS5Ys1K5dm8mTJ/P3339TtWpVRowYobc78oQW30wvl4fpO1tbW6ZNm0blypV1HSXZXF1dUavV2rvxzZ49mwwZMujlmdiPl+Gamppy+/Ztrl27Rrly5ahevbqOkyXuyJEjrFixggMHDvD8+XO6du3KxIkTady4sa6jxbJ9+3Y6d+5MREQEy5cv5+zZsxgbG9OkSRN69uypt5c2gmZBzpUrVxIaGsquXbuws7Nj9OjRcS551AeXLl3CzMyMypUrs2HDBv7880/Kly9Pnz599LZInt4EBwezdOlSvL29ady4cax+MHHiRKZPn67DdAlLj30jICCA7Nmz6zpGskRHR3P69Ol0cRJCiC+RYowOdevWDR8fH8qWLRvrGlh9/gOrf//+ZMuWjYoVK8aaxti6dWsdpkrY6NGjefbsmfZWr7///jvm5uYYGBhQuHBhvbwjzcuXL5kwYQIvX75k27ZtjBgxglmzZmFpaanraHFcvXoVgN27d5M5c2YaNWoU64C/WrVquooWL1dXV8LDw/H39ycoKIiGDRtia2vL0aNH8fDwYMGCBbqOGK99+/Zp/x0VFcWJEycoWrSoXvbf0NBQli9fzrFjx3j16hUGBgbkzp2b+vXr4+LigoWFha4jxlG/fn2yZMlC9erVGTRoULo6MLW1teXAgQNf3KZrhw4dYurUqZiYmNCvXz927NhBw4YNuXz5Mq1bt6Zbt266jpggW1tbNm7cqJ1V6e/vj5OTk97dvaNNmzbs27eP6dOn8/btW5ycnFAUhW3btgHo5R1dPmrTpg1btmyhS5cu7N+/n9evX9OzZ0+9O/kzb948rl27RlRUFJaWlqhUKuzt7Tl58iTR0dHMmDFD1xHj+DgmHz16FB8fn3QxJjs7O1OyZElKlSrFmjVrKFOmjLYA87Gf65v01jeioqLYv38/GTJk4Mcff2T27NlcvXqV8uXLM3r0aL0+EZieTkII8SX6e5rkP6BNmza6jpBs2bJlA+DWrVuxtutrMcbDw4Nt27Zpz0g4ODjQtWvXWGfe9M2kSZPo1asX8+fPJ2fOnNjY2DBmzBjtAbU+WbJkifbf3t7ePHr0SPtYpVLx888/6yJWgu7evcuBAwcIDQ2lYcOG2ssEnZ2d9bYPQ9yxol27dnq7RsjIkSMpW7YsW7ZsibVmzL59+xg+fDhr167VccK4cuTIwY4dO1i1ahW2trY0btyYli1bUqlSJb09m/mRWq3m9evX5M6dG9AUCvRxGv+qVas4cuQIISEh2NjYcOLECXLmzElISAgdO3bU62JMZGRkrMtbc+TIgT6fx7p69Sr79+/X9oMZM2ZoF+rUV+llQc5z587h7u5OREQEDRs25Ny5cxgbG1O/fn29nMUDn8bkrVu3xhqT9+/fr7djsqenp3Zmc4MGDejXrx9z5sxh7NixevvZS299Y8KECYSEhBAREcGWLVuoUKECCxcu5Pjx40yaNCnW8Z2++XgsB5r1ptzc3LC1tdVxKiG+jhRjdKhNmzYEBQURGhqKoihER0fj6emp61iJim/WTlhYmA6SJM3bt2+JiorS/kEVERHB+/fvAfR2hx4YGEjdunWZP38+KpWKDh066GUhBmDLli1xtimKwvv37/Xykh+VSqWdkuvm5qbd/urVK9RqtQ6TJc/jx4+1awrpGw8PD5YvXx5rW968eRkwYIDeLtQKYGZmhouLC71798bd3Z1Vq1Zx7949jI2NOX/+vK7jJah///60adOG77//HtAUyseNG6fjVHEpikKOHDmwsLDAzMxMO/soY8aMREdH6zhd4r7//nuGDx+Ora0tKpWKw4cPa+/uok/evHnDrVu3KFCgAM+fP6dw4cKAZg0ZfbybS0zpZUFORVEIDg4mJCSE0NBQ3r17R7Zs2QgLCyMyMlLX8eKV0Jjcv39/vR6TfX19yZUrF2ZmZixbtgxHR0dWrVqlt5eipLe+ce/ePQ4cOEB0dDQNGjRg586dABQvXlwvi0cxpZeTEEIkhRRjdOjj6vBRUVFky5YNHx8fypUrx+7du3UdLUEnT55k0aJFhISEoCgKarWasLAwLl26pOto8XJ0dKRt27Y0bNgQtVrN2bNn6dq1K5s2baJkyZK6jhcvMzMzXr16pT3guHbtmt6fnT916hTXrl1j4MCBtGvXjoCAAMaMGaN3t+QePHgwbdq04eTJk9SvXx+ACxcuMGrUKL29Bh2gdOnSse7qkj17doYPH67jVPHLnj07R44coWnTptqDI0VROHz4sHZmnb6JWZg1NzfH0dERR0dHQHM9vT6ztbWlevXq3Lx5EyMjIyZMmKCX08vr1KlDp06dCA8Pp0aNGowaNQo7OzuOHz8e51bM+mby5Mls2bKFXbt2YWRkRNWqVencubOuY8Vhb2/PypUruXv3LrNnz2b16tXs2bMHNzc3vR7fQDMjdOXKlZiamjJu3Dhq1qzJmDFjdB0rjj59+vDjjz+iKAqjRo3CycmJWrVqcenSJb3b332UHsdkZ2dn7O3tmTx5Mo0bN8bCwoJ169bRv3//WDNw9Ul66xsGBgZ4eHgQHBxMcHAwnp6eWFpaEhAQQFRUlK7jJSq+kxDjx4/XcSohvo6sGaND1tbW/Pbbb8ycOZMBAwbw5MkTtm/fzpo1a3QdLUFNmjRh+vTpbNy4kf79+3P8+HFCQ0OZNGmSrqPFKzw8nLVr16JSqcicOTOKohAYGEirVq3Inz+/XhY5bt++zcSJE3n+/DkFCxbkzZs3LFq0SC/PxH7Utm1bZs6cyZ07d7h27Zr2lqT6uKhvaGgoGTJk0D5+8+YNiqLo5R+w6ZG3tzdTp07l6tWrWFhYoFKpCA4OpmrVqkyaNIn8+fPrOmIcDx8+1Muz8EnRsWNHdu3apX2sVqtp1aqV3q0ZA5rFLdVqNXXq1GHXrl2cPHmS0qVL079//1ifSX0U3yzWWrVq6TpWgj6Oc97e3piamqardZD0XVhYGNHR0WTKlIlHjx5x/vx5Spcurbd3KkqPYzJo7p4UFRUVa9+sVqs5efKk3i2e/VF66hvnz59nwoQJqNVqJk2axIIFCyhZsiR37txhyJAhen3pNoCPj4/2JET58uW1s2SESG+kGKNDDg4O7Ny5kw0bNmBpacmPP/6olwsvxvTxrjkrVqygXLly1K9fnxYtWnD48GFdR4uXs7Mzb9684fnz51StWpUrV65QpUoVvb4WFjRrFDx9+pTo6Gi9vo3xR23btmXPnj0MGjQIOzs7mjZtqtd9+fLlyyxatIidO3fy5MkT+vTpg5ubG1WqVNF1tFg+vxvY55ydndMoSfJFRUURGBiIWq0mR44cen0nl4/SS78AzQLwf/75p/bxx5lTRkZGWFtb6/0Yl54sWbKEzZs3p5tZrFeuXGHhwoXpoh9/nPX3kZGREYaGhoSHh2Nubq5dJF4fPX78mMDAwFgz6/Rt0fqYZExOO//884/2RM9H+tw3APz8/Lh27RolSpSgWLFiuo4Tr127dtGxY8cEj430+ZhIiITo/0j8f8zc3Jz9+/drF1bLnTu3Xq+/AppLaDw8PChWrBh//vknNWvW1MtrYT969OgRv//+OzNnzqRt27a4uLjg4uKi61jxWrp0KYMHD06XtzHOmTMn06dP5+7du7i5uTFnzhy9PdsGMHfuXObOnQtA0aJFWbNmDaNHj2bPnj06Tha/27dv8+rVK5o1a4aRkRF//PEHBQoU0HWsRBkZGWkXi0wv0lO/+Lg49owZM5gwYYKO0yTd7t27+emnnwgKCgI0l0uoVCoePHig42QJ279/P2fOnIkzi1VfzZkzJ93044cPHwKaS8GqVKmCnZ0dKpWKY8eOce7cOR2nS9jEiRM5e/YsBQsW1G7Tx0XrY5IxOW1MnTqVU6dOYWVlpd2mz30jKiqK8+fPa8fkO3fucOfOHb2cGSPzB8T/IynG6NDMmTM5dOgQrVu35tSpU0yaNElvCwUfubi4sGjRItzc3FizZg27du2iXbt2uo6VoBw5cqBSqShSpAiPHj2idevWels8Klu2LADVq1fXcZLkW7BgAcePH6dbt25kzJgRKysrBg8erOtYCQoPD4+1ZlCxYsX08hrpj2d5HBwc2LVrl/ZSju7du+vt3Wf279+f6PP6eID3UXrpFzENGjSIixcvUrt2bVavXs29e/cYNWpUrD8E9MnKlSv5+eefKVGihK6jJFnu3LkxNzenRIkSPHz4kB9//JEFCxboOlaC0mM/vn37NlOnTtU+btq0KStXrtRhosRdunSJP/74Q+9nrYKMyWntwoULHD16FDMzM11HSZLhw4fj7e1NsWLFYs1S08d+4eDgAGiOjQICArh16xbR0dFUqlQp1h3vhEhPpBijQ3ny5MHBwYGHDx8yevRowsLCyJgxo65jJap69eraYsGePXt48+YNWbJk0XGqhJUoUYLp06fTqVMnRo4cyevXr/W2sm5tbQ3AwYMHWb9+vY7TJI+rqytLly7VPnZ0dKR79+5s3rxZh6kSVrRoUdzc3GjVqhUqlYqDBw9q7zyijwIDA2MdJEVGRmrPYumbS5cu8fvvv9OsWbN4n9fHA7yP0lu/AM1ta2vXrg3A0aNH6d69O+PGjYv3Tmf6IEeOHOmqEAPpbxZreuzHGTJkYM+ePTRv3hy1Wo27u7teH1vky5eP8PDwdFGMkTE5bVlZWentcWZ8/v77b44eParrGMly7tw5xo0bR6VKlbRr3sycOZMffvhB19GESDZZM0aHLl26xKRJk4iOjmbXrl3Y2toyf/586tatq+toCXr58iUTJkzg5cuXbNu2jREjRjBr1iwsLS11HS1e0dHR3Lhxg6pVq3LixAkuXbpEhw4d9PZOSqApZMyfP598+fLpOsoXOTs78+DBA3x8fMiTJ492e3R0NHnz5tXeKlHffFwU+dq1a9q7owwZMgQLCwtdR4vXunX/a+/+o3K++z+APy/XZZhWjaEfnPzKDEu2fjmsQjpZO1GIbRXzYyK/f2wM90xdQheWw9Jtx9xirk23EFO4kR/Vat13rVLuxh2zW8K6o1Kp6/r+4XR9S0XtzPX+fHg+znGO63P98zydt49Pr8/7/Xp9jbi4OMMEqNOnTyMoKMgw8UdqgoOD4eHhIeldc02R27oAgAkTJiA2NhahoaGwsbFBUFCQobeXlNS9nT9z5gyqq6sxatSoBj0rpPwL4a1bt3Ds2DFMmzYN69evR3JyMmbNmgVvb2/R0Zokx3X822+/ITQ0FD/++CMUCgWGDRuGVatWNfh/RQrqjhFfu3YNRUVFcHBwgFKpNHwv1ePEvCcbz+LFi5GZmYkhQ4Y0KNZJdW2EhITg888/l1UDXD8/P0RGRhp2gP7666+YO3cuDh8+LDgZUeuxGCPQxIkT8dVXX2HmzJk4dOgQfvnlFyxevBhHjhwRHa1Z06dPx0cffQSNRoO4uDgcOHAAhw8fxr59+0RHe254eXnh2rVr6Ny5M9q1a2foqfCPf/xDdLRGTp8+jX79+kGtVjfoW6FSqWTTIFAuoqKiEB0djRkzZsDU1FSyx5QAoLi4GPHx8Zg+fbroKM89Pz8/rF27FiEhIdi7dy/KysqwfPlyyT2UNtcLq45Uf1Ehqi8uLq7Z7xQKhWSLirwnG09za8TX19fISVpm+vTp+Ne//oV+/fo1KB5JtccNAPj4+DT6XUnKQyOInoS/KQmk0+kaNFPr27evwDQtU1JSguHDh0Oj0UChUMDf35+FmD/Zxo0b0blzZ9ExWiQiIgLHjx/H7du3Jd9Qtr6DBw9iw4YNuHfvHgDpNxHVaDQoKiqCpaUlpkyZgjlz5uC///0vli9fLjpak7p27SrLh365rQsAWLZsGTZu3Ihp06ahR48e8Pf3f2rhQ4S6YsvFixcbjXk9ceKEiEhPVTfpp24dPE6q60KO6/j8+fP48ssvG02gkdpLiLpfqKOjozFr1qwG323evFlEpBbhPfnZu337Nrp06QJnZ2fRUVrl8XUsB1ZWVti9e7dhp1dsbKysnkGJ6mMxRiALCwucOXMGCoUC9+7dw759+yQ9gQZ4NE2pqKjI8GD6008/yeLMtJx8+umnOH78uOgYLWJlZQVXV1eUlJRg1KhRhutS3s0DAF999RViYmIkfVytvgsXLiAuLg6+vr545ZVX8M0338DHx0eyxRhAniNJ5bYuAKCoqKjBG8zvv/8e+/btg4uLi8BUjf3www+orq7G1q1bMX/+fMP1mpoaREdHw9PTU2C6ptVN+qmuroZWq0VaWhpUKhWGDRuG8ePHC07XPDmu47CwMCxfvhy2trZNFr6kQqPR4O7duzh9+jQKCwsN12tra5GVlYXFixeLC/cUvCc/W6tWrUJ0dDQCAgIMRdw6Unweys3NxcCBAyX97605arUaoaGh2LFjB/R6PVxcXLB27VrRsYj+EBZjBFq7di3UajVu3ryJ0aNHw9nZWfI3kxUrVmDWrFm4fv06xo4di9LSUkRGRoqO9Vzp378/Dh06BDs7uwbd+KVYqNu5cyeKiooQHBws6ckXj+vatassHu7qtGnTBgAMD03V1dWGa1Ilx5GkcloXu3fvRllZGbRaLX777TfD9draWsTHx0uun1B5eTn++c9/ory8HD/++KPhulKpxKJFiwQme7rQ0FCUl5fDz8/P0Fz23//+N1auXCk6WpPktI7rvPrqq7Jovunp6YlffvkFqampDSYfKpVKzJkzR2Cyp+M9+dmKjo4G8Oj4thxotVqEhoZi69atjb6T8ihu4FEj+C+//FJ0DKI/BYsxAqWlpWH9+vWy2lliYWGB2NhYFBYWora2Fr1795ZVfjnIyspCVlZWg2tSfKsCPCoSWFlZoUuXLrLaIjpw4EDMnz8fw4YNQ7t27QzXpXre38vLCwsXLkRpaSl2796NI0eO4L333hMd64kfDozzAAARMklEQVTkOJJUTuuiZ8+eyMnJaXT9pZdewvr16wUkerKJEydi4sSJSElJwdChQ0XHaZXMzMwGvQhGjhyJsWPHCkz0ZHJax3XefvtthIeH45133mmQ2dHRUWCqxuzs7GBnZwdPT0+YmJiIjtMqvCcbR2FhIfbu3YuKigro9XrodDrcuHFDckf6Q0NDATx6qfb4GG4pHgOr7+zZs9i+fTtKSkokfayRqCVYjBHo3LlziIiIgJubG3x9fWFnZyc60lMFBATAxsYGvr6+GDVqFAsxz4Bc3qrUV1lZiZs3b8piAhQAlJWVoWPHjsjMzGxwXaoPeB9//DHOnz8PKysr3Lx5E/PmzZP8W2Q5jiSV07pwd3eHu7s7xowZg6qqKgwYMAD3799HTk4OHBwcRMdrJDAw0LCzq6lddFJ+C9utWzf8+uuvhskdxcXFDfq9SY2c1nGdn3/+ucleIFJbF3V9hB4n5V4mdXhPNo7FixfD3d0dGRkZ8PX1xcmTJ2Frays6VrM+/vhj/PWvf0X79u1RWVmJyMhIxMfH48KFC6KjNUutVmPlypXo27evLI9ZEdXHaUqCPXjwACdOnMDRo0dx9+5deHt7Y9y4cZJu4Jqeno5Dhw4hNTXVUEh68803Rcd6bsjlrUp9j0+AqsO3FC8uOY4klSONRoNLly5h165dKC4uxpIlS+Dk5IR58+aJjtZAWlraE7+vf+RDKuoKSCUlJbhx4wYcHR2hVCqRkZEBW1tbSd+T5WL16tUIDQ1FYGBgo++kflRCbnhPNo66qT6bN2+Gq6srBg0ahPHjx+PYsWOiozXpb3/7G06dOoWgoCBs2LABzs7OWLZsGczNzUVHa5afnx8OHjwoOgbRn4LFGAlIT09HfHw8UlNTYW9vj7y8PEyaNAkBAQGiozWrsrISCQkJ2LJlCxQKBTp16oS//OUvsLe3Fx1N9vz8/ODu7o4zZ84Y3qr06dMHa9asER2tWf/5z3+QlJSE1NRUKJVKuLm5YejQoYY3yVLxxhtvIC8vD0OGDEGnTp0M16XecJieLTmvi/feew+HDx+GUqkE8Kghrq+vr6RHfF66dMlQbK6trcWNGzcMUzGkRG4FJDmu45ycHAwaNKjZn7XUfsZ1fv/9dxw5cgTl5eUNXpps3LhRdLTnghzXch1/f3/s3bsXR48exf379zFlyhR4e3tLthgDPBrHvXr1amzbtg3u7u6i4zQrPT0dAHDgwAGYmppi1KhRUKn+/5CH1I41ErUEjykJtGXLFhw7dgzW1tYYP348Vq5ciXbt2qGsrAyjRo2SZDEmJSUFhw4dQnJyMtzc3LBlyxa89dZbuHz5MmbOnIlz586Jjih7Dx8+xPz581FTU4MBAwbA399f0pM7AGDHjh2oqqqCv7+/ocFlQUGB5BpcWltbo6amBiqVCjExMYYHu+ZG19IfJ6eRpHJeFzU1NaisrETHjh0BPLp/SNmqVauQlpaG0tJS9O7dG/n5+XjrrbckWYyRaiGgOXJcx4MGDQIgv5/1woULYWlpiczMTHh4eODs2bOS3yHMe7Jx+Pj4IDg4GBqNBpMmTcL58+fRrVs30bEaqX90VK/Xw8TEBGFhYdi1axcA6R0RBNCg2XBOTg4uX76MBw8eoLi4GD179pRkZqKnYTFGIL1ej4CAAKSmpuLEiROoqqrChAkTYGJigp07d4qO16Rt27ZhwoQJWLNmDTp06GC4/vrrr2PatGkCkz0/OnTogOrqavTs2RO5ubmS7P/wuKysLCQkJBg+jxw5UpINZh0dHQ0PzE2N4pbiQ6lcyWkkqZzXxeTJk+Hn54eRI0cCeNSL7IMPPhCcqnnJyclITExEaGgogoKC8ODBA0k2HJYjOa9juSkuLsaePXuwYcMGeHp6YsaMGZgyZYroWE/Ee7JxODg4YNy4cTAxMUFMTAyys7MxbNgw0bEakdpR1paIiYkB8KhQdPDgQcTExODGjRuYOXMm3n33XcHpiP4Yac9Gfc4VFRUhMzMT/v7+GDduHM6dOwe1Wg0Akm3mu2/fPvTv3x9arRZ79uzBlStXDN9NnTpVXLDnSN1bFXd3d+zduxczZsyAhYWF6FhP1L17d1y7ds3w+c6dO5J8ExQeHo68vDy4u7sjLy/P8Cc/P1/SD3dyJKeRpHJeFx988AEmTJgArVaL3bt3w9fXV9LFmK5du6Jt27bo06cPLl++jDfffBP3798XHeu5IOd1LDdmZmYAgF69eiE/Px+vvvqq4ERPx3uycSxatMgwacvCwgKjR4/Gyy+/LDhVY05OTnBycoKNjQ2SkpLg5OQES0tLxMbGonfv3qLjPdH333+P/fv3A3j0/Hnw4EH28CLZ4s4YgbKzs3H8+HHDZ6nuJqhv165d0Gq1GDlyJHQ6HYKDgxEcHCz5YzRy8u6770Kn0+Hbb7+Fk5MTsrOzMXz4cNGxnqimpgZjx46Fg4MDVCoVMjIy0KVLFwQFBQGQ3nbXpqa50J9LjiNJ5bguVq9ejaqqKmzatMlwRHDdunWSOyJYp1u3boiOjsbQoUMREREBAKiurhac6vkix3UsNy4uLpg/fz4+/fRTTJs2Dbm5uY3GA0sN78nG0bdvX2zbtg2DBw9usCak2s9k6dKl8Pb2BvDo/uzg4IBPPvnEcFxJih4+fIi2bdsaPtf/O5HcsBgjkLW1Na5duwYbGxsA0t1NUN93332HgwcPGqr+ISEheP/991mM+RPNnDkTr7/+OqysrGBpaSmLcdFz5sxp8JlH1kiOI0nlSC5HBOuo1WokJSXBzs4Onp6eOHr0qKSbkxM1ZdGiRbh+/Tqsra2xefNmpKenIyQkRHSsJ+I92Tj+97//IS0trVFTaqm9lKpTWlqKyZMnAwBeeukl+Pv7G3adSJWHhwemTJmCMWPGQKFQIDExscFxNiI5YTFGILntJgAAc3PzBp3LO3ToYGgcSX+edevWiY7QKnJrvkjPXnh4uOgIL4S6I4JyKeqbmJhg8ODBOHv2LN5//324u7tLbuoaUUtkZWXh73//O4KDg1FQUCDpf3cA78nPWt2YduBRb5v6pNx0uH379khKSoKbmxuAR3296veElKJly5YhISEB6enpUKlUCAoKgoeHh+hYRH8IR1sLJLexmQCwYsUKXLp0Cd7e3lCpVDh58iTat2+Pt99+GwAwd+5cwQnlLyoqCq+99hpcXFwM42oBwMrKSmAqopaR80hSOZo6dSoyMzMbFfVfe+01ANIr6v/www+IiorCgwcP8N1338HHxweffPIJxo4dKzoaUYtpNBoUFRUhNzcXBw4cwOzZszFw4EAsX75cdLRGeE82DrmOac/Pz8fSpUtx+/ZtKBQKWFhYICIiAra2tqKjEb0QuDNGIKnemJ/E2toa1tbWqK6uRnV1tSQ7xMtdRUUF1q1b16AhIB+YSC7kPJJUjuR2RHDnzp3Yv38/AgIC0LlzZ8TFxeGjjz5iMYZk5cKFC4iLi4Ovry9MTEzwzTffwMfHR5LFGN6TjUOuY9qVSiWOHj2KkpIStG3bFiYmJo2OshHRs8NiDLUKd748e2fOnEFKSorkmwESNUXOI0nlSG4P/m3atDH0HAMeTXhp04aDHUle6tZsXTGjurpasuuY92RqSkZGBnQ6HVatWgW1Wm04WlVTU4M1a9YgMTFRcEKiFwOLMdQqbm5uKC4uhqmpKQDg3r17MDU1Rffu3aFWq9G/f3/BCeXP2toapaWlLMaQLIWHhyM8PByzZ8+W5SQMerZsbW2xd+9e1NTUIC8vD99++y3/3yDZ8fLywsKFC1FaWordu3fj8OHDkm2czXsyNSU5ORlpaWkoLi7G1q1bDcU5lUqFSZMmiY5H9MJgzxhqlaVLl8LLy8vQKCspKQkJCQkIDAzE2rVrodVqBSeUv2nTpuHnn3+Gra1tg3F9Uuv9QETUWhUVFYiKikJycjJ0Oh1cXFwQEhLSYLcMkdTNmjUL7u7uyM7OhqmpKZydnTFixAjRsYhabfv27Xj55Zfx4YcfIjg4GLm5udi4caOhoS8RPVvcGUOtUlBQAI1GY/js5uaGyMhIDBgwAFVVVQKTPT+Cg4NFRyAieia0Wi18fX2xZMkS0VGI/rDZs2fj/PnzKCgoQG1tLdq3b4/OnTvDzs5OdDSiVklKSsL8+fNx4sQJtG/fHocOHcLcuXNZjCEyEhZjqFVMTU2h1Wrh4+MDnU6H+Ph4mJmZ4cqVK9DpdKLjPRfk1gOCiKilampq8Pnnn+Pu3bsYPnw4RowYAUdHR6hUfBwh+bC3t4e9vT0+/PBDJCQkYMeOHfj666+Rk5MjOhpRq+h0OgwfPhxLliyBp6cnLC0tUVtbKzoW0QuDx5SoVW7dugW1Wo2LFy9CpVJh6NCh+Oyzz5CYmAgbGxu4urqKjkhERBJXVlaG+Ph4REVFoby8HBkZGaIjEbXYF198gYyMDCiVSjg6OsLZ2RlOTk545ZVXREcjapXAwECMGDECu3btwrFjx3D48GEkJiZi3759oqMRvRD4KopapVu3bti0aROuXr2K2tpa9OvXDyqVCoGBgaKjERGRxB0/fhzp6en46aefoFQqMWbMGLi4uIiORdQq9+7dg16vR69evdCnTx/07t2bhRiSJY1GgwMHDmDr1q0wMzPDrVu3sGnTJtGxiF4Y3BlDrZKdnY0FCxbA3NwcOp0Od+7cwfbt2zF48GDR0YiISOJcXV1RW1uLKVOmYPTo0ejVq5foSER/2JUrV5CSkoKYmBhUVFTg/PnzoiMREZGMsBhDrTJ58mSsWLHCUHzJzMxEWFgYYmNjBScjIiI5uHr1KlJTU5GWlobCwkL06dOHb2JJVq5evYqUlBSkpKQgPz8fdnZ2cHNzw9ixY0VHIyIiGeExJWqVioqKBrtg7O3tOUWJiIhaTKfToaamBpWVlaisrESHDh1ERyJqlQULFmDEiBGYOnUqhgwZAqVSKToSERHJEIsx1CpmZmY4deoUPDw8AAAnT56Eubm54FRERCQHrq6usLKywjvvvIN58+Zh4MCBoiMRtVp8fLzoCERE9BzgMSVqlcLCQixbtgzXr18HAPTo0QMRERE8909ERE/1+++/o1OnTqJjEBEREQnHYgy1SGBgIBQKBQBAr9ejoqICer0eHTt2hEKhwJ49ewQnJCIiqXNzc0NxcTFMTU2h1+tx//59mJqaonv37ggLC8Mbb7whOiIRERGRUfCYErXIvHnzREcgIiKZc3R0hJeXl+Goa1JSEhISEhAYGIgvvvgCWq1WcEIiIiIi42AxhlrEyclJdAQiIpK5goICaDQaw2c3NzdERkZiwIABbAZPREREL5Q2ogMQERHRi8HU1BRarRYVFRUoKyvD/v37YWZmhitXrkCn04mOR0RERGQ07BlDRERERnHr1i2o1WpcvHgRKpUKQ4cOxWeffYbExETY2NjA1dVVdEQiIiIio2AxhoiIiIzm4cOHuHr1Kmpra9GvXz+oVDwxTURERC8ePgERERGRUWRnZ2PBggUwNzeHTqfDnTt3sH37dgwePFh0NCIiIiKj4s4YIiIiMorJkydjxYoVhuJLZmYmwsLCEBsbKzgZERERkXGxgS8REREZRUVFRYNdMPb29pyiRERERC8kFmOIiIjIKMzMzHDq1CnD55MnT8Lc3FxgIiIiIiIxeEyJiIiIjKKwsBDLli3D9evXAQA9evRAREQEevXqJTgZERERkXGxGENERETPVGBgIBQKBQBAr9ejoqICer0eHTt2hEKhwJ49ewQnJCIiIjIuTlMiIiKiZ2revHmiIxARERFJCnfGEBEREREREREZERv4EhEREREREREZEYsxRERERERERERGxGIMEREREREREZERsRhDRERERERERGRELMYQERERERERERnR/wG8OJ6L0t0HOgAAAABJRU5ErkJggg==">
            <a:extLst>
              <a:ext uri="{FF2B5EF4-FFF2-40B4-BE49-F238E27FC236}">
                <a16:creationId xmlns:a16="http://schemas.microsoft.com/office/drawing/2014/main" id="{07598F0D-6D8C-4224-B79B-79943C954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483" y="1603332"/>
            <a:ext cx="8029932" cy="5254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50375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441</TotalTime>
  <Words>2127</Words>
  <Application>Microsoft Office PowerPoint</Application>
  <PresentationFormat>Widescreen</PresentationFormat>
  <Paragraphs>133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Slice</vt:lpstr>
      <vt:lpstr>BUAN 6340 Data Analysis Project</vt:lpstr>
      <vt:lpstr>DataSet</vt:lpstr>
      <vt:lpstr>Data Manipulation</vt:lpstr>
      <vt:lpstr>Exploratory Analysis </vt:lpstr>
      <vt:lpstr>Outliers (Post-Transformation)</vt:lpstr>
      <vt:lpstr>Variable Distributions</vt:lpstr>
      <vt:lpstr>Family Income Distribution</vt:lpstr>
      <vt:lpstr>PCSTCK Chart</vt:lpstr>
      <vt:lpstr>Correlation Matrix</vt:lpstr>
      <vt:lpstr>“Choice” Models</vt:lpstr>
      <vt:lpstr>Choice Logit Model Results</vt:lpstr>
      <vt:lpstr>Choice Logit Model Accuracy</vt:lpstr>
      <vt:lpstr>Choice Logit Model Visualizations</vt:lpstr>
      <vt:lpstr>Choice Tree Model Visualization</vt:lpstr>
      <vt:lpstr>Choice Tree Model Accuracy</vt:lpstr>
      <vt:lpstr>Choice Tree Model Interpretation</vt:lpstr>
      <vt:lpstr>LogWealth89 MOdel</vt:lpstr>
      <vt:lpstr>Logwealth89 Model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BUAN 6340 Data Analysis Project</dc:title>
  <dc:creator>Derek Tallent</dc:creator>
  <cp:lastModifiedBy>Derek Tallent</cp:lastModifiedBy>
  <cp:revision>1</cp:revision>
  <dcterms:created xsi:type="dcterms:W3CDTF">2019-07-07T17:31:54Z</dcterms:created>
  <dcterms:modified xsi:type="dcterms:W3CDTF">2019-07-08T03:39:55Z</dcterms:modified>
</cp:coreProperties>
</file>