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9" r:id="rId3"/>
    <p:sldId id="260"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E51BF0-F739-40D3-88D2-77AA96ECECB3}" v="54" dt="2020-07-28T22:47:01.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917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707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2371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311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876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7175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7919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2125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0020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832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10/6/2020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13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10/6/2020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52134776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C2D00-3871-4909-A944-3F8E751F1C62}"/>
              </a:ext>
            </a:extLst>
          </p:cNvPr>
          <p:cNvPicPr>
            <a:picLocks noChangeAspect="1"/>
          </p:cNvPicPr>
          <p:nvPr/>
        </p:nvPicPr>
        <p:blipFill rotWithShape="1">
          <a:blip r:embed="rId2"/>
          <a:srcRect l="1974" r="20693" b="1"/>
          <a:stretch/>
        </p:blipFill>
        <p:spPr>
          <a:xfrm>
            <a:off x="-3047" y="10"/>
            <a:ext cx="12191999" cy="6857990"/>
          </a:xfrm>
          <a:prstGeom prst="rect">
            <a:avLst/>
          </a:prstGeom>
        </p:spPr>
      </p:pic>
      <p:sp>
        <p:nvSpPr>
          <p:cNvPr id="16" name="Rectangle 15">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AF0CD-BDD9-4395-B1D8-6CFB071EC58B}"/>
              </a:ext>
            </a:extLst>
          </p:cNvPr>
          <p:cNvSpPr>
            <a:spLocks noGrp="1"/>
          </p:cNvSpPr>
          <p:nvPr>
            <p:ph type="ctrTitle"/>
          </p:nvPr>
        </p:nvSpPr>
        <p:spPr>
          <a:xfrm>
            <a:off x="321733" y="321733"/>
            <a:ext cx="11548532" cy="4229305"/>
          </a:xfrm>
        </p:spPr>
        <p:txBody>
          <a:bodyPr anchor="t">
            <a:normAutofit/>
          </a:bodyPr>
          <a:lstStyle/>
          <a:p>
            <a:r>
              <a:rPr lang="en-US" sz="11500" dirty="0">
                <a:solidFill>
                  <a:schemeClr val="bg1"/>
                </a:solidFill>
              </a:rPr>
              <a:t>Big Data Project</a:t>
            </a:r>
            <a:br>
              <a:rPr lang="en-US" sz="11500" dirty="0">
                <a:solidFill>
                  <a:schemeClr val="bg1"/>
                </a:solidFill>
              </a:rPr>
            </a:br>
            <a:endParaRPr lang="en-US" sz="11500" dirty="0">
              <a:solidFill>
                <a:schemeClr val="bg1"/>
              </a:solidFill>
            </a:endParaRPr>
          </a:p>
        </p:txBody>
      </p:sp>
      <p:sp>
        <p:nvSpPr>
          <p:cNvPr id="18" name="Rectangle 17">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 y="4702516"/>
            <a:ext cx="12191999" cy="2155484"/>
          </a:xfrm>
          <a:prstGeom prst="rect">
            <a:avLst/>
          </a:prstGeom>
          <a:gradFill flip="none" rotWithShape="1">
            <a:gsLst>
              <a:gs pos="59000">
                <a:schemeClr val="tx1">
                  <a:alpha val="3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F3725D-9F1D-4113-8EAB-F6D3E6D442A8}"/>
              </a:ext>
            </a:extLst>
          </p:cNvPr>
          <p:cNvSpPr>
            <a:spLocks noGrp="1"/>
          </p:cNvSpPr>
          <p:nvPr>
            <p:ph type="subTitle" idx="1"/>
          </p:nvPr>
        </p:nvSpPr>
        <p:spPr>
          <a:xfrm>
            <a:off x="268132" y="2956807"/>
            <a:ext cx="10703253" cy="4955345"/>
          </a:xfrm>
        </p:spPr>
        <p:txBody>
          <a:bodyPr anchor="b">
            <a:normAutofit fontScale="77500" lnSpcReduction="20000"/>
          </a:bodyPr>
          <a:lstStyle/>
          <a:p>
            <a:r>
              <a:rPr lang="en-US" sz="4400" dirty="0">
                <a:solidFill>
                  <a:schemeClr val="bg1"/>
                </a:solidFill>
              </a:rPr>
              <a:t>Group 9</a:t>
            </a:r>
          </a:p>
          <a:p>
            <a:r>
              <a:rPr lang="en-US" sz="4400" dirty="0">
                <a:solidFill>
                  <a:schemeClr val="bg1"/>
                </a:solidFill>
              </a:rPr>
              <a:t>Adam Butcher</a:t>
            </a:r>
          </a:p>
          <a:p>
            <a:r>
              <a:rPr lang="en-US" sz="4400" dirty="0" err="1">
                <a:solidFill>
                  <a:schemeClr val="bg1"/>
                </a:solidFill>
              </a:rPr>
              <a:t>Anka</a:t>
            </a:r>
            <a:r>
              <a:rPr lang="en-US" sz="4400" dirty="0">
                <a:solidFill>
                  <a:schemeClr val="bg1"/>
                </a:solidFill>
              </a:rPr>
              <a:t> Babu Paul Samson</a:t>
            </a:r>
          </a:p>
          <a:p>
            <a:r>
              <a:rPr lang="en-US" sz="4400" dirty="0">
                <a:solidFill>
                  <a:schemeClr val="bg1"/>
                </a:solidFill>
              </a:rPr>
              <a:t>Varun Banda</a:t>
            </a:r>
          </a:p>
          <a:p>
            <a:r>
              <a:rPr lang="en-US" sz="4400" dirty="0">
                <a:solidFill>
                  <a:schemeClr val="bg1"/>
                </a:solidFill>
              </a:rPr>
              <a:t>Monika </a:t>
            </a:r>
            <a:r>
              <a:rPr lang="en-US" sz="4400" dirty="0" err="1">
                <a:solidFill>
                  <a:schemeClr val="bg1"/>
                </a:solidFill>
              </a:rPr>
              <a:t>Chintha</a:t>
            </a:r>
            <a:endParaRPr lang="en-US" sz="4400" dirty="0">
              <a:solidFill>
                <a:schemeClr val="bg1"/>
              </a:solidFill>
            </a:endParaRPr>
          </a:p>
          <a:p>
            <a:r>
              <a:rPr lang="en-US" sz="4400" dirty="0">
                <a:solidFill>
                  <a:schemeClr val="bg1"/>
                </a:solidFill>
              </a:rPr>
              <a:t>Siddharth </a:t>
            </a:r>
            <a:r>
              <a:rPr lang="en-US" sz="4400" dirty="0" err="1">
                <a:solidFill>
                  <a:schemeClr val="bg1"/>
                </a:solidFill>
              </a:rPr>
              <a:t>Hareendran</a:t>
            </a:r>
            <a:endParaRPr lang="en-US" sz="4400" dirty="0">
              <a:solidFill>
                <a:schemeClr val="bg1"/>
              </a:solidFill>
            </a:endParaRPr>
          </a:p>
          <a:p>
            <a:r>
              <a:rPr lang="en-US" sz="4400" dirty="0" err="1">
                <a:solidFill>
                  <a:schemeClr val="bg1"/>
                </a:solidFill>
              </a:rPr>
              <a:t>Harshadeep</a:t>
            </a:r>
            <a:r>
              <a:rPr lang="en-US" sz="4400" dirty="0">
                <a:solidFill>
                  <a:schemeClr val="bg1"/>
                </a:solidFill>
              </a:rPr>
              <a:t> Shinde</a:t>
            </a:r>
          </a:p>
          <a:p>
            <a:r>
              <a:rPr lang="en-US" sz="4400" dirty="0">
                <a:solidFill>
                  <a:schemeClr val="bg1"/>
                </a:solidFill>
              </a:rPr>
              <a:t>Derek Tallent</a:t>
            </a:r>
          </a:p>
          <a:p>
            <a:endParaRPr lang="en-US" sz="4400" dirty="0">
              <a:solidFill>
                <a:schemeClr val="bg1"/>
              </a:solidFill>
            </a:endParaRPr>
          </a:p>
          <a:p>
            <a:endParaRPr lang="en-US" sz="5200" dirty="0">
              <a:solidFill>
                <a:schemeClr val="bg1"/>
              </a:solidFill>
            </a:endParaRPr>
          </a:p>
        </p:txBody>
      </p:sp>
      <p:pic>
        <p:nvPicPr>
          <p:cNvPr id="5" name="Picture 4">
            <a:extLst>
              <a:ext uri="{FF2B5EF4-FFF2-40B4-BE49-F238E27FC236}">
                <a16:creationId xmlns:a16="http://schemas.microsoft.com/office/drawing/2014/main" id="{74DDFFA7-5C53-4938-B9EE-F4AA53FC4FAF}"/>
              </a:ext>
            </a:extLst>
          </p:cNvPr>
          <p:cNvPicPr>
            <a:picLocks noChangeAspect="1"/>
          </p:cNvPicPr>
          <p:nvPr/>
        </p:nvPicPr>
        <p:blipFill>
          <a:blip r:embed="rId3"/>
          <a:stretch>
            <a:fillRect/>
          </a:stretch>
        </p:blipFill>
        <p:spPr>
          <a:xfrm>
            <a:off x="3589491" y="2432868"/>
            <a:ext cx="8334375" cy="3848100"/>
          </a:xfrm>
          <a:prstGeom prst="rect">
            <a:avLst/>
          </a:prstGeom>
        </p:spPr>
      </p:pic>
    </p:spTree>
    <p:extLst>
      <p:ext uri="{BB962C8B-B14F-4D97-AF65-F5344CB8AC3E}">
        <p14:creationId xmlns:p14="http://schemas.microsoft.com/office/powerpoint/2010/main" val="418292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C2D00-3871-4909-A944-3F8E751F1C62}"/>
              </a:ext>
            </a:extLst>
          </p:cNvPr>
          <p:cNvPicPr>
            <a:picLocks noChangeAspect="1"/>
          </p:cNvPicPr>
          <p:nvPr/>
        </p:nvPicPr>
        <p:blipFill rotWithShape="1">
          <a:blip r:embed="rId2"/>
          <a:srcRect l="1974" r="20693" b="1"/>
          <a:stretch/>
        </p:blipFill>
        <p:spPr>
          <a:xfrm>
            <a:off x="1" y="0"/>
            <a:ext cx="12191999" cy="7019557"/>
          </a:xfrm>
          <a:prstGeom prst="rect">
            <a:avLst/>
          </a:prstGeom>
        </p:spPr>
      </p:pic>
      <p:sp>
        <p:nvSpPr>
          <p:cNvPr id="2" name="Title 1">
            <a:extLst>
              <a:ext uri="{FF2B5EF4-FFF2-40B4-BE49-F238E27FC236}">
                <a16:creationId xmlns:a16="http://schemas.microsoft.com/office/drawing/2014/main" id="{C86AF0CD-BDD9-4395-B1D8-6CFB071EC58B}"/>
              </a:ext>
            </a:extLst>
          </p:cNvPr>
          <p:cNvSpPr>
            <a:spLocks noGrp="1"/>
          </p:cNvSpPr>
          <p:nvPr>
            <p:ph type="ctrTitle"/>
          </p:nvPr>
        </p:nvSpPr>
        <p:spPr>
          <a:xfrm>
            <a:off x="268134" y="161567"/>
            <a:ext cx="11548532" cy="2271301"/>
          </a:xfrm>
        </p:spPr>
        <p:txBody>
          <a:bodyPr anchor="t">
            <a:normAutofit fontScale="90000"/>
          </a:bodyPr>
          <a:lstStyle/>
          <a:p>
            <a:pPr algn="ctr"/>
            <a:br>
              <a:rPr lang="en-US" sz="11500" dirty="0">
                <a:solidFill>
                  <a:schemeClr val="bg1"/>
                </a:solidFill>
              </a:rPr>
            </a:br>
            <a:endParaRPr lang="en-US" sz="11500" dirty="0">
              <a:solidFill>
                <a:schemeClr val="bg1"/>
              </a:solidFill>
            </a:endParaRPr>
          </a:p>
        </p:txBody>
      </p:sp>
      <p:sp>
        <p:nvSpPr>
          <p:cNvPr id="3" name="Subtitle 2">
            <a:extLst>
              <a:ext uri="{FF2B5EF4-FFF2-40B4-BE49-F238E27FC236}">
                <a16:creationId xmlns:a16="http://schemas.microsoft.com/office/drawing/2014/main" id="{43F3725D-9F1D-4113-8EAB-F6D3E6D442A8}"/>
              </a:ext>
            </a:extLst>
          </p:cNvPr>
          <p:cNvSpPr>
            <a:spLocks noGrp="1"/>
          </p:cNvSpPr>
          <p:nvPr>
            <p:ph type="subTitle" idx="1"/>
          </p:nvPr>
        </p:nvSpPr>
        <p:spPr>
          <a:xfrm>
            <a:off x="436099" y="3302585"/>
            <a:ext cx="10703253" cy="4955345"/>
          </a:xfrm>
        </p:spPr>
        <p:txBody>
          <a:bodyPr anchor="b">
            <a:normAutofit/>
          </a:bodyPr>
          <a:lstStyle/>
          <a:p>
            <a:endParaRPr lang="en-US" sz="4400" dirty="0">
              <a:solidFill>
                <a:schemeClr val="bg1"/>
              </a:solidFill>
            </a:endParaRPr>
          </a:p>
          <a:p>
            <a:endParaRPr lang="en-US" sz="5200" dirty="0">
              <a:solidFill>
                <a:schemeClr val="bg1"/>
              </a:solidFill>
            </a:endParaRPr>
          </a:p>
        </p:txBody>
      </p:sp>
      <p:sp>
        <p:nvSpPr>
          <p:cNvPr id="6" name="TextBox 5">
            <a:extLst>
              <a:ext uri="{FF2B5EF4-FFF2-40B4-BE49-F238E27FC236}">
                <a16:creationId xmlns:a16="http://schemas.microsoft.com/office/drawing/2014/main" id="{5E33565C-96BE-464B-9298-D28C42B04279}"/>
              </a:ext>
            </a:extLst>
          </p:cNvPr>
          <p:cNvSpPr txBox="1"/>
          <p:nvPr/>
        </p:nvSpPr>
        <p:spPr>
          <a:xfrm>
            <a:off x="436099" y="338203"/>
            <a:ext cx="11225633" cy="1107996"/>
          </a:xfrm>
          <a:prstGeom prst="rect">
            <a:avLst/>
          </a:prstGeom>
          <a:noFill/>
        </p:spPr>
        <p:txBody>
          <a:bodyPr wrap="square" rtlCol="0">
            <a:spAutoFit/>
          </a:bodyPr>
          <a:lstStyle/>
          <a:p>
            <a:pPr algn="ctr"/>
            <a:r>
              <a:rPr lang="en-US" sz="6600" dirty="0">
                <a:solidFill>
                  <a:schemeClr val="bg1"/>
                </a:solidFill>
                <a:latin typeface="Modern Love" panose="04090805081005020601" pitchFamily="82" charset="0"/>
              </a:rPr>
              <a:t>Project Objectives</a:t>
            </a:r>
          </a:p>
        </p:txBody>
      </p:sp>
      <p:sp>
        <p:nvSpPr>
          <p:cNvPr id="8" name="Rectangle 7">
            <a:extLst>
              <a:ext uri="{FF2B5EF4-FFF2-40B4-BE49-F238E27FC236}">
                <a16:creationId xmlns:a16="http://schemas.microsoft.com/office/drawing/2014/main" id="{3BA45BE3-B602-4C0F-B1F9-65BD7E145254}"/>
              </a:ext>
            </a:extLst>
          </p:cNvPr>
          <p:cNvSpPr/>
          <p:nvPr/>
        </p:nvSpPr>
        <p:spPr>
          <a:xfrm>
            <a:off x="1005332" y="1622834"/>
            <a:ext cx="10087166" cy="5235165"/>
          </a:xfrm>
          <a:prstGeom prst="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749FAB6-1A4D-4495-814C-A1FC474D1704}"/>
              </a:ext>
            </a:extLst>
          </p:cNvPr>
          <p:cNvSpPr txBox="1"/>
          <p:nvPr/>
        </p:nvSpPr>
        <p:spPr>
          <a:xfrm>
            <a:off x="1099502" y="1622835"/>
            <a:ext cx="9619989" cy="5262979"/>
          </a:xfrm>
          <a:prstGeom prst="rect">
            <a:avLst/>
          </a:prstGeom>
          <a:noFill/>
        </p:spPr>
        <p:txBody>
          <a:bodyPr wrap="square" rtlCol="0">
            <a:spAutoFit/>
          </a:bodyPr>
          <a:lstStyle/>
          <a:p>
            <a:r>
              <a:rPr lang="en-US" sz="2800" dirty="0">
                <a:solidFill>
                  <a:schemeClr val="bg1"/>
                </a:solidFill>
                <a:latin typeface="Abadi" panose="020B0604020104020204" pitchFamily="34" charset="0"/>
              </a:rPr>
              <a:t>Objective 1: Collect and process geolocation, truck route, and  data relating to risky driving attributes (unsafe following, speeding, lane departures etc.)</a:t>
            </a:r>
          </a:p>
          <a:p>
            <a:endParaRPr lang="en-US" sz="2800" dirty="0">
              <a:solidFill>
                <a:schemeClr val="bg1"/>
              </a:solidFill>
              <a:latin typeface="Abadi" panose="020B0604020104020204" pitchFamily="34" charset="0"/>
            </a:endParaRPr>
          </a:p>
          <a:p>
            <a:r>
              <a:rPr lang="en-US" sz="2800" dirty="0">
                <a:solidFill>
                  <a:schemeClr val="bg1"/>
                </a:solidFill>
                <a:latin typeface="Abadi" panose="020B0604020104020204" pitchFamily="34" charset="0"/>
              </a:rPr>
              <a:t>Objective 2:  Determine risk factor for each driver based on number of risky events they have recorded. Determine which drivers are at high risk of causing an event or driving dangerously (speeding, tailgating, traffic accident, etc.)</a:t>
            </a:r>
          </a:p>
          <a:p>
            <a:endParaRPr lang="en-US" sz="2800" dirty="0">
              <a:solidFill>
                <a:schemeClr val="bg1"/>
              </a:solidFill>
              <a:latin typeface="Abadi" panose="020B0604020104020204" pitchFamily="34" charset="0"/>
            </a:endParaRPr>
          </a:p>
          <a:p>
            <a:r>
              <a:rPr lang="en-US" sz="2800" dirty="0">
                <a:solidFill>
                  <a:schemeClr val="bg1"/>
                </a:solidFill>
                <a:latin typeface="Abadi" panose="020B0604020104020204" pitchFamily="34" charset="0"/>
              </a:rPr>
              <a:t>Objective 3: Create dashboards to visualize which drivers are the most risky and which locations have the most risk events occurring.</a:t>
            </a:r>
          </a:p>
        </p:txBody>
      </p:sp>
    </p:spTree>
    <p:extLst>
      <p:ext uri="{BB962C8B-B14F-4D97-AF65-F5344CB8AC3E}">
        <p14:creationId xmlns:p14="http://schemas.microsoft.com/office/powerpoint/2010/main" val="191600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C2D00-3871-4909-A944-3F8E751F1C62}"/>
              </a:ext>
            </a:extLst>
          </p:cNvPr>
          <p:cNvPicPr>
            <a:picLocks noChangeAspect="1"/>
          </p:cNvPicPr>
          <p:nvPr/>
        </p:nvPicPr>
        <p:blipFill rotWithShape="1">
          <a:blip r:embed="rId2"/>
          <a:srcRect l="1974" r="20693" b="1"/>
          <a:stretch/>
        </p:blipFill>
        <p:spPr>
          <a:xfrm>
            <a:off x="0" y="5814"/>
            <a:ext cx="12191999" cy="7019557"/>
          </a:xfrm>
          <a:prstGeom prst="rect">
            <a:avLst/>
          </a:prstGeom>
        </p:spPr>
      </p:pic>
      <p:sp>
        <p:nvSpPr>
          <p:cNvPr id="2" name="Title 1">
            <a:extLst>
              <a:ext uri="{FF2B5EF4-FFF2-40B4-BE49-F238E27FC236}">
                <a16:creationId xmlns:a16="http://schemas.microsoft.com/office/drawing/2014/main" id="{C86AF0CD-BDD9-4395-B1D8-6CFB071EC58B}"/>
              </a:ext>
            </a:extLst>
          </p:cNvPr>
          <p:cNvSpPr>
            <a:spLocks noGrp="1"/>
          </p:cNvSpPr>
          <p:nvPr>
            <p:ph type="ctrTitle"/>
          </p:nvPr>
        </p:nvSpPr>
        <p:spPr>
          <a:xfrm>
            <a:off x="268134" y="161567"/>
            <a:ext cx="11548532" cy="2271301"/>
          </a:xfrm>
        </p:spPr>
        <p:txBody>
          <a:bodyPr anchor="t">
            <a:normAutofit fontScale="90000"/>
          </a:bodyPr>
          <a:lstStyle/>
          <a:p>
            <a:pPr algn="ctr"/>
            <a:br>
              <a:rPr lang="en-US" sz="11500" dirty="0">
                <a:solidFill>
                  <a:schemeClr val="bg1"/>
                </a:solidFill>
              </a:rPr>
            </a:br>
            <a:endParaRPr lang="en-US" sz="11500" dirty="0">
              <a:solidFill>
                <a:schemeClr val="bg1"/>
              </a:solidFill>
            </a:endParaRPr>
          </a:p>
        </p:txBody>
      </p:sp>
      <p:sp>
        <p:nvSpPr>
          <p:cNvPr id="3" name="Subtitle 2">
            <a:extLst>
              <a:ext uri="{FF2B5EF4-FFF2-40B4-BE49-F238E27FC236}">
                <a16:creationId xmlns:a16="http://schemas.microsoft.com/office/drawing/2014/main" id="{43F3725D-9F1D-4113-8EAB-F6D3E6D442A8}"/>
              </a:ext>
            </a:extLst>
          </p:cNvPr>
          <p:cNvSpPr>
            <a:spLocks noGrp="1"/>
          </p:cNvSpPr>
          <p:nvPr>
            <p:ph type="subTitle" idx="1"/>
          </p:nvPr>
        </p:nvSpPr>
        <p:spPr>
          <a:xfrm>
            <a:off x="436099" y="3302585"/>
            <a:ext cx="10703253" cy="4955345"/>
          </a:xfrm>
        </p:spPr>
        <p:txBody>
          <a:bodyPr anchor="b">
            <a:normAutofit/>
          </a:bodyPr>
          <a:lstStyle/>
          <a:p>
            <a:endParaRPr lang="en-US" sz="4400" dirty="0">
              <a:solidFill>
                <a:schemeClr val="bg1"/>
              </a:solidFill>
            </a:endParaRPr>
          </a:p>
          <a:p>
            <a:endParaRPr lang="en-US" sz="5200" dirty="0">
              <a:solidFill>
                <a:schemeClr val="bg1"/>
              </a:solidFill>
            </a:endParaRPr>
          </a:p>
        </p:txBody>
      </p:sp>
      <p:sp>
        <p:nvSpPr>
          <p:cNvPr id="6" name="TextBox 5">
            <a:extLst>
              <a:ext uri="{FF2B5EF4-FFF2-40B4-BE49-F238E27FC236}">
                <a16:creationId xmlns:a16="http://schemas.microsoft.com/office/drawing/2014/main" id="{5E33565C-96BE-464B-9298-D28C42B04279}"/>
              </a:ext>
            </a:extLst>
          </p:cNvPr>
          <p:cNvSpPr txBox="1"/>
          <p:nvPr/>
        </p:nvSpPr>
        <p:spPr>
          <a:xfrm>
            <a:off x="483182" y="-40459"/>
            <a:ext cx="11225633" cy="923330"/>
          </a:xfrm>
          <a:prstGeom prst="rect">
            <a:avLst/>
          </a:prstGeom>
          <a:noFill/>
        </p:spPr>
        <p:txBody>
          <a:bodyPr wrap="square" rtlCol="0">
            <a:spAutoFit/>
          </a:bodyPr>
          <a:lstStyle/>
          <a:p>
            <a:pPr algn="ctr"/>
            <a:r>
              <a:rPr lang="en-US" sz="5400" dirty="0">
                <a:solidFill>
                  <a:schemeClr val="bg1"/>
                </a:solidFill>
                <a:latin typeface="Modern Love" panose="04090805081005020601" pitchFamily="82" charset="0"/>
              </a:rPr>
              <a:t>Project Analysis Workflow</a:t>
            </a:r>
          </a:p>
        </p:txBody>
      </p:sp>
      <p:pic>
        <p:nvPicPr>
          <p:cNvPr id="5" name="Picture 4">
            <a:extLst>
              <a:ext uri="{FF2B5EF4-FFF2-40B4-BE49-F238E27FC236}">
                <a16:creationId xmlns:a16="http://schemas.microsoft.com/office/drawing/2014/main" id="{0879EF65-F100-44AA-A360-36EB94068E54}"/>
              </a:ext>
            </a:extLst>
          </p:cNvPr>
          <p:cNvPicPr>
            <a:picLocks noChangeAspect="1"/>
          </p:cNvPicPr>
          <p:nvPr/>
        </p:nvPicPr>
        <p:blipFill>
          <a:blip r:embed="rId3"/>
          <a:stretch>
            <a:fillRect/>
          </a:stretch>
        </p:blipFill>
        <p:spPr>
          <a:xfrm>
            <a:off x="4151741" y="1420870"/>
            <a:ext cx="1011998" cy="1011998"/>
          </a:xfrm>
          <a:prstGeom prst="rect">
            <a:avLst/>
          </a:prstGeom>
        </p:spPr>
      </p:pic>
      <p:pic>
        <p:nvPicPr>
          <p:cNvPr id="7" name="Picture 6">
            <a:extLst>
              <a:ext uri="{FF2B5EF4-FFF2-40B4-BE49-F238E27FC236}">
                <a16:creationId xmlns:a16="http://schemas.microsoft.com/office/drawing/2014/main" id="{BC80AEDF-4571-4C42-8A2D-9DCA11B146F6}"/>
              </a:ext>
            </a:extLst>
          </p:cNvPr>
          <p:cNvPicPr>
            <a:picLocks noChangeAspect="1"/>
          </p:cNvPicPr>
          <p:nvPr/>
        </p:nvPicPr>
        <p:blipFill>
          <a:blip r:embed="rId4"/>
          <a:stretch>
            <a:fillRect/>
          </a:stretch>
        </p:blipFill>
        <p:spPr>
          <a:xfrm>
            <a:off x="3927860" y="2696678"/>
            <a:ext cx="1459760" cy="1062547"/>
          </a:xfrm>
          <a:prstGeom prst="rect">
            <a:avLst/>
          </a:prstGeom>
        </p:spPr>
      </p:pic>
      <p:pic>
        <p:nvPicPr>
          <p:cNvPr id="8" name="Picture 7">
            <a:extLst>
              <a:ext uri="{FF2B5EF4-FFF2-40B4-BE49-F238E27FC236}">
                <a16:creationId xmlns:a16="http://schemas.microsoft.com/office/drawing/2014/main" id="{62CDFE29-AA43-4FA8-8094-5BE4118285A9}"/>
              </a:ext>
            </a:extLst>
          </p:cNvPr>
          <p:cNvPicPr>
            <a:picLocks noChangeAspect="1"/>
          </p:cNvPicPr>
          <p:nvPr/>
        </p:nvPicPr>
        <p:blipFill>
          <a:blip r:embed="rId5"/>
          <a:stretch>
            <a:fillRect/>
          </a:stretch>
        </p:blipFill>
        <p:spPr>
          <a:xfrm>
            <a:off x="4061167" y="4096119"/>
            <a:ext cx="1231107" cy="1107996"/>
          </a:xfrm>
          <a:prstGeom prst="rect">
            <a:avLst/>
          </a:prstGeom>
        </p:spPr>
      </p:pic>
      <p:pic>
        <p:nvPicPr>
          <p:cNvPr id="10" name="Picture 9">
            <a:extLst>
              <a:ext uri="{FF2B5EF4-FFF2-40B4-BE49-F238E27FC236}">
                <a16:creationId xmlns:a16="http://schemas.microsoft.com/office/drawing/2014/main" id="{432B16A5-AA5F-4819-B26C-E33BEAAC50D6}"/>
              </a:ext>
            </a:extLst>
          </p:cNvPr>
          <p:cNvPicPr>
            <a:picLocks noChangeAspect="1"/>
          </p:cNvPicPr>
          <p:nvPr/>
        </p:nvPicPr>
        <p:blipFill>
          <a:blip r:embed="rId6"/>
          <a:stretch>
            <a:fillRect/>
          </a:stretch>
        </p:blipFill>
        <p:spPr>
          <a:xfrm>
            <a:off x="5787725" y="4071955"/>
            <a:ext cx="1231107" cy="1107996"/>
          </a:xfrm>
          <a:prstGeom prst="rect">
            <a:avLst/>
          </a:prstGeom>
        </p:spPr>
      </p:pic>
      <p:pic>
        <p:nvPicPr>
          <p:cNvPr id="11" name="Picture 10">
            <a:extLst>
              <a:ext uri="{FF2B5EF4-FFF2-40B4-BE49-F238E27FC236}">
                <a16:creationId xmlns:a16="http://schemas.microsoft.com/office/drawing/2014/main" id="{E3A05208-2EAF-4CB3-AA95-73C4774BE290}"/>
              </a:ext>
            </a:extLst>
          </p:cNvPr>
          <p:cNvPicPr>
            <a:picLocks noChangeAspect="1"/>
          </p:cNvPicPr>
          <p:nvPr/>
        </p:nvPicPr>
        <p:blipFill>
          <a:blip r:embed="rId7"/>
          <a:stretch>
            <a:fillRect/>
          </a:stretch>
        </p:blipFill>
        <p:spPr>
          <a:xfrm>
            <a:off x="2404394" y="4051420"/>
            <a:ext cx="1231107" cy="1107996"/>
          </a:xfrm>
          <a:prstGeom prst="rect">
            <a:avLst/>
          </a:prstGeom>
        </p:spPr>
      </p:pic>
      <p:pic>
        <p:nvPicPr>
          <p:cNvPr id="12" name="Picture 11">
            <a:extLst>
              <a:ext uri="{FF2B5EF4-FFF2-40B4-BE49-F238E27FC236}">
                <a16:creationId xmlns:a16="http://schemas.microsoft.com/office/drawing/2014/main" id="{7B6E7D3E-AA92-4C88-B9C0-AC9AA13D1EF4}"/>
              </a:ext>
            </a:extLst>
          </p:cNvPr>
          <p:cNvPicPr>
            <a:picLocks noChangeAspect="1"/>
          </p:cNvPicPr>
          <p:nvPr/>
        </p:nvPicPr>
        <p:blipFill>
          <a:blip r:embed="rId8"/>
          <a:stretch>
            <a:fillRect/>
          </a:stretch>
        </p:blipFill>
        <p:spPr>
          <a:xfrm>
            <a:off x="3374888" y="5609725"/>
            <a:ext cx="1105944" cy="1107996"/>
          </a:xfrm>
          <a:prstGeom prst="rect">
            <a:avLst/>
          </a:prstGeom>
        </p:spPr>
      </p:pic>
      <p:sp>
        <p:nvSpPr>
          <p:cNvPr id="17" name="Rectangle: Rounded Corners 16">
            <a:extLst>
              <a:ext uri="{FF2B5EF4-FFF2-40B4-BE49-F238E27FC236}">
                <a16:creationId xmlns:a16="http://schemas.microsoft.com/office/drawing/2014/main" id="{E9EBB0D0-A9ED-4CE0-BC19-8EA2E689520C}"/>
              </a:ext>
            </a:extLst>
          </p:cNvPr>
          <p:cNvSpPr/>
          <p:nvPr/>
        </p:nvSpPr>
        <p:spPr>
          <a:xfrm>
            <a:off x="608669" y="1446199"/>
            <a:ext cx="2426396" cy="9866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8BFAB8-8F72-44B7-8792-5AC77E061447}"/>
              </a:ext>
            </a:extLst>
          </p:cNvPr>
          <p:cNvSpPr txBox="1"/>
          <p:nvPr/>
        </p:nvSpPr>
        <p:spPr>
          <a:xfrm>
            <a:off x="1078414" y="1735943"/>
            <a:ext cx="1941534" cy="369332"/>
          </a:xfrm>
          <a:prstGeom prst="rect">
            <a:avLst/>
          </a:prstGeom>
          <a:noFill/>
        </p:spPr>
        <p:txBody>
          <a:bodyPr wrap="square" rtlCol="0">
            <a:spAutoFit/>
          </a:bodyPr>
          <a:lstStyle/>
          <a:p>
            <a:r>
              <a:rPr lang="en-US" dirty="0">
                <a:latin typeface="Microsoft YaHei" panose="020B0503020204020204" pitchFamily="34" charset="-122"/>
                <a:ea typeface="Microsoft YaHei" panose="020B0503020204020204" pitchFamily="34" charset="-122"/>
              </a:rPr>
              <a:t>Data Source</a:t>
            </a:r>
          </a:p>
        </p:txBody>
      </p:sp>
      <p:sp>
        <p:nvSpPr>
          <p:cNvPr id="20" name="Rectangle: Rounded Corners 19">
            <a:extLst>
              <a:ext uri="{FF2B5EF4-FFF2-40B4-BE49-F238E27FC236}">
                <a16:creationId xmlns:a16="http://schemas.microsoft.com/office/drawing/2014/main" id="{50FED9BB-FBF4-4928-BE2C-F9B75EDDE2BD}"/>
              </a:ext>
            </a:extLst>
          </p:cNvPr>
          <p:cNvSpPr/>
          <p:nvPr/>
        </p:nvSpPr>
        <p:spPr>
          <a:xfrm>
            <a:off x="608669" y="2737100"/>
            <a:ext cx="2426396" cy="9866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7F30362-CF1E-4D1B-BA28-54F784D57486}"/>
              </a:ext>
            </a:extLst>
          </p:cNvPr>
          <p:cNvSpPr txBox="1"/>
          <p:nvPr/>
        </p:nvSpPr>
        <p:spPr>
          <a:xfrm>
            <a:off x="1078414" y="2988807"/>
            <a:ext cx="1941534" cy="369332"/>
          </a:xfrm>
          <a:prstGeom prst="rect">
            <a:avLst/>
          </a:prstGeom>
          <a:noFill/>
        </p:spPr>
        <p:txBody>
          <a:bodyPr wrap="square" rtlCol="0">
            <a:spAutoFit/>
          </a:bodyPr>
          <a:lstStyle/>
          <a:p>
            <a:r>
              <a:rPr lang="en-US" dirty="0">
                <a:latin typeface="Microsoft YaHei" panose="020B0503020204020204" pitchFamily="34" charset="-122"/>
                <a:ea typeface="Microsoft YaHei" panose="020B0503020204020204" pitchFamily="34" charset="-122"/>
              </a:rPr>
              <a:t>Data Storage</a:t>
            </a:r>
          </a:p>
        </p:txBody>
      </p:sp>
      <p:sp>
        <p:nvSpPr>
          <p:cNvPr id="25" name="Rectangle: Rounded Corners 24">
            <a:extLst>
              <a:ext uri="{FF2B5EF4-FFF2-40B4-BE49-F238E27FC236}">
                <a16:creationId xmlns:a16="http://schemas.microsoft.com/office/drawing/2014/main" id="{0C042653-6086-4A2C-9E64-893850C7FDA1}"/>
              </a:ext>
            </a:extLst>
          </p:cNvPr>
          <p:cNvSpPr/>
          <p:nvPr/>
        </p:nvSpPr>
        <p:spPr>
          <a:xfrm>
            <a:off x="140139" y="4121131"/>
            <a:ext cx="1876551" cy="9866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69CC9BA-C2E7-409E-BB43-E9F930E78123}"/>
              </a:ext>
            </a:extLst>
          </p:cNvPr>
          <p:cNvSpPr txBox="1"/>
          <p:nvPr/>
        </p:nvSpPr>
        <p:spPr>
          <a:xfrm>
            <a:off x="117402" y="4270764"/>
            <a:ext cx="1941534" cy="646331"/>
          </a:xfrm>
          <a:prstGeom prst="rect">
            <a:avLst/>
          </a:prstGeom>
          <a:noFill/>
        </p:spPr>
        <p:txBody>
          <a:bodyPr wrap="square" rtlCol="0">
            <a:spAutoFit/>
          </a:bodyPr>
          <a:lstStyle/>
          <a:p>
            <a:pPr algn="ctr"/>
            <a:r>
              <a:rPr lang="en-US" dirty="0">
                <a:latin typeface="Microsoft YaHei" panose="020B0503020204020204" pitchFamily="34" charset="-122"/>
                <a:ea typeface="Microsoft YaHei" panose="020B0503020204020204" pitchFamily="34" charset="-122"/>
              </a:rPr>
              <a:t>Data </a:t>
            </a:r>
          </a:p>
          <a:p>
            <a:pPr algn="ctr"/>
            <a:r>
              <a:rPr lang="en-US" dirty="0">
                <a:latin typeface="Microsoft YaHei" panose="020B0503020204020204" pitchFamily="34" charset="-122"/>
                <a:ea typeface="Microsoft YaHei" panose="020B0503020204020204" pitchFamily="34" charset="-122"/>
              </a:rPr>
              <a:t>Processing</a:t>
            </a:r>
          </a:p>
        </p:txBody>
      </p:sp>
      <p:sp>
        <p:nvSpPr>
          <p:cNvPr id="29" name="Rectangle: Rounded Corners 28">
            <a:extLst>
              <a:ext uri="{FF2B5EF4-FFF2-40B4-BE49-F238E27FC236}">
                <a16:creationId xmlns:a16="http://schemas.microsoft.com/office/drawing/2014/main" id="{87F65524-7889-4E0A-9FDD-6E1EDF94FF71}"/>
              </a:ext>
            </a:extLst>
          </p:cNvPr>
          <p:cNvSpPr/>
          <p:nvPr/>
        </p:nvSpPr>
        <p:spPr>
          <a:xfrm>
            <a:off x="608669" y="5663739"/>
            <a:ext cx="2426396" cy="98666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A491079-AACC-41FC-9FC7-43193A340C2B}"/>
              </a:ext>
            </a:extLst>
          </p:cNvPr>
          <p:cNvSpPr txBox="1"/>
          <p:nvPr/>
        </p:nvSpPr>
        <p:spPr>
          <a:xfrm>
            <a:off x="873840" y="5714958"/>
            <a:ext cx="1941534" cy="923330"/>
          </a:xfrm>
          <a:prstGeom prst="rect">
            <a:avLst/>
          </a:prstGeom>
          <a:noFill/>
        </p:spPr>
        <p:txBody>
          <a:bodyPr wrap="square" rtlCol="0">
            <a:spAutoFit/>
          </a:bodyPr>
          <a:lstStyle/>
          <a:p>
            <a:pPr algn="ctr"/>
            <a:r>
              <a:rPr lang="en-US" dirty="0">
                <a:latin typeface="Microsoft YaHei" panose="020B0503020204020204" pitchFamily="34" charset="-122"/>
                <a:ea typeface="Microsoft YaHei" panose="020B0503020204020204" pitchFamily="34" charset="-122"/>
              </a:rPr>
              <a:t>Data Exploration &amp; Analysis</a:t>
            </a:r>
          </a:p>
        </p:txBody>
      </p:sp>
      <p:cxnSp>
        <p:nvCxnSpPr>
          <p:cNvPr id="39" name="Straight Arrow Connector 38">
            <a:extLst>
              <a:ext uri="{FF2B5EF4-FFF2-40B4-BE49-F238E27FC236}">
                <a16:creationId xmlns:a16="http://schemas.microsoft.com/office/drawing/2014/main" id="{56406742-D78E-4722-B9EA-4B85AD520840}"/>
              </a:ext>
            </a:extLst>
          </p:cNvPr>
          <p:cNvCxnSpPr>
            <a:cxnSpLocks/>
          </p:cNvCxnSpPr>
          <p:nvPr/>
        </p:nvCxnSpPr>
        <p:spPr>
          <a:xfrm>
            <a:off x="4645214" y="2432868"/>
            <a:ext cx="0" cy="2743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FB2A29FF-0EEC-46E0-AC46-87FDF3018EDC}"/>
              </a:ext>
            </a:extLst>
          </p:cNvPr>
          <p:cNvCxnSpPr>
            <a:stCxn id="7" idx="1"/>
          </p:cNvCxnSpPr>
          <p:nvPr/>
        </p:nvCxnSpPr>
        <p:spPr>
          <a:xfrm rot="10800000" flipV="1">
            <a:off x="3253114" y="3227952"/>
            <a:ext cx="674746" cy="81198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2889C89-2050-48CD-9D49-97C1E5DB6BD3}"/>
              </a:ext>
            </a:extLst>
          </p:cNvPr>
          <p:cNvCxnSpPr>
            <a:cxnSpLocks/>
          </p:cNvCxnSpPr>
          <p:nvPr/>
        </p:nvCxnSpPr>
        <p:spPr>
          <a:xfrm>
            <a:off x="4676720" y="3794876"/>
            <a:ext cx="1" cy="3012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B5D3164-1B19-440C-B9EE-492FC7F11CB0}"/>
              </a:ext>
            </a:extLst>
          </p:cNvPr>
          <p:cNvCxnSpPr>
            <a:cxnSpLocks/>
            <a:stCxn id="7" idx="3"/>
          </p:cNvCxnSpPr>
          <p:nvPr/>
        </p:nvCxnSpPr>
        <p:spPr>
          <a:xfrm>
            <a:off x="5387620" y="3227952"/>
            <a:ext cx="708380" cy="83251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5BACA52C-922D-4BE5-8C55-D337B91CBF1C}"/>
              </a:ext>
            </a:extLst>
          </p:cNvPr>
          <p:cNvCxnSpPr>
            <a:cxnSpLocks/>
            <a:endCxn id="12" idx="0"/>
          </p:cNvCxnSpPr>
          <p:nvPr/>
        </p:nvCxnSpPr>
        <p:spPr>
          <a:xfrm rot="5400000">
            <a:off x="3915603" y="5216371"/>
            <a:ext cx="405611" cy="38109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04E690B3-4406-42F7-BE80-DEED3BB05495}"/>
              </a:ext>
            </a:extLst>
          </p:cNvPr>
          <p:cNvCxnSpPr>
            <a:cxnSpLocks/>
          </p:cNvCxnSpPr>
          <p:nvPr/>
        </p:nvCxnSpPr>
        <p:spPr>
          <a:xfrm rot="16200000" flipH="1">
            <a:off x="4991281" y="5214724"/>
            <a:ext cx="435840" cy="366290"/>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1D75ED4-C551-4FEA-A1F6-7FACBE2C721D}"/>
              </a:ext>
            </a:extLst>
          </p:cNvPr>
          <p:cNvSpPr/>
          <p:nvPr/>
        </p:nvSpPr>
        <p:spPr>
          <a:xfrm>
            <a:off x="7299701" y="739695"/>
            <a:ext cx="4674285" cy="617383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84BEA93-9F0C-4007-ADC0-30DE7326C961}"/>
              </a:ext>
            </a:extLst>
          </p:cNvPr>
          <p:cNvSpPr txBox="1"/>
          <p:nvPr/>
        </p:nvSpPr>
        <p:spPr>
          <a:xfrm>
            <a:off x="7385127" y="801857"/>
            <a:ext cx="4309727" cy="6186309"/>
          </a:xfrm>
          <a:prstGeom prst="rect">
            <a:avLst/>
          </a:prstGeom>
          <a:noFill/>
        </p:spPr>
        <p:txBody>
          <a:bodyPr wrap="square" rtlCol="0">
            <a:spAutoFit/>
          </a:bodyPr>
          <a:lstStyle/>
          <a:p>
            <a:pPr marL="342900" indent="-342900">
              <a:buFont typeface="+mj-lt"/>
              <a:buAutoNum type="arabicPeriod"/>
            </a:pPr>
            <a:r>
              <a:rPr lang="en-US" dirty="0">
                <a:latin typeface="Abadi" panose="020B0604020104020204" pitchFamily="34" charset="0"/>
              </a:rPr>
              <a:t>Sourced data from Cloudera </a:t>
            </a: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Ingested data into Hadoop Distributed File System (HDFS)</a:t>
            </a: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Used Hive to load data into tables in order to prepare for risk factor analysis</a:t>
            </a: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Ran Pig script that joined different hive tables and determined a risk factor from geolocation and truck tables</a:t>
            </a: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Filtered all driver IDs with a risk factor greater than 7 using </a:t>
            </a:r>
            <a:r>
              <a:rPr lang="en-US" dirty="0" err="1">
                <a:latin typeface="Abadi" panose="020B0604020104020204" pitchFamily="34" charset="0"/>
              </a:rPr>
              <a:t>PySpark</a:t>
            </a:r>
            <a:endParaRPr lang="en-US" dirty="0">
              <a:latin typeface="Abadi" panose="020B0604020104020204" pitchFamily="34" charset="0"/>
            </a:endParaRP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Integrated Hive with Tableau in order to create risk factor dashboard.</a:t>
            </a:r>
          </a:p>
          <a:p>
            <a:pPr marL="342900" indent="-342900">
              <a:buFont typeface="+mj-lt"/>
              <a:buAutoNum type="arabicPeriod"/>
            </a:pPr>
            <a:endParaRPr lang="en-US" dirty="0">
              <a:latin typeface="Abadi" panose="020B0604020104020204" pitchFamily="34" charset="0"/>
            </a:endParaRPr>
          </a:p>
          <a:p>
            <a:pPr marL="342900" indent="-342900">
              <a:buFont typeface="+mj-lt"/>
              <a:buAutoNum type="arabicPeriod"/>
            </a:pPr>
            <a:r>
              <a:rPr lang="en-US" dirty="0">
                <a:latin typeface="Abadi" panose="020B0604020104020204" pitchFamily="34" charset="0"/>
              </a:rPr>
              <a:t>Used Hive tables to perform logistic regression analysis using Python</a:t>
            </a:r>
          </a:p>
        </p:txBody>
      </p:sp>
      <p:pic>
        <p:nvPicPr>
          <p:cNvPr id="9" name="Picture 8">
            <a:extLst>
              <a:ext uri="{FF2B5EF4-FFF2-40B4-BE49-F238E27FC236}">
                <a16:creationId xmlns:a16="http://schemas.microsoft.com/office/drawing/2014/main" id="{345D6758-62EE-4668-8D99-F85688B43FC8}"/>
              </a:ext>
            </a:extLst>
          </p:cNvPr>
          <p:cNvPicPr>
            <a:picLocks noChangeAspect="1"/>
          </p:cNvPicPr>
          <p:nvPr/>
        </p:nvPicPr>
        <p:blipFill>
          <a:blip r:embed="rId9"/>
          <a:stretch>
            <a:fillRect/>
          </a:stretch>
        </p:blipFill>
        <p:spPr>
          <a:xfrm>
            <a:off x="4819087" y="5593026"/>
            <a:ext cx="1128232" cy="1141394"/>
          </a:xfrm>
          <a:prstGeom prst="rect">
            <a:avLst/>
          </a:prstGeom>
        </p:spPr>
      </p:pic>
    </p:spTree>
    <p:extLst>
      <p:ext uri="{BB962C8B-B14F-4D97-AF65-F5344CB8AC3E}">
        <p14:creationId xmlns:p14="http://schemas.microsoft.com/office/powerpoint/2010/main" val="383591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C2D00-3871-4909-A944-3F8E751F1C62}"/>
              </a:ext>
            </a:extLst>
          </p:cNvPr>
          <p:cNvPicPr>
            <a:picLocks noChangeAspect="1"/>
          </p:cNvPicPr>
          <p:nvPr/>
        </p:nvPicPr>
        <p:blipFill rotWithShape="1">
          <a:blip r:embed="rId2"/>
          <a:srcRect l="1974" r="20693" b="1"/>
          <a:stretch/>
        </p:blipFill>
        <p:spPr>
          <a:xfrm>
            <a:off x="-47085" y="0"/>
            <a:ext cx="12191999" cy="7019557"/>
          </a:xfrm>
          <a:prstGeom prst="rect">
            <a:avLst/>
          </a:prstGeom>
        </p:spPr>
      </p:pic>
      <p:sp>
        <p:nvSpPr>
          <p:cNvPr id="2" name="Title 1">
            <a:extLst>
              <a:ext uri="{FF2B5EF4-FFF2-40B4-BE49-F238E27FC236}">
                <a16:creationId xmlns:a16="http://schemas.microsoft.com/office/drawing/2014/main" id="{C86AF0CD-BDD9-4395-B1D8-6CFB071EC58B}"/>
              </a:ext>
            </a:extLst>
          </p:cNvPr>
          <p:cNvSpPr>
            <a:spLocks noGrp="1"/>
          </p:cNvSpPr>
          <p:nvPr>
            <p:ph type="ctrTitle"/>
          </p:nvPr>
        </p:nvSpPr>
        <p:spPr>
          <a:xfrm>
            <a:off x="268134" y="161567"/>
            <a:ext cx="11548532" cy="2271301"/>
          </a:xfrm>
        </p:spPr>
        <p:txBody>
          <a:bodyPr anchor="t">
            <a:normAutofit fontScale="90000"/>
          </a:bodyPr>
          <a:lstStyle/>
          <a:p>
            <a:pPr algn="ctr"/>
            <a:br>
              <a:rPr lang="en-US" sz="11500" dirty="0">
                <a:solidFill>
                  <a:schemeClr val="bg1"/>
                </a:solidFill>
              </a:rPr>
            </a:br>
            <a:endParaRPr lang="en-US" sz="11500" dirty="0">
              <a:solidFill>
                <a:schemeClr val="bg1"/>
              </a:solidFill>
            </a:endParaRPr>
          </a:p>
        </p:txBody>
      </p:sp>
      <p:sp>
        <p:nvSpPr>
          <p:cNvPr id="3" name="Subtitle 2">
            <a:extLst>
              <a:ext uri="{FF2B5EF4-FFF2-40B4-BE49-F238E27FC236}">
                <a16:creationId xmlns:a16="http://schemas.microsoft.com/office/drawing/2014/main" id="{43F3725D-9F1D-4113-8EAB-F6D3E6D442A8}"/>
              </a:ext>
            </a:extLst>
          </p:cNvPr>
          <p:cNvSpPr>
            <a:spLocks noGrp="1"/>
          </p:cNvSpPr>
          <p:nvPr>
            <p:ph type="subTitle" idx="1"/>
          </p:nvPr>
        </p:nvSpPr>
        <p:spPr>
          <a:xfrm>
            <a:off x="436099" y="3302585"/>
            <a:ext cx="10703253" cy="4955345"/>
          </a:xfrm>
        </p:spPr>
        <p:txBody>
          <a:bodyPr anchor="b">
            <a:normAutofit/>
          </a:bodyPr>
          <a:lstStyle/>
          <a:p>
            <a:endParaRPr lang="en-US" sz="4400" dirty="0">
              <a:solidFill>
                <a:schemeClr val="bg1"/>
              </a:solidFill>
            </a:endParaRPr>
          </a:p>
          <a:p>
            <a:endParaRPr lang="en-US" sz="5200" dirty="0">
              <a:solidFill>
                <a:schemeClr val="bg1"/>
              </a:solidFill>
            </a:endParaRPr>
          </a:p>
        </p:txBody>
      </p:sp>
      <p:sp>
        <p:nvSpPr>
          <p:cNvPr id="6" name="TextBox 5">
            <a:extLst>
              <a:ext uri="{FF2B5EF4-FFF2-40B4-BE49-F238E27FC236}">
                <a16:creationId xmlns:a16="http://schemas.microsoft.com/office/drawing/2014/main" id="{5E33565C-96BE-464B-9298-D28C42B04279}"/>
              </a:ext>
            </a:extLst>
          </p:cNvPr>
          <p:cNvSpPr txBox="1"/>
          <p:nvPr/>
        </p:nvSpPr>
        <p:spPr>
          <a:xfrm>
            <a:off x="436099" y="338203"/>
            <a:ext cx="11225633" cy="707886"/>
          </a:xfrm>
          <a:prstGeom prst="rect">
            <a:avLst/>
          </a:prstGeom>
          <a:noFill/>
        </p:spPr>
        <p:txBody>
          <a:bodyPr wrap="square" rtlCol="0">
            <a:spAutoFit/>
          </a:bodyPr>
          <a:lstStyle/>
          <a:p>
            <a:pPr algn="ctr"/>
            <a:r>
              <a:rPr lang="en-US" sz="4000" dirty="0">
                <a:solidFill>
                  <a:schemeClr val="bg1"/>
                </a:solidFill>
                <a:latin typeface="Modern Love" panose="04090805081005020601" pitchFamily="82" charset="0"/>
              </a:rPr>
              <a:t>Dashboards</a:t>
            </a:r>
          </a:p>
        </p:txBody>
      </p:sp>
      <p:pic>
        <p:nvPicPr>
          <p:cNvPr id="5" name="Picture 4">
            <a:extLst>
              <a:ext uri="{FF2B5EF4-FFF2-40B4-BE49-F238E27FC236}">
                <a16:creationId xmlns:a16="http://schemas.microsoft.com/office/drawing/2014/main" id="{B8B222FC-8388-4333-8B4F-95E34623F112}"/>
              </a:ext>
            </a:extLst>
          </p:cNvPr>
          <p:cNvPicPr>
            <a:picLocks noChangeAspect="1"/>
          </p:cNvPicPr>
          <p:nvPr/>
        </p:nvPicPr>
        <p:blipFill>
          <a:blip r:embed="rId3"/>
          <a:stretch>
            <a:fillRect/>
          </a:stretch>
        </p:blipFill>
        <p:spPr>
          <a:xfrm>
            <a:off x="718901" y="3685700"/>
            <a:ext cx="5048365" cy="3172300"/>
          </a:xfrm>
          <a:prstGeom prst="rect">
            <a:avLst/>
          </a:prstGeom>
        </p:spPr>
      </p:pic>
      <p:pic>
        <p:nvPicPr>
          <p:cNvPr id="7" name="Picture 6">
            <a:extLst>
              <a:ext uri="{FF2B5EF4-FFF2-40B4-BE49-F238E27FC236}">
                <a16:creationId xmlns:a16="http://schemas.microsoft.com/office/drawing/2014/main" id="{E372A563-DC6F-4A47-A523-0B065F206BE4}"/>
              </a:ext>
            </a:extLst>
          </p:cNvPr>
          <p:cNvPicPr>
            <a:picLocks noChangeAspect="1"/>
          </p:cNvPicPr>
          <p:nvPr/>
        </p:nvPicPr>
        <p:blipFill>
          <a:blip r:embed="rId4"/>
          <a:stretch>
            <a:fillRect/>
          </a:stretch>
        </p:blipFill>
        <p:spPr>
          <a:xfrm>
            <a:off x="5767266" y="3677017"/>
            <a:ext cx="5540051" cy="3189665"/>
          </a:xfrm>
          <a:prstGeom prst="rect">
            <a:avLst/>
          </a:prstGeom>
        </p:spPr>
      </p:pic>
      <p:pic>
        <p:nvPicPr>
          <p:cNvPr id="8" name="Picture 7">
            <a:extLst>
              <a:ext uri="{FF2B5EF4-FFF2-40B4-BE49-F238E27FC236}">
                <a16:creationId xmlns:a16="http://schemas.microsoft.com/office/drawing/2014/main" id="{E07B4A0E-4537-4FA2-9131-142F9B31B136}"/>
              </a:ext>
            </a:extLst>
          </p:cNvPr>
          <p:cNvPicPr>
            <a:picLocks noChangeAspect="1"/>
          </p:cNvPicPr>
          <p:nvPr/>
        </p:nvPicPr>
        <p:blipFill>
          <a:blip r:embed="rId5"/>
          <a:stretch>
            <a:fillRect/>
          </a:stretch>
        </p:blipFill>
        <p:spPr>
          <a:xfrm>
            <a:off x="718900" y="822546"/>
            <a:ext cx="5021779" cy="2863154"/>
          </a:xfrm>
          <a:prstGeom prst="rect">
            <a:avLst/>
          </a:prstGeom>
        </p:spPr>
      </p:pic>
      <p:pic>
        <p:nvPicPr>
          <p:cNvPr id="9" name="Picture 8">
            <a:extLst>
              <a:ext uri="{FF2B5EF4-FFF2-40B4-BE49-F238E27FC236}">
                <a16:creationId xmlns:a16="http://schemas.microsoft.com/office/drawing/2014/main" id="{B7989CD3-4AAE-4BC9-9F58-3AE87900AAFB}"/>
              </a:ext>
            </a:extLst>
          </p:cNvPr>
          <p:cNvPicPr>
            <a:picLocks noChangeAspect="1"/>
          </p:cNvPicPr>
          <p:nvPr/>
        </p:nvPicPr>
        <p:blipFill>
          <a:blip r:embed="rId6"/>
          <a:stretch>
            <a:fillRect/>
          </a:stretch>
        </p:blipFill>
        <p:spPr>
          <a:xfrm>
            <a:off x="5710660" y="822546"/>
            <a:ext cx="5596657" cy="2845787"/>
          </a:xfrm>
          <a:prstGeom prst="rect">
            <a:avLst/>
          </a:prstGeom>
        </p:spPr>
      </p:pic>
    </p:spTree>
    <p:extLst>
      <p:ext uri="{BB962C8B-B14F-4D97-AF65-F5344CB8AC3E}">
        <p14:creationId xmlns:p14="http://schemas.microsoft.com/office/powerpoint/2010/main" val="1535424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0C2D00-3871-4909-A944-3F8E751F1C62}"/>
              </a:ext>
            </a:extLst>
          </p:cNvPr>
          <p:cNvPicPr>
            <a:picLocks noChangeAspect="1"/>
          </p:cNvPicPr>
          <p:nvPr/>
        </p:nvPicPr>
        <p:blipFill rotWithShape="1">
          <a:blip r:embed="rId2"/>
          <a:srcRect l="1974" r="20693" b="1"/>
          <a:stretch/>
        </p:blipFill>
        <p:spPr>
          <a:xfrm>
            <a:off x="1" y="0"/>
            <a:ext cx="12191999" cy="7019557"/>
          </a:xfrm>
          <a:prstGeom prst="rect">
            <a:avLst/>
          </a:prstGeom>
        </p:spPr>
      </p:pic>
      <p:sp>
        <p:nvSpPr>
          <p:cNvPr id="2" name="Title 1">
            <a:extLst>
              <a:ext uri="{FF2B5EF4-FFF2-40B4-BE49-F238E27FC236}">
                <a16:creationId xmlns:a16="http://schemas.microsoft.com/office/drawing/2014/main" id="{C86AF0CD-BDD9-4395-B1D8-6CFB071EC58B}"/>
              </a:ext>
            </a:extLst>
          </p:cNvPr>
          <p:cNvSpPr>
            <a:spLocks noGrp="1"/>
          </p:cNvSpPr>
          <p:nvPr>
            <p:ph type="ctrTitle"/>
          </p:nvPr>
        </p:nvSpPr>
        <p:spPr>
          <a:xfrm>
            <a:off x="268134" y="161567"/>
            <a:ext cx="11548532" cy="2271301"/>
          </a:xfrm>
        </p:spPr>
        <p:txBody>
          <a:bodyPr anchor="t">
            <a:normAutofit fontScale="90000"/>
          </a:bodyPr>
          <a:lstStyle/>
          <a:p>
            <a:pPr algn="ctr"/>
            <a:br>
              <a:rPr lang="en-US" sz="11500" dirty="0">
                <a:solidFill>
                  <a:schemeClr val="bg1"/>
                </a:solidFill>
              </a:rPr>
            </a:br>
            <a:endParaRPr lang="en-US" sz="11500" dirty="0">
              <a:solidFill>
                <a:schemeClr val="bg1"/>
              </a:solidFill>
            </a:endParaRPr>
          </a:p>
        </p:txBody>
      </p:sp>
      <p:sp>
        <p:nvSpPr>
          <p:cNvPr id="3" name="Subtitle 2">
            <a:extLst>
              <a:ext uri="{FF2B5EF4-FFF2-40B4-BE49-F238E27FC236}">
                <a16:creationId xmlns:a16="http://schemas.microsoft.com/office/drawing/2014/main" id="{43F3725D-9F1D-4113-8EAB-F6D3E6D442A8}"/>
              </a:ext>
            </a:extLst>
          </p:cNvPr>
          <p:cNvSpPr>
            <a:spLocks noGrp="1"/>
          </p:cNvSpPr>
          <p:nvPr>
            <p:ph type="subTitle" idx="1"/>
          </p:nvPr>
        </p:nvSpPr>
        <p:spPr>
          <a:xfrm>
            <a:off x="436099" y="3302585"/>
            <a:ext cx="10703253" cy="4955345"/>
          </a:xfrm>
        </p:spPr>
        <p:txBody>
          <a:bodyPr anchor="b">
            <a:normAutofit/>
          </a:bodyPr>
          <a:lstStyle/>
          <a:p>
            <a:endParaRPr lang="en-US" sz="4400" dirty="0">
              <a:solidFill>
                <a:schemeClr val="bg1"/>
              </a:solidFill>
            </a:endParaRPr>
          </a:p>
          <a:p>
            <a:endParaRPr lang="en-US" sz="5200" dirty="0">
              <a:solidFill>
                <a:schemeClr val="bg1"/>
              </a:solidFill>
            </a:endParaRPr>
          </a:p>
        </p:txBody>
      </p:sp>
      <p:sp>
        <p:nvSpPr>
          <p:cNvPr id="6" name="TextBox 5">
            <a:extLst>
              <a:ext uri="{FF2B5EF4-FFF2-40B4-BE49-F238E27FC236}">
                <a16:creationId xmlns:a16="http://schemas.microsoft.com/office/drawing/2014/main" id="{5E33565C-96BE-464B-9298-D28C42B04279}"/>
              </a:ext>
            </a:extLst>
          </p:cNvPr>
          <p:cNvSpPr txBox="1"/>
          <p:nvPr/>
        </p:nvSpPr>
        <p:spPr>
          <a:xfrm>
            <a:off x="436099" y="338203"/>
            <a:ext cx="11225633" cy="1107996"/>
          </a:xfrm>
          <a:prstGeom prst="rect">
            <a:avLst/>
          </a:prstGeom>
          <a:noFill/>
        </p:spPr>
        <p:txBody>
          <a:bodyPr wrap="square" rtlCol="0">
            <a:spAutoFit/>
          </a:bodyPr>
          <a:lstStyle/>
          <a:p>
            <a:pPr algn="ctr"/>
            <a:r>
              <a:rPr lang="en-US" sz="6600" dirty="0">
                <a:solidFill>
                  <a:schemeClr val="bg1"/>
                </a:solidFill>
                <a:latin typeface="Modern Love" panose="04090805081005020601" pitchFamily="82" charset="0"/>
              </a:rPr>
              <a:t>Logistic Regression</a:t>
            </a:r>
          </a:p>
        </p:txBody>
      </p:sp>
      <p:sp>
        <p:nvSpPr>
          <p:cNvPr id="8" name="Rectangle 7">
            <a:extLst>
              <a:ext uri="{FF2B5EF4-FFF2-40B4-BE49-F238E27FC236}">
                <a16:creationId xmlns:a16="http://schemas.microsoft.com/office/drawing/2014/main" id="{3BA45BE3-B602-4C0F-B1F9-65BD7E145254}"/>
              </a:ext>
            </a:extLst>
          </p:cNvPr>
          <p:cNvSpPr/>
          <p:nvPr/>
        </p:nvSpPr>
        <p:spPr>
          <a:xfrm>
            <a:off x="939452" y="1622834"/>
            <a:ext cx="4744115" cy="4777965"/>
          </a:xfrm>
          <a:prstGeom prst="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749FAB6-1A4D-4495-814C-A1FC474D1704}"/>
              </a:ext>
            </a:extLst>
          </p:cNvPr>
          <p:cNvSpPr txBox="1"/>
          <p:nvPr/>
        </p:nvSpPr>
        <p:spPr>
          <a:xfrm>
            <a:off x="939452" y="1897918"/>
            <a:ext cx="4744115" cy="4401205"/>
          </a:xfrm>
          <a:prstGeom prst="rect">
            <a:avLst/>
          </a:prstGeom>
          <a:noFill/>
        </p:spPr>
        <p:txBody>
          <a:bodyPr wrap="square" rtlCol="0">
            <a:spAutoFit/>
          </a:bodyPr>
          <a:lstStyle/>
          <a:p>
            <a:pPr algn="ctr"/>
            <a:r>
              <a:rPr lang="en-US" sz="2400" dirty="0">
                <a:solidFill>
                  <a:schemeClr val="bg1"/>
                </a:solidFill>
                <a:latin typeface="Abadi" panose="020B0604020104020204" pitchFamily="34" charset="0"/>
              </a:rPr>
              <a:t>We utilized feature importance to find which events are more important in determining risk factor, the following are the events listed from most to least important:</a:t>
            </a:r>
          </a:p>
          <a:p>
            <a:pPr algn="ctr"/>
            <a:endParaRPr lang="en-US" sz="2400" dirty="0">
              <a:solidFill>
                <a:schemeClr val="bg1"/>
              </a:solidFill>
              <a:latin typeface="Abadi" panose="020B0604020104020204" pitchFamily="34" charset="0"/>
            </a:endParaRPr>
          </a:p>
          <a:p>
            <a:pPr marL="514350" indent="-514350">
              <a:buFont typeface="+mj-lt"/>
              <a:buAutoNum type="arabicPeriod"/>
            </a:pPr>
            <a:r>
              <a:rPr lang="en-US" sz="2800" i="1" dirty="0">
                <a:solidFill>
                  <a:schemeClr val="bg1"/>
                </a:solidFill>
                <a:latin typeface="Abadi" panose="020B0604020104020204" pitchFamily="34" charset="0"/>
              </a:rPr>
              <a:t>Unsafe Following Distance</a:t>
            </a:r>
          </a:p>
          <a:p>
            <a:pPr marL="514350" indent="-514350">
              <a:buFont typeface="+mj-lt"/>
              <a:buAutoNum type="arabicPeriod"/>
            </a:pPr>
            <a:r>
              <a:rPr lang="en-US" sz="2800" i="1" dirty="0">
                <a:solidFill>
                  <a:schemeClr val="bg1"/>
                </a:solidFill>
                <a:latin typeface="Abadi" panose="020B0604020104020204" pitchFamily="34" charset="0"/>
              </a:rPr>
              <a:t>Speeding</a:t>
            </a:r>
          </a:p>
          <a:p>
            <a:pPr marL="514350" indent="-514350">
              <a:buFont typeface="+mj-lt"/>
              <a:buAutoNum type="arabicPeriod"/>
            </a:pPr>
            <a:r>
              <a:rPr lang="en-US" sz="2800" i="1" dirty="0">
                <a:solidFill>
                  <a:schemeClr val="bg1"/>
                </a:solidFill>
                <a:latin typeface="Abadi" panose="020B0604020104020204" pitchFamily="34" charset="0"/>
              </a:rPr>
              <a:t>Unsafe Tailing Distance</a:t>
            </a:r>
          </a:p>
          <a:p>
            <a:pPr marL="514350" indent="-514350">
              <a:buFont typeface="+mj-lt"/>
              <a:buAutoNum type="arabicPeriod"/>
            </a:pPr>
            <a:r>
              <a:rPr lang="en-US" sz="2800" i="1" dirty="0">
                <a:solidFill>
                  <a:schemeClr val="bg1"/>
                </a:solidFill>
                <a:latin typeface="Abadi" panose="020B0604020104020204" pitchFamily="34" charset="0"/>
              </a:rPr>
              <a:t>Lane Departure</a:t>
            </a:r>
          </a:p>
        </p:txBody>
      </p:sp>
      <p:sp>
        <p:nvSpPr>
          <p:cNvPr id="5" name="Rectangle 4">
            <a:extLst>
              <a:ext uri="{FF2B5EF4-FFF2-40B4-BE49-F238E27FC236}">
                <a16:creationId xmlns:a16="http://schemas.microsoft.com/office/drawing/2014/main" id="{97E333EE-022F-4B7C-A8DA-B2FADBEFD238}"/>
              </a:ext>
            </a:extLst>
          </p:cNvPr>
          <p:cNvSpPr/>
          <p:nvPr/>
        </p:nvSpPr>
        <p:spPr>
          <a:xfrm>
            <a:off x="6354885" y="1622834"/>
            <a:ext cx="4744115" cy="4777965"/>
          </a:xfrm>
          <a:prstGeom prst="rect">
            <a:avLst/>
          </a:prstGeom>
          <a:solidFill>
            <a:schemeClr val="accent2">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C4DA929-CEA9-4ED4-9395-32F26CE31A20}"/>
              </a:ext>
            </a:extLst>
          </p:cNvPr>
          <p:cNvSpPr txBox="1"/>
          <p:nvPr/>
        </p:nvSpPr>
        <p:spPr>
          <a:xfrm>
            <a:off x="6395237" y="1957417"/>
            <a:ext cx="4744115" cy="2246769"/>
          </a:xfrm>
          <a:prstGeom prst="rect">
            <a:avLst/>
          </a:prstGeom>
          <a:noFill/>
        </p:spPr>
        <p:txBody>
          <a:bodyPr wrap="square" rtlCol="0">
            <a:spAutoFit/>
          </a:bodyPr>
          <a:lstStyle/>
          <a:p>
            <a:pPr algn="ctr"/>
            <a:r>
              <a:rPr lang="en-US" sz="2000" dirty="0">
                <a:solidFill>
                  <a:schemeClr val="bg1"/>
                </a:solidFill>
                <a:latin typeface="Abadi" panose="020B0604020104020204" pitchFamily="34" charset="0"/>
              </a:rPr>
              <a:t>We also created a logistic regression model to predict whether new trucks would have a </a:t>
            </a:r>
            <a:r>
              <a:rPr lang="en-US" sz="2000" dirty="0" err="1">
                <a:solidFill>
                  <a:schemeClr val="bg1"/>
                </a:solidFill>
                <a:latin typeface="Abadi" panose="020B0604020104020204" pitchFamily="34" charset="0"/>
              </a:rPr>
              <a:t>riskfactor</a:t>
            </a:r>
            <a:r>
              <a:rPr lang="en-US" sz="2000" dirty="0">
                <a:solidFill>
                  <a:schemeClr val="bg1"/>
                </a:solidFill>
                <a:latin typeface="Abadi" panose="020B0604020104020204" pitchFamily="34" charset="0"/>
              </a:rPr>
              <a:t> above 7 or not. Below is a confusion matrix showing the accuracy of our model (99.4%) on the data we have:</a:t>
            </a:r>
          </a:p>
          <a:p>
            <a:pPr algn="ctr"/>
            <a:endParaRPr lang="en-US" sz="2000" dirty="0">
              <a:solidFill>
                <a:schemeClr val="bg1"/>
              </a:solidFill>
              <a:latin typeface="Abadi" panose="020B0604020104020204" pitchFamily="34" charset="0"/>
            </a:endParaRPr>
          </a:p>
        </p:txBody>
      </p:sp>
      <p:pic>
        <p:nvPicPr>
          <p:cNvPr id="13" name="Picture 12" descr="A screenshot of a cell phone&#10;&#10;Description automatically generated">
            <a:extLst>
              <a:ext uri="{FF2B5EF4-FFF2-40B4-BE49-F238E27FC236}">
                <a16:creationId xmlns:a16="http://schemas.microsoft.com/office/drawing/2014/main" id="{360B56D7-0547-449F-84DF-FBC6FFFD9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8475" y="3897401"/>
            <a:ext cx="3343742" cy="2353003"/>
          </a:xfrm>
          <a:prstGeom prst="rect">
            <a:avLst/>
          </a:prstGeom>
        </p:spPr>
      </p:pic>
    </p:spTree>
    <p:extLst>
      <p:ext uri="{BB962C8B-B14F-4D97-AF65-F5344CB8AC3E}">
        <p14:creationId xmlns:p14="http://schemas.microsoft.com/office/powerpoint/2010/main" val="1796030166"/>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674</TotalTime>
  <Words>298</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Microsoft YaHei</vt:lpstr>
      <vt:lpstr>Abadi</vt:lpstr>
      <vt:lpstr>Arial</vt:lpstr>
      <vt:lpstr>Modern Love</vt:lpstr>
      <vt:lpstr>The Hand</vt:lpstr>
      <vt:lpstr>SketchyVTI</vt:lpstr>
      <vt:lpstr>Big Data Project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creator>Derek Tallent</dc:creator>
  <cp:lastModifiedBy>Derek Tallent</cp:lastModifiedBy>
  <cp:revision>13</cp:revision>
  <dcterms:created xsi:type="dcterms:W3CDTF">2020-07-22T01:10:30Z</dcterms:created>
  <dcterms:modified xsi:type="dcterms:W3CDTF">2020-10-07T02:00:43Z</dcterms:modified>
</cp:coreProperties>
</file>