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806640056_0_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6806640056_0_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6806640056_0_1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6806640056_0_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6806640056_0_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6806640056_0_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5.jp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jpg"/><Relationship Id="rId5" Type="http://schemas.openxmlformats.org/officeDocument/2006/relationships/image" Target="../media/image26.jpg"/><Relationship Id="rId6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[Title]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0" name="Google Shape;380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88" name="Google Shape;388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9" name="Google Shape;389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1" name="Google Shape;391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8" name="Google Shape;398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0" name="Google Shape;400;p2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1" name="Google Shape;401;p22"/>
            <p:cNvPicPr preferRelativeResize="0"/>
            <p:nvPr/>
          </p:nvPicPr>
          <p:blipFill rotWithShape="1">
            <a:blip r:embed="rId4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2" name="Google Shape;402;p2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0615" y="1369590"/>
            <a:ext cx="8565356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2"/>
          <p:cNvSpPr txBox="1"/>
          <p:nvPr/>
        </p:nvSpPr>
        <p:spPr>
          <a:xfrm>
            <a:off x="3701650" y="6381925"/>
            <a:ext cx="89091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600">
                <a:latin typeface="Calibri"/>
                <a:ea typeface="Calibri"/>
                <a:cs typeface="Calibri"/>
                <a:sym typeface="Calibri"/>
              </a:rPr>
              <a:t>It is also noted that </a:t>
            </a:r>
            <a:r>
              <a:rPr b="1" lang="cs-CZ" sz="1600">
                <a:latin typeface="Calibri"/>
                <a:ea typeface="Calibri"/>
                <a:cs typeface="Calibri"/>
                <a:sym typeface="Calibri"/>
              </a:rPr>
              <a:t>january accounts for the most active months with more contents posted on the month followed by july and april accounting for the least amount of contents posted.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18" name="Google Shape;418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28" name="Google Shape;428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1" name="Google Shape;431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23"/>
          <p:cNvSpPr txBox="1"/>
          <p:nvPr/>
        </p:nvSpPr>
        <p:spPr>
          <a:xfrm>
            <a:off x="12063375" y="2502025"/>
            <a:ext cx="4624500" cy="6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600">
                <a:latin typeface="Verdana"/>
                <a:ea typeface="Verdana"/>
                <a:cs typeface="Verdana"/>
                <a:sym typeface="Verdana"/>
              </a:rPr>
              <a:t>Animals are the most popular content type on Social Buzz's social media channels, with a mean popularity score of 74,965.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600">
                <a:latin typeface="Verdana"/>
                <a:ea typeface="Verdana"/>
                <a:cs typeface="Verdana"/>
                <a:sym typeface="Verdana"/>
              </a:rPr>
              <a:t>Travel is another popular content type, with 69% of Social Buzz's social media posts being about travel.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600">
                <a:latin typeface="Verdana"/>
                <a:ea typeface="Verdana"/>
                <a:cs typeface="Verdana"/>
                <a:sym typeface="Verdana"/>
              </a:rPr>
              <a:t>The popularity of animal and travel content suggests that Social Buzz's target audience is interested in these topics.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600">
                <a:latin typeface="Verdana"/>
                <a:ea typeface="Verdana"/>
                <a:cs typeface="Verdana"/>
                <a:sym typeface="Verdana"/>
              </a:rPr>
              <a:t>Social Buzz could use the insights from this analysis to create more engaging and popular content, such as by creating more animal-related content or focusing on travel content that is relevant to their target audience.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43" name="Google Shape;443;p24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44" name="Google Shape;444;p24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5" name="Google Shape;445;p2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24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47" name="Google Shape;447;p24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48" name="Google Shape;448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p24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56" name="Google Shape;456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2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8797949" y="2005575"/>
            <a:ext cx="74913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>
                <a:latin typeface="Verdana"/>
                <a:ea typeface="Verdana"/>
                <a:cs typeface="Verdana"/>
                <a:sym typeface="Verdana"/>
              </a:rPr>
              <a:t>Social Buzz is a social media marketing company that helps businesses grow their online presence.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>
                <a:latin typeface="Verdana"/>
                <a:ea typeface="Verdana"/>
                <a:cs typeface="Verdana"/>
                <a:sym typeface="Verdana"/>
              </a:rPr>
              <a:t>They are looking for help to improve their understanding of their customers and how they are using social media.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>
                <a:latin typeface="Verdana"/>
                <a:ea typeface="Verdana"/>
                <a:cs typeface="Verdana"/>
                <a:sym typeface="Verdana"/>
              </a:rPr>
              <a:t>They want to use data analytics to identify trends and patterns in customer behavior, so that they can target their marketing campaigns more effectively.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8" name="Google Shape;188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16"/>
          <p:cNvSpPr/>
          <p:nvPr/>
        </p:nvSpPr>
        <p:spPr>
          <a:xfrm>
            <a:off x="0" y="0"/>
            <a:ext cx="9964500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34000" spcFirstLastPara="1" rIns="91425" wrap="square" tIns="45700">
            <a:noAutofit/>
          </a:bodyPr>
          <a:lstStyle/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can data analytics be used to improve Social Buzz's understanding of their customers and how they are using social media?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trends and patterns can be identified in customer behavior?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268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can these trends and patterns be used to target marketing campaigns more effectively?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2" name="Google Shape;192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7" name="Google Shape;197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8" name="Google Shape;198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0" name="Google Shape;200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3" name="Google Shape;21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7"/>
          <p:cNvGrpSpPr/>
          <p:nvPr/>
        </p:nvGrpSpPr>
        <p:grpSpPr>
          <a:xfrm>
            <a:off x="11411515" y="1050857"/>
            <a:ext cx="2187334" cy="2123082"/>
            <a:chOff x="-23042" y="66269"/>
            <a:chExt cx="6542159" cy="6349987"/>
          </a:xfrm>
        </p:grpSpPr>
        <p:sp>
          <p:nvSpPr>
            <p:cNvPr id="228" name="Google Shape;228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2" name="Google Shape;232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6" name="Google Shape;236;p17"/>
          <p:cNvSpPr txBox="1"/>
          <p:nvPr/>
        </p:nvSpPr>
        <p:spPr>
          <a:xfrm>
            <a:off x="13910925" y="2980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Andrew Fleming (Chief Technical Architect)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4043050" y="593776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Marcus Rompton (Senior Principle)</a:t>
            </a:r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15488" y="7067950"/>
            <a:ext cx="2379099" cy="22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14119950" y="89942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Usman Derek Yahaya (Data Analyst)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49" name="Google Shape;24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0" name="Google Shape;26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1" name="Google Shape;26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4361450" y="1576275"/>
            <a:ext cx="53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highlight>
                  <a:srgbClr val="A100FF"/>
                </a:highlight>
                <a:latin typeface="Roboto"/>
                <a:ea typeface="Roboto"/>
                <a:cs typeface="Roboto"/>
                <a:sym typeface="Roboto"/>
              </a:rPr>
              <a:t>Project Understanding </a:t>
            </a:r>
            <a:endParaRPr b="1" sz="2000">
              <a:solidFill>
                <a:schemeClr val="lt1"/>
              </a:solidFill>
              <a:highlight>
                <a:srgbClr val="A100FF"/>
              </a:highlight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764125" y="3445863"/>
            <a:ext cx="53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highlight>
                  <a:srgbClr val="A100FF"/>
                </a:highlight>
                <a:latin typeface="Roboto"/>
                <a:ea typeface="Roboto"/>
                <a:cs typeface="Roboto"/>
                <a:sym typeface="Roboto"/>
              </a:rPr>
              <a:t>Research Question</a:t>
            </a:r>
            <a:endParaRPr b="1" sz="2000">
              <a:solidFill>
                <a:schemeClr val="lt1"/>
              </a:solidFill>
              <a:highlight>
                <a:srgbClr val="A100FF"/>
              </a:highlight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799550" y="5093625"/>
            <a:ext cx="53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highlight>
                  <a:srgbClr val="A100FF"/>
                </a:highlight>
                <a:latin typeface="Roboto"/>
                <a:ea typeface="Roboto"/>
                <a:cs typeface="Roboto"/>
                <a:sym typeface="Roboto"/>
              </a:rPr>
              <a:t>Data Understanding</a:t>
            </a:r>
            <a:endParaRPr b="1" sz="2000">
              <a:solidFill>
                <a:schemeClr val="lt1"/>
              </a:solidFill>
              <a:highlight>
                <a:srgbClr val="A100FF"/>
              </a:highlight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9894050" y="6693150"/>
            <a:ext cx="53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highlight>
                  <a:srgbClr val="A100FF"/>
                </a:highlight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b="1" sz="2000">
              <a:solidFill>
                <a:schemeClr val="lt1"/>
              </a:solidFill>
              <a:highlight>
                <a:srgbClr val="A100FF"/>
              </a:highlight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445250" y="8317000"/>
            <a:ext cx="53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chemeClr val="lt1"/>
                </a:solidFill>
                <a:highlight>
                  <a:srgbClr val="A100FF"/>
                </a:highlight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 b="1" sz="2000">
              <a:solidFill>
                <a:schemeClr val="lt1"/>
              </a:solidFill>
              <a:highlight>
                <a:srgbClr val="A100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5" name="Google Shape;295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6" name="Google Shape;29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4" name="Google Shape;31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2" name="Google Shape;322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3" name="Google Shape;323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2" name="Google Shape;332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4" name="Google Shape;334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5" name="Google Shape;335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" name="Google Shape;336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2946" y="1879189"/>
            <a:ext cx="8565356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3796025" y="7179850"/>
            <a:ext cx="78267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>
                <a:latin typeface="Calibri"/>
                <a:ea typeface="Calibri"/>
                <a:cs typeface="Calibri"/>
                <a:sym typeface="Calibri"/>
              </a:rPr>
              <a:t>The insights from the analysis above as it relate to the overall objective shows that animals tend to accumulate the highest, numbers of popularity score, raking up to 74965 scores.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47" name="Google Shape;34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" name="Google Shape;354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55" name="Google Shape;355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6" name="Google Shape;356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58" name="Google Shape;35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" name="Google Shape;366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67" name="Google Shape;367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8" name="Google Shape;368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9" name="Google Shape;369;p21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9821" y="1067564"/>
            <a:ext cx="8565356" cy="530066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1"/>
          <p:cNvSpPr txBox="1"/>
          <p:nvPr/>
        </p:nvSpPr>
        <p:spPr>
          <a:xfrm>
            <a:off x="3701650" y="6381925"/>
            <a:ext cx="89091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analysis shows that travel related contents have been more </a:t>
            </a:r>
            <a:r>
              <a:rPr b="1" lang="cs-CZ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within the timeframe, accounting for more than 69.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