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7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Shape, rectangle&#10;&#10;Description automatically generated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2781300" y="2000625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</a:pPr>
            <a:r>
              <a:rPr lang="en-GB"/>
              <a:t>BRITISH AIRWAYS</a:t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485672" y="3649364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GB">
                <a:solidFill>
                  <a:schemeClr val="dk1"/>
                </a:solidFill>
              </a:rPr>
              <a:t>PREDICTING CUSTOMER BUYING BEHAVIOUR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GB"/>
              <a:t>2022-11-09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GB"/>
              <a:t>KEY INSIGHTS</a:t>
            </a:r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9" name="Google Shape;49;p8"/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7E98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083F57"/>
                  </a:solidFill>
                  <a:latin typeface="Calibri"/>
                  <a:ea typeface="Calibri"/>
                  <a:cs typeface="Calibri"/>
                  <a:sym typeface="Calibri"/>
                </a:rPr>
                <a:t>Average Overall Rating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083F57"/>
                  </a:solidFill>
                  <a:latin typeface="Calibri"/>
                  <a:ea typeface="Calibri"/>
                  <a:cs typeface="Calibri"/>
                  <a:sym typeface="Calibri"/>
                </a:rPr>
                <a:t>4.</a:t>
              </a:r>
              <a:r>
                <a:rPr b="1" lang="en-GB" sz="2400">
                  <a:solidFill>
                    <a:srgbClr val="083F57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r>
                <a:rPr b="1" lang="en-GB" sz="2400">
                  <a:solidFill>
                    <a:srgbClr val="083F57"/>
                  </a:solidFill>
                  <a:latin typeface="Calibri"/>
                  <a:ea typeface="Calibri"/>
                  <a:cs typeface="Calibri"/>
                  <a:sym typeface="Calibri"/>
                </a:rPr>
                <a:t>4 /10</a:t>
              </a: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fmla="val 24599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 cap="flat" cmpd="sng" w="12700">
              <a:solidFill>
                <a:srgbClr val="7E98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8"/>
          <p:cNvSpPr/>
          <p:nvPr/>
        </p:nvSpPr>
        <p:spPr>
          <a:xfrm>
            <a:off x="2635638" y="1194562"/>
            <a:ext cx="1887872" cy="99105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7E98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About </a:t>
            </a:r>
            <a:r>
              <a:rPr b="1" lang="en-GB" sz="24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r>
              <a:rPr lang="en-GB" sz="18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 of Booking Transactions are not Complete</a:t>
            </a:r>
            <a:endParaRPr/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3">
            <a:alphaModFix/>
          </a:blip>
          <a:srcRect b="0" l="31614" r="31611" t="0"/>
          <a:stretch/>
        </p:blipFill>
        <p:spPr>
          <a:xfrm>
            <a:off x="6752200" y="1099075"/>
            <a:ext cx="5349625" cy="23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4742391" y="1184916"/>
            <a:ext cx="1887215" cy="99105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7E98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50,000</a:t>
            </a:r>
            <a:r>
              <a:rPr lang="en-GB" sz="18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 Total customers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collected</a:t>
            </a:r>
            <a:endParaRPr/>
          </a:p>
        </p:txBody>
      </p:sp>
      <p:pic>
        <p:nvPicPr>
          <p:cNvPr id="54" name="Google Shape;54;p8"/>
          <p:cNvPicPr preferRelativeResize="0"/>
          <p:nvPr/>
        </p:nvPicPr>
        <p:blipFill rotWithShape="1">
          <a:blip r:embed="rId4">
            <a:alphaModFix/>
          </a:blip>
          <a:srcRect b="0" l="10542" r="10542" t="0"/>
          <a:stretch/>
        </p:blipFill>
        <p:spPr>
          <a:xfrm>
            <a:off x="183625" y="2613825"/>
            <a:ext cx="5427075" cy="40175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/>
        </p:nvSpPr>
        <p:spPr>
          <a:xfrm>
            <a:off x="5610695" y="3737574"/>
            <a:ext cx="2878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</a:pPr>
            <a:r>
              <a:rPr b="1" lang="en-GB" sz="1600">
                <a:solidFill>
                  <a:srgbClr val="0B5574"/>
                </a:solidFill>
              </a:rPr>
              <a:t>Insights from Machine Learning</a:t>
            </a:r>
            <a:r>
              <a:rPr b="1" i="0" lang="en-GB" sz="1600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-"/>
            </a:pPr>
            <a:r>
              <a:rPr b="1" lang="en-GB" sz="1200">
                <a:solidFill>
                  <a:srgbClr val="0B5574"/>
                </a:solidFill>
              </a:rPr>
              <a:t>The Use of Random Forestting Modelling to map and discover features relevant to the analysis</a:t>
            </a:r>
            <a:r>
              <a:rPr b="1" i="1" lang="en-GB" sz="1200">
                <a:solidFill>
                  <a:srgbClr val="2AB5E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200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-"/>
            </a:pPr>
            <a:r>
              <a:rPr b="1" i="0" lang="en-GB" sz="1200">
                <a:solidFill>
                  <a:srgbClr val="2AB5EC"/>
                </a:solidFill>
                <a:latin typeface="Arial"/>
                <a:ea typeface="Arial"/>
                <a:cs typeface="Arial"/>
                <a:sym typeface="Arial"/>
              </a:rPr>
              <a:t> From features Importance :</a:t>
            </a:r>
            <a:endParaRPr b="1" i="0" sz="1200">
              <a:solidFill>
                <a:srgbClr val="2AB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GB" sz="1200">
                <a:solidFill>
                  <a:srgbClr val="2AB5EC"/>
                </a:solidFill>
                <a:latin typeface="Arial"/>
                <a:ea typeface="Arial"/>
                <a:cs typeface="Arial"/>
                <a:sym typeface="Arial"/>
              </a:rPr>
              <a:t>The most important variable in the model was purchase_lead.</a:t>
            </a:r>
            <a:endParaRPr b="1" i="0" sz="1200">
              <a:solidFill>
                <a:srgbClr val="2AB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GB" sz="1200">
                <a:solidFill>
                  <a:srgbClr val="2AB5EC"/>
                </a:solidFill>
                <a:latin typeface="Arial"/>
                <a:ea typeface="Arial"/>
                <a:cs typeface="Arial"/>
                <a:sym typeface="Arial"/>
              </a:rPr>
              <a:t>booking origin and trip type was not important</a:t>
            </a:r>
            <a:endParaRPr b="1" sz="1200">
              <a:solidFill>
                <a:srgbClr val="2AB5EC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-"/>
            </a:pPr>
            <a:r>
              <a:rPr b="1" lang="en-GB" sz="1200">
                <a:solidFill>
                  <a:srgbClr val="0B5574"/>
                </a:solidFill>
              </a:rPr>
              <a:t>Cross validating the model shows an accuracy of 80%</a:t>
            </a:r>
            <a:endParaRPr b="1" i="0" sz="1200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5">
            <a:alphaModFix/>
          </a:blip>
          <a:srcRect b="0" l="14008" r="14008" t="0"/>
          <a:stretch/>
        </p:blipFill>
        <p:spPr>
          <a:xfrm>
            <a:off x="8659875" y="3784698"/>
            <a:ext cx="3369400" cy="28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