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4C330-F039-4101-976E-783320A7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6EC5D1-E715-477B-8A0A-ADEE68DE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CB4DE-73CF-4D93-84E8-CCE8E54B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7E44-4E97-4C95-8DB9-9DBEF5291B3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D50699-692C-45C4-9006-0D2D4DE3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5A69C3-4771-4877-A095-289166B6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57EF-AB06-4272-9CF6-E304BF20D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5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58679-6E72-436D-A770-6757CC0B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81E86-4E8A-4B53-A64C-8DD6BFF28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0D3AD0-AD44-407E-9FEE-F2F633ED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7E44-4E97-4C95-8DB9-9DBEF5291B3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AE4089-F2FF-4122-BF12-9B4DE9A7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65386-0EA9-4326-928F-8D9800B3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57EF-AB06-4272-9CF6-E304BF20D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54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D0D53D-AE77-42B5-A56E-0E4E743B3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EEE8AE-A4F3-4FBF-B9C3-A935DC206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1B2FDA-A51B-4328-8253-CA9E8B66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7E44-4E97-4C95-8DB9-9DBEF5291B3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F1EE8-19FD-4FDA-9840-B8D49F0B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C0752C-33F9-4EC7-8B8A-6D4109A6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57EF-AB06-4272-9CF6-E304BF20D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70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8EE81-AA42-4368-BBA7-74E87CAA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8EB5A5-8785-4928-B689-21869C6BE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BC83F3-A647-4AFD-84C1-19B3DF48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7E44-4E97-4C95-8DB9-9DBEF5291B3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352A2-CF5B-4863-B525-9D76D3D6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3099D8-AB48-4D68-8AE1-A20C870C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57EF-AB06-4272-9CF6-E304BF20D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3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10870-E831-4C6B-BBE4-866490CA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305591-57FD-4EB8-BB74-6F4DAAEB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8D822-9E25-4D3C-ADDD-ED256388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7E44-4E97-4C95-8DB9-9DBEF5291B3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23865-5D75-430F-8C8F-61AFE1B8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EE368-D61A-4568-B6B6-0F96F225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57EF-AB06-4272-9CF6-E304BF20D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59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C3485-71FE-45E7-A075-46C495D5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73988-2C10-4277-A093-F3771B5FF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436DE9-CD74-4D24-880C-DF3494C5B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16B86D-1C42-4EA6-AB9A-6735C1DD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7E44-4E97-4C95-8DB9-9DBEF5291B3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DCB713-5D6D-416D-8031-46828D3A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5F8CB6-2F0B-4BFF-959D-CCCF3164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57EF-AB06-4272-9CF6-E304BF20D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9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B0C5E-7B73-44E4-ADEB-0A3B9D46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832EA6-356B-4D9F-997E-595F41AF7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3E9966-1C3B-40D6-946F-C057AD4F6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5BC788-DAE7-46EF-B0A6-8535CDF04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4EE8B5-2DFF-47B2-B308-E90AA9DE1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B2ED45-7E40-4F79-A126-FB3B9971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7E44-4E97-4C95-8DB9-9DBEF5291B3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15EBEA-1098-410F-BE3E-38D0A76D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D0D69D-1B4D-49A0-87BC-3253D741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57EF-AB06-4272-9CF6-E304BF20D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37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466A9-2B8E-4430-9348-5A629962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2FBCDA-F7AF-414C-8EB7-AD865211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7E44-4E97-4C95-8DB9-9DBEF5291B3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2693BD-571E-4B42-9485-0EDF86E1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5A0A4A-29F4-40BB-A4C1-B5F58437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57EF-AB06-4272-9CF6-E304BF20D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76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36205B-4BF7-4394-91C6-AD38713F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7E44-4E97-4C95-8DB9-9DBEF5291B3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28B6A7-5A85-41E7-8ADB-685952D7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DF71AE-F530-4139-BCA5-A29A25C3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57EF-AB06-4272-9CF6-E304BF20D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25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91287-CC0B-45EE-9C46-7530EF3E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A2628A-527D-4F97-8C9F-750B2D792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225DAD-65D7-4D5A-A982-F8931925D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EA7CDE-6870-43E8-B935-21817112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7E44-4E97-4C95-8DB9-9DBEF5291B3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826F2-E576-43F4-B20B-B5C0EBF8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717E04-56EF-459A-B282-D41429E0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57EF-AB06-4272-9CF6-E304BF20D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9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AAC6B-0995-406F-95A9-F715B87C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F76B54-84AC-47F4-987B-6D05AE15E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A91ACE-9633-4D58-81D2-BF57E2F20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B2C827-E69A-44A1-A1F9-42FD8467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7E44-4E97-4C95-8DB9-9DBEF5291B3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476AA4-54B8-4FB5-87C7-F28CD607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C579CC-9140-47EB-8294-96A63D17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357EF-AB06-4272-9CF6-E304BF20D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7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4CA94-2A5B-461B-BD91-D4AFD066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9D7D9E-5A62-49AC-A65C-95F1DB61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ED2DB-4046-488A-8C03-25FDEC7C7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7E44-4E97-4C95-8DB9-9DBEF5291B38}" type="datetimeFigureOut">
              <a:rPr lang="ru-RU" smtClean="0"/>
              <a:t>28.05.2019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55F318-F47E-47F3-A00D-DB0C582E0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D9747F-473B-49E1-A92F-81E563C81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357EF-AB06-4272-9CF6-E304BF20D3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70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ÑÐ¾Ð½ Ð¼Ð¸ÐºÑÐ¾ÑÑÐµÐ¼Ñ">
            <a:extLst>
              <a:ext uri="{FF2B5EF4-FFF2-40B4-BE49-F238E27FC236}">
                <a16:creationId xmlns:a16="http://schemas.microsoft.com/office/drawing/2014/main" id="{E6ACD1DA-225B-4A5D-BCAD-EC0EFEA17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3" b="10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D772F-9AA8-4828-936C-B5BE3AE15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uk-UA" sz="4000" b="1" dirty="0">
                <a:latin typeface="Franklin Gothic Heavy" panose="020B0903020102020204" pitchFamily="34" charset="0"/>
              </a:rPr>
              <a:t>Випадкове тестування</a:t>
            </a:r>
            <a:endParaRPr lang="ru-RU" sz="4000" b="1" dirty="0">
              <a:latin typeface="Franklin Gothic Heavy" panose="020B0903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DC75FA-F875-4FC1-BF0A-F0467F72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 fontScale="92500" lnSpcReduction="10000"/>
          </a:bodyPr>
          <a:lstStyle/>
          <a:p>
            <a:r>
              <a:rPr lang="uk-UA" sz="2000" b="1" dirty="0">
                <a:latin typeface="Franklin Gothic Heavy" panose="020B0903020102020204" pitchFamily="34" charset="0"/>
              </a:rPr>
              <a:t>Підготував студент групи КБ-21</a:t>
            </a:r>
          </a:p>
          <a:p>
            <a:r>
              <a:rPr lang="uk-UA" sz="2000" b="1" dirty="0">
                <a:latin typeface="Franklin Gothic Heavy" panose="020B0903020102020204" pitchFamily="34" charset="0"/>
              </a:rPr>
              <a:t>Дерев’янко Ярослав</a:t>
            </a:r>
            <a:endParaRPr lang="ru-RU" sz="2000" b="1" dirty="0">
              <a:latin typeface="Franklin Gothic Heavy" panose="020B09030201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1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ÐÐ°ÑÑÐ¸Ð½ÐºÐ¸ Ð¿Ð¾ Ð·Ð°Ð¿ÑÐ¾ÑÑ ÑÐ¾Ð½ Ð¼Ð¸ÐºÑÐ¾ÑÑÐµÐ¼Ñ">
            <a:extLst>
              <a:ext uri="{FF2B5EF4-FFF2-40B4-BE49-F238E27FC236}">
                <a16:creationId xmlns:a16="http://schemas.microsoft.com/office/drawing/2014/main" id="{B7014130-4089-4106-9269-2D14462C8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3" b="10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83298700-3F10-4839-9114-685ECC8387E1}"/>
              </a:ext>
            </a:extLst>
          </p:cNvPr>
          <p:cNvSpPr txBox="1">
            <a:spLocks/>
          </p:cNvSpPr>
          <p:nvPr/>
        </p:nvSpPr>
        <p:spPr>
          <a:xfrm>
            <a:off x="838200" y="292533"/>
            <a:ext cx="10515600" cy="2042294"/>
          </a:xfrm>
          <a:prstGeom prst="rect">
            <a:avLst/>
          </a:prstGeom>
          <a:solidFill>
            <a:schemeClr val="bg1">
              <a:alpha val="66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Після проходження всіх тестів можемо скласти певну таблицю за результатами.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B24A71-7BC1-4ED0-81D2-CB21D62DD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429000"/>
            <a:ext cx="10515601" cy="27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2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ÐÐ°ÑÑÐ¸Ð½ÐºÐ¸ Ð¿Ð¾ Ð·Ð°Ð¿ÑÐ¾ÑÑ ÑÐ¾Ð½ Ð¼Ð¸ÐºÑÐ¾ÑÑÐµÐ¼Ñ">
            <a:extLst>
              <a:ext uri="{FF2B5EF4-FFF2-40B4-BE49-F238E27FC236}">
                <a16:creationId xmlns:a16="http://schemas.microsoft.com/office/drawing/2014/main" id="{B7014130-4089-4106-9269-2D14462C8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3" b="10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83298700-3F10-4839-9114-685ECC8387E1}"/>
              </a:ext>
            </a:extLst>
          </p:cNvPr>
          <p:cNvSpPr txBox="1">
            <a:spLocks/>
          </p:cNvSpPr>
          <p:nvPr/>
        </p:nvSpPr>
        <p:spPr>
          <a:xfrm>
            <a:off x="130206" y="951914"/>
            <a:ext cx="11931587" cy="4954171"/>
          </a:xfrm>
          <a:prstGeom prst="rect">
            <a:avLst/>
          </a:prstGeom>
          <a:solidFill>
            <a:schemeClr val="bg1">
              <a:alpha val="66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Головна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перевага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випадкового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тестування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полягає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в тому,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що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оскільки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воно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може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виконуватися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автоматизованими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системами, а не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фахівцями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-людьми,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воно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може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мати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переваги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перед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спрямованим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тестуванням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.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Проте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,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спрямоване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тестування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може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бути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більш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ефективним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з точки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зору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обсягу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необхідного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тестування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532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ÐÐ°ÑÑÐ¸Ð½ÐºÐ¸ Ð¿Ð¾ Ð·Ð°Ð¿ÑÐ¾ÑÑ ÑÐ¾Ð½ Ð¼Ð¸ÐºÑÐ¾ÑÑÐµÐ¼Ñ">
            <a:extLst>
              <a:ext uri="{FF2B5EF4-FFF2-40B4-BE49-F238E27FC236}">
                <a16:creationId xmlns:a16="http://schemas.microsoft.com/office/drawing/2014/main" id="{B7014130-4089-4106-9269-2D14462C8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3" b="10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83298700-3F10-4839-9114-685ECC8387E1}"/>
              </a:ext>
            </a:extLst>
          </p:cNvPr>
          <p:cNvSpPr txBox="1">
            <a:spLocks/>
          </p:cNvSpPr>
          <p:nvPr/>
        </p:nvSpPr>
        <p:spPr>
          <a:xfrm>
            <a:off x="838200" y="1875193"/>
            <a:ext cx="10515600" cy="3107614"/>
          </a:xfrm>
          <a:prstGeom prst="rect">
            <a:avLst/>
          </a:prstGeom>
          <a:solidFill>
            <a:schemeClr val="bg1">
              <a:alpha val="66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Даний вид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тестування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буде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доречним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в основному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під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час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перевірки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рівня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безпеки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та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стійкості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програми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до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різних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помилок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та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непередбачуваних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сценаріїв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виконання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0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ÐÐ°ÑÑÐ¸Ð½ÐºÐ¸ Ð¿Ð¾ Ð·Ð°Ð¿ÑÐ¾ÑÑ ÑÐ¾Ð½ Ð¼Ð¸ÐºÑÐ¾ÑÑÐµÐ¼Ñ">
            <a:extLst>
              <a:ext uri="{FF2B5EF4-FFF2-40B4-BE49-F238E27FC236}">
                <a16:creationId xmlns:a16="http://schemas.microsoft.com/office/drawing/2014/main" id="{B7014130-4089-4106-9269-2D14462C8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3" b="10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83298700-3F10-4839-9114-685ECC8387E1}"/>
              </a:ext>
            </a:extLst>
          </p:cNvPr>
          <p:cNvSpPr txBox="1">
            <a:spLocks/>
          </p:cNvSpPr>
          <p:nvPr/>
        </p:nvSpPr>
        <p:spPr>
          <a:xfrm>
            <a:off x="838200" y="2693155"/>
            <a:ext cx="10515600" cy="1471689"/>
          </a:xfrm>
          <a:prstGeom prst="rect">
            <a:avLst/>
          </a:prstGeom>
          <a:solidFill>
            <a:schemeClr val="bg1">
              <a:alpha val="66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9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Дякую</a:t>
            </a:r>
            <a:r>
              <a:rPr lang="ru-RU" sz="9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за </a:t>
            </a:r>
            <a:r>
              <a:rPr lang="ru-RU" sz="9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увагу</a:t>
            </a:r>
            <a:r>
              <a:rPr lang="ru-RU" sz="9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236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Ð°ÑÑÐ¸Ð½ÐºÐ¸ Ð¿Ð¾ Ð·Ð°Ð¿ÑÐ¾ÑÑ ÑÐ¾Ð½ Ð¼Ð¸ÐºÑÐ¾ÑÑÐµÐ¼Ñ">
            <a:extLst>
              <a:ext uri="{FF2B5EF4-FFF2-40B4-BE49-F238E27FC236}">
                <a16:creationId xmlns:a16="http://schemas.microsoft.com/office/drawing/2014/main" id="{82A29000-B9EB-4DA9-95C6-A9D19980A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3" b="10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5D32A5E-E12B-47DD-83F9-E877B4327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673"/>
            <a:ext cx="10515600" cy="3748640"/>
          </a:xfrm>
          <a:solidFill>
            <a:schemeClr val="bg1">
              <a:alpha val="66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Метою моєї курсової роботи є детальний розгляд процесу тестування як складової процесу забезпечення якості ПЗ на прикладі Випадкового тестування (</a:t>
            </a:r>
            <a:r>
              <a:rPr lang="uk-UA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Random</a:t>
            </a:r>
            <a:r>
              <a:rPr lang="uk-UA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uk-UA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testing</a:t>
            </a:r>
            <a:r>
              <a:rPr lang="uk-UA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).</a:t>
            </a:r>
            <a:endParaRPr lang="ru-RU" sz="4400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9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ÐÐ°ÑÑÐ¸Ð½ÐºÐ¸ Ð¿Ð¾ Ð·Ð°Ð¿ÑÐ¾ÑÑ ÑÐ¾Ð½ Ð¼Ð¸ÐºÑÐ¾ÑÑÐµÐ¼Ñ">
            <a:extLst>
              <a:ext uri="{FF2B5EF4-FFF2-40B4-BE49-F238E27FC236}">
                <a16:creationId xmlns:a16="http://schemas.microsoft.com/office/drawing/2014/main" id="{10E89E5E-34FB-4F93-BF9D-177CB268C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3" b="10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3474D79-4823-4217-BF65-6EFE8D2025DC}"/>
              </a:ext>
            </a:extLst>
          </p:cNvPr>
          <p:cNvSpPr txBox="1">
            <a:spLocks/>
          </p:cNvSpPr>
          <p:nvPr/>
        </p:nvSpPr>
        <p:spPr>
          <a:xfrm>
            <a:off x="838200" y="286646"/>
            <a:ext cx="10515600" cy="6253301"/>
          </a:xfrm>
          <a:prstGeom prst="rect">
            <a:avLst/>
          </a:prstGeom>
          <a:solidFill>
            <a:schemeClr val="bg1">
              <a:alpha val="66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Випадкове тестування(</a:t>
            </a:r>
            <a:r>
              <a:rPr lang="en-US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Random testing) - </a:t>
            </a:r>
            <a:r>
              <a:rPr lang="uk-UA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техніка тестування, в якій вхідні дані, дії або навіть самі тест-кейси вибираються на основі псевдовипадкових значень так, щоб відповідати операційному профілю</a:t>
            </a:r>
            <a:endParaRPr lang="ru-RU" sz="4400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Franklin Gothic Heavy" panose="020B0903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9C0F88-D2BB-4999-8CCE-9CF63D919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397" y="4343342"/>
            <a:ext cx="634920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ÐÐ°ÑÑÐ¸Ð½ÐºÐ¸ Ð¿Ð¾ Ð·Ð°Ð¿ÑÐ¾ÑÑ ÑÐ¾Ð½ Ð¼Ð¸ÐºÑÐ¾ÑÑÐµÐ¼Ñ">
            <a:extLst>
              <a:ext uri="{FF2B5EF4-FFF2-40B4-BE49-F238E27FC236}">
                <a16:creationId xmlns:a16="http://schemas.microsoft.com/office/drawing/2014/main" id="{434731D1-7056-44CC-BC9B-75E6E03E8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3" b="10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4A62C91-8BB0-4773-87FB-F27A59C73F3C}"/>
              </a:ext>
            </a:extLst>
          </p:cNvPr>
          <p:cNvSpPr txBox="1">
            <a:spLocks/>
          </p:cNvSpPr>
          <p:nvPr/>
        </p:nvSpPr>
        <p:spPr>
          <a:xfrm>
            <a:off x="838200" y="624578"/>
            <a:ext cx="10515600" cy="2506248"/>
          </a:xfrm>
          <a:prstGeom prst="rect">
            <a:avLst/>
          </a:prstGeom>
          <a:solidFill>
            <a:schemeClr val="bg1">
              <a:alpha val="66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Результати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виведення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порівнюються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зі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специфікаціями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програмного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забезпечення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,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щоб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переконатися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,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що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тести пройден</a:t>
            </a:r>
            <a:r>
              <a:rPr lang="uk-UA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о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або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не пройдено. </a:t>
            </a:r>
          </a:p>
        </p:txBody>
      </p:sp>
      <p:pic>
        <p:nvPicPr>
          <p:cNvPr id="1032" name="Picture 8" descr="ÐÐ°ÑÑÐ¸Ð½ÐºÐ¸ Ð¿Ð¾ Ð·Ð°Ð¿ÑÐ¾ÑÑ random testing">
            <a:extLst>
              <a:ext uri="{FF2B5EF4-FFF2-40B4-BE49-F238E27FC236}">
                <a16:creationId xmlns:a16="http://schemas.microsoft.com/office/drawing/2014/main" id="{6C40F771-1548-4D56-9EA3-57AAB7C74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846" y="3457080"/>
            <a:ext cx="4678532" cy="3070286"/>
          </a:xfrm>
          <a:prstGeom prst="ellipse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93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ÐÐ°ÑÑÐ¸Ð½ÐºÐ¸ Ð¿Ð¾ Ð·Ð°Ð¿ÑÐ¾ÑÑ ÑÐ¾Ð½ Ð¼Ð¸ÐºÑÐ¾ÑÑÐµÐ¼Ñ">
            <a:extLst>
              <a:ext uri="{FF2B5EF4-FFF2-40B4-BE49-F238E27FC236}">
                <a16:creationId xmlns:a16="http://schemas.microsoft.com/office/drawing/2014/main" id="{73C550AA-2BB2-4944-97AB-0CD7E8302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3" b="10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F5DA8D97-F98D-406E-A0DB-5D145635DFCB}"/>
              </a:ext>
            </a:extLst>
          </p:cNvPr>
          <p:cNvSpPr txBox="1">
            <a:spLocks/>
          </p:cNvSpPr>
          <p:nvPr/>
        </p:nvSpPr>
        <p:spPr>
          <a:xfrm>
            <a:off x="275208" y="357326"/>
            <a:ext cx="11603114" cy="6143348"/>
          </a:xfrm>
          <a:prstGeom prst="rect">
            <a:avLst/>
          </a:prstGeom>
          <a:solidFill>
            <a:schemeClr val="bg1">
              <a:alpha val="66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Характеристики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випадкового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тестування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:</a:t>
            </a:r>
          </a:p>
          <a:p>
            <a:pPr marL="0" indent="0">
              <a:buNone/>
            </a:pP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-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Випадкове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тестування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проводиться, коли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дефекти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НЕ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ідентифікуються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через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рівні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проміжки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часу.</a:t>
            </a:r>
          </a:p>
          <a:p>
            <a:pPr marL="0" indent="0">
              <a:buNone/>
            </a:pP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-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Випадкове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введення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використовується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для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перевірки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надійності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та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продуктивності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системи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-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Економить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час і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зусилля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effectLst>
                <a:glow rad="228600">
                  <a:schemeClr val="bg1">
                    <a:alpha val="40000"/>
                  </a:schemeClr>
                </a:glow>
              </a:effectLst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-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Інші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методи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тестування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не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можуть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бути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використані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для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даної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задачі</a:t>
            </a:r>
            <a:r>
              <a:rPr lang="ru-RU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428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ÐÐ°ÑÑÐ¸Ð½ÐºÐ¸ Ð¿Ð¾ Ð·Ð°Ð¿ÑÐ¾ÑÑ ÑÐ¾Ð½ Ð¼Ð¸ÐºÑÐ¾ÑÑÐµÐ¼Ñ">
            <a:extLst>
              <a:ext uri="{FF2B5EF4-FFF2-40B4-BE49-F238E27FC236}">
                <a16:creationId xmlns:a16="http://schemas.microsoft.com/office/drawing/2014/main" id="{F9C15CEF-9FB9-4521-A695-41ADB9695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3" b="10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6BF0F247-8072-45D4-B11E-2C9ACE7838A8}"/>
              </a:ext>
            </a:extLst>
          </p:cNvPr>
          <p:cNvSpPr txBox="1">
            <a:spLocks/>
          </p:cNvSpPr>
          <p:nvPr/>
        </p:nvSpPr>
        <p:spPr>
          <a:xfrm>
            <a:off x="214544" y="117630"/>
            <a:ext cx="5982070" cy="6505112"/>
          </a:xfrm>
          <a:prstGeom prst="rect">
            <a:avLst/>
          </a:prstGeom>
          <a:solidFill>
            <a:schemeClr val="bg1">
              <a:alpha val="66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Кроки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випадкового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тестування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-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Випадкові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вхідні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дані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ідентифікуються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для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оцінки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системою.</a:t>
            </a:r>
          </a:p>
          <a:p>
            <a:pPr marL="0" indent="0">
              <a:buNone/>
            </a:pP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-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Тестові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вхідні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дані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вибираються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незалежно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від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тестової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специфікації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- Тести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виконуються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з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використанням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цих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випадкових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вхідних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даних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-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Результати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записуються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і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порівнюються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з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очікуваними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результатами.</a:t>
            </a:r>
          </a:p>
          <a:p>
            <a:pPr marL="0" indent="0">
              <a:buNone/>
            </a:pP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-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Після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цього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відтворити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/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повторити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тести,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виявити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дефекти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,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виправити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і повторно </a:t>
            </a:r>
            <a:r>
              <a:rPr lang="ru-RU" sz="26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протестувати</a:t>
            </a:r>
            <a:r>
              <a:rPr lang="ru-RU" sz="26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.</a:t>
            </a:r>
          </a:p>
        </p:txBody>
      </p:sp>
      <p:pic>
        <p:nvPicPr>
          <p:cNvPr id="2050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F1C3E0CA-6BB2-4404-84E4-050D2B07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2194">
            <a:off x="6867454" y="1997475"/>
            <a:ext cx="4950203" cy="33024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2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ÐÐ°ÑÑÐ¸Ð½ÐºÐ¸ Ð¿Ð¾ Ð·Ð°Ð¿ÑÐ¾ÑÑ ÑÐ¾Ð½ Ð¼Ð¸ÐºÑÐ¾ÑÑÐµÐ¼Ñ">
            <a:extLst>
              <a:ext uri="{FF2B5EF4-FFF2-40B4-BE49-F238E27FC236}">
                <a16:creationId xmlns:a16="http://schemas.microsoft.com/office/drawing/2014/main" id="{B7014130-4089-4106-9269-2D14462C8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3" b="10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16B2DBF-84FA-4747-B827-9BE394869B29}"/>
              </a:ext>
            </a:extLst>
          </p:cNvPr>
          <p:cNvSpPr txBox="1">
            <a:spLocks/>
          </p:cNvSpPr>
          <p:nvPr/>
        </p:nvSpPr>
        <p:spPr>
          <a:xfrm>
            <a:off x="97654" y="177123"/>
            <a:ext cx="11896078" cy="3748640"/>
          </a:xfrm>
          <a:prstGeom prst="rect">
            <a:avLst/>
          </a:prstGeom>
          <a:solidFill>
            <a:schemeClr val="bg1">
              <a:alpha val="66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Сутність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uk-UA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першого 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тесту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полягатиме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в тому,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що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генерація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випадкових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чисел буде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імітувати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користувача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,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який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водить мишкою по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екрану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у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випадковому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порядку і в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певній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точці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натискає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на мишку.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AC4628-D2EF-4615-858A-8AC81AFAAB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4131728"/>
            <a:ext cx="10515600" cy="24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ÐÐ°ÑÑÐ¸Ð½ÐºÐ¸ Ð¿Ð¾ Ð·Ð°Ð¿ÑÐ¾ÑÑ ÑÐ¾Ð½ Ð¼Ð¸ÐºÑÐ¾ÑÑÐµÐ¼Ñ">
            <a:extLst>
              <a:ext uri="{FF2B5EF4-FFF2-40B4-BE49-F238E27FC236}">
                <a16:creationId xmlns:a16="http://schemas.microsoft.com/office/drawing/2014/main" id="{B7014130-4089-4106-9269-2D14462C8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3" b="10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84AA6BA-4464-47FE-A38A-8F99A1FA51D7}"/>
              </a:ext>
            </a:extLst>
          </p:cNvPr>
          <p:cNvSpPr txBox="1">
            <a:spLocks/>
          </p:cNvSpPr>
          <p:nvPr/>
        </p:nvSpPr>
        <p:spPr>
          <a:xfrm>
            <a:off x="97654" y="177123"/>
            <a:ext cx="11896078" cy="2628221"/>
          </a:xfrm>
          <a:prstGeom prst="rect">
            <a:avLst/>
          </a:prstGeom>
          <a:solidFill>
            <a:schemeClr val="bg1">
              <a:alpha val="66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Робота другого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нашого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тесту буде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полягати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в тому,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щоб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проходити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, коли генератор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згенерує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«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Сонячну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» погоду і не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проходити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за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всіх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інших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умов.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42688C-05CF-4AD2-A1BB-80968BF217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3693" y="3819265"/>
            <a:ext cx="9684614" cy="250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9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ÐÐ°ÑÑÐ¸Ð½ÐºÐ¸ Ð¿Ð¾ Ð·Ð°Ð¿ÑÐ¾ÑÑ ÑÐ¾Ð½ Ð¼Ð¸ÐºÑÐ¾ÑÑÐµÐ¼Ñ">
            <a:extLst>
              <a:ext uri="{FF2B5EF4-FFF2-40B4-BE49-F238E27FC236}">
                <a16:creationId xmlns:a16="http://schemas.microsoft.com/office/drawing/2014/main" id="{B7014130-4089-4106-9269-2D14462C8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3" b="10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C97EE01-834D-4F5F-9A0A-12C7B0B76330}"/>
              </a:ext>
            </a:extLst>
          </p:cNvPr>
          <p:cNvSpPr txBox="1">
            <a:spLocks/>
          </p:cNvSpPr>
          <p:nvPr/>
        </p:nvSpPr>
        <p:spPr>
          <a:xfrm>
            <a:off x="97654" y="177123"/>
            <a:ext cx="11896078" cy="3152003"/>
          </a:xfrm>
          <a:prstGeom prst="rect">
            <a:avLst/>
          </a:prstGeom>
          <a:solidFill>
            <a:schemeClr val="bg1">
              <a:alpha val="66000"/>
            </a:schemeClr>
          </a:solidFill>
          <a:effectLst>
            <a:glow rad="127000">
              <a:schemeClr val="accent1">
                <a:alpha val="0"/>
              </a:schemeClr>
            </a:glow>
          </a:effectLst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Даний тест буде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перевіряти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перейшов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учень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поріг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ЗНО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чи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все ж не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склав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на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основі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генерації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випадкового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числа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від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95 до 200.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Умовою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проходження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тесту є бал </a:t>
            </a:r>
            <a:r>
              <a:rPr lang="ru-RU" sz="4400" dirty="0" err="1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більший</a:t>
            </a:r>
            <a:r>
              <a:rPr lang="ru-RU" sz="4400" dirty="0"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Franklin Gothic Heavy" panose="020B0903020102020204" pitchFamily="34" charset="0"/>
              </a:rPr>
              <a:t> за 100.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90738D-9A3D-4892-BDAC-33E0C07E1A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0462" y="3785803"/>
            <a:ext cx="10311075" cy="26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7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357</Words>
  <Application>Microsoft Office PowerPoint</Application>
  <PresentationFormat>Широкоэкранный</PresentationFormat>
  <Paragraphs>28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Franklin Gothic Heavy</vt:lpstr>
      <vt:lpstr>Тема Office</vt:lpstr>
      <vt:lpstr>Випадкове тестування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Випадкове тестування</dc:title>
  <dc:creator>Ярослав Дерев'янко</dc:creator>
  <cp:lastModifiedBy>Ярослав Дерев'янко</cp:lastModifiedBy>
  <cp:revision>11</cp:revision>
  <dcterms:created xsi:type="dcterms:W3CDTF">2019-05-27T19:35:42Z</dcterms:created>
  <dcterms:modified xsi:type="dcterms:W3CDTF">2019-05-27T21:42:23Z</dcterms:modified>
</cp:coreProperties>
</file>