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1"/>
    <p:restoredTop sz="94700"/>
  </p:normalViewPr>
  <p:slideViewPr>
    <p:cSldViewPr snapToGrid="0">
      <p:cViewPr>
        <p:scale>
          <a:sx n="65" d="100"/>
          <a:sy n="65" d="100"/>
        </p:scale>
        <p:origin x="1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2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10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10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Agenda Subtitle</a:t>
            </a:r>
          </a:p>
        </p:txBody>
      </p:sp>
      <p:sp>
        <p:nvSpPr>
          <p:cNvPr id="11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/>
            </a:lvl1pPr>
            <a:lvl2pPr marL="0" indent="457200" defTabSz="825500">
              <a:buClrTx/>
              <a:buSzTx/>
              <a:buNone/>
              <a:defRPr sz="5500" spc="-55"/>
            </a:lvl2pPr>
            <a:lvl3pPr marL="0" indent="914400" defTabSz="825500">
              <a:buClrTx/>
              <a:buSzTx/>
              <a:buNone/>
              <a:defRPr sz="5500" spc="-55"/>
            </a:lvl3pPr>
            <a:lvl4pPr marL="0" indent="1371600" defTabSz="825500">
              <a:buClrTx/>
              <a:buSzTx/>
              <a:buNone/>
              <a:defRPr sz="5500" spc="-55"/>
            </a:lvl4pPr>
            <a:lvl5pPr marL="0" indent="1828800" defTabSz="825500">
              <a:buClrTx/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Attribution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wo jellyfish against a pink background"/>
          <p:cNvSpPr>
            <a:spLocks noGrp="1"/>
          </p:cNvSpPr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Two jellyfish touching against a dark blue background"/>
          <p:cNvSpPr>
            <a:spLocks noGrp="1"/>
          </p:cNvSpPr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Two jellyfish against a blue background"/>
          <p:cNvSpPr>
            <a:spLocks noGrp="1"/>
          </p:cNvSpPr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wo jellyfish touching against a dark blue background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Line"/>
          <p:cNvSpPr/>
          <p:nvPr/>
        </p:nvSpPr>
        <p:spPr>
          <a:xfrm>
            <a:off x="517060" y="1244600"/>
            <a:ext cx="23315954" cy="0"/>
          </a:xfrm>
          <a:prstGeom prst="line">
            <a:avLst/>
          </a:prstGeom>
          <a:ln w="12700">
            <a:solidFill>
              <a:srgbClr val="5E5E5E"/>
            </a:solidFill>
            <a:miter lim="400000"/>
          </a:ln>
        </p:spPr>
        <p:txBody>
          <a:bodyPr lIns="0" tIns="0" rIns="0" bIns="0"/>
          <a:lstStyle/>
          <a:p>
            <a:pPr defTabSz="457200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0" name="Body Level One…"/>
          <p:cNvSpPr txBox="1">
            <a:spLocks noGrp="1"/>
          </p:cNvSpPr>
          <p:nvPr>
            <p:ph type="body" idx="1"/>
          </p:nvPr>
        </p:nvSpPr>
        <p:spPr>
          <a:xfrm>
            <a:off x="1066800" y="1549400"/>
            <a:ext cx="22237700" cy="112395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99409" indent="-281909" defTabSz="825500">
              <a:lnSpc>
                <a:spcPct val="80000"/>
              </a:lnSpc>
              <a:spcBef>
                <a:spcPts val="1400"/>
              </a:spcBef>
              <a:buClrTx/>
              <a:buSzPct val="75000"/>
              <a:defRPr sz="3200">
                <a:latin typeface="SF Hello Regular"/>
                <a:ea typeface="SF Hello Regular"/>
                <a:cs typeface="SF Hello Regular"/>
                <a:sym typeface="SF Hello Regular"/>
              </a:defRPr>
            </a:lvl1pPr>
            <a:lvl2pPr marL="1043909" indent="-281909" defTabSz="825500">
              <a:lnSpc>
                <a:spcPct val="80000"/>
              </a:lnSpc>
              <a:spcBef>
                <a:spcPts val="1400"/>
              </a:spcBef>
              <a:buClrTx/>
              <a:buSzPct val="75000"/>
              <a:buChar char="-"/>
              <a:defRPr sz="3200">
                <a:latin typeface="SF Hello Regular"/>
                <a:ea typeface="SF Hello Regular"/>
                <a:cs typeface="SF Hello Regular"/>
                <a:sym typeface="SF Hello Regular"/>
              </a:defRPr>
            </a:lvl2pPr>
            <a:lvl3pPr marL="1488409" indent="-281909" defTabSz="825500">
              <a:lnSpc>
                <a:spcPct val="80000"/>
              </a:lnSpc>
              <a:spcBef>
                <a:spcPts val="1400"/>
              </a:spcBef>
              <a:buClrTx/>
              <a:buSzPct val="75000"/>
              <a:buFont typeface="Lucida Grande"/>
              <a:buChar char="‣"/>
              <a:defRPr sz="3200">
                <a:latin typeface="SF Hello Regular"/>
                <a:ea typeface="SF Hello Regular"/>
                <a:cs typeface="SF Hello Regular"/>
                <a:sym typeface="SF Hello Regular"/>
              </a:defRPr>
            </a:lvl3pPr>
            <a:lvl4pPr marL="1932909" indent="-281909" defTabSz="825500">
              <a:lnSpc>
                <a:spcPct val="80000"/>
              </a:lnSpc>
              <a:spcBef>
                <a:spcPts val="1400"/>
              </a:spcBef>
              <a:buClrTx/>
              <a:buSzPct val="75000"/>
              <a:buChar char="-"/>
              <a:defRPr sz="3200">
                <a:latin typeface="SF Hello Regular"/>
                <a:ea typeface="SF Hello Regular"/>
                <a:cs typeface="SF Hello Regular"/>
                <a:sym typeface="SF Hello Regular"/>
              </a:defRPr>
            </a:lvl4pPr>
            <a:lvl5pPr marL="2377409" indent="-281909" defTabSz="825500">
              <a:lnSpc>
                <a:spcPct val="80000"/>
              </a:lnSpc>
              <a:spcBef>
                <a:spcPts val="1400"/>
              </a:spcBef>
              <a:buClrTx/>
              <a:buSzPct val="75000"/>
              <a:buChar char="-"/>
              <a:defRPr sz="3200">
                <a:latin typeface="SF Hello Regular"/>
                <a:ea typeface="SF Hello Regular"/>
                <a:cs typeface="SF Hello Regular"/>
                <a:sym typeface="SF Hello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Rectangle"/>
          <p:cNvSpPr/>
          <p:nvPr/>
        </p:nvSpPr>
        <p:spPr>
          <a:xfrm>
            <a:off x="-88900" y="13398500"/>
            <a:ext cx="24485600" cy="4699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825500">
              <a:spcBef>
                <a:spcPts val="0"/>
              </a:spcBef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72" name="NXX | Title Text: Subtitle Text"/>
          <p:cNvSpPr txBox="1">
            <a:spLocks noGrp="1"/>
          </p:cNvSpPr>
          <p:nvPr>
            <p:ph type="body" sz="quarter" idx="21"/>
          </p:nvPr>
        </p:nvSpPr>
        <p:spPr>
          <a:xfrm>
            <a:off x="1066800" y="177800"/>
            <a:ext cx="22231350" cy="895351"/>
          </a:xfrm>
          <a:prstGeom prst="rect">
            <a:avLst/>
          </a:prstGeom>
        </p:spPr>
        <p:txBody>
          <a:bodyPr lIns="76200" tIns="76200" rIns="76200" bIns="76200" anchor="ctr">
            <a:spAutoFit/>
          </a:bodyPr>
          <a:lstStyle/>
          <a:p>
            <a:pPr marL="0" indent="0" defTabSz="819150">
              <a:spcBef>
                <a:spcPts val="0"/>
              </a:spcBef>
              <a:buClrTx/>
              <a:buSzTx/>
              <a:buNone/>
              <a:defRPr>
                <a:solidFill>
                  <a:srgbClr val="0096FF"/>
                </a:solidFill>
                <a:latin typeface="SF Hello Regular"/>
                <a:ea typeface="SF Hello Regular"/>
                <a:cs typeface="SF Hello Regular"/>
                <a:sym typeface="SF Hello Regular"/>
              </a:defRPr>
            </a:pPr>
            <a:r>
              <a:rPr>
                <a:solidFill>
                  <a:srgbClr val="4FACF9"/>
                </a:solidFill>
              </a:rPr>
              <a:t>NXX</a:t>
            </a:r>
            <a:r>
              <a:t> </a:t>
            </a:r>
            <a:r>
              <a:rPr>
                <a:solidFill>
                  <a:srgbClr val="444444"/>
                </a:solidFill>
              </a:rPr>
              <a:t>| </a:t>
            </a:r>
            <a:r>
              <a:rPr b="1">
                <a:solidFill>
                  <a:srgbClr val="444444"/>
                </a:solidFill>
                <a:latin typeface="Helvetica"/>
                <a:ea typeface="Helvetica"/>
                <a:cs typeface="Helvetica"/>
                <a:sym typeface="Helvetica"/>
              </a:rPr>
              <a:t>Title Text:</a:t>
            </a:r>
            <a:r>
              <a:rPr>
                <a:solidFill>
                  <a:srgbClr val="444444"/>
                </a:solidFill>
              </a:rPr>
              <a:t> </a:t>
            </a:r>
            <a:r>
              <a:rPr>
                <a:solidFill>
                  <a:srgbClr val="929292"/>
                </a:solidFill>
              </a:rPr>
              <a:t>Subtitle Text</a:t>
            </a:r>
          </a:p>
        </p:txBody>
      </p:sp>
      <p:sp>
        <p:nvSpPr>
          <p:cNvPr id="1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35966" y="13430250"/>
            <a:ext cx="312068" cy="317500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rgbClr val="5E5E5E"/>
                </a:solidFill>
                <a:latin typeface="SF Hello Regular"/>
                <a:ea typeface="SF Hello Regular"/>
                <a:cs typeface="SF Hello Regular"/>
                <a:sym typeface="SF Hello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jellyfish touching against a dark blue background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wo jellyfish against a blue background"/>
          <p:cNvSpPr>
            <a:spLocks noGrp="1"/>
          </p:cNvSpPr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wo jellyfish against a pink background"/>
          <p:cNvSpPr>
            <a:spLocks noGrp="1"/>
          </p:cNvSpPr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D.I.C.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accent4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rPr dirty="0"/>
              <a:t>D.I.C.E</a:t>
            </a:r>
          </a:p>
        </p:txBody>
      </p:sp>
      <p:sp>
        <p:nvSpPr>
          <p:cNvPr id="183" name="Theory of Operation John Hofmeyr - 04/05/2024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defTabSz="412750">
              <a:defRPr sz="1750"/>
            </a:pPr>
            <a:r>
              <a:t>Theory of Operation</a:t>
            </a:r>
            <a:br/>
            <a:r>
              <a:t>John Hofmeyr - 04/05/2024</a:t>
            </a:r>
          </a:p>
        </p:txBody>
      </p:sp>
      <p:sp>
        <p:nvSpPr>
          <p:cNvPr id="184" name="Dynamic Image Compression Engine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Dynamic Image Compression Engine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D.I.C.E | Stage 1 - Image capture"/>
          <p:cNvSpPr txBox="1">
            <a:spLocks noGrp="1"/>
          </p:cNvSpPr>
          <p:nvPr>
            <p:ph type="body" idx="21"/>
          </p:nvPr>
        </p:nvSpPr>
        <p:spPr>
          <a:xfrm>
            <a:off x="400266" y="177800"/>
            <a:ext cx="22231351" cy="895351"/>
          </a:xfrm>
          <a:prstGeom prst="rect">
            <a:avLst/>
          </a:prstGeom>
        </p:spPr>
        <p:txBody>
          <a:bodyPr/>
          <a:lstStyle/>
          <a:p>
            <a:pPr marL="0" indent="0" defTabSz="819150">
              <a:spcBef>
                <a:spcPts val="0"/>
              </a:spcBef>
              <a:buClrTx/>
              <a:buSzTx/>
              <a:buNone/>
              <a:defRPr>
                <a:solidFill>
                  <a:srgbClr val="0096FF"/>
                </a:solidFill>
                <a:latin typeface="SF Hello Regular"/>
                <a:ea typeface="SF Hello Regular"/>
                <a:cs typeface="SF Hello Regular"/>
                <a:sym typeface="SF Hello Regular"/>
              </a:defRPr>
            </a:pPr>
            <a:r>
              <a:rPr lang="en-US" dirty="0"/>
              <a:t>D.I.C.E</a:t>
            </a:r>
            <a:r>
              <a:rPr dirty="0">
                <a:solidFill>
                  <a:srgbClr val="444444"/>
                </a:solidFill>
              </a:rPr>
              <a:t>| </a:t>
            </a:r>
            <a:r>
              <a:rPr b="1" dirty="0">
                <a:solidFill>
                  <a:srgbClr val="444444"/>
                </a:solidFill>
                <a:latin typeface="Helvetica"/>
                <a:ea typeface="Helvetica"/>
                <a:cs typeface="Helvetica"/>
                <a:sym typeface="Helvetica"/>
              </a:rPr>
              <a:t>Stage 1 - Image capture</a:t>
            </a:r>
          </a:p>
        </p:txBody>
      </p:sp>
      <p:sp>
        <p:nvSpPr>
          <p:cNvPr id="1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85408" y="13430250"/>
            <a:ext cx="213184" cy="317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188" name="Image Sensor Output…"/>
          <p:cNvSpPr txBox="1">
            <a:spLocks noGrp="1"/>
          </p:cNvSpPr>
          <p:nvPr>
            <p:ph type="body" sz="half" idx="1"/>
          </p:nvPr>
        </p:nvSpPr>
        <p:spPr>
          <a:xfrm>
            <a:off x="397091" y="1416049"/>
            <a:ext cx="9331206" cy="11239501"/>
          </a:xfrm>
          <a:prstGeom prst="rect">
            <a:avLst/>
          </a:prstGeom>
        </p:spPr>
        <p:txBody>
          <a:bodyPr/>
          <a:lstStyle/>
          <a:p>
            <a:pPr marL="0" indent="0" defTabSz="2438400">
              <a:lnSpc>
                <a:spcPct val="100000"/>
              </a:lnSpc>
              <a:spcBef>
                <a:spcPts val="2400"/>
              </a:spcBef>
              <a:buSzTx/>
              <a:buNone/>
              <a:defRPr sz="2800" b="1"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Image Sensor Output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IMX477 sensor captures 4056x3040 10-bit RAW images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Maximum frame rate of 60FPS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Each frame requires ~124Mb to store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~7.4Gb/s of bandwidth needed for 60FPS stream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Images are received in Bayer mosaic form</a:t>
            </a:r>
          </a:p>
        </p:txBody>
      </p:sp>
      <p:grpSp>
        <p:nvGrpSpPr>
          <p:cNvPr id="191" name="Group"/>
          <p:cNvGrpSpPr/>
          <p:nvPr/>
        </p:nvGrpSpPr>
        <p:grpSpPr>
          <a:xfrm>
            <a:off x="13545242" y="1279831"/>
            <a:ext cx="8580922" cy="6314467"/>
            <a:chOff x="0" y="0"/>
            <a:chExt cx="8580920" cy="6314465"/>
          </a:xfrm>
        </p:grpSpPr>
        <p:sp>
          <p:nvSpPr>
            <p:cNvPr id="189" name="Sample Image from Sensor"/>
            <p:cNvSpPr/>
            <p:nvPr/>
          </p:nvSpPr>
          <p:spPr>
            <a:xfrm>
              <a:off x="0" y="0"/>
              <a:ext cx="8580921" cy="49225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spcBef>
                  <a:spcPts val="0"/>
                </a:spcBef>
                <a:defRPr sz="2400">
                  <a:latin typeface="+mn-lt"/>
                  <a:ea typeface="+mn-ea"/>
                  <a:cs typeface="+mn-cs"/>
                  <a:sym typeface="Graphik Semibold"/>
                </a:defRPr>
              </a:lvl1pPr>
            </a:lstStyle>
            <a:p>
              <a:r>
                <a:t>Sample Image from Sensor</a:t>
              </a:r>
            </a:p>
          </p:txBody>
        </p:sp>
        <p:pic>
          <p:nvPicPr>
            <p:cNvPr id="190" name="contrast_small.png" descr="contrast_small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593852"/>
              <a:ext cx="8580921" cy="57206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94" name="Group"/>
          <p:cNvGrpSpPr/>
          <p:nvPr/>
        </p:nvGrpSpPr>
        <p:grpSpPr>
          <a:xfrm>
            <a:off x="14712075" y="8064575"/>
            <a:ext cx="6247170" cy="4654512"/>
            <a:chOff x="0" y="0"/>
            <a:chExt cx="6247169" cy="4654511"/>
          </a:xfrm>
        </p:grpSpPr>
        <p:sp>
          <p:nvSpPr>
            <p:cNvPr id="192" name="Bayer Mosaic Sensor Format"/>
            <p:cNvSpPr/>
            <p:nvPr/>
          </p:nvSpPr>
          <p:spPr>
            <a:xfrm>
              <a:off x="0" y="0"/>
              <a:ext cx="6247169" cy="49225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spcBef>
                  <a:spcPts val="0"/>
                </a:spcBef>
                <a:defRPr sz="2400">
                  <a:latin typeface="+mn-lt"/>
                  <a:ea typeface="+mn-ea"/>
                  <a:cs typeface="+mn-cs"/>
                  <a:sym typeface="Graphik Semibold"/>
                </a:defRPr>
              </a:lvl1pPr>
            </a:lstStyle>
            <a:p>
              <a:r>
                <a:t>Bayer Mosaic Sensor Format</a:t>
              </a:r>
            </a:p>
          </p:txBody>
        </p:sp>
        <p:pic>
          <p:nvPicPr>
            <p:cNvPr id="193" name="pasted-movie.png" descr="pasted-movi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593852"/>
              <a:ext cx="6247169" cy="40606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D.I.C.E | Stage 2 - Image Ingest &amp; Tiling"/>
          <p:cNvSpPr txBox="1">
            <a:spLocks noGrp="1"/>
          </p:cNvSpPr>
          <p:nvPr>
            <p:ph type="body" idx="21"/>
          </p:nvPr>
        </p:nvSpPr>
        <p:spPr>
          <a:xfrm>
            <a:off x="400266" y="177800"/>
            <a:ext cx="22231351" cy="895351"/>
          </a:xfrm>
          <a:prstGeom prst="rect">
            <a:avLst/>
          </a:prstGeom>
        </p:spPr>
        <p:txBody>
          <a:bodyPr/>
          <a:lstStyle/>
          <a:p>
            <a:pPr marL="0" indent="0" defTabSz="819150">
              <a:spcBef>
                <a:spcPts val="0"/>
              </a:spcBef>
              <a:buClrTx/>
              <a:buSzTx/>
              <a:buNone/>
              <a:defRPr>
                <a:solidFill>
                  <a:srgbClr val="0096FF"/>
                </a:solidFill>
                <a:latin typeface="SF Hello Regular"/>
                <a:ea typeface="SF Hello Regular"/>
                <a:cs typeface="SF Hello Regular"/>
                <a:sym typeface="SF Hello Regular"/>
              </a:defRPr>
            </a:pPr>
            <a:r>
              <a:rPr lang="en-US" dirty="0"/>
              <a:t>D.I.C.E </a:t>
            </a:r>
            <a:r>
              <a:rPr dirty="0">
                <a:solidFill>
                  <a:srgbClr val="444444"/>
                </a:solidFill>
              </a:rPr>
              <a:t>| </a:t>
            </a:r>
            <a:r>
              <a:rPr b="1" dirty="0">
                <a:solidFill>
                  <a:srgbClr val="444444"/>
                </a:solidFill>
                <a:latin typeface="Helvetica"/>
                <a:ea typeface="Helvetica"/>
                <a:cs typeface="Helvetica"/>
                <a:sym typeface="Helvetica"/>
              </a:rPr>
              <a:t>Stage 2 - Image Ingest &amp; Tiling</a:t>
            </a:r>
          </a:p>
        </p:txBody>
      </p:sp>
      <p:sp>
        <p:nvSpPr>
          <p:cNvPr id="19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85408" y="13430250"/>
            <a:ext cx="213184" cy="317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98" name="Image Ingest…"/>
          <p:cNvSpPr txBox="1">
            <a:spLocks noGrp="1"/>
          </p:cNvSpPr>
          <p:nvPr>
            <p:ph type="body" sz="half" idx="1"/>
          </p:nvPr>
        </p:nvSpPr>
        <p:spPr>
          <a:xfrm>
            <a:off x="397091" y="1416049"/>
            <a:ext cx="9331206" cy="11239501"/>
          </a:xfrm>
          <a:prstGeom prst="rect">
            <a:avLst/>
          </a:prstGeom>
        </p:spPr>
        <p:txBody>
          <a:bodyPr/>
          <a:lstStyle/>
          <a:p>
            <a:pPr marL="0" indent="0" defTabSz="2438400">
              <a:lnSpc>
                <a:spcPct val="100000"/>
              </a:lnSpc>
              <a:spcBef>
                <a:spcPts val="2400"/>
              </a:spcBef>
              <a:buSzTx/>
              <a:buNone/>
              <a:defRPr sz="2800" b="1">
                <a:latin typeface="Graphik"/>
                <a:ea typeface="Graphik"/>
                <a:cs typeface="Graphik"/>
                <a:sym typeface="Graphik"/>
              </a:defRPr>
            </a:pPr>
            <a:r>
              <a:t>Image Ingest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FPGA receives image data via 4 Lane MIPI bus @ 2.1Gb/s per lane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Image is scanned from top left to bottom right, image frame is buffered in DRAM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endParaRPr/>
          </a:p>
          <a:p>
            <a:pPr marL="0" indent="0" defTabSz="2438400">
              <a:lnSpc>
                <a:spcPct val="100000"/>
              </a:lnSpc>
              <a:spcBef>
                <a:spcPts val="2400"/>
              </a:spcBef>
              <a:buSzTx/>
              <a:buNone/>
              <a:defRPr sz="2800" b="1">
                <a:latin typeface="Graphik"/>
                <a:ea typeface="Graphik"/>
                <a:cs typeface="Graphik"/>
                <a:sym typeface="Graphik"/>
              </a:defRPr>
            </a:pPr>
            <a:r>
              <a:t>Image Tiling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Image is divided into NxN image tile grid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Grid is user selectable, must be 2x2, 3x3 or 4x4</a:t>
            </a:r>
          </a:p>
          <a:p>
            <a:pPr marL="931333" lvl="1" indent="-372533" defTabSz="2438400"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Limited by resource availability on FPGA </a:t>
            </a:r>
          </a:p>
          <a:p>
            <a:pPr marL="931333" lvl="1" indent="-372533" defTabSz="2438400"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Higher tile count increases resource usage</a:t>
            </a:r>
          </a:p>
        </p:txBody>
      </p:sp>
      <p:grpSp>
        <p:nvGrpSpPr>
          <p:cNvPr id="201" name="Group"/>
          <p:cNvGrpSpPr/>
          <p:nvPr/>
        </p:nvGrpSpPr>
        <p:grpSpPr>
          <a:xfrm>
            <a:off x="13545242" y="1279831"/>
            <a:ext cx="8580922" cy="6314467"/>
            <a:chOff x="0" y="0"/>
            <a:chExt cx="8580920" cy="6314465"/>
          </a:xfrm>
        </p:grpSpPr>
        <p:sp>
          <p:nvSpPr>
            <p:cNvPr id="199" name="4x4 Image tile | 1014x760px blocks"/>
            <p:cNvSpPr/>
            <p:nvPr/>
          </p:nvSpPr>
          <p:spPr>
            <a:xfrm>
              <a:off x="0" y="0"/>
              <a:ext cx="8580921" cy="49225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spcBef>
                  <a:spcPts val="0"/>
                </a:spcBef>
                <a:defRPr sz="2400">
                  <a:latin typeface="+mn-lt"/>
                  <a:ea typeface="+mn-ea"/>
                  <a:cs typeface="+mn-cs"/>
                  <a:sym typeface="Graphik Semibold"/>
                </a:defRPr>
              </a:lvl1pPr>
            </a:lstStyle>
            <a:p>
              <a:r>
                <a:t>4x4 Image tile | 1014x760px blocks</a:t>
              </a:r>
            </a:p>
          </p:txBody>
        </p:sp>
        <p:pic>
          <p:nvPicPr>
            <p:cNvPr id="200" name="contrast_small.png" descr="contrast_small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593852"/>
              <a:ext cx="8580921" cy="57206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aphicFrame>
        <p:nvGraphicFramePr>
          <p:cNvPr id="202" name="Table 1"/>
          <p:cNvGraphicFramePr/>
          <p:nvPr/>
        </p:nvGraphicFramePr>
        <p:xfrm>
          <a:off x="13524280" y="1875289"/>
          <a:ext cx="8622756" cy="571734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155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5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5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93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93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3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93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"/>
          <p:cNvGrpSpPr/>
          <p:nvPr/>
        </p:nvGrpSpPr>
        <p:grpSpPr>
          <a:xfrm>
            <a:off x="8198293" y="1820349"/>
            <a:ext cx="4109245" cy="4267504"/>
            <a:chOff x="0" y="0"/>
            <a:chExt cx="4109243" cy="4267503"/>
          </a:xfrm>
        </p:grpSpPr>
        <p:sp>
          <p:nvSpPr>
            <p:cNvPr id="204" name="Tile (2,3)"/>
            <p:cNvSpPr/>
            <p:nvPr/>
          </p:nvSpPr>
          <p:spPr>
            <a:xfrm>
              <a:off x="0" y="0"/>
              <a:ext cx="4109244" cy="49225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spcBef>
                  <a:spcPts val="0"/>
                </a:spcBef>
                <a:defRPr sz="2400">
                  <a:latin typeface="+mn-lt"/>
                  <a:ea typeface="+mn-ea"/>
                  <a:cs typeface="+mn-cs"/>
                  <a:sym typeface="Graphik Semibold"/>
                </a:defRPr>
              </a:lvl1pPr>
            </a:lstStyle>
            <a:p>
              <a:r>
                <a:t> Tile (2,3)</a:t>
              </a:r>
            </a:p>
          </p:txBody>
        </p:sp>
        <p:pic>
          <p:nvPicPr>
            <p:cNvPr id="205" name="contrast_small.png" descr="contrast_small.png"/>
            <p:cNvPicPr>
              <a:picLocks noChangeAspect="1"/>
            </p:cNvPicPr>
            <p:nvPr/>
          </p:nvPicPr>
          <p:blipFill>
            <a:blip r:embed="rId2"/>
            <a:srcRect l="75408" t="24593" b="47758"/>
            <a:stretch>
              <a:fillRect/>
            </a:stretch>
          </p:blipFill>
          <p:spPr>
            <a:xfrm>
              <a:off x="0" y="593851"/>
              <a:ext cx="4109058" cy="3079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6" name="Caption"/>
            <p:cNvSpPr/>
            <p:nvPr/>
          </p:nvSpPr>
          <p:spPr>
            <a:xfrm>
              <a:off x="0" y="3775250"/>
              <a:ext cx="4109244" cy="49225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spcBef>
                  <a:spcPts val="0"/>
                </a:spcBef>
                <a:defRPr sz="2400"/>
              </a:lvl1pPr>
            </a:lstStyle>
            <a:p>
              <a:r>
                <a:t>Image Tile Pixel Groups</a:t>
              </a:r>
            </a:p>
          </p:txBody>
        </p:sp>
      </p:grpSp>
      <p:graphicFrame>
        <p:nvGraphicFramePr>
          <p:cNvPr id="208" name="Table 1-1"/>
          <p:cNvGraphicFramePr/>
          <p:nvPr/>
        </p:nvGraphicFramePr>
        <p:xfrm>
          <a:off x="8176426" y="2419776"/>
          <a:ext cx="4111032" cy="306854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27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77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71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R>
                    <a:lnT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1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1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1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9" name="D.I.C.E | Stage 3 - Image Pre-processing"/>
          <p:cNvSpPr txBox="1">
            <a:spLocks noGrp="1"/>
          </p:cNvSpPr>
          <p:nvPr>
            <p:ph type="body" idx="21"/>
          </p:nvPr>
        </p:nvSpPr>
        <p:spPr>
          <a:xfrm>
            <a:off x="400266" y="177800"/>
            <a:ext cx="22231351" cy="895351"/>
          </a:xfrm>
          <a:prstGeom prst="rect">
            <a:avLst/>
          </a:prstGeom>
        </p:spPr>
        <p:txBody>
          <a:bodyPr/>
          <a:lstStyle/>
          <a:p>
            <a:pPr marL="0" indent="0" defTabSz="819150">
              <a:spcBef>
                <a:spcPts val="0"/>
              </a:spcBef>
              <a:buClrTx/>
              <a:buSzTx/>
              <a:buNone/>
              <a:defRPr>
                <a:solidFill>
                  <a:srgbClr val="0096FF"/>
                </a:solidFill>
                <a:latin typeface="SF Hello Regular"/>
                <a:ea typeface="SF Hello Regular"/>
                <a:cs typeface="SF Hello Regular"/>
                <a:sym typeface="SF Hello Regular"/>
              </a:defRPr>
            </a:pPr>
            <a:r>
              <a:rPr lang="en-US" dirty="0"/>
              <a:t>D.I.C.E </a:t>
            </a:r>
            <a:r>
              <a:rPr dirty="0">
                <a:solidFill>
                  <a:srgbClr val="444444"/>
                </a:solidFill>
              </a:rPr>
              <a:t>| </a:t>
            </a:r>
            <a:r>
              <a:rPr b="1" dirty="0">
                <a:solidFill>
                  <a:srgbClr val="444444"/>
                </a:solidFill>
                <a:latin typeface="Helvetica"/>
                <a:ea typeface="Helvetica"/>
                <a:cs typeface="Helvetica"/>
                <a:sym typeface="Helvetica"/>
              </a:rPr>
              <a:t>Stage 3 - Image Pre-processing </a:t>
            </a:r>
          </a:p>
        </p:txBody>
      </p:sp>
      <p:sp>
        <p:nvSpPr>
          <p:cNvPr id="2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85408" y="13430250"/>
            <a:ext cx="213184" cy="317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grpSp>
        <p:nvGrpSpPr>
          <p:cNvPr id="213" name="Group"/>
          <p:cNvGrpSpPr/>
          <p:nvPr/>
        </p:nvGrpSpPr>
        <p:grpSpPr>
          <a:xfrm>
            <a:off x="889758" y="1403850"/>
            <a:ext cx="5911454" cy="4534786"/>
            <a:chOff x="0" y="0"/>
            <a:chExt cx="5911453" cy="4534784"/>
          </a:xfrm>
        </p:grpSpPr>
        <p:sp>
          <p:nvSpPr>
            <p:cNvPr id="211" name="4x4 Image tile | 1014x760px blocks"/>
            <p:cNvSpPr/>
            <p:nvPr/>
          </p:nvSpPr>
          <p:spPr>
            <a:xfrm>
              <a:off x="0" y="0"/>
              <a:ext cx="5911454" cy="49225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spcBef>
                  <a:spcPts val="0"/>
                </a:spcBef>
                <a:defRPr sz="2400">
                  <a:latin typeface="+mn-lt"/>
                  <a:ea typeface="+mn-ea"/>
                  <a:cs typeface="+mn-cs"/>
                  <a:sym typeface="Graphik Semibold"/>
                </a:defRPr>
              </a:lvl1pPr>
            </a:lstStyle>
            <a:p>
              <a:r>
                <a:t>4x4 Image tile | 1014x760px blocks</a:t>
              </a:r>
            </a:p>
          </p:txBody>
        </p:sp>
        <p:pic>
          <p:nvPicPr>
            <p:cNvPr id="212" name="contrast_small.png" descr="contrast_small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593852"/>
              <a:ext cx="5911399" cy="39409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aphicFrame>
        <p:nvGraphicFramePr>
          <p:cNvPr id="214" name="Table 1"/>
          <p:cNvGraphicFramePr/>
          <p:nvPr/>
        </p:nvGraphicFramePr>
        <p:xfrm>
          <a:off x="868795" y="1999308"/>
          <a:ext cx="5948756" cy="393775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87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7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7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7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443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443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L>
                    <a:lnR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R>
                    <a:lnT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T>
                    <a:lnB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443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443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5" name="Line"/>
          <p:cNvSpPr/>
          <p:nvPr/>
        </p:nvSpPr>
        <p:spPr>
          <a:xfrm>
            <a:off x="6849308" y="3347651"/>
            <a:ext cx="1263556" cy="60642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6" name="Image Tile Pixel Groups…"/>
          <p:cNvSpPr txBox="1">
            <a:spLocks noGrp="1"/>
          </p:cNvSpPr>
          <p:nvPr>
            <p:ph type="body" sz="quarter" idx="1"/>
          </p:nvPr>
        </p:nvSpPr>
        <p:spPr>
          <a:xfrm>
            <a:off x="363267" y="6254455"/>
            <a:ext cx="9331205" cy="2449457"/>
          </a:xfrm>
          <a:prstGeom prst="rect">
            <a:avLst/>
          </a:prstGeom>
        </p:spPr>
        <p:txBody>
          <a:bodyPr/>
          <a:lstStyle/>
          <a:p>
            <a:pPr marL="0" indent="0" defTabSz="2438400">
              <a:lnSpc>
                <a:spcPct val="100000"/>
              </a:lnSpc>
              <a:spcBef>
                <a:spcPts val="2400"/>
              </a:spcBef>
              <a:buSzTx/>
              <a:buNone/>
              <a:defRPr sz="2800" b="1">
                <a:latin typeface="Graphik"/>
                <a:ea typeface="Graphik"/>
                <a:cs typeface="Graphik"/>
                <a:sym typeface="Graphik"/>
              </a:defRPr>
            </a:pPr>
            <a:r>
              <a:t>Image Tile Pixel Groups 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Image Tiles and subdivided into 4x4 grids (Pixel Groups)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Image contains a total of 256 Pixel groups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Pixel groups contain 48,165 pixels each</a:t>
            </a:r>
          </a:p>
        </p:txBody>
      </p:sp>
      <p:sp>
        <p:nvSpPr>
          <p:cNvPr id="217" name="Pixel Group Processing…"/>
          <p:cNvSpPr txBox="1"/>
          <p:nvPr/>
        </p:nvSpPr>
        <p:spPr>
          <a:xfrm>
            <a:off x="363267" y="8811753"/>
            <a:ext cx="9331205" cy="511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>
              <a:defRPr sz="2800" b="1"/>
            </a:pPr>
            <a:r>
              <a:t>Pixel Group Processing</a:t>
            </a:r>
          </a:p>
          <a:p>
            <a:pPr marL="372533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Pixel intensities are averaged for each pixel group</a:t>
            </a:r>
          </a:p>
          <a:p>
            <a:pPr marL="372533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Resulting 16 average intensities are compared in blocks of 4 sub-tiles, 5 comparisons total</a:t>
            </a:r>
          </a:p>
          <a:p>
            <a:pPr marL="372533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Difference in intensity is calculated for each comparison</a:t>
            </a:r>
          </a:p>
          <a:p>
            <a:pPr marL="931333" lvl="1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Two tiles with largest intensity difference are subtracted</a:t>
            </a:r>
          </a:p>
          <a:p>
            <a:pPr marL="372533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Intensity differences are averaged to obtain the </a:t>
            </a:r>
            <a:r>
              <a:rPr b="1"/>
              <a:t>Contrast Wight</a:t>
            </a:r>
          </a:p>
        </p:txBody>
      </p:sp>
      <p:sp>
        <p:nvSpPr>
          <p:cNvPr id="218" name="Line"/>
          <p:cNvSpPr/>
          <p:nvPr/>
        </p:nvSpPr>
        <p:spPr>
          <a:xfrm>
            <a:off x="12350048" y="3954076"/>
            <a:ext cx="124809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grpSp>
        <p:nvGrpSpPr>
          <p:cNvPr id="222" name="Group"/>
          <p:cNvGrpSpPr/>
          <p:nvPr/>
        </p:nvGrpSpPr>
        <p:grpSpPr>
          <a:xfrm>
            <a:off x="13636448" y="1451922"/>
            <a:ext cx="4109245" cy="4635931"/>
            <a:chOff x="0" y="0"/>
            <a:chExt cx="4109243" cy="4635930"/>
          </a:xfrm>
        </p:grpSpPr>
        <p:sp>
          <p:nvSpPr>
            <p:cNvPr id="219" name="Pixel Group Average Intensity (0-1024)"/>
            <p:cNvSpPr/>
            <p:nvPr/>
          </p:nvSpPr>
          <p:spPr>
            <a:xfrm>
              <a:off x="0" y="0"/>
              <a:ext cx="4109244" cy="860679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spcBef>
                  <a:spcPts val="0"/>
                </a:spcBef>
                <a:defRPr sz="2300">
                  <a:latin typeface="+mn-lt"/>
                  <a:ea typeface="+mn-ea"/>
                  <a:cs typeface="+mn-cs"/>
                  <a:sym typeface="Graphik Semibold"/>
                </a:defRPr>
              </a:lvl1pPr>
            </a:lstStyle>
            <a:p>
              <a:r>
                <a:t>Pixel Group Average Intensity (0-1024)</a:t>
              </a:r>
            </a:p>
          </p:txBody>
        </p:sp>
        <p:pic>
          <p:nvPicPr>
            <p:cNvPr id="220" name="contrast_small.png" descr="contrast_small.png"/>
            <p:cNvPicPr>
              <a:picLocks noChangeAspect="1"/>
            </p:cNvPicPr>
            <p:nvPr/>
          </p:nvPicPr>
          <p:blipFill>
            <a:blip r:embed="rId2"/>
            <a:srcRect l="75408" t="24593" b="47758"/>
            <a:stretch>
              <a:fillRect/>
            </a:stretch>
          </p:blipFill>
          <p:spPr>
            <a:xfrm>
              <a:off x="0" y="962278"/>
              <a:ext cx="4109058" cy="3079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1" name="Caption"/>
            <p:cNvSpPr/>
            <p:nvPr/>
          </p:nvSpPr>
          <p:spPr>
            <a:xfrm>
              <a:off x="0" y="4143678"/>
              <a:ext cx="4109244" cy="49225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spcBef>
                  <a:spcPts val="0"/>
                </a:spcBef>
                <a:defRPr sz="2400"/>
              </a:lvl1pPr>
            </a:lstStyle>
            <a:p>
              <a:r>
                <a:t>Each Sub-Tile is averaged</a:t>
              </a:r>
            </a:p>
          </p:txBody>
        </p:sp>
      </p:grpSp>
      <p:graphicFrame>
        <p:nvGraphicFramePr>
          <p:cNvPr id="223" name="Table 1-1-1"/>
          <p:cNvGraphicFramePr/>
          <p:nvPr>
            <p:extLst>
              <p:ext uri="{D42A27DB-BD31-4B8C-83A1-F6EECF244321}">
                <p14:modId xmlns:p14="http://schemas.microsoft.com/office/powerpoint/2010/main" val="1868830274"/>
              </p:ext>
            </p:extLst>
          </p:nvPr>
        </p:nvGraphicFramePr>
        <p:xfrm>
          <a:off x="13614581" y="2419776"/>
          <a:ext cx="4111032" cy="306854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27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77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713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r>
                        <a:rPr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</a:rPr>
                        <a:t>500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r>
                        <a:rPr dirty="0">
                          <a:highlight>
                            <a:srgbClr val="000000"/>
                          </a:highlight>
                        </a:rPr>
                        <a:t>900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1800"/>
                      </a:pPr>
                      <a:r>
                        <a:rPr sz="2800" spc="-84" dirty="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+mn-lt"/>
                          <a:ea typeface="+mn-ea"/>
                          <a:cs typeface="+mn-cs"/>
                          <a:sym typeface="Graphik Semibold"/>
                        </a:rPr>
                        <a:t>200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1800"/>
                      </a:pPr>
                      <a:r>
                        <a:rPr sz="2800" spc="-84" dirty="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+mn-lt"/>
                          <a:ea typeface="+mn-ea"/>
                          <a:cs typeface="+mn-cs"/>
                          <a:sym typeface="Graphik Semibold"/>
                        </a:rPr>
                        <a:t>400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R>
                    <a:lnT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13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r>
                        <a:rPr dirty="0">
                          <a:highlight>
                            <a:srgbClr val="000000"/>
                          </a:highlight>
                        </a:rPr>
                        <a:t>700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1800"/>
                      </a:pPr>
                      <a:r>
                        <a:rPr sz="2800" spc="-84" dirty="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+mn-lt"/>
                          <a:ea typeface="+mn-ea"/>
                          <a:cs typeface="+mn-cs"/>
                          <a:sym typeface="Graphik Semibold"/>
                        </a:rPr>
                        <a:t>300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r>
                        <a:rPr dirty="0">
                          <a:highlight>
                            <a:srgbClr val="000000"/>
                          </a:highlight>
                        </a:rPr>
                        <a:t>130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r>
                        <a:rPr dirty="0">
                          <a:highlight>
                            <a:srgbClr val="000000"/>
                          </a:highlight>
                        </a:rPr>
                        <a:t>400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13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r>
                        <a:rPr dirty="0">
                          <a:highlight>
                            <a:srgbClr val="000000"/>
                          </a:highlight>
                        </a:rPr>
                        <a:t>350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r>
                        <a:rPr dirty="0">
                          <a:highlight>
                            <a:srgbClr val="000000"/>
                          </a:highlight>
                        </a:rPr>
                        <a:t>120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r>
                        <a:rPr dirty="0">
                          <a:highlight>
                            <a:srgbClr val="000000"/>
                          </a:highlight>
                        </a:rPr>
                        <a:t>400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r>
                        <a:rPr dirty="0">
                          <a:highlight>
                            <a:srgbClr val="000000"/>
                          </a:highlight>
                        </a:rPr>
                        <a:t>400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13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1800"/>
                      </a:pPr>
                      <a:r>
                        <a:rPr sz="2800" spc="-84" dirty="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+mn-lt"/>
                          <a:ea typeface="+mn-ea"/>
                          <a:cs typeface="+mn-cs"/>
                          <a:sym typeface="Graphik Semibold"/>
                        </a:rPr>
                        <a:t>450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r>
                        <a:rPr dirty="0">
                          <a:highlight>
                            <a:srgbClr val="000000"/>
                          </a:highlight>
                        </a:rPr>
                        <a:t>400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r>
                        <a:rPr dirty="0">
                          <a:highlight>
                            <a:srgbClr val="000000"/>
                          </a:highlight>
                        </a:rPr>
                        <a:t>400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r>
                        <a:rPr dirty="0">
                          <a:highlight>
                            <a:srgbClr val="000000"/>
                          </a:highlight>
                        </a:rPr>
                        <a:t>400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4" name="Line"/>
          <p:cNvSpPr/>
          <p:nvPr/>
        </p:nvSpPr>
        <p:spPr>
          <a:xfrm>
            <a:off x="17835322" y="3954076"/>
            <a:ext cx="124809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grpSp>
        <p:nvGrpSpPr>
          <p:cNvPr id="227" name="Group"/>
          <p:cNvGrpSpPr/>
          <p:nvPr/>
        </p:nvGrpSpPr>
        <p:grpSpPr>
          <a:xfrm>
            <a:off x="19121721" y="1426649"/>
            <a:ext cx="4109245" cy="4067352"/>
            <a:chOff x="0" y="0"/>
            <a:chExt cx="4109243" cy="4067351"/>
          </a:xfrm>
        </p:grpSpPr>
        <p:sp>
          <p:nvSpPr>
            <p:cNvPr id="225" name="Image Tile Intensity Comparison"/>
            <p:cNvSpPr/>
            <p:nvPr/>
          </p:nvSpPr>
          <p:spPr>
            <a:xfrm>
              <a:off x="0" y="0"/>
              <a:ext cx="4109244" cy="88595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spcBef>
                  <a:spcPts val="0"/>
                </a:spcBef>
                <a:defRPr sz="2400">
                  <a:latin typeface="+mn-lt"/>
                  <a:ea typeface="+mn-ea"/>
                  <a:cs typeface="+mn-cs"/>
                  <a:sym typeface="Graphik Semibold"/>
                </a:defRPr>
              </a:lvl1pPr>
            </a:lstStyle>
            <a:p>
              <a:r>
                <a:t>Image Tile Intensity Comparison</a:t>
              </a:r>
            </a:p>
          </p:txBody>
        </p:sp>
        <p:pic>
          <p:nvPicPr>
            <p:cNvPr id="226" name="contrast_small.png" descr="contrast_small.png"/>
            <p:cNvPicPr>
              <a:picLocks noChangeAspect="1"/>
            </p:cNvPicPr>
            <p:nvPr/>
          </p:nvPicPr>
          <p:blipFill>
            <a:blip r:embed="rId2"/>
            <a:srcRect l="75408" t="24593" b="47758"/>
            <a:stretch>
              <a:fillRect/>
            </a:stretch>
          </p:blipFill>
          <p:spPr>
            <a:xfrm>
              <a:off x="0" y="987552"/>
              <a:ext cx="4109058" cy="3079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aphicFrame>
        <p:nvGraphicFramePr>
          <p:cNvPr id="228" name="Table 1-1-1-1"/>
          <p:cNvGraphicFramePr/>
          <p:nvPr/>
        </p:nvGraphicFramePr>
        <p:xfrm>
          <a:off x="19099855" y="2419776"/>
          <a:ext cx="4111032" cy="306854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27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77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713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chemeClr val="accent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T>
                    <a:lnB w="63500">
                      <a:solidFill>
                        <a:schemeClr val="accent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R>
                    <a:lnT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1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chemeClr val="accent6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3">
                          <a:hueOff val="-385756"/>
                          <a:satOff val="-32155"/>
                          <a:lumOff val="17967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6"/>
                      </a:solidFill>
                      <a:miter lim="400000"/>
                    </a:lnL>
                    <a:lnR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R>
                    <a:lnT w="63500">
                      <a:solidFill>
                        <a:schemeClr val="accent6"/>
                      </a:solidFill>
                      <a:miter lim="400000"/>
                    </a:lnT>
                    <a:lnB w="63500">
                      <a:solidFill>
                        <a:schemeClr val="accent3">
                          <a:hueOff val="-385756"/>
                          <a:satOff val="-32155"/>
                          <a:lumOff val="17967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L>
                    <a:lnR w="63500">
                      <a:solidFill>
                        <a:schemeClr val="accent6"/>
                      </a:solidFill>
                      <a:miter lim="400000"/>
                    </a:lnR>
                    <a:lnT w="63500">
                      <a:solidFill>
                        <a:schemeClr val="accent6"/>
                      </a:solidFill>
                      <a:miter lim="400000"/>
                    </a:lnT>
                    <a:lnB w="63500">
                      <a:solidFill>
                        <a:schemeClr val="accent2">
                          <a:hueOff val="-206910"/>
                          <a:satOff val="-12829"/>
                          <a:lumOff val="16238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6"/>
                      </a:solidFill>
                      <a:miter lim="400000"/>
                    </a:lnL>
                    <a:lnR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2">
                          <a:hueOff val="-206910"/>
                          <a:satOff val="-12829"/>
                          <a:lumOff val="16238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1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3">
                          <a:hueOff val="-385756"/>
                          <a:satOff val="-32155"/>
                          <a:lumOff val="17967"/>
                        </a:schemeClr>
                      </a:solidFill>
                      <a:miter lim="400000"/>
                    </a:lnL>
                    <a:lnR w="63500">
                      <a:solidFill>
                        <a:schemeClr val="accent6"/>
                      </a:solidFill>
                      <a:miter lim="400000"/>
                    </a:lnR>
                    <a:lnT w="63500">
                      <a:solidFill>
                        <a:schemeClr val="accent3">
                          <a:hueOff val="-385756"/>
                          <a:satOff val="-32155"/>
                          <a:lumOff val="17967"/>
                        </a:schemeClr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6"/>
                      </a:solidFill>
                      <a:miter lim="400000"/>
                    </a:lnL>
                    <a:lnR w="63500">
                      <a:solidFill>
                        <a:schemeClr val="accent2">
                          <a:hueOff val="-206910"/>
                          <a:satOff val="-12829"/>
                          <a:lumOff val="16238"/>
                        </a:schemeClr>
                      </a:solidFill>
                      <a:miter lim="400000"/>
                    </a:lnR>
                    <a:lnT w="63500">
                      <a:solidFill>
                        <a:schemeClr val="accent3">
                          <a:hueOff val="-385756"/>
                          <a:satOff val="-32155"/>
                          <a:lumOff val="17967"/>
                        </a:schemeClr>
                      </a:solidFill>
                      <a:miter lim="400000"/>
                    </a:lnT>
                    <a:lnB w="63500">
                      <a:solidFill>
                        <a:schemeClr val="accent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2">
                          <a:hueOff val="-206910"/>
                          <a:satOff val="-12829"/>
                          <a:lumOff val="16238"/>
                        </a:schemeClr>
                      </a:solidFill>
                      <a:miter lim="400000"/>
                    </a:lnL>
                    <a:lnR w="63500">
                      <a:solidFill>
                        <a:schemeClr val="accent6"/>
                      </a:solidFill>
                      <a:miter lim="400000"/>
                    </a:lnR>
                    <a:lnT w="63500">
                      <a:solidFill>
                        <a:schemeClr val="accent2">
                          <a:hueOff val="-206910"/>
                          <a:satOff val="-12829"/>
                          <a:lumOff val="16238"/>
                        </a:schemeClr>
                      </a:solidFill>
                      <a:miter lim="400000"/>
                    </a:lnT>
                    <a:lnB w="63500">
                      <a:solidFill>
                        <a:schemeClr val="accent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6"/>
                      </a:solidFill>
                      <a:miter lim="400000"/>
                    </a:lnL>
                    <a:lnR w="63500">
                      <a:solidFill>
                        <a:schemeClr val="accent2">
                          <a:hueOff val="-206910"/>
                          <a:satOff val="-12829"/>
                          <a:lumOff val="16238"/>
                        </a:schemeClr>
                      </a:solidFill>
                      <a:miter lim="400000"/>
                    </a:lnR>
                    <a:lnT w="63500">
                      <a:solidFill>
                        <a:schemeClr val="accent2">
                          <a:hueOff val="-206910"/>
                          <a:satOff val="-12829"/>
                          <a:lumOff val="16238"/>
                        </a:schemeClr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13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3">
                          <a:hueOff val="-385756"/>
                          <a:satOff val="-32155"/>
                          <a:lumOff val="17967"/>
                        </a:schemeClr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3">
                          <a:hueOff val="-385756"/>
                          <a:satOff val="-32155"/>
                          <a:lumOff val="17967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2">
                          <a:hueOff val="-206910"/>
                          <a:satOff val="-12829"/>
                          <a:lumOff val="16238"/>
                        </a:schemeClr>
                      </a:solidFill>
                      <a:miter lim="400000"/>
                    </a:lnR>
                    <a:lnT w="63500">
                      <a:solidFill>
                        <a:schemeClr val="accent6"/>
                      </a:solidFill>
                      <a:miter lim="400000"/>
                    </a:lnT>
                    <a:lnB w="63500">
                      <a:solidFill>
                        <a:schemeClr val="accent3">
                          <a:hueOff val="-385756"/>
                          <a:satOff val="-32155"/>
                          <a:lumOff val="17967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2">
                          <a:hueOff val="-206910"/>
                          <a:satOff val="-12829"/>
                          <a:lumOff val="16238"/>
                        </a:schemeClr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6"/>
                      </a:solidFill>
                      <a:miter lim="400000"/>
                    </a:lnT>
                    <a:lnB w="63500">
                      <a:solidFill>
                        <a:schemeClr val="accent2">
                          <a:hueOff val="-206910"/>
                          <a:satOff val="-12829"/>
                          <a:lumOff val="16238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2">
                          <a:hueOff val="-206910"/>
                          <a:satOff val="-12829"/>
                          <a:lumOff val="16238"/>
                        </a:schemeClr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2">
                          <a:hueOff val="-206910"/>
                          <a:satOff val="-12829"/>
                          <a:lumOff val="16238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9" name="Rectangle"/>
          <p:cNvSpPr/>
          <p:nvPr/>
        </p:nvSpPr>
        <p:spPr>
          <a:xfrm>
            <a:off x="19068105" y="2433555"/>
            <a:ext cx="2096057" cy="1519776"/>
          </a:xfrm>
          <a:prstGeom prst="rect">
            <a:avLst/>
          </a:prstGeom>
          <a:solidFill>
            <a:schemeClr val="accent5">
              <a:alpha val="3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pPr>
            <a:endParaRPr/>
          </a:p>
        </p:txBody>
      </p:sp>
      <p:sp>
        <p:nvSpPr>
          <p:cNvPr id="230" name="Rectangle"/>
          <p:cNvSpPr/>
          <p:nvPr/>
        </p:nvSpPr>
        <p:spPr>
          <a:xfrm>
            <a:off x="21150530" y="2433555"/>
            <a:ext cx="2096057" cy="1519776"/>
          </a:xfrm>
          <a:prstGeom prst="rect">
            <a:avLst/>
          </a:prstGeom>
          <a:solidFill>
            <a:schemeClr val="accent4">
              <a:alpha val="3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-Medium"/>
                <a:ea typeface="Graphik-Medium"/>
                <a:cs typeface="Graphik-Medium"/>
                <a:sym typeface="Graphik Medium"/>
              </a:defRPr>
            </a:pPr>
            <a:endParaRPr/>
          </a:p>
        </p:txBody>
      </p:sp>
      <p:sp>
        <p:nvSpPr>
          <p:cNvPr id="231" name="Rectangle"/>
          <p:cNvSpPr/>
          <p:nvPr/>
        </p:nvSpPr>
        <p:spPr>
          <a:xfrm>
            <a:off x="21150530" y="4000459"/>
            <a:ext cx="2096057" cy="1519776"/>
          </a:xfrm>
          <a:prstGeom prst="rect">
            <a:avLst/>
          </a:prstGeom>
          <a:solidFill>
            <a:schemeClr val="accent2">
              <a:hueOff val="-206910"/>
              <a:satOff val="-12829"/>
              <a:lumOff val="16238"/>
              <a:alpha val="3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-Medium"/>
                <a:ea typeface="Graphik-Medium"/>
                <a:cs typeface="Graphik-Medium"/>
                <a:sym typeface="Graphik Medium"/>
              </a:defRPr>
            </a:pPr>
            <a:endParaRPr/>
          </a:p>
        </p:txBody>
      </p:sp>
      <p:sp>
        <p:nvSpPr>
          <p:cNvPr id="232" name="Rectangle"/>
          <p:cNvSpPr/>
          <p:nvPr/>
        </p:nvSpPr>
        <p:spPr>
          <a:xfrm>
            <a:off x="19032658" y="3972488"/>
            <a:ext cx="2096057" cy="1519776"/>
          </a:xfrm>
          <a:prstGeom prst="rect">
            <a:avLst/>
          </a:prstGeom>
          <a:solidFill>
            <a:schemeClr val="accent3">
              <a:hueOff val="-385756"/>
              <a:satOff val="-32155"/>
              <a:lumOff val="17967"/>
              <a:alpha val="3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-Medium"/>
                <a:ea typeface="Graphik-Medium"/>
                <a:cs typeface="Graphik-Medium"/>
                <a:sym typeface="Graphik Medium"/>
              </a:defRPr>
            </a:pPr>
            <a:endParaRPr/>
          </a:p>
        </p:txBody>
      </p:sp>
      <p:sp>
        <p:nvSpPr>
          <p:cNvPr id="233" name="Rectangle"/>
          <p:cNvSpPr/>
          <p:nvPr/>
        </p:nvSpPr>
        <p:spPr>
          <a:xfrm>
            <a:off x="20128315" y="3194189"/>
            <a:ext cx="2096057" cy="1519776"/>
          </a:xfrm>
          <a:prstGeom prst="rect">
            <a:avLst/>
          </a:pr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pPr>
            <a:endParaRPr/>
          </a:p>
        </p:txBody>
      </p:sp>
      <p:grpSp>
        <p:nvGrpSpPr>
          <p:cNvPr id="237" name="Group"/>
          <p:cNvGrpSpPr/>
          <p:nvPr/>
        </p:nvGrpSpPr>
        <p:grpSpPr>
          <a:xfrm>
            <a:off x="19117469" y="6405049"/>
            <a:ext cx="4109245" cy="4267505"/>
            <a:chOff x="0" y="0"/>
            <a:chExt cx="4109243" cy="4267503"/>
          </a:xfrm>
        </p:grpSpPr>
        <p:sp>
          <p:nvSpPr>
            <p:cNvPr id="234" name="Intensity Differences"/>
            <p:cNvSpPr/>
            <p:nvPr/>
          </p:nvSpPr>
          <p:spPr>
            <a:xfrm>
              <a:off x="0" y="0"/>
              <a:ext cx="4109244" cy="49225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spcBef>
                  <a:spcPts val="0"/>
                </a:spcBef>
                <a:defRPr sz="2400">
                  <a:latin typeface="+mn-lt"/>
                  <a:ea typeface="+mn-ea"/>
                  <a:cs typeface="+mn-cs"/>
                  <a:sym typeface="Graphik Semibold"/>
                </a:defRPr>
              </a:lvl1pPr>
            </a:lstStyle>
            <a:p>
              <a:r>
                <a:t>Intensity Differences</a:t>
              </a:r>
            </a:p>
          </p:txBody>
        </p:sp>
        <p:pic>
          <p:nvPicPr>
            <p:cNvPr id="235" name="contrast_small.png" descr="contrast_small.png"/>
            <p:cNvPicPr>
              <a:picLocks noChangeAspect="1"/>
            </p:cNvPicPr>
            <p:nvPr/>
          </p:nvPicPr>
          <p:blipFill>
            <a:blip r:embed="rId2"/>
            <a:srcRect l="75408" t="24593" b="47758"/>
            <a:stretch>
              <a:fillRect/>
            </a:stretch>
          </p:blipFill>
          <p:spPr>
            <a:xfrm>
              <a:off x="0" y="593852"/>
              <a:ext cx="4109058" cy="3079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6" name="Caption"/>
            <p:cNvSpPr/>
            <p:nvPr/>
          </p:nvSpPr>
          <p:spPr>
            <a:xfrm>
              <a:off x="0" y="3775251"/>
              <a:ext cx="4109244" cy="49225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spcBef>
                  <a:spcPts val="0"/>
                </a:spcBef>
                <a:defRPr sz="2400" b="1"/>
              </a:lvl1pPr>
            </a:lstStyle>
            <a:p>
              <a:r>
                <a:t>Tile Contrast Weight = 296</a:t>
              </a:r>
            </a:p>
          </p:txBody>
        </p:sp>
      </p:grpSp>
      <p:sp>
        <p:nvSpPr>
          <p:cNvPr id="238" name="Line"/>
          <p:cNvSpPr/>
          <p:nvPr/>
        </p:nvSpPr>
        <p:spPr>
          <a:xfrm>
            <a:off x="21148240" y="5594303"/>
            <a:ext cx="1" cy="837383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graphicFrame>
        <p:nvGraphicFramePr>
          <p:cNvPr id="239" name="Table 2"/>
          <p:cNvGraphicFramePr/>
          <p:nvPr>
            <p:extLst>
              <p:ext uri="{D42A27DB-BD31-4B8C-83A1-F6EECF244321}">
                <p14:modId xmlns:p14="http://schemas.microsoft.com/office/powerpoint/2010/main" val="1838295407"/>
              </p:ext>
            </p:extLst>
          </p:nvPr>
        </p:nvGraphicFramePr>
        <p:xfrm>
          <a:off x="19121722" y="6998901"/>
          <a:ext cx="4109240" cy="307974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27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7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9937">
                <a:tc rowSpan="2" gridSpan="2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1800"/>
                      </a:pPr>
                      <a:r>
                        <a:rPr sz="2800" spc="-84" dirty="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+mn-lt"/>
                          <a:ea typeface="+mn-ea"/>
                          <a:cs typeface="+mn-cs"/>
                          <a:sym typeface="Graphik Semibold"/>
                        </a:rPr>
                        <a:t>600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1800"/>
                      </a:pPr>
                      <a:r>
                        <a:rPr sz="2800" spc="-84" dirty="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+mn-lt"/>
                          <a:ea typeface="+mn-ea"/>
                          <a:cs typeface="+mn-cs"/>
                          <a:sym typeface="Graphik Semibold"/>
                        </a:rPr>
                        <a:t>270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937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9937">
                <a:tc rowSpan="2" gridSpan="2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1800"/>
                      </a:pPr>
                      <a:r>
                        <a:rPr sz="2800" spc="-84" dirty="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+mn-lt"/>
                          <a:ea typeface="+mn-ea"/>
                          <a:cs typeface="+mn-cs"/>
                          <a:sym typeface="Graphik Semibold"/>
                        </a:rPr>
                        <a:t>330</a:t>
                      </a:r>
                    </a:p>
                  </a:txBody>
                  <a:tcPr marL="50800" marR="50800" marT="50800" marB="508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1800"/>
                      </a:pPr>
                      <a:r>
                        <a:rPr sz="2800" spc="-84" dirty="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+mn-lt"/>
                          <a:ea typeface="+mn-ea"/>
                          <a:cs typeface="+mn-cs"/>
                          <a:sym typeface="Graphik Semibold"/>
                        </a:rPr>
                        <a:t>0</a:t>
                      </a:r>
                    </a:p>
                  </a:txBody>
                  <a:tcPr marL="50800" marR="50800" marT="50800" marB="508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9937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0" name="280"/>
          <p:cNvSpPr/>
          <p:nvPr/>
        </p:nvSpPr>
        <p:spPr>
          <a:xfrm>
            <a:off x="19992069" y="7813710"/>
            <a:ext cx="2368551" cy="1450134"/>
          </a:xfrm>
          <a:prstGeom prst="rect">
            <a:avLst/>
          </a:prstGeom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80000"/>
              </a:lnSpc>
              <a:spcBef>
                <a:spcPts val="0"/>
              </a:spcBef>
              <a:defRPr sz="2800" spc="-84">
                <a:solidFill>
                  <a:srgbClr val="FFFFFF"/>
                </a:soli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r>
              <a:rPr dirty="0">
                <a:highlight>
                  <a:srgbClr val="000000"/>
                </a:highlight>
              </a:rPr>
              <a:t>280</a:t>
            </a:r>
          </a:p>
        </p:txBody>
      </p:sp>
      <p:sp>
        <p:nvSpPr>
          <p:cNvPr id="241" name="Line"/>
          <p:cNvSpPr/>
          <p:nvPr/>
        </p:nvSpPr>
        <p:spPr>
          <a:xfrm flipV="1">
            <a:off x="21176344" y="6998901"/>
            <a:ext cx="1" cy="783874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2" name="Line"/>
          <p:cNvSpPr/>
          <p:nvPr/>
        </p:nvSpPr>
        <p:spPr>
          <a:xfrm flipV="1">
            <a:off x="21176343" y="9301974"/>
            <a:ext cx="1" cy="783873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3" name="Line"/>
          <p:cNvSpPr/>
          <p:nvPr/>
        </p:nvSpPr>
        <p:spPr>
          <a:xfrm>
            <a:off x="19110000" y="8538776"/>
            <a:ext cx="859561" cy="1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4" name="Line"/>
          <p:cNvSpPr/>
          <p:nvPr/>
        </p:nvSpPr>
        <p:spPr>
          <a:xfrm>
            <a:off x="22370428" y="8538776"/>
            <a:ext cx="859560" cy="1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5" name="Rectangle"/>
          <p:cNvSpPr/>
          <p:nvPr/>
        </p:nvSpPr>
        <p:spPr>
          <a:xfrm>
            <a:off x="19104663" y="6975475"/>
            <a:ext cx="4143362" cy="3126604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pPr>
            <a:endParaRPr/>
          </a:p>
        </p:txBody>
      </p:sp>
      <p:sp>
        <p:nvSpPr>
          <p:cNvPr id="246" name="*Intensity Values are for example only"/>
          <p:cNvSpPr txBox="1"/>
          <p:nvPr/>
        </p:nvSpPr>
        <p:spPr>
          <a:xfrm>
            <a:off x="17010023" y="12654672"/>
            <a:ext cx="7251904" cy="63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*Intensity Values are for example only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D.I.C.E | Stage 4 - Image Tile Compression Weights"/>
          <p:cNvSpPr txBox="1">
            <a:spLocks noGrp="1"/>
          </p:cNvSpPr>
          <p:nvPr>
            <p:ph type="body" idx="21"/>
          </p:nvPr>
        </p:nvSpPr>
        <p:spPr>
          <a:xfrm>
            <a:off x="400266" y="177800"/>
            <a:ext cx="22231351" cy="895351"/>
          </a:xfrm>
          <a:prstGeom prst="rect">
            <a:avLst/>
          </a:prstGeom>
        </p:spPr>
        <p:txBody>
          <a:bodyPr/>
          <a:lstStyle/>
          <a:p>
            <a:pPr marL="0" indent="0" defTabSz="819150">
              <a:spcBef>
                <a:spcPts val="0"/>
              </a:spcBef>
              <a:buClrTx/>
              <a:buSzTx/>
              <a:buNone/>
              <a:defRPr>
                <a:solidFill>
                  <a:srgbClr val="0096FF"/>
                </a:solidFill>
                <a:latin typeface="SF Hello Regular"/>
                <a:ea typeface="SF Hello Regular"/>
                <a:cs typeface="SF Hello Regular"/>
                <a:sym typeface="SF Hello Regular"/>
              </a:defRPr>
            </a:pPr>
            <a:r>
              <a:rPr lang="en-US" dirty="0"/>
              <a:t>D.I.C.E </a:t>
            </a:r>
            <a:r>
              <a:rPr dirty="0">
                <a:solidFill>
                  <a:srgbClr val="444444"/>
                </a:solidFill>
              </a:rPr>
              <a:t>| </a:t>
            </a:r>
            <a:r>
              <a:rPr b="1" dirty="0">
                <a:solidFill>
                  <a:srgbClr val="444444"/>
                </a:solidFill>
                <a:latin typeface="Helvetica"/>
                <a:ea typeface="Helvetica"/>
                <a:cs typeface="Helvetica"/>
                <a:sym typeface="Helvetica"/>
              </a:rPr>
              <a:t>Stage 4 - Image Tile Compression Weights </a:t>
            </a:r>
          </a:p>
        </p:txBody>
      </p:sp>
      <p:sp>
        <p:nvSpPr>
          <p:cNvPr id="2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85408" y="13430250"/>
            <a:ext cx="213184" cy="317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50" name="Image Tile Location Weights…"/>
          <p:cNvSpPr txBox="1">
            <a:spLocks noGrp="1"/>
          </p:cNvSpPr>
          <p:nvPr>
            <p:ph type="body" sz="quarter" idx="1"/>
          </p:nvPr>
        </p:nvSpPr>
        <p:spPr>
          <a:xfrm>
            <a:off x="455378" y="1416049"/>
            <a:ext cx="7919596" cy="3657602"/>
          </a:xfrm>
          <a:prstGeom prst="rect">
            <a:avLst/>
          </a:prstGeom>
        </p:spPr>
        <p:txBody>
          <a:bodyPr/>
          <a:lstStyle/>
          <a:p>
            <a:pPr marL="0" indent="0" defTabSz="2438400">
              <a:lnSpc>
                <a:spcPct val="100000"/>
              </a:lnSpc>
              <a:spcBef>
                <a:spcPts val="2400"/>
              </a:spcBef>
              <a:buSzTx/>
              <a:buNone/>
              <a:defRPr sz="2800" b="1">
                <a:latin typeface="Graphik"/>
                <a:ea typeface="Graphik"/>
                <a:cs typeface="Graphik"/>
                <a:sym typeface="Graphik"/>
              </a:defRPr>
            </a:pPr>
            <a:r>
              <a:t>Image Tile Location Weights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Tile location weights infer that primary image detail is located in center of image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Location weight increases from center of image out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Location Weight determines contrast weight increase</a:t>
            </a:r>
          </a:p>
        </p:txBody>
      </p:sp>
      <p:grpSp>
        <p:nvGrpSpPr>
          <p:cNvPr id="253" name="Group"/>
          <p:cNvGrpSpPr/>
          <p:nvPr/>
        </p:nvGrpSpPr>
        <p:grpSpPr>
          <a:xfrm>
            <a:off x="1919883" y="6450253"/>
            <a:ext cx="8580921" cy="6314467"/>
            <a:chOff x="0" y="0"/>
            <a:chExt cx="8580920" cy="6314465"/>
          </a:xfrm>
        </p:grpSpPr>
        <p:sp>
          <p:nvSpPr>
            <p:cNvPr id="251" name="4x4 Image tile | 1014x760px blocks"/>
            <p:cNvSpPr/>
            <p:nvPr/>
          </p:nvSpPr>
          <p:spPr>
            <a:xfrm>
              <a:off x="0" y="0"/>
              <a:ext cx="8580921" cy="49225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spcBef>
                  <a:spcPts val="0"/>
                </a:spcBef>
                <a:defRPr sz="2400">
                  <a:latin typeface="+mn-lt"/>
                  <a:ea typeface="+mn-ea"/>
                  <a:cs typeface="+mn-cs"/>
                  <a:sym typeface="Graphik Semibold"/>
                </a:defRPr>
              </a:lvl1pPr>
            </a:lstStyle>
            <a:p>
              <a:r>
                <a:t>4x4 Image tile | 1014x760px blocks</a:t>
              </a:r>
            </a:p>
          </p:txBody>
        </p:sp>
        <p:pic>
          <p:nvPicPr>
            <p:cNvPr id="252" name="contrast_small.png" descr="contrast_small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593852"/>
              <a:ext cx="8580921" cy="57206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aphicFrame>
        <p:nvGraphicFramePr>
          <p:cNvPr id="254" name="Table 1"/>
          <p:cNvGraphicFramePr/>
          <p:nvPr/>
        </p:nvGraphicFramePr>
        <p:xfrm>
          <a:off x="1898920" y="7045711"/>
          <a:ext cx="8622756" cy="571734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155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5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5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93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93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3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93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5" name="Table 1-1"/>
          <p:cNvGraphicFramePr/>
          <p:nvPr/>
        </p:nvGraphicFramePr>
        <p:xfrm>
          <a:off x="13862320" y="7045711"/>
          <a:ext cx="8622756" cy="571734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155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5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5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933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LW:2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  <a:solidFill>
                      <a:srgbClr val="F8CE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LW:1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  <a:solidFill>
                      <a:srgbClr val="F8F3B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LW:1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  <a:solidFill>
                      <a:srgbClr val="F8F3B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LW:2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  <a:solidFill>
                      <a:srgbClr val="F8C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933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LW:1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  <a:solidFill>
                      <a:srgbClr val="F8F3B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LW: 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  <a:solidFill>
                      <a:srgbClr val="DFF8C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LW:0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  <a:solidFill>
                      <a:srgbClr val="DFF8C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LW:1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  <a:solidFill>
                      <a:srgbClr val="F8F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33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LW:1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  <a:solidFill>
                      <a:srgbClr val="F8F3B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LW:0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  <a:solidFill>
                      <a:srgbClr val="DFF8C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LW:0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  <a:solidFill>
                      <a:srgbClr val="DFF8C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LW:1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  <a:solidFill>
                      <a:srgbClr val="F8F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933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LW:2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  <a:solidFill>
                      <a:srgbClr val="F8CE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LW:1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  <a:solidFill>
                      <a:srgbClr val="F8F3B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LW:1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  <a:solidFill>
                      <a:srgbClr val="F8F3B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LW:2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  <a:solidFill>
                      <a:srgbClr val="F8C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6" name="Line"/>
          <p:cNvSpPr/>
          <p:nvPr/>
        </p:nvSpPr>
        <p:spPr>
          <a:xfrm>
            <a:off x="10561684" y="9929421"/>
            <a:ext cx="3207920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7" name="Image Tile Compression Weights…"/>
          <p:cNvSpPr txBox="1"/>
          <p:nvPr/>
        </p:nvSpPr>
        <p:spPr>
          <a:xfrm>
            <a:off x="9566663" y="1416049"/>
            <a:ext cx="6415677" cy="401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 b="1"/>
            </a:pPr>
            <a:r>
              <a:t>Image Tile Compression Weights</a:t>
            </a:r>
          </a:p>
          <a:p>
            <a:pPr marL="372533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Location Weight = 0</a:t>
            </a:r>
          </a:p>
          <a:p>
            <a:pPr marL="931333" lvl="1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No contrast weight increase</a:t>
            </a:r>
          </a:p>
          <a:p>
            <a:pPr marL="372533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Location Weight = 1 </a:t>
            </a:r>
          </a:p>
          <a:p>
            <a:pPr marL="931333" lvl="1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Increases contrast weight by 50%</a:t>
            </a:r>
          </a:p>
          <a:p>
            <a:pPr marL="372533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Location Weight = 2</a:t>
            </a:r>
          </a:p>
          <a:p>
            <a:pPr marL="931333" lvl="1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Increases contrast weight by 100%</a:t>
            </a:r>
          </a:p>
        </p:txBody>
      </p:sp>
      <p:sp>
        <p:nvSpPr>
          <p:cNvPr id="258" name="Compression Ratio Calculation…"/>
          <p:cNvSpPr txBox="1"/>
          <p:nvPr/>
        </p:nvSpPr>
        <p:spPr>
          <a:xfrm>
            <a:off x="17174029" y="1416049"/>
            <a:ext cx="6627248" cy="4994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>
              <a:defRPr sz="2800" b="1"/>
            </a:pPr>
            <a:r>
              <a:t>Compression Ratio Calculation</a:t>
            </a:r>
          </a:p>
          <a:p>
            <a:pPr marL="372533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Final weight values for Image tile used as input to lookup table</a:t>
            </a:r>
          </a:p>
          <a:p>
            <a:pPr marL="372533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Compression ratios range from 0-3</a:t>
            </a:r>
          </a:p>
          <a:p>
            <a:pPr marL="372533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Compression ratio used to re-size image tiles after compression for tile restitching</a:t>
            </a:r>
          </a:p>
          <a:p>
            <a:pPr>
              <a:lnSpc>
                <a:spcPct val="80000"/>
              </a:lnSpc>
              <a:spcBef>
                <a:spcPts val="1600"/>
              </a:spcBef>
              <a:defRPr sz="2600"/>
            </a:pPr>
            <a:br/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D.I.C.E | Stage 5 - Image Tile Compression"/>
          <p:cNvSpPr txBox="1">
            <a:spLocks noGrp="1"/>
          </p:cNvSpPr>
          <p:nvPr>
            <p:ph type="body" idx="21"/>
          </p:nvPr>
        </p:nvSpPr>
        <p:spPr>
          <a:xfrm>
            <a:off x="400266" y="177800"/>
            <a:ext cx="22231351" cy="895351"/>
          </a:xfrm>
          <a:prstGeom prst="rect">
            <a:avLst/>
          </a:prstGeom>
        </p:spPr>
        <p:txBody>
          <a:bodyPr/>
          <a:lstStyle/>
          <a:p>
            <a:pPr marL="0" indent="0" defTabSz="819150">
              <a:spcBef>
                <a:spcPts val="0"/>
              </a:spcBef>
              <a:buClrTx/>
              <a:buSzTx/>
              <a:buNone/>
              <a:defRPr>
                <a:solidFill>
                  <a:srgbClr val="0096FF"/>
                </a:solidFill>
                <a:latin typeface="SF Hello Regular"/>
                <a:ea typeface="SF Hello Regular"/>
                <a:cs typeface="SF Hello Regular"/>
                <a:sym typeface="SF Hello Regular"/>
              </a:defRPr>
            </a:pPr>
            <a:r>
              <a:rPr lang="en-US" dirty="0"/>
              <a:t>D.I.C.E </a:t>
            </a:r>
            <a:r>
              <a:rPr dirty="0">
                <a:solidFill>
                  <a:srgbClr val="444444"/>
                </a:solidFill>
              </a:rPr>
              <a:t>| </a:t>
            </a:r>
            <a:r>
              <a:rPr b="1" dirty="0">
                <a:solidFill>
                  <a:srgbClr val="444444"/>
                </a:solidFill>
                <a:latin typeface="Helvetica"/>
                <a:ea typeface="Helvetica"/>
                <a:cs typeface="Helvetica"/>
                <a:sym typeface="Helvetica"/>
              </a:rPr>
              <a:t>Stage 5 - Image Tile Compression </a:t>
            </a:r>
          </a:p>
        </p:txBody>
      </p:sp>
      <p:sp>
        <p:nvSpPr>
          <p:cNvPr id="2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85408" y="13430250"/>
            <a:ext cx="213184" cy="317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262" name="Image Compression Engine…"/>
          <p:cNvSpPr txBox="1">
            <a:spLocks noGrp="1"/>
          </p:cNvSpPr>
          <p:nvPr>
            <p:ph type="body" sz="quarter" idx="1"/>
          </p:nvPr>
        </p:nvSpPr>
        <p:spPr>
          <a:xfrm>
            <a:off x="566467" y="1416049"/>
            <a:ext cx="9331205" cy="4994219"/>
          </a:xfrm>
          <a:prstGeom prst="rect">
            <a:avLst/>
          </a:prstGeom>
        </p:spPr>
        <p:txBody>
          <a:bodyPr/>
          <a:lstStyle/>
          <a:p>
            <a:pPr marL="0" indent="0" defTabSz="2438400">
              <a:lnSpc>
                <a:spcPct val="100000"/>
              </a:lnSpc>
              <a:spcBef>
                <a:spcPts val="2400"/>
              </a:spcBef>
              <a:buSzTx/>
              <a:buNone/>
              <a:defRPr sz="2800" b="1">
                <a:latin typeface="Graphik"/>
                <a:ea typeface="Graphik"/>
                <a:cs typeface="Graphik"/>
                <a:sym typeface="Graphik"/>
              </a:defRPr>
            </a:pPr>
            <a:r>
              <a:t>Image Compression Engine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Tiles are loaded into FPGA BRAM in chunks of 16 Pixel Rows</a:t>
            </a:r>
          </a:p>
          <a:p>
            <a:pPr marL="931333" lvl="1" indent="-372533" defTabSz="2438400"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Requires ~650Kb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Lossy or Lossless compression is applied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Compression engine output is buffered into 2nd 650Kb BRAM block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Data transactions from RAM to BRAM are done in 650Kb blocks</a:t>
            </a:r>
          </a:p>
        </p:txBody>
      </p:sp>
      <p:grpSp>
        <p:nvGrpSpPr>
          <p:cNvPr id="265" name="Group"/>
          <p:cNvGrpSpPr/>
          <p:nvPr/>
        </p:nvGrpSpPr>
        <p:grpSpPr>
          <a:xfrm>
            <a:off x="215688" y="6389574"/>
            <a:ext cx="8580921" cy="6314467"/>
            <a:chOff x="0" y="0"/>
            <a:chExt cx="8580920" cy="6314465"/>
          </a:xfrm>
        </p:grpSpPr>
        <p:sp>
          <p:nvSpPr>
            <p:cNvPr id="263" name="Image Tiles"/>
            <p:cNvSpPr/>
            <p:nvPr/>
          </p:nvSpPr>
          <p:spPr>
            <a:xfrm>
              <a:off x="0" y="0"/>
              <a:ext cx="8580921" cy="49225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spcBef>
                  <a:spcPts val="0"/>
                </a:spcBef>
                <a:defRPr sz="2400">
                  <a:latin typeface="+mn-lt"/>
                  <a:ea typeface="+mn-ea"/>
                  <a:cs typeface="+mn-cs"/>
                  <a:sym typeface="Graphik Semibold"/>
                </a:defRPr>
              </a:lvl1pPr>
            </a:lstStyle>
            <a:p>
              <a:r>
                <a:t>Image Tiles</a:t>
              </a:r>
            </a:p>
          </p:txBody>
        </p:sp>
        <p:pic>
          <p:nvPicPr>
            <p:cNvPr id="264" name="contrast_small.png" descr="contrast_small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593852"/>
              <a:ext cx="8580921" cy="57206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aphicFrame>
        <p:nvGraphicFramePr>
          <p:cNvPr id="266" name="Table 1"/>
          <p:cNvGraphicFramePr/>
          <p:nvPr/>
        </p:nvGraphicFramePr>
        <p:xfrm>
          <a:off x="194725" y="6985031"/>
          <a:ext cx="8622756" cy="571734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155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5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5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93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93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3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93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7" name="Line"/>
          <p:cNvSpPr/>
          <p:nvPr/>
        </p:nvSpPr>
        <p:spPr>
          <a:xfrm>
            <a:off x="8857490" y="9868741"/>
            <a:ext cx="1356876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8" name="Square"/>
          <p:cNvSpPr/>
          <p:nvPr/>
        </p:nvSpPr>
        <p:spPr>
          <a:xfrm>
            <a:off x="10425858" y="8299105"/>
            <a:ext cx="2758273" cy="2758273"/>
          </a:xfrm>
          <a:prstGeom prst="rect">
            <a:avLst/>
          </a:prstGeom>
          <a:solidFill>
            <a:srgbClr val="F6E3C9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pPr>
            <a:endParaRPr/>
          </a:p>
        </p:txBody>
      </p:sp>
      <p:sp>
        <p:nvSpPr>
          <p:cNvPr id="269" name="Square"/>
          <p:cNvSpPr/>
          <p:nvPr/>
        </p:nvSpPr>
        <p:spPr>
          <a:xfrm>
            <a:off x="10552858" y="8426105"/>
            <a:ext cx="2758273" cy="2758273"/>
          </a:xfrm>
          <a:prstGeom prst="rect">
            <a:avLst/>
          </a:prstGeom>
          <a:solidFill>
            <a:srgbClr val="F6E3C9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pPr>
            <a:endParaRPr/>
          </a:p>
        </p:txBody>
      </p:sp>
      <p:sp>
        <p:nvSpPr>
          <p:cNvPr id="270" name="Square"/>
          <p:cNvSpPr/>
          <p:nvPr/>
        </p:nvSpPr>
        <p:spPr>
          <a:xfrm>
            <a:off x="10679858" y="8553105"/>
            <a:ext cx="2758273" cy="2758273"/>
          </a:xfrm>
          <a:prstGeom prst="rect">
            <a:avLst/>
          </a:prstGeom>
          <a:solidFill>
            <a:srgbClr val="F6E3C9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pPr>
            <a:endParaRPr/>
          </a:p>
        </p:txBody>
      </p:sp>
      <p:sp>
        <p:nvSpPr>
          <p:cNvPr id="271" name="4x Compression Cores"/>
          <p:cNvSpPr/>
          <p:nvPr/>
        </p:nvSpPr>
        <p:spPr>
          <a:xfrm>
            <a:off x="10806858" y="8680105"/>
            <a:ext cx="2758273" cy="2758273"/>
          </a:xfrm>
          <a:prstGeom prst="rect">
            <a:avLst/>
          </a:prstGeom>
          <a:solidFill>
            <a:srgbClr val="F6E3C9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4x Compression Cores</a:t>
            </a:r>
          </a:p>
        </p:txBody>
      </p:sp>
      <p:sp>
        <p:nvSpPr>
          <p:cNvPr id="272" name="Rectangle"/>
          <p:cNvSpPr/>
          <p:nvPr/>
        </p:nvSpPr>
        <p:spPr>
          <a:xfrm>
            <a:off x="265045" y="7058070"/>
            <a:ext cx="8482121" cy="292336"/>
          </a:xfrm>
          <a:prstGeom prst="rect">
            <a:avLst/>
          </a:prstGeom>
          <a:ln w="889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-Medium"/>
                <a:ea typeface="Graphik-Medium"/>
                <a:cs typeface="Graphik-Medium"/>
                <a:sym typeface="Graphik Medium"/>
              </a:defRPr>
            </a:pPr>
            <a:endParaRPr/>
          </a:p>
        </p:txBody>
      </p:sp>
      <p:sp>
        <p:nvSpPr>
          <p:cNvPr id="273" name="Line"/>
          <p:cNvSpPr/>
          <p:nvPr/>
        </p:nvSpPr>
        <p:spPr>
          <a:xfrm flipV="1">
            <a:off x="8629956" y="6532648"/>
            <a:ext cx="650031" cy="65003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oval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4" name="4056x16 px"/>
          <p:cNvSpPr txBox="1"/>
          <p:nvPr/>
        </p:nvSpPr>
        <p:spPr>
          <a:xfrm>
            <a:off x="8373369" y="5898593"/>
            <a:ext cx="2325117" cy="63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4056x16 px</a:t>
            </a:r>
          </a:p>
        </p:txBody>
      </p:sp>
      <p:sp>
        <p:nvSpPr>
          <p:cNvPr id="275" name="Line"/>
          <p:cNvSpPr/>
          <p:nvPr/>
        </p:nvSpPr>
        <p:spPr>
          <a:xfrm>
            <a:off x="13776623" y="9933674"/>
            <a:ext cx="1356877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graphicFrame>
        <p:nvGraphicFramePr>
          <p:cNvPr id="276" name="Table 1-1"/>
          <p:cNvGraphicFramePr/>
          <p:nvPr/>
        </p:nvGraphicFramePr>
        <p:xfrm>
          <a:off x="15566515" y="6948002"/>
          <a:ext cx="8622756" cy="571734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155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5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5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93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93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3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93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77" name="contrast_small.png" descr="contrast_small.png"/>
          <p:cNvPicPr>
            <a:picLocks noChangeAspect="1"/>
          </p:cNvPicPr>
          <p:nvPr/>
        </p:nvPicPr>
        <p:blipFill>
          <a:blip r:embed="rId2"/>
          <a:srcRect r="75472" b="75376"/>
          <a:stretch>
            <a:fillRect/>
          </a:stretch>
        </p:blipFill>
        <p:spPr>
          <a:xfrm>
            <a:off x="15587478" y="6971994"/>
            <a:ext cx="1541986" cy="103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contrast_small.png" descr="contrast_small.png"/>
          <p:cNvPicPr>
            <a:picLocks noChangeAspect="1"/>
          </p:cNvPicPr>
          <p:nvPr/>
        </p:nvPicPr>
        <p:blipFill>
          <a:blip r:embed="rId2"/>
          <a:srcRect l="25259" r="50213" b="75376"/>
          <a:stretch>
            <a:fillRect/>
          </a:stretch>
        </p:blipFill>
        <p:spPr>
          <a:xfrm>
            <a:off x="17746478" y="6971796"/>
            <a:ext cx="1846229" cy="1235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contrast_small.png" descr="contrast_small.png"/>
          <p:cNvPicPr>
            <a:picLocks noChangeAspect="1"/>
          </p:cNvPicPr>
          <p:nvPr/>
        </p:nvPicPr>
        <p:blipFill>
          <a:blip r:embed="rId2"/>
          <a:srcRect l="50320" t="296" r="25151" b="75080"/>
          <a:stretch>
            <a:fillRect/>
          </a:stretch>
        </p:blipFill>
        <p:spPr>
          <a:xfrm>
            <a:off x="19905478" y="6971796"/>
            <a:ext cx="1845848" cy="12353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contrast_small.png" descr="contrast_small.png"/>
          <p:cNvPicPr>
            <a:picLocks noChangeAspect="1"/>
          </p:cNvPicPr>
          <p:nvPr/>
        </p:nvPicPr>
        <p:blipFill>
          <a:blip r:embed="rId2"/>
          <a:srcRect l="75382" r="89" b="75672"/>
          <a:stretch>
            <a:fillRect/>
          </a:stretch>
        </p:blipFill>
        <p:spPr>
          <a:xfrm>
            <a:off x="22051777" y="6971502"/>
            <a:ext cx="1542043" cy="1019632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Compression Engine Output"/>
          <p:cNvSpPr txBox="1"/>
          <p:nvPr/>
        </p:nvSpPr>
        <p:spPr>
          <a:xfrm>
            <a:off x="17712748" y="6391268"/>
            <a:ext cx="4330295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/>
            </a:lvl1pPr>
          </a:lstStyle>
          <a:p>
            <a:r>
              <a:t>Compression Engine Output</a:t>
            </a:r>
          </a:p>
        </p:txBody>
      </p:sp>
      <p:sp>
        <p:nvSpPr>
          <p:cNvPr id="282" name="Line"/>
          <p:cNvSpPr/>
          <p:nvPr/>
        </p:nvSpPr>
        <p:spPr>
          <a:xfrm>
            <a:off x="16197303" y="9097344"/>
            <a:ext cx="7361185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3" name="Line"/>
          <p:cNvSpPr/>
          <p:nvPr/>
        </p:nvSpPr>
        <p:spPr>
          <a:xfrm flipH="1">
            <a:off x="16264595" y="8288414"/>
            <a:ext cx="6787597" cy="631179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4" name="Line"/>
          <p:cNvSpPr/>
          <p:nvPr/>
        </p:nvSpPr>
        <p:spPr>
          <a:xfrm>
            <a:off x="16336323" y="10440982"/>
            <a:ext cx="7361185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5" name="Line"/>
          <p:cNvSpPr/>
          <p:nvPr/>
        </p:nvSpPr>
        <p:spPr>
          <a:xfrm flipH="1">
            <a:off x="16403616" y="9253475"/>
            <a:ext cx="7224814" cy="1009756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6" name="Line"/>
          <p:cNvSpPr/>
          <p:nvPr/>
        </p:nvSpPr>
        <p:spPr>
          <a:xfrm>
            <a:off x="16336323" y="11928928"/>
            <a:ext cx="7361185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7" name="Line"/>
          <p:cNvSpPr/>
          <p:nvPr/>
        </p:nvSpPr>
        <p:spPr>
          <a:xfrm flipH="1">
            <a:off x="16403616" y="10587338"/>
            <a:ext cx="7224651" cy="1163839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D.I.C.E | Stage 6 - Image Tile De-bayer &amp; Re-size"/>
          <p:cNvSpPr txBox="1">
            <a:spLocks noGrp="1"/>
          </p:cNvSpPr>
          <p:nvPr>
            <p:ph type="body" idx="21"/>
          </p:nvPr>
        </p:nvSpPr>
        <p:spPr>
          <a:xfrm>
            <a:off x="400266" y="177800"/>
            <a:ext cx="22231351" cy="895351"/>
          </a:xfrm>
          <a:prstGeom prst="rect">
            <a:avLst/>
          </a:prstGeom>
        </p:spPr>
        <p:txBody>
          <a:bodyPr/>
          <a:lstStyle/>
          <a:p>
            <a:pPr marL="0" indent="0" defTabSz="819150">
              <a:spcBef>
                <a:spcPts val="0"/>
              </a:spcBef>
              <a:buClrTx/>
              <a:buSzTx/>
              <a:buNone/>
              <a:defRPr>
                <a:solidFill>
                  <a:srgbClr val="0096FF"/>
                </a:solidFill>
                <a:latin typeface="SF Hello Regular"/>
                <a:ea typeface="SF Hello Regular"/>
                <a:cs typeface="SF Hello Regular"/>
                <a:sym typeface="SF Hello Regular"/>
              </a:defRPr>
            </a:pPr>
            <a:r>
              <a:rPr lang="en-US" dirty="0"/>
              <a:t>D.I.C.E </a:t>
            </a:r>
            <a:r>
              <a:rPr dirty="0">
                <a:solidFill>
                  <a:srgbClr val="444444"/>
                </a:solidFill>
              </a:rPr>
              <a:t>| </a:t>
            </a:r>
            <a:r>
              <a:rPr b="1" dirty="0">
                <a:solidFill>
                  <a:srgbClr val="444444"/>
                </a:solidFill>
                <a:latin typeface="Helvetica"/>
                <a:ea typeface="Helvetica"/>
                <a:cs typeface="Helvetica"/>
                <a:sym typeface="Helvetica"/>
              </a:rPr>
              <a:t>Stage 6 - Image Tile De-</a:t>
            </a:r>
            <a:r>
              <a:rPr b="1" dirty="0" err="1">
                <a:solidFill>
                  <a:srgbClr val="444444"/>
                </a:solidFill>
                <a:latin typeface="Helvetica"/>
                <a:ea typeface="Helvetica"/>
                <a:cs typeface="Helvetica"/>
                <a:sym typeface="Helvetica"/>
              </a:rPr>
              <a:t>bayer</a:t>
            </a:r>
            <a:r>
              <a:rPr b="1" dirty="0">
                <a:solidFill>
                  <a:srgbClr val="444444"/>
                </a:solidFill>
                <a:latin typeface="Helvetica"/>
                <a:ea typeface="Helvetica"/>
                <a:cs typeface="Helvetica"/>
                <a:sym typeface="Helvetica"/>
              </a:rPr>
              <a:t> &amp; Re-size</a:t>
            </a:r>
          </a:p>
        </p:txBody>
      </p:sp>
      <p:sp>
        <p:nvSpPr>
          <p:cNvPr id="2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85408" y="13430250"/>
            <a:ext cx="213184" cy="317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91" name="Image Tile De-bayer…"/>
          <p:cNvSpPr txBox="1">
            <a:spLocks noGrp="1"/>
          </p:cNvSpPr>
          <p:nvPr>
            <p:ph type="body" sz="quarter" idx="1"/>
          </p:nvPr>
        </p:nvSpPr>
        <p:spPr>
          <a:xfrm>
            <a:off x="566467" y="1416049"/>
            <a:ext cx="9331205" cy="4994219"/>
          </a:xfrm>
          <a:prstGeom prst="rect">
            <a:avLst/>
          </a:prstGeom>
        </p:spPr>
        <p:txBody>
          <a:bodyPr/>
          <a:lstStyle/>
          <a:p>
            <a:pPr marL="0" indent="0" defTabSz="2438400">
              <a:lnSpc>
                <a:spcPct val="100000"/>
              </a:lnSpc>
              <a:spcBef>
                <a:spcPts val="2400"/>
              </a:spcBef>
              <a:buSzTx/>
              <a:buNone/>
              <a:defRPr sz="2800" b="1">
                <a:latin typeface="Graphik"/>
                <a:ea typeface="Graphik"/>
                <a:cs typeface="Graphik"/>
                <a:sym typeface="Graphik"/>
              </a:defRPr>
            </a:pPr>
            <a:r>
              <a:t>Image Tile De-bayer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After compression, image tiles pass through 4x debayer cores</a:t>
            </a:r>
          </a:p>
          <a:p>
            <a:pPr marL="931333" lvl="1" indent="-372533" defTabSz="2438400"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Bilinear, nearest neighbor or edge detect </a:t>
            </a:r>
          </a:p>
        </p:txBody>
      </p:sp>
      <p:sp>
        <p:nvSpPr>
          <p:cNvPr id="292" name="Line"/>
          <p:cNvSpPr/>
          <p:nvPr/>
        </p:nvSpPr>
        <p:spPr>
          <a:xfrm>
            <a:off x="5837062" y="9904448"/>
            <a:ext cx="1356876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3" name="Square"/>
          <p:cNvSpPr/>
          <p:nvPr/>
        </p:nvSpPr>
        <p:spPr>
          <a:xfrm>
            <a:off x="7400786" y="8399746"/>
            <a:ext cx="2758273" cy="2758273"/>
          </a:xfrm>
          <a:prstGeom prst="rect">
            <a:avLst/>
          </a:prstGeom>
          <a:solidFill>
            <a:srgbClr val="F6E3C9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pPr>
            <a:endParaRPr/>
          </a:p>
        </p:txBody>
      </p:sp>
      <p:sp>
        <p:nvSpPr>
          <p:cNvPr id="294" name="Square"/>
          <p:cNvSpPr/>
          <p:nvPr/>
        </p:nvSpPr>
        <p:spPr>
          <a:xfrm>
            <a:off x="7527786" y="8526746"/>
            <a:ext cx="2758273" cy="2758273"/>
          </a:xfrm>
          <a:prstGeom prst="rect">
            <a:avLst/>
          </a:prstGeom>
          <a:solidFill>
            <a:srgbClr val="F6E3C9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pPr>
            <a:endParaRPr/>
          </a:p>
        </p:txBody>
      </p:sp>
      <p:sp>
        <p:nvSpPr>
          <p:cNvPr id="295" name="Square"/>
          <p:cNvSpPr/>
          <p:nvPr/>
        </p:nvSpPr>
        <p:spPr>
          <a:xfrm>
            <a:off x="7654786" y="8653746"/>
            <a:ext cx="2758273" cy="2758273"/>
          </a:xfrm>
          <a:prstGeom prst="rect">
            <a:avLst/>
          </a:prstGeom>
          <a:solidFill>
            <a:srgbClr val="F6E3C9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pPr>
            <a:endParaRPr/>
          </a:p>
        </p:txBody>
      </p:sp>
      <p:sp>
        <p:nvSpPr>
          <p:cNvPr id="296" name="4x Debayer Cores"/>
          <p:cNvSpPr/>
          <p:nvPr/>
        </p:nvSpPr>
        <p:spPr>
          <a:xfrm>
            <a:off x="7781786" y="8780746"/>
            <a:ext cx="2758273" cy="2758273"/>
          </a:xfrm>
          <a:prstGeom prst="rect">
            <a:avLst/>
          </a:prstGeom>
          <a:solidFill>
            <a:srgbClr val="F6E3C9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4x Debayer Cores</a:t>
            </a:r>
          </a:p>
        </p:txBody>
      </p:sp>
      <p:sp>
        <p:nvSpPr>
          <p:cNvPr id="297" name="Line"/>
          <p:cNvSpPr/>
          <p:nvPr/>
        </p:nvSpPr>
        <p:spPr>
          <a:xfrm>
            <a:off x="10740164" y="9904448"/>
            <a:ext cx="1356876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98" name="pasted-movie.png" descr="pasted-movie.png"/>
          <p:cNvPicPr>
            <a:picLocks noChangeAspect="1"/>
          </p:cNvPicPr>
          <p:nvPr/>
        </p:nvPicPr>
        <p:blipFill>
          <a:blip r:embed="rId2"/>
          <a:srcRect t="16653" r="31985"/>
          <a:stretch>
            <a:fillRect/>
          </a:stretch>
        </p:blipFill>
        <p:spPr>
          <a:xfrm rot="16200000">
            <a:off x="1407425" y="8039995"/>
            <a:ext cx="4754501" cy="3728840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4x post-processor Cores +  Resize Cores"/>
          <p:cNvSpPr/>
          <p:nvPr/>
        </p:nvSpPr>
        <p:spPr>
          <a:xfrm>
            <a:off x="12297145" y="8399746"/>
            <a:ext cx="5954030" cy="2758273"/>
          </a:xfrm>
          <a:prstGeom prst="rect">
            <a:avLst/>
          </a:prstGeom>
          <a:solidFill>
            <a:srgbClr val="F6E3C9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-Medium"/>
                <a:ea typeface="Graphik-Medium"/>
                <a:cs typeface="Graphik-Medium"/>
                <a:sym typeface="Graphik Medium"/>
              </a:defRPr>
            </a:pPr>
            <a:r>
              <a:t>4x post-processor Cores</a:t>
            </a:r>
            <a:br/>
            <a:r>
              <a:t>+ </a:t>
            </a:r>
            <a:br/>
            <a:r>
              <a:t>Resize Cores</a:t>
            </a:r>
          </a:p>
        </p:txBody>
      </p:sp>
      <p:sp>
        <p:nvSpPr>
          <p:cNvPr id="300" name="Image Tile Pre-processor…"/>
          <p:cNvSpPr txBox="1"/>
          <p:nvPr/>
        </p:nvSpPr>
        <p:spPr>
          <a:xfrm>
            <a:off x="10400963" y="1387166"/>
            <a:ext cx="9331205" cy="4994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>
              <a:defRPr sz="2800" b="1"/>
            </a:pPr>
            <a:r>
              <a:t>Image Tile Pre-processor</a:t>
            </a:r>
          </a:p>
          <a:p>
            <a:pPr marL="372533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Debayered RGB image is passed through RGB-HSV-RGB Post-processor</a:t>
            </a:r>
          </a:p>
          <a:p>
            <a:pPr marL="931333" lvl="1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Can apply color correction to image</a:t>
            </a:r>
          </a:p>
          <a:p>
            <a:pPr marL="372533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Final image re-sized to match original image capture size or match user defied resolution</a:t>
            </a:r>
          </a:p>
          <a:p>
            <a:pPr marL="931333" lvl="1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Final image stored in RAM, Displayed over HDMI or formatted as JPEG and sent to host machine via USB</a:t>
            </a:r>
          </a:p>
        </p:txBody>
      </p:sp>
      <p:sp>
        <p:nvSpPr>
          <p:cNvPr id="301" name="4x post-processor Cores +  Resize Cores"/>
          <p:cNvSpPr/>
          <p:nvPr/>
        </p:nvSpPr>
        <p:spPr>
          <a:xfrm>
            <a:off x="12424144" y="8526746"/>
            <a:ext cx="5954030" cy="2758273"/>
          </a:xfrm>
          <a:prstGeom prst="rect">
            <a:avLst/>
          </a:prstGeom>
          <a:solidFill>
            <a:srgbClr val="F6E3C9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-Medium"/>
                <a:ea typeface="Graphik-Medium"/>
                <a:cs typeface="Graphik-Medium"/>
                <a:sym typeface="Graphik Medium"/>
              </a:defRPr>
            </a:pPr>
            <a:r>
              <a:t>4x post-processor Cores</a:t>
            </a:r>
            <a:br/>
            <a:r>
              <a:t>+ </a:t>
            </a:r>
            <a:br/>
            <a:r>
              <a:t>Resize Cores</a:t>
            </a:r>
          </a:p>
        </p:txBody>
      </p:sp>
      <p:sp>
        <p:nvSpPr>
          <p:cNvPr id="302" name="4x post-processor Cores +  Resize Cores"/>
          <p:cNvSpPr/>
          <p:nvPr/>
        </p:nvSpPr>
        <p:spPr>
          <a:xfrm>
            <a:off x="12551144" y="8653746"/>
            <a:ext cx="5954030" cy="2758273"/>
          </a:xfrm>
          <a:prstGeom prst="rect">
            <a:avLst/>
          </a:prstGeom>
          <a:solidFill>
            <a:srgbClr val="F6E3C9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-Medium"/>
                <a:ea typeface="Graphik-Medium"/>
                <a:cs typeface="Graphik-Medium"/>
                <a:sym typeface="Graphik Medium"/>
              </a:defRPr>
            </a:pPr>
            <a:r>
              <a:t>4x post-processor Cores</a:t>
            </a:r>
            <a:br/>
            <a:r>
              <a:t>+ </a:t>
            </a:r>
            <a:br/>
            <a:r>
              <a:t>Resize Cores</a:t>
            </a:r>
          </a:p>
        </p:txBody>
      </p:sp>
      <p:sp>
        <p:nvSpPr>
          <p:cNvPr id="303" name="4x post-processor Cores +  Resize Cores"/>
          <p:cNvSpPr/>
          <p:nvPr/>
        </p:nvSpPr>
        <p:spPr>
          <a:xfrm>
            <a:off x="12678144" y="8780746"/>
            <a:ext cx="5954030" cy="2758273"/>
          </a:xfrm>
          <a:prstGeom prst="rect">
            <a:avLst/>
          </a:prstGeom>
          <a:solidFill>
            <a:srgbClr val="F6E3C9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-Medium"/>
                <a:ea typeface="Graphik-Medium"/>
                <a:cs typeface="Graphik-Medium"/>
                <a:sym typeface="Graphik Medium"/>
              </a:defRPr>
            </a:pPr>
            <a:r>
              <a:t>4x post-processor Cores</a:t>
            </a:r>
            <a:br/>
            <a:r>
              <a:t>+ </a:t>
            </a:r>
            <a:br/>
            <a:r>
              <a:t>Resize Cores</a:t>
            </a:r>
          </a:p>
        </p:txBody>
      </p:sp>
      <p:sp>
        <p:nvSpPr>
          <p:cNvPr id="304" name="Line"/>
          <p:cNvSpPr/>
          <p:nvPr/>
        </p:nvSpPr>
        <p:spPr>
          <a:xfrm>
            <a:off x="18705278" y="9904448"/>
            <a:ext cx="1356877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05" name="HDMI DRAM…"/>
          <p:cNvSpPr/>
          <p:nvPr/>
        </p:nvSpPr>
        <p:spPr>
          <a:xfrm>
            <a:off x="20135261" y="8525312"/>
            <a:ext cx="2309434" cy="2758274"/>
          </a:xfrm>
          <a:prstGeom prst="rect">
            <a:avLst/>
          </a:prstGeom>
          <a:solidFill>
            <a:srgbClr val="F6E3C9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-Medium"/>
                <a:ea typeface="Graphik-Medium"/>
                <a:cs typeface="Graphik-Medium"/>
                <a:sym typeface="Graphik Medium"/>
              </a:defRPr>
            </a:pPr>
            <a:r>
              <a:t>HDMI</a:t>
            </a:r>
            <a:br/>
            <a:r>
              <a:t>DRAM</a:t>
            </a:r>
          </a:p>
          <a:p>
            <a:pPr algn="ctr" defTabSz="457200">
              <a:spcBef>
                <a:spcPts val="0"/>
              </a:spcBef>
              <a:defRPr sz="3200">
                <a:latin typeface="Graphik-Medium"/>
                <a:ea typeface="Graphik-Medium"/>
                <a:cs typeface="Graphik-Medium"/>
                <a:sym typeface="Graphik Medium"/>
              </a:defRPr>
            </a:pPr>
            <a:r>
              <a:t>USB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D.I.C.E | System Resources"/>
          <p:cNvSpPr txBox="1">
            <a:spLocks noGrp="1"/>
          </p:cNvSpPr>
          <p:nvPr>
            <p:ph type="body" idx="21"/>
          </p:nvPr>
        </p:nvSpPr>
        <p:spPr>
          <a:xfrm>
            <a:off x="400266" y="177800"/>
            <a:ext cx="22231351" cy="895351"/>
          </a:xfrm>
          <a:prstGeom prst="rect">
            <a:avLst/>
          </a:prstGeom>
        </p:spPr>
        <p:txBody>
          <a:bodyPr/>
          <a:lstStyle/>
          <a:p>
            <a:pPr marL="0" indent="0" defTabSz="819150">
              <a:spcBef>
                <a:spcPts val="0"/>
              </a:spcBef>
              <a:buClrTx/>
              <a:buSzTx/>
              <a:buNone/>
              <a:defRPr>
                <a:solidFill>
                  <a:srgbClr val="0096FF"/>
                </a:solidFill>
                <a:latin typeface="SF Hello Regular"/>
                <a:ea typeface="SF Hello Regular"/>
                <a:cs typeface="SF Hello Regular"/>
                <a:sym typeface="SF Hello Regular"/>
              </a:defRPr>
            </a:pPr>
            <a:r>
              <a:rPr lang="en-US" dirty="0"/>
              <a:t>D.I.C.E </a:t>
            </a:r>
            <a:r>
              <a:rPr dirty="0">
                <a:solidFill>
                  <a:srgbClr val="444444"/>
                </a:solidFill>
              </a:rPr>
              <a:t>| </a:t>
            </a:r>
            <a:r>
              <a:rPr b="1" dirty="0">
                <a:solidFill>
                  <a:srgbClr val="444444"/>
                </a:solidFill>
                <a:latin typeface="Helvetica"/>
                <a:ea typeface="Helvetica"/>
                <a:cs typeface="Helvetica"/>
                <a:sym typeface="Helvetica"/>
              </a:rPr>
              <a:t>System Resources</a:t>
            </a:r>
          </a:p>
        </p:txBody>
      </p:sp>
      <p:sp>
        <p:nvSpPr>
          <p:cNvPr id="3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85408" y="13430250"/>
            <a:ext cx="213184" cy="317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309" name="XC7A200T FPGA…"/>
          <p:cNvSpPr txBox="1">
            <a:spLocks noGrp="1"/>
          </p:cNvSpPr>
          <p:nvPr>
            <p:ph type="body" sz="half" idx="1"/>
          </p:nvPr>
        </p:nvSpPr>
        <p:spPr>
          <a:xfrm>
            <a:off x="566467" y="1416049"/>
            <a:ext cx="9331205" cy="11509737"/>
          </a:xfrm>
          <a:prstGeom prst="rect">
            <a:avLst/>
          </a:prstGeom>
        </p:spPr>
        <p:txBody>
          <a:bodyPr/>
          <a:lstStyle/>
          <a:p>
            <a:pPr marL="0" indent="0" defTabSz="2438400">
              <a:lnSpc>
                <a:spcPct val="100000"/>
              </a:lnSpc>
              <a:spcBef>
                <a:spcPts val="2400"/>
              </a:spcBef>
              <a:buSzTx/>
              <a:buNone/>
              <a:defRPr sz="2800" b="1"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XC7A200T FPGA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215,360 Logic Cells</a:t>
            </a:r>
          </a:p>
          <a:p>
            <a:pPr marL="931333" lvl="1" indent="-372533" defTabSz="2438400"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33,650 Logic Slices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2.88Mb Distributed RAM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13.14Mb Block Ram</a:t>
            </a:r>
          </a:p>
          <a:p>
            <a:pPr marL="931333" lvl="1" indent="-372533" defTabSz="2438400"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36Kb Dual Port BRAMs With FIFO &amp; ECC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740 DSP48E1 Cores</a:t>
            </a:r>
          </a:p>
          <a:p>
            <a:pPr marL="931333" lvl="1" indent="-372533" defTabSz="2438400"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25x18b two’s-complement Multiplier</a:t>
            </a:r>
          </a:p>
          <a:p>
            <a:pPr marL="931333" lvl="1" indent="-372533" defTabSz="2438400"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48-b Accumulator</a:t>
            </a:r>
          </a:p>
          <a:p>
            <a:pPr marL="931333" lvl="1" indent="-372533" defTabSz="2438400"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Add/Sub/Accumulate SIMD</a:t>
            </a:r>
          </a:p>
          <a:p>
            <a:pPr marL="1490133" lvl="2" indent="-372533" defTabSz="2438400">
              <a:spcBef>
                <a:spcPts val="1600"/>
              </a:spcBef>
              <a:buClr>
                <a:srgbClr val="000000"/>
              </a:buClr>
              <a:buSzPct val="100000"/>
              <a:buFontTx/>
              <a:buChar char="•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Dual 24b or Quad 12b </a:t>
            </a:r>
            <a:r>
              <a:rPr dirty="0" err="1"/>
              <a:t>Add,Sub,Accumulate</a:t>
            </a:r>
            <a:endParaRPr dirty="0"/>
          </a:p>
          <a:p>
            <a:pPr marL="931333" lvl="1" indent="-372533" defTabSz="2438400"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ALU</a:t>
            </a:r>
          </a:p>
          <a:p>
            <a:pPr marL="1490133" lvl="2" indent="-372533" defTabSz="2438400">
              <a:spcBef>
                <a:spcPts val="1600"/>
              </a:spcBef>
              <a:buClr>
                <a:srgbClr val="000000"/>
              </a:buClr>
              <a:buSzPct val="100000"/>
              <a:buFontTx/>
              <a:buChar char="•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AND, OR, NOT, NAD, NOR, XOR, XNOR</a:t>
            </a:r>
          </a:p>
          <a:p>
            <a:pPr marL="931333" lvl="1" indent="-372533" defTabSz="2438400"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lang="en-US" dirty="0" err="1"/>
              <a:t>Patern</a:t>
            </a:r>
            <a:r>
              <a:rPr lang="en-US" dirty="0"/>
              <a:t> Detector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12W Maximum Power Dissipation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10A on VCCINT (1V)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1A on VCCIO/VCCAUX (1V8)</a:t>
            </a:r>
          </a:p>
          <a:p>
            <a:pPr marL="558800" lvl="1" indent="0" defTabSz="2438400">
              <a:spcBef>
                <a:spcPts val="1600"/>
              </a:spcBef>
              <a:buClr>
                <a:srgbClr val="000000"/>
              </a:buClr>
              <a:buSzPct val="100000"/>
              <a:buNone/>
              <a:defRPr sz="2600">
                <a:latin typeface="Graphik"/>
                <a:ea typeface="Graphik"/>
                <a:cs typeface="Graphik"/>
                <a:sym typeface="Graphik"/>
              </a:defRPr>
            </a:pPr>
            <a:br>
              <a:rPr lang="en-US" dirty="0"/>
            </a:br>
            <a:endParaRPr lang="en-US" dirty="0"/>
          </a:p>
        </p:txBody>
      </p:sp>
      <p:sp>
        <p:nvSpPr>
          <p:cNvPr id="310" name="DDR2 DRAM…"/>
          <p:cNvSpPr txBox="1"/>
          <p:nvPr/>
        </p:nvSpPr>
        <p:spPr>
          <a:xfrm>
            <a:off x="10524829" y="1416049"/>
            <a:ext cx="11953437" cy="1150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>
              <a:defRPr sz="2800" b="1"/>
            </a:pPr>
            <a:r>
              <a:t>DDR2 DRAM </a:t>
            </a:r>
          </a:p>
          <a:p>
            <a:pPr marL="931333" lvl="1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MT47H64M16NF-25E IT:M</a:t>
            </a:r>
          </a:p>
          <a:p>
            <a:pPr marL="1490133" lvl="2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1Gb (64M x 16)</a:t>
            </a:r>
          </a:p>
          <a:p>
            <a:pPr marL="1490133" lvl="2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16b Data bus @ 400Mhz (800MT/s)</a:t>
            </a:r>
          </a:p>
          <a:p>
            <a:pPr marL="1490133" lvl="2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1.6GB/s or 12.8Gb/s data rate </a:t>
            </a:r>
            <a:r>
              <a:rPr b="1"/>
              <a:t>per chip</a:t>
            </a:r>
          </a:p>
          <a:p>
            <a:pPr marL="372533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rPr b="1"/>
              <a:t>Two Chips total</a:t>
            </a:r>
          </a:p>
          <a:p>
            <a:pPr marL="931333" lvl="1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2Gb total</a:t>
            </a:r>
          </a:p>
          <a:p>
            <a:pPr marL="931333" lvl="1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3.2GB/s (25.6Gb/s) Uni-directional or 1.6GB/s (12.8Gb/s) bi-directional</a:t>
            </a:r>
          </a:p>
          <a:p>
            <a:pPr marL="372533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Separate DDR Controllers (One per chip)</a:t>
            </a:r>
          </a:p>
          <a:p>
            <a:pPr marL="931333" lvl="1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849</Words>
  <Application>Microsoft Macintosh PowerPoint</Application>
  <PresentationFormat>Custom</PresentationFormat>
  <Paragraphs>160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Graphik</vt:lpstr>
      <vt:lpstr>Graphik Semibold</vt:lpstr>
      <vt:lpstr>Graphik-Medium</vt:lpstr>
      <vt:lpstr>Helvetica</vt:lpstr>
      <vt:lpstr>Helvetica Neue</vt:lpstr>
      <vt:lpstr>Lucida Grande</vt:lpstr>
      <vt:lpstr>SF Hello Regular</vt:lpstr>
      <vt:lpstr>31_ColorGradientLight</vt:lpstr>
      <vt:lpstr>D.I.C.E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D.I.C.E</dc:title>
  <cp:lastModifiedBy>John Hofmeyr</cp:lastModifiedBy>
  <cp:revision>3</cp:revision>
  <dcterms:modified xsi:type="dcterms:W3CDTF">2024-04-08T19:36:19Z</dcterms:modified>
</cp:coreProperties>
</file>