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521415D9-36F7-43E2-AB2F-B90AF26B5E84}">
      <p14:sectionLst xmlns:p14="http://schemas.microsoft.com/office/powerpoint/2010/main">
        <p14:section name="DICE Project" id="{873BB864-9FAE-884D-B25D-3CF74C1CBD43}">
          <p14:sldIdLst>
            <p14:sldId id="256"/>
            <p14:sldId id="267"/>
          </p14:sldIdLst>
        </p14:section>
        <p14:section name="FPGA Processor Theory of Operation" id="{57864FD5-7AD8-A14A-8221-98E49E6F0DB6}">
          <p14:sldIdLst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FPGA to MCU Interface &amp; Communication" id="{8AAEF09D-2BC2-C743-83D0-66CF09643906}">
          <p14:sldIdLst>
            <p14:sldId id="265"/>
          </p14:sldIdLst>
        </p14:section>
        <p14:section name="Hardware to Host PC Interface" id="{30ADFE0D-4EF8-E64C-84BE-9C036EA39F91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9"/>
    <p:restoredTop sz="94718"/>
  </p:normalViewPr>
  <p:slideViewPr>
    <p:cSldViewPr snapToGrid="0">
      <p:cViewPr varScale="1">
        <p:scale>
          <a:sx n="71" d="100"/>
          <a:sy n="71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517060" y="1244600"/>
            <a:ext cx="23315954" cy="0"/>
          </a:xfrm>
          <a:prstGeom prst="lin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0" tIns="0" rIns="0" bIns="0"/>
          <a:lstStyle/>
          <a:p>
            <a:pPr defTabSz="457200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1549400"/>
            <a:ext cx="22237700" cy="1123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99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1pPr>
            <a:lvl2pPr marL="1043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2pPr>
            <a:lvl3pPr marL="1488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Font typeface="Lucida Grande"/>
              <a:buChar char="‣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3pPr>
            <a:lvl4pPr marL="1932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4pPr>
            <a:lvl5pPr marL="2377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Rectangle"/>
          <p:cNvSpPr/>
          <p:nvPr/>
        </p:nvSpPr>
        <p:spPr>
          <a:xfrm>
            <a:off x="-88900" y="13398500"/>
            <a:ext cx="24485600" cy="4699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spcBef>
                <a:spcPts val="0"/>
              </a:spcBef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2" name="NXX | Title Text: Subtitle Text"/>
          <p:cNvSpPr txBox="1">
            <a:spLocks noGrp="1"/>
          </p:cNvSpPr>
          <p:nvPr>
            <p:ph type="body" sz="quarter" idx="21"/>
          </p:nvPr>
        </p:nvSpPr>
        <p:spPr>
          <a:xfrm>
            <a:off x="1066800" y="177800"/>
            <a:ext cx="22231350" cy="895351"/>
          </a:xfrm>
          <a:prstGeom prst="rect">
            <a:avLst/>
          </a:prstGeom>
        </p:spPr>
        <p:txBody>
          <a:bodyPr lIns="76200" tIns="76200" rIns="76200" bIns="76200" anchor="ctr">
            <a:spAutoFit/>
          </a:bodyPr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>
                <a:solidFill>
                  <a:srgbClr val="4FACF9"/>
                </a:solidFill>
              </a:rPr>
              <a:t>NXX</a:t>
            </a:r>
            <a:r>
              <a:t> </a:t>
            </a:r>
            <a:r>
              <a:rPr>
                <a:solidFill>
                  <a:srgbClr val="444444"/>
                </a:solidFill>
              </a:rPr>
              <a:t>| </a:t>
            </a:r>
            <a:r>
              <a:rPr b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Title Text:</a:t>
            </a:r>
            <a:r>
              <a:rPr>
                <a:solidFill>
                  <a:srgbClr val="444444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Subtitle Text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5966" y="13430250"/>
            <a:ext cx="312068" cy="31750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5E5E5E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.I.C.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4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D.I.C.E</a:t>
            </a:r>
          </a:p>
        </p:txBody>
      </p:sp>
      <p:sp>
        <p:nvSpPr>
          <p:cNvPr id="183" name="Theory of Operation John Hofmeyr - 04/05/20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defTabSz="412750">
              <a:defRPr sz="1750"/>
            </a:pPr>
            <a:r>
              <a:t>Theory of Operation</a:t>
            </a:r>
            <a:br/>
            <a:r>
              <a:t>John Hofmeyr - 04/05/2024</a:t>
            </a:r>
          </a:p>
        </p:txBody>
      </p:sp>
      <p:sp>
        <p:nvSpPr>
          <p:cNvPr id="184" name="Dynamic Image Compression Engin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Image Compression Engine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.I.C.E | System Resource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System Resources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309" name="XC7A200T FPGA…"/>
          <p:cNvSpPr txBox="1">
            <a:spLocks noGrp="1"/>
          </p:cNvSpPr>
          <p:nvPr>
            <p:ph type="body" sz="half" idx="1"/>
          </p:nvPr>
        </p:nvSpPr>
        <p:spPr>
          <a:xfrm>
            <a:off x="566467" y="1416049"/>
            <a:ext cx="9331205" cy="1150973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XC7A200T FPGA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215,360 Logic Cells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33,650 Logic Slices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2.88Mb Distributed 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13.14Mb Block Ram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36Kb Dual Port BRAMs With FIFO &amp; ECC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740 DSP48E1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25x18b two’s-complement Multiplier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48-b Accumulator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Add/Sub/Accumulate SIMD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Dual 24b or Quad 12b </a:t>
            </a:r>
            <a:r>
              <a:rPr dirty="0" err="1"/>
              <a:t>Add,Sub,Accumulate</a:t>
            </a:r>
            <a:endParaRPr dirty="0"/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ALU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AND, OR, NOT, NAD, NOR, XOR, XNOR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 err="1"/>
              <a:t>Patern</a:t>
            </a:r>
            <a:r>
              <a:rPr lang="en-US" dirty="0"/>
              <a:t> 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12W Maximum Power Dissipation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10A on VCCINT (1V)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1A on VCCIO/VCCAUX (1V8)</a:t>
            </a:r>
          </a:p>
          <a:p>
            <a:pPr marL="558800" lvl="1" indent="0" defTabSz="2438400">
              <a:spcBef>
                <a:spcPts val="1600"/>
              </a:spcBef>
              <a:buClr>
                <a:srgbClr val="000000"/>
              </a:buClr>
              <a:buSzPct val="100000"/>
              <a:buNone/>
              <a:defRPr sz="2600">
                <a:latin typeface="Graphik"/>
                <a:ea typeface="Graphik"/>
                <a:cs typeface="Graphik"/>
                <a:sym typeface="Graphik"/>
              </a:defRPr>
            </a:pPr>
            <a:br>
              <a:rPr lang="en-US" dirty="0"/>
            </a:br>
            <a:endParaRPr lang="en-US" dirty="0"/>
          </a:p>
        </p:txBody>
      </p:sp>
      <p:sp>
        <p:nvSpPr>
          <p:cNvPr id="310" name="DDR2 DRAM…"/>
          <p:cNvSpPr txBox="1"/>
          <p:nvPr/>
        </p:nvSpPr>
        <p:spPr>
          <a:xfrm>
            <a:off x="10524829" y="1416049"/>
            <a:ext cx="11953437" cy="1150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DDR2 DRAM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MT47H64M16NF-25E IT:M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1Gb (64M x 16)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16b Data bus @ 400Mhz (800MT/s)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1.6GB/s or 12.8Gb/s data rate </a:t>
            </a:r>
            <a:r>
              <a:rPr b="1"/>
              <a:t>per chip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b="1"/>
              <a:t>Two Chips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2Gb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3.2GB/s (25.6Gb/s) Uni-directional or 1.6GB/s (12.8Gb/s) bi-directional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Separate DDR Controllers (One per chip)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FPGA – MCU Interface</a:t>
            </a:r>
          </a:p>
        </p:txBody>
      </p:sp>
    </p:spTree>
    <p:extLst>
      <p:ext uri="{BB962C8B-B14F-4D97-AF65-F5344CB8AC3E}">
        <p14:creationId xmlns:p14="http://schemas.microsoft.com/office/powerpoint/2010/main" val="3351776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 – Host PC Interface</a:t>
            </a:r>
          </a:p>
        </p:txBody>
      </p:sp>
    </p:spTree>
    <p:extLst>
      <p:ext uri="{BB962C8B-B14F-4D97-AF65-F5344CB8AC3E}">
        <p14:creationId xmlns:p14="http://schemas.microsoft.com/office/powerpoint/2010/main" val="836842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.I.C.E | Stage 1 - Image captur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lang="en-US"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Project Goal</a:t>
            </a:r>
            <a:endParaRPr b="1" dirty="0">
              <a:solidFill>
                <a:srgbClr val="444444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88" name="Image Sensor Outpu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Problem</a:t>
            </a:r>
            <a:endParaRPr dirty="0"/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Significant bandwidth, memory and processing power is needed to handle modern image sensor data rates</a:t>
            </a:r>
          </a:p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Objective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Design a system that dynamically compresses image sensor data, reducing required bandwidth, memory capacity and processing power needed to process images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Utilize contrast and location-based weights to determine image compression amounts </a:t>
            </a:r>
          </a:p>
          <a:p>
            <a:pPr marL="8170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Maximizes data reduction while maintaining image quality in high detail locations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Re-stitch images to create coherent output image 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Provide user interface for controlling image processor</a:t>
            </a:r>
          </a:p>
          <a:p>
            <a:pPr marL="0" indent="0" defTabSz="2438400">
              <a:spcBef>
                <a:spcPts val="1600"/>
              </a:spcBef>
              <a:buClr>
                <a:srgbClr val="000000"/>
              </a:buClr>
              <a:buSzPct val="100000"/>
              <a:buNone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088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FPGA Processor </a:t>
            </a:r>
            <a:r>
              <a:rPr lang="en-US" dirty="0" err="1">
                <a:solidFill>
                  <a:schemeClr val="tx1"/>
                </a:solidFill>
              </a:rPr>
              <a:t>ToE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920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.I.C.E | Stage 1 - Image captur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1 - Image capture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88" name="Image Sensor Outpu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 Sensor Output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IMX477 sensor captures 4056x3040 10-bit RAW images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Maximum frame rate of 60FPS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Each frame requires ~124Mb to store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~7.4Gb/s of bandwidth needed for 60FPS stream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Images are received in Bayer mosaic form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89" name="Sample Image from Sensor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Sample Image from Sensor</a:t>
              </a:r>
            </a:p>
          </p:txBody>
        </p:sp>
        <p:pic>
          <p:nvPicPr>
            <p:cNvPr id="19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14712075" y="8064575"/>
            <a:ext cx="6247170" cy="4654512"/>
            <a:chOff x="0" y="0"/>
            <a:chExt cx="6247169" cy="4654511"/>
          </a:xfrm>
        </p:grpSpPr>
        <p:sp>
          <p:nvSpPr>
            <p:cNvPr id="192" name="Bayer Mosaic Sensor Format"/>
            <p:cNvSpPr/>
            <p:nvPr/>
          </p:nvSpPr>
          <p:spPr>
            <a:xfrm>
              <a:off x="0" y="0"/>
              <a:ext cx="6247169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Bayer Mosaic Sensor Format</a:t>
              </a:r>
            </a:p>
          </p:txBody>
        </p:sp>
        <p:pic>
          <p:nvPicPr>
            <p:cNvPr id="193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852"/>
              <a:ext cx="6247169" cy="4060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.I.C.E | Stage 2 - Image Ingest &amp; Til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2 - Image Ingest &amp; Tiling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8" name="Image Inges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Ingest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FPGA receives image data via 4 Lane MIPI bus @ 2.1Gb/s per lane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scanned from top left to bottom right, image frame is buffered in DRAM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Tiling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divided into NxN image tile grid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Grid is user selectable, must be 2x2, 3x3 or 4x4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Limited by resource availability on FPGA 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Higher tile count increases resource usage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99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0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02" name="Table 1"/>
          <p:cNvGraphicFramePr/>
          <p:nvPr/>
        </p:nvGraphicFramePr>
        <p:xfrm>
          <a:off x="13524280" y="1875289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"/>
          <p:cNvGrpSpPr/>
          <p:nvPr/>
        </p:nvGrpSpPr>
        <p:grpSpPr>
          <a:xfrm>
            <a:off x="8198293" y="1820349"/>
            <a:ext cx="4109245" cy="4267504"/>
            <a:chOff x="0" y="0"/>
            <a:chExt cx="4109243" cy="4267503"/>
          </a:xfrm>
        </p:grpSpPr>
        <p:sp>
          <p:nvSpPr>
            <p:cNvPr id="204" name="Tile (2,3)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 Tile (2,3)</a:t>
              </a:r>
            </a:p>
          </p:txBody>
        </p:sp>
        <p:pic>
          <p:nvPicPr>
            <p:cNvPr id="20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1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377525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Image Tile Pixel Groups</a:t>
              </a:r>
            </a:p>
          </p:txBody>
        </p:sp>
      </p:grpSp>
      <p:graphicFrame>
        <p:nvGraphicFramePr>
          <p:cNvPr id="208" name="Table 1-1"/>
          <p:cNvGraphicFramePr/>
          <p:nvPr/>
        </p:nvGraphicFramePr>
        <p:xfrm>
          <a:off x="8176426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" name="D.I.C.E | Stage 3 - Image Pre-process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3 - Image Pre-processing 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213" name="Group"/>
          <p:cNvGrpSpPr/>
          <p:nvPr/>
        </p:nvGrpSpPr>
        <p:grpSpPr>
          <a:xfrm>
            <a:off x="889758" y="1403850"/>
            <a:ext cx="5911454" cy="4534786"/>
            <a:chOff x="0" y="0"/>
            <a:chExt cx="5911453" cy="4534784"/>
          </a:xfrm>
        </p:grpSpPr>
        <p:sp>
          <p:nvSpPr>
            <p:cNvPr id="211" name="4x4 Image tile | 1014x760px blocks"/>
            <p:cNvSpPr/>
            <p:nvPr/>
          </p:nvSpPr>
          <p:spPr>
            <a:xfrm>
              <a:off x="0" y="0"/>
              <a:ext cx="591145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1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5911399" cy="3940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14" name="Table 1"/>
          <p:cNvGraphicFramePr/>
          <p:nvPr/>
        </p:nvGraphicFramePr>
        <p:xfrm>
          <a:off x="868795" y="1999308"/>
          <a:ext cx="5948756" cy="39377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8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>
            <a:off x="6849308" y="3347651"/>
            <a:ext cx="1263556" cy="6064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Image Tile Pixel Groups…"/>
          <p:cNvSpPr txBox="1">
            <a:spLocks noGrp="1"/>
          </p:cNvSpPr>
          <p:nvPr>
            <p:ph type="body" sz="quarter" idx="1"/>
          </p:nvPr>
        </p:nvSpPr>
        <p:spPr>
          <a:xfrm>
            <a:off x="363267" y="6254455"/>
            <a:ext cx="9331205" cy="244945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Pixel Groups 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Tiles and subdivided into 4x4 grids (Pixel Groups)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contains a total of 256 Pixel groups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Pixel groups contain 48,165 pixels each</a:t>
            </a:r>
          </a:p>
        </p:txBody>
      </p:sp>
      <p:sp>
        <p:nvSpPr>
          <p:cNvPr id="217" name="Pixel Group Processing…"/>
          <p:cNvSpPr txBox="1"/>
          <p:nvPr/>
        </p:nvSpPr>
        <p:spPr>
          <a:xfrm>
            <a:off x="363267" y="8811753"/>
            <a:ext cx="9331205" cy="511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Pixel Group Processing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Pixel intensities are averaged for each pixel group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Resulting 16 average intensities are compared in blocks of 4 sub-tiles, 5 comparisons total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Difference in intensity is calculated for each comparison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Two tiles with largest intensity difference are subtracted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Intensity differences are averaged to obtain the </a:t>
            </a:r>
            <a:r>
              <a:rPr b="1"/>
              <a:t>Contrast Wight</a:t>
            </a:r>
          </a:p>
        </p:txBody>
      </p:sp>
      <p:sp>
        <p:nvSpPr>
          <p:cNvPr id="218" name="Line"/>
          <p:cNvSpPr/>
          <p:nvPr/>
        </p:nvSpPr>
        <p:spPr>
          <a:xfrm>
            <a:off x="12350048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2" name="Group"/>
          <p:cNvGrpSpPr/>
          <p:nvPr/>
        </p:nvGrpSpPr>
        <p:grpSpPr>
          <a:xfrm>
            <a:off x="13636448" y="1451922"/>
            <a:ext cx="4109245" cy="4635931"/>
            <a:chOff x="0" y="0"/>
            <a:chExt cx="4109243" cy="4635930"/>
          </a:xfrm>
        </p:grpSpPr>
        <p:sp>
          <p:nvSpPr>
            <p:cNvPr id="219" name="Pixel Group Average Intensity (0-1024)"/>
            <p:cNvSpPr/>
            <p:nvPr/>
          </p:nvSpPr>
          <p:spPr>
            <a:xfrm>
              <a:off x="0" y="0"/>
              <a:ext cx="4109244" cy="86067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3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Pixel Group Average Intensity (0-1024)</a:t>
              </a:r>
            </a:p>
          </p:txBody>
        </p:sp>
        <p:pic>
          <p:nvPicPr>
            <p:cNvPr id="22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62278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Caption"/>
            <p:cNvSpPr/>
            <p:nvPr/>
          </p:nvSpPr>
          <p:spPr>
            <a:xfrm>
              <a:off x="0" y="4143678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Each Sub-Tile is averaged</a:t>
              </a:r>
            </a:p>
          </p:txBody>
        </p:sp>
      </p:grpSp>
      <p:graphicFrame>
        <p:nvGraphicFramePr>
          <p:cNvPr id="223" name="Table 1-1-1"/>
          <p:cNvGraphicFramePr/>
          <p:nvPr>
            <p:extLst>
              <p:ext uri="{D42A27DB-BD31-4B8C-83A1-F6EECF244321}">
                <p14:modId xmlns:p14="http://schemas.microsoft.com/office/powerpoint/2010/main" val="1868830274"/>
              </p:ext>
            </p:extLst>
          </p:nvPr>
        </p:nvGraphicFramePr>
        <p:xfrm>
          <a:off x="13614581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500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900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700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350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120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17835322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7" name="Group"/>
          <p:cNvGrpSpPr/>
          <p:nvPr/>
        </p:nvGrpSpPr>
        <p:grpSpPr>
          <a:xfrm>
            <a:off x="19121721" y="1426649"/>
            <a:ext cx="4109245" cy="4067352"/>
            <a:chOff x="0" y="0"/>
            <a:chExt cx="4109243" cy="4067351"/>
          </a:xfrm>
        </p:grpSpPr>
        <p:sp>
          <p:nvSpPr>
            <p:cNvPr id="225" name="Image Tile Intensity Comparison"/>
            <p:cNvSpPr/>
            <p:nvPr/>
          </p:nvSpPr>
          <p:spPr>
            <a:xfrm>
              <a:off x="0" y="0"/>
              <a:ext cx="4109244" cy="8859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 Intensity Comparison</a:t>
              </a:r>
            </a:p>
          </p:txBody>
        </p:sp>
        <p:pic>
          <p:nvPicPr>
            <p:cNvPr id="226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875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28" name="Table 1-1-1-1"/>
          <p:cNvGraphicFramePr/>
          <p:nvPr/>
        </p:nvGraphicFramePr>
        <p:xfrm>
          <a:off x="19099855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Rectangle"/>
          <p:cNvSpPr/>
          <p:nvPr/>
        </p:nvSpPr>
        <p:spPr>
          <a:xfrm>
            <a:off x="19068105" y="2433555"/>
            <a:ext cx="2096057" cy="1519776"/>
          </a:xfrm>
          <a:prstGeom prst="rect">
            <a:avLst/>
          </a:prstGeom>
          <a:solidFill>
            <a:schemeClr val="accent5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21150530" y="2433555"/>
            <a:ext cx="2096057" cy="1519776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21150530" y="4000459"/>
            <a:ext cx="2096057" cy="1519776"/>
          </a:xfrm>
          <a:prstGeom prst="rect">
            <a:avLst/>
          </a:prstGeom>
          <a:solidFill>
            <a:schemeClr val="accent2">
              <a:hueOff val="-206910"/>
              <a:satOff val="-12829"/>
              <a:lumOff val="16238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19032658" y="3972488"/>
            <a:ext cx="2096057" cy="1519776"/>
          </a:xfrm>
          <a:prstGeom prst="rect">
            <a:avLst/>
          </a:prstGeom>
          <a:solidFill>
            <a:schemeClr val="accent3">
              <a:hueOff val="-385756"/>
              <a:satOff val="-32155"/>
              <a:lumOff val="17967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3" name="Rectangle"/>
          <p:cNvSpPr/>
          <p:nvPr/>
        </p:nvSpPr>
        <p:spPr>
          <a:xfrm>
            <a:off x="20128315" y="3194189"/>
            <a:ext cx="2096057" cy="15197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grpSp>
        <p:nvGrpSpPr>
          <p:cNvPr id="237" name="Group"/>
          <p:cNvGrpSpPr/>
          <p:nvPr/>
        </p:nvGrpSpPr>
        <p:grpSpPr>
          <a:xfrm>
            <a:off x="19117469" y="6405049"/>
            <a:ext cx="4109245" cy="4267505"/>
            <a:chOff x="0" y="0"/>
            <a:chExt cx="4109243" cy="4267503"/>
          </a:xfrm>
        </p:grpSpPr>
        <p:sp>
          <p:nvSpPr>
            <p:cNvPr id="234" name="Intensity Differences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Intensity Differences</a:t>
              </a:r>
            </a:p>
          </p:txBody>
        </p:sp>
        <p:pic>
          <p:nvPicPr>
            <p:cNvPr id="23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Caption"/>
            <p:cNvSpPr/>
            <p:nvPr/>
          </p:nvSpPr>
          <p:spPr>
            <a:xfrm>
              <a:off x="0" y="3775251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 b="1"/>
              </a:lvl1pPr>
            </a:lstStyle>
            <a:p>
              <a:r>
                <a:t>Tile Contrast Weight = 296</a:t>
              </a:r>
            </a:p>
          </p:txBody>
        </p:sp>
      </p:grpSp>
      <p:sp>
        <p:nvSpPr>
          <p:cNvPr id="238" name="Line"/>
          <p:cNvSpPr/>
          <p:nvPr/>
        </p:nvSpPr>
        <p:spPr>
          <a:xfrm>
            <a:off x="21148240" y="5594303"/>
            <a:ext cx="1" cy="83738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39" name="Table 2"/>
          <p:cNvGraphicFramePr/>
          <p:nvPr>
            <p:extLst>
              <p:ext uri="{D42A27DB-BD31-4B8C-83A1-F6EECF244321}">
                <p14:modId xmlns:p14="http://schemas.microsoft.com/office/powerpoint/2010/main" val="1838295407"/>
              </p:ext>
            </p:extLst>
          </p:nvPr>
        </p:nvGraphicFramePr>
        <p:xfrm>
          <a:off x="19121722" y="6998901"/>
          <a:ext cx="4109240" cy="30797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600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270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330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0" name="280"/>
          <p:cNvSpPr/>
          <p:nvPr/>
        </p:nvSpPr>
        <p:spPr>
          <a:xfrm>
            <a:off x="19992069" y="7813710"/>
            <a:ext cx="2368551" cy="1450134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 spc="-84">
                <a:solidFill>
                  <a:srgbClr val="FFFFFF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>
                <a:highlight>
                  <a:srgbClr val="000000"/>
                </a:highlight>
              </a:rPr>
              <a:t>280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1176344" y="6998901"/>
            <a:ext cx="1" cy="78387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21176343" y="9301974"/>
            <a:ext cx="1" cy="78387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Line"/>
          <p:cNvSpPr/>
          <p:nvPr/>
        </p:nvSpPr>
        <p:spPr>
          <a:xfrm>
            <a:off x="19110000" y="8538776"/>
            <a:ext cx="85956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Line"/>
          <p:cNvSpPr/>
          <p:nvPr/>
        </p:nvSpPr>
        <p:spPr>
          <a:xfrm>
            <a:off x="22370428" y="8538776"/>
            <a:ext cx="85956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Rectangle"/>
          <p:cNvSpPr/>
          <p:nvPr/>
        </p:nvSpPr>
        <p:spPr>
          <a:xfrm>
            <a:off x="19104663" y="6975475"/>
            <a:ext cx="4143362" cy="312660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46" name="*Intensity Values are for example only"/>
          <p:cNvSpPr txBox="1"/>
          <p:nvPr/>
        </p:nvSpPr>
        <p:spPr>
          <a:xfrm>
            <a:off x="17010023" y="12654672"/>
            <a:ext cx="7251904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*Intensity Values are for example only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.I.C.E | Stage 4 - Image Tile Compression Weight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4 - Image Tile Compression Weights 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50" name="Image Tile Location Weights…"/>
          <p:cNvSpPr txBox="1">
            <a:spLocks noGrp="1"/>
          </p:cNvSpPr>
          <p:nvPr>
            <p:ph type="body" sz="quarter" idx="1"/>
          </p:nvPr>
        </p:nvSpPr>
        <p:spPr>
          <a:xfrm>
            <a:off x="455378" y="1416049"/>
            <a:ext cx="7919596" cy="3657602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Location Weights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 location weights infer that primary image detail is located in center of image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increases from center of image out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determines contrast weight increase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1919883" y="6450253"/>
            <a:ext cx="8580921" cy="6314467"/>
            <a:chOff x="0" y="0"/>
            <a:chExt cx="8580920" cy="6314465"/>
          </a:xfrm>
        </p:grpSpPr>
        <p:sp>
          <p:nvSpPr>
            <p:cNvPr id="251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5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54" name="Table 1"/>
          <p:cNvGraphicFramePr/>
          <p:nvPr/>
        </p:nvGraphicFramePr>
        <p:xfrm>
          <a:off x="18989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Table 1-1"/>
          <p:cNvGraphicFramePr/>
          <p:nvPr/>
        </p:nvGraphicFramePr>
        <p:xfrm>
          <a:off x="138623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 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Line"/>
          <p:cNvSpPr/>
          <p:nvPr/>
        </p:nvSpPr>
        <p:spPr>
          <a:xfrm>
            <a:off x="10561684" y="9929421"/>
            <a:ext cx="3207920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Image Tile Compression Weights…"/>
          <p:cNvSpPr txBox="1"/>
          <p:nvPr/>
        </p:nvSpPr>
        <p:spPr>
          <a:xfrm>
            <a:off x="9566663" y="1416049"/>
            <a:ext cx="6415677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1"/>
            </a:pPr>
            <a:r>
              <a:t>Image Tile Compression Weights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0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No contrast weight increase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1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50%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2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100%</a:t>
            </a:r>
          </a:p>
        </p:txBody>
      </p:sp>
      <p:sp>
        <p:nvSpPr>
          <p:cNvPr id="258" name="Compression Ratio Calculation…"/>
          <p:cNvSpPr txBox="1"/>
          <p:nvPr/>
        </p:nvSpPr>
        <p:spPr>
          <a:xfrm>
            <a:off x="17174029" y="1416049"/>
            <a:ext cx="6627248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Compression Ratio Calculation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weight values for Image tile used as input to lookup table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ratios range from 0-3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 used to re-size image tiles after compression for tile restitching</a:t>
            </a:r>
          </a:p>
          <a:p>
            <a:pPr>
              <a:lnSpc>
                <a:spcPct val="80000"/>
              </a:lnSpc>
              <a:spcBef>
                <a:spcPts val="1600"/>
              </a:spcBef>
              <a:defRPr sz="2600"/>
            </a:pPr>
            <a:br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.I.C.E | Stage 5 - Image Tile Compression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5 - Image Tile Compression 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62" name="Image Compression Engine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Compression Engine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Tiles are loaded into FPGA BRAM in chunks of 16 Pixel Rows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Requires ~650Kb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Lossy or Lossless compression is applied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Compression engine output is buffered into 2nd 650Kb BRAM block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Data transactions from RAM to BRAM are done in 650Kb blocks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215688" y="6389574"/>
            <a:ext cx="8580921" cy="6314467"/>
            <a:chOff x="0" y="0"/>
            <a:chExt cx="8580920" cy="6314465"/>
          </a:xfrm>
        </p:grpSpPr>
        <p:sp>
          <p:nvSpPr>
            <p:cNvPr id="263" name="Image Tile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Tiles</a:t>
              </a:r>
            </a:p>
          </p:txBody>
        </p:sp>
        <p:pic>
          <p:nvPicPr>
            <p:cNvPr id="264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66" name="Table 1"/>
          <p:cNvGraphicFramePr/>
          <p:nvPr/>
        </p:nvGraphicFramePr>
        <p:xfrm>
          <a:off x="194725" y="698503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Line"/>
          <p:cNvSpPr/>
          <p:nvPr/>
        </p:nvSpPr>
        <p:spPr>
          <a:xfrm>
            <a:off x="8857490" y="9868741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Square"/>
          <p:cNvSpPr/>
          <p:nvPr/>
        </p:nvSpPr>
        <p:spPr>
          <a:xfrm>
            <a:off x="10425858" y="8299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69" name="Square"/>
          <p:cNvSpPr/>
          <p:nvPr/>
        </p:nvSpPr>
        <p:spPr>
          <a:xfrm>
            <a:off x="10552858" y="8426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0" name="Square"/>
          <p:cNvSpPr/>
          <p:nvPr/>
        </p:nvSpPr>
        <p:spPr>
          <a:xfrm>
            <a:off x="10679858" y="8553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1" name="4x Compression Cores"/>
          <p:cNvSpPr/>
          <p:nvPr/>
        </p:nvSpPr>
        <p:spPr>
          <a:xfrm>
            <a:off x="10806858" y="8680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Compression Cores</a:t>
            </a:r>
          </a:p>
        </p:txBody>
      </p:sp>
      <p:sp>
        <p:nvSpPr>
          <p:cNvPr id="272" name="Rectangle"/>
          <p:cNvSpPr/>
          <p:nvPr/>
        </p:nvSpPr>
        <p:spPr>
          <a:xfrm>
            <a:off x="265045" y="7058070"/>
            <a:ext cx="8482121" cy="292336"/>
          </a:xfrm>
          <a:prstGeom prst="rect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V="1">
            <a:off x="8629956" y="6532648"/>
            <a:ext cx="650031" cy="6500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4056x16 px"/>
          <p:cNvSpPr txBox="1"/>
          <p:nvPr/>
        </p:nvSpPr>
        <p:spPr>
          <a:xfrm>
            <a:off x="8373369" y="5898593"/>
            <a:ext cx="232511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4056x16 px</a:t>
            </a:r>
          </a:p>
        </p:txBody>
      </p:sp>
      <p:sp>
        <p:nvSpPr>
          <p:cNvPr id="275" name="Line"/>
          <p:cNvSpPr/>
          <p:nvPr/>
        </p:nvSpPr>
        <p:spPr>
          <a:xfrm>
            <a:off x="13776623" y="9933674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76" name="Table 1-1"/>
          <p:cNvGraphicFramePr/>
          <p:nvPr/>
        </p:nvGraphicFramePr>
        <p:xfrm>
          <a:off x="15566515" y="6948002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7" name="contrast_small.png" descr="contrast_small.png"/>
          <p:cNvPicPr>
            <a:picLocks noChangeAspect="1"/>
          </p:cNvPicPr>
          <p:nvPr/>
        </p:nvPicPr>
        <p:blipFill>
          <a:blip r:embed="rId2"/>
          <a:srcRect r="75472" b="75376"/>
          <a:stretch>
            <a:fillRect/>
          </a:stretch>
        </p:blipFill>
        <p:spPr>
          <a:xfrm>
            <a:off x="15587478" y="6971994"/>
            <a:ext cx="1541986" cy="1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contrast_small.png" descr="contrast_small.png"/>
          <p:cNvPicPr>
            <a:picLocks noChangeAspect="1"/>
          </p:cNvPicPr>
          <p:nvPr/>
        </p:nvPicPr>
        <p:blipFill>
          <a:blip r:embed="rId2"/>
          <a:srcRect l="25259" r="50213" b="75376"/>
          <a:stretch>
            <a:fillRect/>
          </a:stretch>
        </p:blipFill>
        <p:spPr>
          <a:xfrm>
            <a:off x="17746478" y="6971796"/>
            <a:ext cx="1846229" cy="1235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ontrast_small.png" descr="contrast_small.png"/>
          <p:cNvPicPr>
            <a:picLocks noChangeAspect="1"/>
          </p:cNvPicPr>
          <p:nvPr/>
        </p:nvPicPr>
        <p:blipFill>
          <a:blip r:embed="rId2"/>
          <a:srcRect l="50320" t="296" r="25151" b="75080"/>
          <a:stretch>
            <a:fillRect/>
          </a:stretch>
        </p:blipFill>
        <p:spPr>
          <a:xfrm>
            <a:off x="19905478" y="6971796"/>
            <a:ext cx="1845848" cy="123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contrast_small.png" descr="contrast_small.png"/>
          <p:cNvPicPr>
            <a:picLocks noChangeAspect="1"/>
          </p:cNvPicPr>
          <p:nvPr/>
        </p:nvPicPr>
        <p:blipFill>
          <a:blip r:embed="rId2"/>
          <a:srcRect l="75382" r="89" b="75672"/>
          <a:stretch>
            <a:fillRect/>
          </a:stretch>
        </p:blipFill>
        <p:spPr>
          <a:xfrm>
            <a:off x="22051777" y="6971502"/>
            <a:ext cx="1542043" cy="101963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Compression Engine Output"/>
          <p:cNvSpPr txBox="1"/>
          <p:nvPr/>
        </p:nvSpPr>
        <p:spPr>
          <a:xfrm>
            <a:off x="17712748" y="6391268"/>
            <a:ext cx="433029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/>
            </a:lvl1pPr>
          </a:lstStyle>
          <a:p>
            <a:r>
              <a:t>Compression Engine Output</a:t>
            </a:r>
          </a:p>
        </p:txBody>
      </p:sp>
      <p:sp>
        <p:nvSpPr>
          <p:cNvPr id="282" name="Line"/>
          <p:cNvSpPr/>
          <p:nvPr/>
        </p:nvSpPr>
        <p:spPr>
          <a:xfrm>
            <a:off x="16197303" y="9097344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16264595" y="8288414"/>
            <a:ext cx="6787597" cy="63117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>
            <a:off x="16336323" y="10440982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16403616" y="9253475"/>
            <a:ext cx="7224814" cy="100975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6" name="Line"/>
          <p:cNvSpPr/>
          <p:nvPr/>
        </p:nvSpPr>
        <p:spPr>
          <a:xfrm>
            <a:off x="16336323" y="11928928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7" name="Line"/>
          <p:cNvSpPr/>
          <p:nvPr/>
        </p:nvSpPr>
        <p:spPr>
          <a:xfrm flipH="1">
            <a:off x="16403616" y="10587338"/>
            <a:ext cx="7224651" cy="116383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.I.C.E | Stage 6 - Image Tile De-bayer &amp; Re-siz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6 - Image Tile De-</a:t>
            </a:r>
            <a:r>
              <a:rPr b="1" dirty="0" err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bayer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 &amp; Re-size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91" name="Image Tile De-bayer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De-bayer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After compression, image tiles pass through 4x debayer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Bilinear, nearest neighbor or edge detect </a:t>
            </a:r>
          </a:p>
        </p:txBody>
      </p:sp>
      <p:sp>
        <p:nvSpPr>
          <p:cNvPr id="292" name="Line"/>
          <p:cNvSpPr/>
          <p:nvPr/>
        </p:nvSpPr>
        <p:spPr>
          <a:xfrm>
            <a:off x="5837062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Square"/>
          <p:cNvSpPr/>
          <p:nvPr/>
        </p:nvSpPr>
        <p:spPr>
          <a:xfrm>
            <a:off x="7400786" y="8399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7527786" y="8526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7654786" y="8653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6" name="4x Debayer Cores"/>
          <p:cNvSpPr/>
          <p:nvPr/>
        </p:nvSpPr>
        <p:spPr>
          <a:xfrm>
            <a:off x="7781786" y="8780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Debayer Cores</a:t>
            </a:r>
          </a:p>
        </p:txBody>
      </p:sp>
      <p:sp>
        <p:nvSpPr>
          <p:cNvPr id="297" name="Line"/>
          <p:cNvSpPr/>
          <p:nvPr/>
        </p:nvSpPr>
        <p:spPr>
          <a:xfrm>
            <a:off x="10740164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98" name="pasted-movie.png" descr="pasted-movie.png"/>
          <p:cNvPicPr>
            <a:picLocks noChangeAspect="1"/>
          </p:cNvPicPr>
          <p:nvPr/>
        </p:nvPicPr>
        <p:blipFill>
          <a:blip r:embed="rId2"/>
          <a:srcRect t="16653" r="31985"/>
          <a:stretch>
            <a:fillRect/>
          </a:stretch>
        </p:blipFill>
        <p:spPr>
          <a:xfrm rot="16200000">
            <a:off x="1407425" y="8039995"/>
            <a:ext cx="4754501" cy="372884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4x post-processor Cores +  Resize Cores"/>
          <p:cNvSpPr/>
          <p:nvPr/>
        </p:nvSpPr>
        <p:spPr>
          <a:xfrm>
            <a:off x="12297145" y="8399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0" name="Image Tile Pre-processor…"/>
          <p:cNvSpPr txBox="1"/>
          <p:nvPr/>
        </p:nvSpPr>
        <p:spPr>
          <a:xfrm>
            <a:off x="10400963" y="1387166"/>
            <a:ext cx="9331205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Image Tile Pre-processor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Debayered RGB image is passed through RGB-HSV-RGB Post-processor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Can apply color correction to image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re-sized to match original image capture size or match user defied resolution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stored in RAM, Displayed over HDMI or formatted as JPEG and sent to host machine via USB</a:t>
            </a:r>
          </a:p>
        </p:txBody>
      </p:sp>
      <p:sp>
        <p:nvSpPr>
          <p:cNvPr id="301" name="4x post-processor Cores +  Resize Cores"/>
          <p:cNvSpPr/>
          <p:nvPr/>
        </p:nvSpPr>
        <p:spPr>
          <a:xfrm>
            <a:off x="12424144" y="8526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2" name="4x post-processor Cores +  Resize Cores"/>
          <p:cNvSpPr/>
          <p:nvPr/>
        </p:nvSpPr>
        <p:spPr>
          <a:xfrm>
            <a:off x="12551144" y="8653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3" name="4x post-processor Cores +  Resize Cores"/>
          <p:cNvSpPr/>
          <p:nvPr/>
        </p:nvSpPr>
        <p:spPr>
          <a:xfrm>
            <a:off x="12678144" y="8780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4" name="Line"/>
          <p:cNvSpPr/>
          <p:nvPr/>
        </p:nvSpPr>
        <p:spPr>
          <a:xfrm>
            <a:off x="18705278" y="9904448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HDMI DRAM…"/>
          <p:cNvSpPr/>
          <p:nvPr/>
        </p:nvSpPr>
        <p:spPr>
          <a:xfrm>
            <a:off x="20135261" y="8525312"/>
            <a:ext cx="2309434" cy="2758274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HDMI</a:t>
            </a:r>
            <a:br/>
            <a:r>
              <a:t>DRAM</a:t>
            </a:r>
          </a:p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USB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948</Words>
  <Application>Microsoft Macintosh PowerPoint</Application>
  <PresentationFormat>Custom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Graphik</vt:lpstr>
      <vt:lpstr>Graphik Semibold</vt:lpstr>
      <vt:lpstr>Graphik-Medium</vt:lpstr>
      <vt:lpstr>Helvetica</vt:lpstr>
      <vt:lpstr>Helvetica Neue</vt:lpstr>
      <vt:lpstr>Lucida Grande</vt:lpstr>
      <vt:lpstr>SF Hello Regular</vt:lpstr>
      <vt:lpstr>31_ColorGradientLight</vt:lpstr>
      <vt:lpstr>D.I.C.E</vt:lpstr>
      <vt:lpstr>PowerPoint Presentation</vt:lpstr>
      <vt:lpstr>FPGA Processor 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FPGA – MCU Interface</vt:lpstr>
      <vt:lpstr>Hardware – Host PC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D.I.C.E</dc:title>
  <cp:lastModifiedBy>John Hofmeyr</cp:lastModifiedBy>
  <cp:revision>5</cp:revision>
  <dcterms:modified xsi:type="dcterms:W3CDTF">2024-04-08T19:50:54Z</dcterms:modified>
</cp:coreProperties>
</file>