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66" r:id="rId4"/>
    <p:sldId id="267" r:id="rId5"/>
    <p:sldId id="258" r:id="rId6"/>
    <p:sldId id="268" r:id="rId7"/>
    <p:sldId id="259" r:id="rId8"/>
    <p:sldId id="260" r:id="rId9"/>
    <p:sldId id="261" r:id="rId10"/>
    <p:sldId id="269" r:id="rId11"/>
    <p:sldId id="262" r:id="rId12"/>
    <p:sldId id="263" r:id="rId13"/>
    <p:sldId id="264" r:id="rId14"/>
    <p:sldId id="270" r:id="rId15"/>
    <p:sldId id="271" r:id="rId16"/>
    <p:sldId id="272" r:id="rId17"/>
    <p:sldId id="273" r:id="rId18"/>
    <p:sldId id="265"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D26611-BD4B-460D-81B5-B1919B569153}"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19EF464E-D402-4572-A616-9772684C2E8B}">
      <dgm:prSet/>
      <dgm:spPr/>
      <dgm:t>
        <a:bodyPr/>
        <a:lstStyle/>
        <a:p>
          <a:r>
            <a:rPr lang="es-MX" dirty="0"/>
            <a:t>Flexibilidad a cambios. Gran capacidad de reacción ante los cambiantes requerimientos generados por las necesidades del cliente o la evolución del mercado. El marco de trabajo está diseñado para adecuarse a las nuevas exigencias que implican proyectos complejos.</a:t>
          </a:r>
          <a:endParaRPr lang="en-US" dirty="0"/>
        </a:p>
      </dgm:t>
    </dgm:pt>
    <dgm:pt modelId="{CF67F42E-43BF-4139-B3FA-23F60D8D4FBF}" type="parTrans" cxnId="{5BB762BE-425B-46F1-A51C-3A167D0F3C5F}">
      <dgm:prSet/>
      <dgm:spPr/>
      <dgm:t>
        <a:bodyPr/>
        <a:lstStyle/>
        <a:p>
          <a:endParaRPr lang="en-US"/>
        </a:p>
      </dgm:t>
    </dgm:pt>
    <dgm:pt modelId="{0557CBAE-8A08-4165-A787-B680BC1F45B6}" type="sibTrans" cxnId="{5BB762BE-425B-46F1-A51C-3A167D0F3C5F}">
      <dgm:prSet/>
      <dgm:spPr/>
      <dgm:t>
        <a:bodyPr/>
        <a:lstStyle/>
        <a:p>
          <a:endParaRPr lang="en-US"/>
        </a:p>
      </dgm:t>
    </dgm:pt>
    <dgm:pt modelId="{72D2F877-CD9F-403F-8B45-5159134A3D36}">
      <dgm:prSet/>
      <dgm:spPr/>
      <dgm:t>
        <a:bodyPr/>
        <a:lstStyle/>
        <a:p>
          <a:r>
            <a:rPr lang="es-MX"/>
            <a:t>Reducción del Time to Market. El cliente puede empezar a utilizar las características más importantes del proyecto antes de que esté completamente terminado.</a:t>
          </a:r>
          <a:endParaRPr lang="en-US"/>
        </a:p>
      </dgm:t>
    </dgm:pt>
    <dgm:pt modelId="{A8B7A3AB-305F-49E9-BEBF-A7435DE629A2}" type="parTrans" cxnId="{EDBDBFF8-05F7-458A-9BB2-0277C6C868DA}">
      <dgm:prSet/>
      <dgm:spPr/>
      <dgm:t>
        <a:bodyPr/>
        <a:lstStyle/>
        <a:p>
          <a:endParaRPr lang="en-US"/>
        </a:p>
      </dgm:t>
    </dgm:pt>
    <dgm:pt modelId="{677FA798-6ED6-4C2F-9770-8C6C8BA6E01D}" type="sibTrans" cxnId="{EDBDBFF8-05F7-458A-9BB2-0277C6C868DA}">
      <dgm:prSet/>
      <dgm:spPr/>
      <dgm:t>
        <a:bodyPr/>
        <a:lstStyle/>
        <a:p>
          <a:endParaRPr lang="en-US"/>
        </a:p>
      </dgm:t>
    </dgm:pt>
    <dgm:pt modelId="{8EF48F85-E8F8-4055-BEA5-17ED21ABA629}">
      <dgm:prSet/>
      <dgm:spPr/>
      <dgm:t>
        <a:bodyPr/>
        <a:lstStyle/>
        <a:p>
          <a:r>
            <a:rPr lang="es-MX"/>
            <a:t>Mayor calidad del software. El trabajo metódico y la necesidad de obtener una versión de trabajo funcional después de cada iteración, ayuda a la obtención de un software de alta calidad.</a:t>
          </a:r>
          <a:endParaRPr lang="en-US"/>
        </a:p>
      </dgm:t>
    </dgm:pt>
    <dgm:pt modelId="{B0028BB9-90E3-4AC9-87D2-CB68419D8F9F}" type="parTrans" cxnId="{09A27DEF-A5A7-49A3-BEE8-B92BF67FEE74}">
      <dgm:prSet/>
      <dgm:spPr/>
      <dgm:t>
        <a:bodyPr/>
        <a:lstStyle/>
        <a:p>
          <a:endParaRPr lang="en-US"/>
        </a:p>
      </dgm:t>
    </dgm:pt>
    <dgm:pt modelId="{F48A9601-1650-4028-AA80-D57D8404FBBF}" type="sibTrans" cxnId="{09A27DEF-A5A7-49A3-BEE8-B92BF67FEE74}">
      <dgm:prSet/>
      <dgm:spPr/>
      <dgm:t>
        <a:bodyPr/>
        <a:lstStyle/>
        <a:p>
          <a:endParaRPr lang="en-US"/>
        </a:p>
      </dgm:t>
    </dgm:pt>
    <dgm:pt modelId="{0F0E9FF3-E93C-4739-B306-A175858175F4}">
      <dgm:prSet/>
      <dgm:spPr/>
      <dgm:t>
        <a:bodyPr/>
        <a:lstStyle/>
        <a:p>
          <a:r>
            <a:rPr lang="es-MX"/>
            <a:t>Mayor productividad. Se logra, entre otras razones, debido a la eliminación de la burocracia y la motivación del equipo proporcionado por el hecho de que pueden estructurarse de manera autónoma.</a:t>
          </a:r>
          <a:endParaRPr lang="en-US"/>
        </a:p>
      </dgm:t>
    </dgm:pt>
    <dgm:pt modelId="{940E354C-1A1A-4554-A561-6BA420A8F527}" type="parTrans" cxnId="{9C044E6D-23FE-45E1-BF68-3B285BADA0CB}">
      <dgm:prSet/>
      <dgm:spPr/>
      <dgm:t>
        <a:bodyPr/>
        <a:lstStyle/>
        <a:p>
          <a:endParaRPr lang="en-US"/>
        </a:p>
      </dgm:t>
    </dgm:pt>
    <dgm:pt modelId="{7ED606F5-BB3E-453D-A35D-17D264B8FA25}" type="sibTrans" cxnId="{9C044E6D-23FE-45E1-BF68-3B285BADA0CB}">
      <dgm:prSet/>
      <dgm:spPr/>
      <dgm:t>
        <a:bodyPr/>
        <a:lstStyle/>
        <a:p>
          <a:endParaRPr lang="en-US"/>
        </a:p>
      </dgm:t>
    </dgm:pt>
    <dgm:pt modelId="{1A028CBE-4037-4CEE-BD3F-6DFB3D5383D7}">
      <dgm:prSet/>
      <dgm:spPr/>
      <dgm:t>
        <a:bodyPr/>
        <a:lstStyle/>
        <a:p>
          <a:r>
            <a:rPr lang="es-MX"/>
            <a:t>Maximiza el retorno de la inversión (ROI). Creación de software solamente con las prestaciones que contribuyen a un mayor valor de negocio gracias a la priorización por retorno de inversión.</a:t>
          </a:r>
          <a:endParaRPr lang="en-US"/>
        </a:p>
      </dgm:t>
    </dgm:pt>
    <dgm:pt modelId="{013FC26B-60A5-4CAE-A3B4-C868E56BC2EF}" type="parTrans" cxnId="{8875247E-70EC-4EE9-919D-E4850A5C1AED}">
      <dgm:prSet/>
      <dgm:spPr/>
      <dgm:t>
        <a:bodyPr/>
        <a:lstStyle/>
        <a:p>
          <a:endParaRPr lang="en-US"/>
        </a:p>
      </dgm:t>
    </dgm:pt>
    <dgm:pt modelId="{3BF587FD-5662-427A-BEAE-E47EBA701868}" type="sibTrans" cxnId="{8875247E-70EC-4EE9-919D-E4850A5C1AED}">
      <dgm:prSet/>
      <dgm:spPr/>
      <dgm:t>
        <a:bodyPr/>
        <a:lstStyle/>
        <a:p>
          <a:endParaRPr lang="en-US"/>
        </a:p>
      </dgm:t>
    </dgm:pt>
    <dgm:pt modelId="{6927ED84-1584-4960-B47A-F447ECE4AACD}">
      <dgm:prSet/>
      <dgm:spPr/>
      <dgm:t>
        <a:bodyPr/>
        <a:lstStyle/>
        <a:p>
          <a:r>
            <a:rPr lang="es-MX"/>
            <a:t>Predicciones de tiempos. A través de este marco de trabajo se conoce la velocidad media del equipo por sprint, con lo que es posible estimar de manera fácil cuando se podrá hacer uso de una determinada funcionalidad que todavía está en el Backlog.</a:t>
          </a:r>
          <a:endParaRPr lang="en-US"/>
        </a:p>
      </dgm:t>
    </dgm:pt>
    <dgm:pt modelId="{69CF267B-6799-4278-AE22-2C3CC1B2D8E3}" type="parTrans" cxnId="{A316492A-EC6D-40D1-B883-489C6B285F86}">
      <dgm:prSet/>
      <dgm:spPr/>
      <dgm:t>
        <a:bodyPr/>
        <a:lstStyle/>
        <a:p>
          <a:endParaRPr lang="en-US"/>
        </a:p>
      </dgm:t>
    </dgm:pt>
    <dgm:pt modelId="{56F18C00-1839-49A7-8212-2D391CA7046D}" type="sibTrans" cxnId="{A316492A-EC6D-40D1-B883-489C6B285F86}">
      <dgm:prSet/>
      <dgm:spPr/>
      <dgm:t>
        <a:bodyPr/>
        <a:lstStyle/>
        <a:p>
          <a:endParaRPr lang="en-US"/>
        </a:p>
      </dgm:t>
    </dgm:pt>
    <dgm:pt modelId="{DCCBFFC2-8D78-4881-8935-B3005E4FF7F0}">
      <dgm:prSet/>
      <dgm:spPr/>
      <dgm:t>
        <a:bodyPr/>
        <a:lstStyle/>
        <a:p>
          <a:r>
            <a:rPr lang="es-MX"/>
            <a:t>Reducción de riesgos. El hecho de desarrollar, en primer lugar, las funcionalidades de mayor valor y de saber la velocidad a la que el equipo avanza en el proyecto, permite despejar riesgos efectivamente de manera anticipada</a:t>
          </a:r>
          <a:endParaRPr lang="en-US"/>
        </a:p>
      </dgm:t>
    </dgm:pt>
    <dgm:pt modelId="{5704413F-DCFC-4135-9012-E48C0E2E02E6}" type="parTrans" cxnId="{8474FF5F-985D-4EFF-B85C-C78031D05C0C}">
      <dgm:prSet/>
      <dgm:spPr/>
      <dgm:t>
        <a:bodyPr/>
        <a:lstStyle/>
        <a:p>
          <a:endParaRPr lang="en-US"/>
        </a:p>
      </dgm:t>
    </dgm:pt>
    <dgm:pt modelId="{43DA43E0-BBD3-4BE4-9F61-DEB6BF0A1811}" type="sibTrans" cxnId="{8474FF5F-985D-4EFF-B85C-C78031D05C0C}">
      <dgm:prSet/>
      <dgm:spPr/>
      <dgm:t>
        <a:bodyPr/>
        <a:lstStyle/>
        <a:p>
          <a:endParaRPr lang="en-US"/>
        </a:p>
      </dgm:t>
    </dgm:pt>
    <dgm:pt modelId="{B36FCB3F-9CDD-4EDC-A805-AD5FEC409FA2}" type="pres">
      <dgm:prSet presAssocID="{81D26611-BD4B-460D-81B5-B1919B569153}" presName="diagram" presStyleCnt="0">
        <dgm:presLayoutVars>
          <dgm:dir/>
          <dgm:resizeHandles val="exact"/>
        </dgm:presLayoutVars>
      </dgm:prSet>
      <dgm:spPr/>
    </dgm:pt>
    <dgm:pt modelId="{12F8AAAC-0C7D-4851-B1C2-E880285A5E4F}" type="pres">
      <dgm:prSet presAssocID="{19EF464E-D402-4572-A616-9772684C2E8B}" presName="node" presStyleLbl="node1" presStyleIdx="0" presStyleCnt="7">
        <dgm:presLayoutVars>
          <dgm:bulletEnabled val="1"/>
        </dgm:presLayoutVars>
      </dgm:prSet>
      <dgm:spPr/>
    </dgm:pt>
    <dgm:pt modelId="{CCBBB301-1E14-4432-9963-EAF24FA384AB}" type="pres">
      <dgm:prSet presAssocID="{0557CBAE-8A08-4165-A787-B680BC1F45B6}" presName="sibTrans" presStyleCnt="0"/>
      <dgm:spPr/>
    </dgm:pt>
    <dgm:pt modelId="{7E09D8E1-8215-4D00-B624-594A4F56D59E}" type="pres">
      <dgm:prSet presAssocID="{72D2F877-CD9F-403F-8B45-5159134A3D36}" presName="node" presStyleLbl="node1" presStyleIdx="1" presStyleCnt="7">
        <dgm:presLayoutVars>
          <dgm:bulletEnabled val="1"/>
        </dgm:presLayoutVars>
      </dgm:prSet>
      <dgm:spPr/>
    </dgm:pt>
    <dgm:pt modelId="{56E9440F-524D-45E7-96AD-491F63945701}" type="pres">
      <dgm:prSet presAssocID="{677FA798-6ED6-4C2F-9770-8C6C8BA6E01D}" presName="sibTrans" presStyleCnt="0"/>
      <dgm:spPr/>
    </dgm:pt>
    <dgm:pt modelId="{A1B7E763-2091-41E0-8F4A-156FCC561EB6}" type="pres">
      <dgm:prSet presAssocID="{8EF48F85-E8F8-4055-BEA5-17ED21ABA629}" presName="node" presStyleLbl="node1" presStyleIdx="2" presStyleCnt="7">
        <dgm:presLayoutVars>
          <dgm:bulletEnabled val="1"/>
        </dgm:presLayoutVars>
      </dgm:prSet>
      <dgm:spPr/>
    </dgm:pt>
    <dgm:pt modelId="{53C65497-4B39-4C80-95BC-DDAC96633113}" type="pres">
      <dgm:prSet presAssocID="{F48A9601-1650-4028-AA80-D57D8404FBBF}" presName="sibTrans" presStyleCnt="0"/>
      <dgm:spPr/>
    </dgm:pt>
    <dgm:pt modelId="{030DAD34-2520-4F1B-849E-044F071591F1}" type="pres">
      <dgm:prSet presAssocID="{0F0E9FF3-E93C-4739-B306-A175858175F4}" presName="node" presStyleLbl="node1" presStyleIdx="3" presStyleCnt="7">
        <dgm:presLayoutVars>
          <dgm:bulletEnabled val="1"/>
        </dgm:presLayoutVars>
      </dgm:prSet>
      <dgm:spPr/>
    </dgm:pt>
    <dgm:pt modelId="{F5D53BB8-0224-46BB-A4E3-B984596FA27E}" type="pres">
      <dgm:prSet presAssocID="{7ED606F5-BB3E-453D-A35D-17D264B8FA25}" presName="sibTrans" presStyleCnt="0"/>
      <dgm:spPr/>
    </dgm:pt>
    <dgm:pt modelId="{DF8551C8-1CD1-47BE-B86C-282B51688DFB}" type="pres">
      <dgm:prSet presAssocID="{1A028CBE-4037-4CEE-BD3F-6DFB3D5383D7}" presName="node" presStyleLbl="node1" presStyleIdx="4" presStyleCnt="7">
        <dgm:presLayoutVars>
          <dgm:bulletEnabled val="1"/>
        </dgm:presLayoutVars>
      </dgm:prSet>
      <dgm:spPr/>
    </dgm:pt>
    <dgm:pt modelId="{623A13B8-2E26-4B80-9B25-7F9AB8D6B1C9}" type="pres">
      <dgm:prSet presAssocID="{3BF587FD-5662-427A-BEAE-E47EBA701868}" presName="sibTrans" presStyleCnt="0"/>
      <dgm:spPr/>
    </dgm:pt>
    <dgm:pt modelId="{90698F84-8091-4931-A0A3-6CA75FFF9F13}" type="pres">
      <dgm:prSet presAssocID="{6927ED84-1584-4960-B47A-F447ECE4AACD}" presName="node" presStyleLbl="node1" presStyleIdx="5" presStyleCnt="7">
        <dgm:presLayoutVars>
          <dgm:bulletEnabled val="1"/>
        </dgm:presLayoutVars>
      </dgm:prSet>
      <dgm:spPr/>
    </dgm:pt>
    <dgm:pt modelId="{89A197E4-F704-4673-B711-43B554895B8B}" type="pres">
      <dgm:prSet presAssocID="{56F18C00-1839-49A7-8212-2D391CA7046D}" presName="sibTrans" presStyleCnt="0"/>
      <dgm:spPr/>
    </dgm:pt>
    <dgm:pt modelId="{1D1DEE97-3B66-49E2-B041-3E18EC1A5D17}" type="pres">
      <dgm:prSet presAssocID="{DCCBFFC2-8D78-4881-8935-B3005E4FF7F0}" presName="node" presStyleLbl="node1" presStyleIdx="6" presStyleCnt="7">
        <dgm:presLayoutVars>
          <dgm:bulletEnabled val="1"/>
        </dgm:presLayoutVars>
      </dgm:prSet>
      <dgm:spPr/>
    </dgm:pt>
  </dgm:ptLst>
  <dgm:cxnLst>
    <dgm:cxn modelId="{A316492A-EC6D-40D1-B883-489C6B285F86}" srcId="{81D26611-BD4B-460D-81B5-B1919B569153}" destId="{6927ED84-1584-4960-B47A-F447ECE4AACD}" srcOrd="5" destOrd="0" parTransId="{69CF267B-6799-4278-AE22-2C3CC1B2D8E3}" sibTransId="{56F18C00-1839-49A7-8212-2D391CA7046D}"/>
    <dgm:cxn modelId="{8474FF5F-985D-4EFF-B85C-C78031D05C0C}" srcId="{81D26611-BD4B-460D-81B5-B1919B569153}" destId="{DCCBFFC2-8D78-4881-8935-B3005E4FF7F0}" srcOrd="6" destOrd="0" parTransId="{5704413F-DCFC-4135-9012-E48C0E2E02E6}" sibTransId="{43DA43E0-BBD3-4BE4-9F61-DEB6BF0A1811}"/>
    <dgm:cxn modelId="{9C044E6D-23FE-45E1-BF68-3B285BADA0CB}" srcId="{81D26611-BD4B-460D-81B5-B1919B569153}" destId="{0F0E9FF3-E93C-4739-B306-A175858175F4}" srcOrd="3" destOrd="0" parTransId="{940E354C-1A1A-4554-A561-6BA420A8F527}" sibTransId="{7ED606F5-BB3E-453D-A35D-17D264B8FA25}"/>
    <dgm:cxn modelId="{719E9176-F3C1-4924-8501-42076FCF88A9}" type="presOf" srcId="{8EF48F85-E8F8-4055-BEA5-17ED21ABA629}" destId="{A1B7E763-2091-41E0-8F4A-156FCC561EB6}" srcOrd="0" destOrd="0" presId="urn:microsoft.com/office/officeart/2005/8/layout/default"/>
    <dgm:cxn modelId="{8E6B7679-5E3E-4CF8-8E86-F402ECD8EB55}" type="presOf" srcId="{19EF464E-D402-4572-A616-9772684C2E8B}" destId="{12F8AAAC-0C7D-4851-B1C2-E880285A5E4F}" srcOrd="0" destOrd="0" presId="urn:microsoft.com/office/officeart/2005/8/layout/default"/>
    <dgm:cxn modelId="{8875247E-70EC-4EE9-919D-E4850A5C1AED}" srcId="{81D26611-BD4B-460D-81B5-B1919B569153}" destId="{1A028CBE-4037-4CEE-BD3F-6DFB3D5383D7}" srcOrd="4" destOrd="0" parTransId="{013FC26B-60A5-4CAE-A3B4-C868E56BC2EF}" sibTransId="{3BF587FD-5662-427A-BEAE-E47EBA701868}"/>
    <dgm:cxn modelId="{5F932285-49F8-47D7-A270-F411CF9D3C73}" type="presOf" srcId="{72D2F877-CD9F-403F-8B45-5159134A3D36}" destId="{7E09D8E1-8215-4D00-B624-594A4F56D59E}" srcOrd="0" destOrd="0" presId="urn:microsoft.com/office/officeart/2005/8/layout/default"/>
    <dgm:cxn modelId="{862679A5-B45F-4A9B-B908-618CECA752F3}" type="presOf" srcId="{DCCBFFC2-8D78-4881-8935-B3005E4FF7F0}" destId="{1D1DEE97-3B66-49E2-B041-3E18EC1A5D17}" srcOrd="0" destOrd="0" presId="urn:microsoft.com/office/officeart/2005/8/layout/default"/>
    <dgm:cxn modelId="{634993BD-1292-4EE6-9DFA-6E4DA8A75DDD}" type="presOf" srcId="{81D26611-BD4B-460D-81B5-B1919B569153}" destId="{B36FCB3F-9CDD-4EDC-A805-AD5FEC409FA2}" srcOrd="0" destOrd="0" presId="urn:microsoft.com/office/officeart/2005/8/layout/default"/>
    <dgm:cxn modelId="{5BB762BE-425B-46F1-A51C-3A167D0F3C5F}" srcId="{81D26611-BD4B-460D-81B5-B1919B569153}" destId="{19EF464E-D402-4572-A616-9772684C2E8B}" srcOrd="0" destOrd="0" parTransId="{CF67F42E-43BF-4139-B3FA-23F60D8D4FBF}" sibTransId="{0557CBAE-8A08-4165-A787-B680BC1F45B6}"/>
    <dgm:cxn modelId="{6101C0D4-AED6-41A9-BE93-C119D33A1478}" type="presOf" srcId="{6927ED84-1584-4960-B47A-F447ECE4AACD}" destId="{90698F84-8091-4931-A0A3-6CA75FFF9F13}" srcOrd="0" destOrd="0" presId="urn:microsoft.com/office/officeart/2005/8/layout/default"/>
    <dgm:cxn modelId="{09A27DEF-A5A7-49A3-BEE8-B92BF67FEE74}" srcId="{81D26611-BD4B-460D-81B5-B1919B569153}" destId="{8EF48F85-E8F8-4055-BEA5-17ED21ABA629}" srcOrd="2" destOrd="0" parTransId="{B0028BB9-90E3-4AC9-87D2-CB68419D8F9F}" sibTransId="{F48A9601-1650-4028-AA80-D57D8404FBBF}"/>
    <dgm:cxn modelId="{437082F3-4706-4FA9-BEE9-115CCF477353}" type="presOf" srcId="{1A028CBE-4037-4CEE-BD3F-6DFB3D5383D7}" destId="{DF8551C8-1CD1-47BE-B86C-282B51688DFB}" srcOrd="0" destOrd="0" presId="urn:microsoft.com/office/officeart/2005/8/layout/default"/>
    <dgm:cxn modelId="{8B55FDF4-CFE1-4565-BF39-D10D918B9110}" type="presOf" srcId="{0F0E9FF3-E93C-4739-B306-A175858175F4}" destId="{030DAD34-2520-4F1B-849E-044F071591F1}" srcOrd="0" destOrd="0" presId="urn:microsoft.com/office/officeart/2005/8/layout/default"/>
    <dgm:cxn modelId="{EDBDBFF8-05F7-458A-9BB2-0277C6C868DA}" srcId="{81D26611-BD4B-460D-81B5-B1919B569153}" destId="{72D2F877-CD9F-403F-8B45-5159134A3D36}" srcOrd="1" destOrd="0" parTransId="{A8B7A3AB-305F-49E9-BEBF-A7435DE629A2}" sibTransId="{677FA798-6ED6-4C2F-9770-8C6C8BA6E01D}"/>
    <dgm:cxn modelId="{2F2FA53A-66CA-44A4-BA81-66FB447D45C7}" type="presParOf" srcId="{B36FCB3F-9CDD-4EDC-A805-AD5FEC409FA2}" destId="{12F8AAAC-0C7D-4851-B1C2-E880285A5E4F}" srcOrd="0" destOrd="0" presId="urn:microsoft.com/office/officeart/2005/8/layout/default"/>
    <dgm:cxn modelId="{E2D3317C-8834-458F-8CB4-4BCC0591EE01}" type="presParOf" srcId="{B36FCB3F-9CDD-4EDC-A805-AD5FEC409FA2}" destId="{CCBBB301-1E14-4432-9963-EAF24FA384AB}" srcOrd="1" destOrd="0" presId="urn:microsoft.com/office/officeart/2005/8/layout/default"/>
    <dgm:cxn modelId="{4D145928-0487-4109-8390-3F8F1FE774B9}" type="presParOf" srcId="{B36FCB3F-9CDD-4EDC-A805-AD5FEC409FA2}" destId="{7E09D8E1-8215-4D00-B624-594A4F56D59E}" srcOrd="2" destOrd="0" presId="urn:microsoft.com/office/officeart/2005/8/layout/default"/>
    <dgm:cxn modelId="{0A11811B-23DD-40EE-89F3-BE2CE957E9D2}" type="presParOf" srcId="{B36FCB3F-9CDD-4EDC-A805-AD5FEC409FA2}" destId="{56E9440F-524D-45E7-96AD-491F63945701}" srcOrd="3" destOrd="0" presId="urn:microsoft.com/office/officeart/2005/8/layout/default"/>
    <dgm:cxn modelId="{CD7D1864-ED57-4A68-A806-54E74C0B23A4}" type="presParOf" srcId="{B36FCB3F-9CDD-4EDC-A805-AD5FEC409FA2}" destId="{A1B7E763-2091-41E0-8F4A-156FCC561EB6}" srcOrd="4" destOrd="0" presId="urn:microsoft.com/office/officeart/2005/8/layout/default"/>
    <dgm:cxn modelId="{B3EFD479-668C-4B68-8CAA-79FABE03CE9D}" type="presParOf" srcId="{B36FCB3F-9CDD-4EDC-A805-AD5FEC409FA2}" destId="{53C65497-4B39-4C80-95BC-DDAC96633113}" srcOrd="5" destOrd="0" presId="urn:microsoft.com/office/officeart/2005/8/layout/default"/>
    <dgm:cxn modelId="{ECFF61F2-8CB5-4A58-94E9-F572F9B49C3C}" type="presParOf" srcId="{B36FCB3F-9CDD-4EDC-A805-AD5FEC409FA2}" destId="{030DAD34-2520-4F1B-849E-044F071591F1}" srcOrd="6" destOrd="0" presId="urn:microsoft.com/office/officeart/2005/8/layout/default"/>
    <dgm:cxn modelId="{0244DD74-9855-48C8-BE42-97830D41CAEB}" type="presParOf" srcId="{B36FCB3F-9CDD-4EDC-A805-AD5FEC409FA2}" destId="{F5D53BB8-0224-46BB-A4E3-B984596FA27E}" srcOrd="7" destOrd="0" presId="urn:microsoft.com/office/officeart/2005/8/layout/default"/>
    <dgm:cxn modelId="{1C0F5B34-9C55-4188-BBB8-D0DC9F49B477}" type="presParOf" srcId="{B36FCB3F-9CDD-4EDC-A805-AD5FEC409FA2}" destId="{DF8551C8-1CD1-47BE-B86C-282B51688DFB}" srcOrd="8" destOrd="0" presId="urn:microsoft.com/office/officeart/2005/8/layout/default"/>
    <dgm:cxn modelId="{F11F0F0D-1AA3-4B69-9300-341BCFC26A96}" type="presParOf" srcId="{B36FCB3F-9CDD-4EDC-A805-AD5FEC409FA2}" destId="{623A13B8-2E26-4B80-9B25-7F9AB8D6B1C9}" srcOrd="9" destOrd="0" presId="urn:microsoft.com/office/officeart/2005/8/layout/default"/>
    <dgm:cxn modelId="{860F92F2-F4B1-4C24-B5D0-5AC03B6431C2}" type="presParOf" srcId="{B36FCB3F-9CDD-4EDC-A805-AD5FEC409FA2}" destId="{90698F84-8091-4931-A0A3-6CA75FFF9F13}" srcOrd="10" destOrd="0" presId="urn:microsoft.com/office/officeart/2005/8/layout/default"/>
    <dgm:cxn modelId="{49D84C02-28CC-499B-91C2-478D2AB2E573}" type="presParOf" srcId="{B36FCB3F-9CDD-4EDC-A805-AD5FEC409FA2}" destId="{89A197E4-F704-4673-B711-43B554895B8B}" srcOrd="11" destOrd="0" presId="urn:microsoft.com/office/officeart/2005/8/layout/default"/>
    <dgm:cxn modelId="{E7765CB2-B017-4C5C-91F8-F4E9C32482E4}" type="presParOf" srcId="{B36FCB3F-9CDD-4EDC-A805-AD5FEC409FA2}" destId="{1D1DEE97-3B66-49E2-B041-3E18EC1A5D1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8AAAC-0C7D-4851-B1C2-E880285A5E4F}">
      <dsp:nvSpPr>
        <dsp:cNvPr id="0" name=""/>
        <dsp:cNvSpPr/>
      </dsp:nvSpPr>
      <dsp:spPr>
        <a:xfrm>
          <a:off x="3104" y="771157"/>
          <a:ext cx="2462644" cy="1477586"/>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Flexibilidad a cambios. Gran capacidad de reacción ante los cambiantes requerimientos generados por las necesidades del cliente o la evolución del mercado. El marco de trabajo está diseñado para adecuarse a las nuevas exigencias que implican proyectos complejos.</a:t>
          </a:r>
          <a:endParaRPr lang="en-US" sz="1100" kern="1200" dirty="0"/>
        </a:p>
      </dsp:txBody>
      <dsp:txXfrm>
        <a:off x="3104" y="771157"/>
        <a:ext cx="2462644" cy="1477586"/>
      </dsp:txXfrm>
    </dsp:sp>
    <dsp:sp modelId="{7E09D8E1-8215-4D00-B624-594A4F56D59E}">
      <dsp:nvSpPr>
        <dsp:cNvPr id="0" name=""/>
        <dsp:cNvSpPr/>
      </dsp:nvSpPr>
      <dsp:spPr>
        <a:xfrm>
          <a:off x="2712012" y="771157"/>
          <a:ext cx="2462644" cy="1477586"/>
        </a:xfrm>
        <a:prstGeom prst="rect">
          <a:avLst/>
        </a:prstGeom>
        <a:solidFill>
          <a:schemeClr val="accent2">
            <a:hueOff val="-1275080"/>
            <a:satOff val="-1880"/>
            <a:lumOff val="-13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Reducción del Time to Market. El cliente puede empezar a utilizar las características más importantes del proyecto antes de que esté completamente terminado.</a:t>
          </a:r>
          <a:endParaRPr lang="en-US" sz="1100" kern="1200"/>
        </a:p>
      </dsp:txBody>
      <dsp:txXfrm>
        <a:off x="2712012" y="771157"/>
        <a:ext cx="2462644" cy="1477586"/>
      </dsp:txXfrm>
    </dsp:sp>
    <dsp:sp modelId="{A1B7E763-2091-41E0-8F4A-156FCC561EB6}">
      <dsp:nvSpPr>
        <dsp:cNvPr id="0" name=""/>
        <dsp:cNvSpPr/>
      </dsp:nvSpPr>
      <dsp:spPr>
        <a:xfrm>
          <a:off x="5420921" y="771157"/>
          <a:ext cx="2462644" cy="1477586"/>
        </a:xfrm>
        <a:prstGeom prst="rect">
          <a:avLst/>
        </a:prstGeom>
        <a:solidFill>
          <a:schemeClr val="accent2">
            <a:hueOff val="-2550160"/>
            <a:satOff val="-3760"/>
            <a:lumOff val="-2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Mayor calidad del software. El trabajo metódico y la necesidad de obtener una versión de trabajo funcional después de cada iteración, ayuda a la obtención de un software de alta calidad.</a:t>
          </a:r>
          <a:endParaRPr lang="en-US" sz="1100" kern="1200"/>
        </a:p>
      </dsp:txBody>
      <dsp:txXfrm>
        <a:off x="5420921" y="771157"/>
        <a:ext cx="2462644" cy="1477586"/>
      </dsp:txXfrm>
    </dsp:sp>
    <dsp:sp modelId="{030DAD34-2520-4F1B-849E-044F071591F1}">
      <dsp:nvSpPr>
        <dsp:cNvPr id="0" name=""/>
        <dsp:cNvSpPr/>
      </dsp:nvSpPr>
      <dsp:spPr>
        <a:xfrm>
          <a:off x="8129829" y="771157"/>
          <a:ext cx="2462644" cy="1477586"/>
        </a:xfrm>
        <a:prstGeom prst="rect">
          <a:avLst/>
        </a:prstGeom>
        <a:solidFill>
          <a:schemeClr val="accent2">
            <a:hueOff val="-3825240"/>
            <a:satOff val="-5640"/>
            <a:lumOff val="-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Mayor productividad. Se logra, entre otras razones, debido a la eliminación de la burocracia y la motivación del equipo proporcionado por el hecho de que pueden estructurarse de manera autónoma.</a:t>
          </a:r>
          <a:endParaRPr lang="en-US" sz="1100" kern="1200"/>
        </a:p>
      </dsp:txBody>
      <dsp:txXfrm>
        <a:off x="8129829" y="771157"/>
        <a:ext cx="2462644" cy="1477586"/>
      </dsp:txXfrm>
    </dsp:sp>
    <dsp:sp modelId="{DF8551C8-1CD1-47BE-B86C-282B51688DFB}">
      <dsp:nvSpPr>
        <dsp:cNvPr id="0" name=""/>
        <dsp:cNvSpPr/>
      </dsp:nvSpPr>
      <dsp:spPr>
        <a:xfrm>
          <a:off x="1357558" y="2495008"/>
          <a:ext cx="2462644" cy="1477586"/>
        </a:xfrm>
        <a:prstGeom prst="rect">
          <a:avLst/>
        </a:prstGeom>
        <a:solidFill>
          <a:schemeClr val="accent2">
            <a:hueOff val="-5100320"/>
            <a:satOff val="-7520"/>
            <a:lumOff val="-5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Maximiza el retorno de la inversión (ROI). Creación de software solamente con las prestaciones que contribuyen a un mayor valor de negocio gracias a la priorización por retorno de inversión.</a:t>
          </a:r>
          <a:endParaRPr lang="en-US" sz="1100" kern="1200"/>
        </a:p>
      </dsp:txBody>
      <dsp:txXfrm>
        <a:off x="1357558" y="2495008"/>
        <a:ext cx="2462644" cy="1477586"/>
      </dsp:txXfrm>
    </dsp:sp>
    <dsp:sp modelId="{90698F84-8091-4931-A0A3-6CA75FFF9F13}">
      <dsp:nvSpPr>
        <dsp:cNvPr id="0" name=""/>
        <dsp:cNvSpPr/>
      </dsp:nvSpPr>
      <dsp:spPr>
        <a:xfrm>
          <a:off x="4066466" y="2495008"/>
          <a:ext cx="2462644" cy="1477586"/>
        </a:xfrm>
        <a:prstGeom prst="rect">
          <a:avLst/>
        </a:prstGeom>
        <a:solidFill>
          <a:schemeClr val="accent2">
            <a:hueOff val="-6375401"/>
            <a:satOff val="-9400"/>
            <a:lumOff val="-65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Predicciones de tiempos. A través de este marco de trabajo se conoce la velocidad media del equipo por sprint, con lo que es posible estimar de manera fácil cuando se podrá hacer uso de una determinada funcionalidad que todavía está en el Backlog.</a:t>
          </a:r>
          <a:endParaRPr lang="en-US" sz="1100" kern="1200"/>
        </a:p>
      </dsp:txBody>
      <dsp:txXfrm>
        <a:off x="4066466" y="2495008"/>
        <a:ext cx="2462644" cy="1477586"/>
      </dsp:txXfrm>
    </dsp:sp>
    <dsp:sp modelId="{1D1DEE97-3B66-49E2-B041-3E18EC1A5D17}">
      <dsp:nvSpPr>
        <dsp:cNvPr id="0" name=""/>
        <dsp:cNvSpPr/>
      </dsp:nvSpPr>
      <dsp:spPr>
        <a:xfrm>
          <a:off x="6775375" y="2495008"/>
          <a:ext cx="2462644" cy="1477586"/>
        </a:xfrm>
        <a:prstGeom prst="rect">
          <a:avLst/>
        </a:prstGeom>
        <a:solidFill>
          <a:schemeClr val="accent2">
            <a:hueOff val="-7650481"/>
            <a:satOff val="-11280"/>
            <a:lumOff val="-78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Reducción de riesgos. El hecho de desarrollar, en primer lugar, las funcionalidades de mayor valor y de saber la velocidad a la que el equipo avanza en el proyecto, permite despejar riesgos efectivamente de manera anticipada</a:t>
          </a:r>
          <a:endParaRPr lang="en-US" sz="1100" kern="1200"/>
        </a:p>
      </dsp:txBody>
      <dsp:txXfrm>
        <a:off x="6775375" y="2495008"/>
        <a:ext cx="2462644" cy="147758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10/13/2021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27477625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3BAB95-8DA7-460B-B00A-7037C8394FB0}" type="datetime1">
              <a:rPr lang="en-US" smtClean="0"/>
              <a:pPr/>
              <a:t>10/13/2021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9900668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3BAB95-8DA7-460B-B00A-7037C8394FB0}" type="datetime1">
              <a:rPr lang="en-US" smtClean="0"/>
              <a:pPr/>
              <a:t>10/13/2021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71338-8BA2-4C79-A6C5-5A8E30081D0C}"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92452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193BAB95-8DA7-460B-B00A-7037C8394FB0}" type="datetime1">
              <a:rPr lang="en-US" smtClean="0"/>
              <a:pPr/>
              <a:t>10/13/2021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24576695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193BAB95-8DA7-460B-B00A-7037C8394FB0}" type="datetime1">
              <a:rPr lang="en-US" smtClean="0"/>
              <a:pPr/>
              <a:t>10/13/2021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71338-8BA2-4C79-A6C5-5A8E30081D0C}"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35775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193BAB95-8DA7-460B-B00A-7037C8394FB0}" type="datetime1">
              <a:rPr lang="en-US" smtClean="0"/>
              <a:pPr/>
              <a:t>10/13/2021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387268092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10/13/2021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20439174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10/13/2021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3061374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10/13/2021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29881720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3BAB95-8DA7-460B-B00A-7037C8394FB0}" type="datetime1">
              <a:rPr lang="en-US" smtClean="0"/>
              <a:pPr/>
              <a:t>10/13/2021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20096347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3BAB95-8DA7-460B-B00A-7037C8394FB0}" type="datetime1">
              <a:rPr lang="en-US" smtClean="0"/>
              <a:pPr/>
              <a:t>10/13/2021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7221653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93BAB95-8DA7-460B-B00A-7037C8394FB0}" type="datetime1">
              <a:rPr lang="en-US" smtClean="0"/>
              <a:pPr/>
              <a:t>10/13/2021</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solidFill>
                <a:srgbClr val="FFFFFF"/>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9363133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93BAB95-8DA7-460B-B00A-7037C8394FB0}" type="datetime1">
              <a:rPr lang="en-US" smtClean="0"/>
              <a:pPr/>
              <a:t>10/13/2021</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8053457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BAB95-8DA7-460B-B00A-7037C8394FB0}" type="datetime1">
              <a:rPr lang="en-US" smtClean="0"/>
              <a:pPr/>
              <a:t>10/13/2021</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94836848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93BAB95-8DA7-460B-B00A-7037C8394FB0}" type="datetime1">
              <a:rPr lang="en-US" smtClean="0"/>
              <a:pPr/>
              <a:t>10/13/2021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8662769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93BAB95-8DA7-460B-B00A-7037C8394FB0}" type="datetime1">
              <a:rPr lang="en-US" smtClean="0"/>
              <a:pPr/>
              <a:t>10/13/2021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578210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93BAB95-8DA7-460B-B00A-7037C8394FB0}" type="datetime1">
              <a:rPr lang="en-US" smtClean="0"/>
              <a:pPr/>
              <a:t>10/13/2021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579242796"/>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C70B1-6615-45C9-8C9F-BD2ADCCAB92F}"/>
              </a:ext>
            </a:extLst>
          </p:cNvPr>
          <p:cNvSpPr>
            <a:spLocks noGrp="1"/>
          </p:cNvSpPr>
          <p:nvPr>
            <p:ph type="ctrTitle"/>
          </p:nvPr>
        </p:nvSpPr>
        <p:spPr>
          <a:xfrm>
            <a:off x="1530629" y="1065219"/>
            <a:ext cx="4461478" cy="1539116"/>
          </a:xfrm>
        </p:spPr>
        <p:txBody>
          <a:bodyPr>
            <a:normAutofit fontScale="90000"/>
          </a:bodyPr>
          <a:lstStyle/>
          <a:p>
            <a:pPr algn="ctr"/>
            <a:r>
              <a:rPr lang="es-MX" sz="9600" dirty="0">
                <a:solidFill>
                  <a:schemeClr val="tx1">
                    <a:alpha val="80000"/>
                  </a:schemeClr>
                </a:solidFill>
                <a:latin typeface="Bahnschrift SemiBold Condensed" panose="020B0502040204020203" pitchFamily="34" charset="0"/>
              </a:rPr>
              <a:t>Scrum y </a:t>
            </a:r>
            <a:r>
              <a:rPr lang="es-MX" sz="9600">
                <a:solidFill>
                  <a:schemeClr val="tx1">
                    <a:alpha val="80000"/>
                  </a:schemeClr>
                </a:solidFill>
                <a:latin typeface="Bahnschrift SemiBold Condensed" panose="020B0502040204020203" pitchFamily="34" charset="0"/>
              </a:rPr>
              <a:t>XP por </a:t>
            </a:r>
            <a:r>
              <a:rPr lang="es-MX" sz="9600" dirty="0">
                <a:solidFill>
                  <a:schemeClr val="tx1">
                    <a:alpha val="80000"/>
                  </a:schemeClr>
                </a:solidFill>
                <a:latin typeface="Bahnschrift SemiBold Condensed" panose="020B0502040204020203" pitchFamily="34" charset="0"/>
              </a:rPr>
              <a:t>PPLAM</a:t>
            </a:r>
          </a:p>
        </p:txBody>
      </p:sp>
      <p:sp>
        <p:nvSpPr>
          <p:cNvPr id="3" name="Subtítulo 2">
            <a:extLst>
              <a:ext uri="{FF2B5EF4-FFF2-40B4-BE49-F238E27FC236}">
                <a16:creationId xmlns:a16="http://schemas.microsoft.com/office/drawing/2014/main" id="{05DB600F-B661-410A-9832-E877D750C4A7}"/>
              </a:ext>
            </a:extLst>
          </p:cNvPr>
          <p:cNvSpPr>
            <a:spLocks noGrp="1"/>
          </p:cNvSpPr>
          <p:nvPr>
            <p:ph type="subTitle" idx="1"/>
          </p:nvPr>
        </p:nvSpPr>
        <p:spPr>
          <a:xfrm>
            <a:off x="577852" y="3011407"/>
            <a:ext cx="5414255" cy="1539116"/>
          </a:xfrm>
        </p:spPr>
        <p:txBody>
          <a:bodyPr>
            <a:normAutofit/>
          </a:bodyPr>
          <a:lstStyle/>
          <a:p>
            <a:pPr algn="l"/>
            <a:r>
              <a:rPr lang="es-MX" b="1" dirty="0">
                <a:solidFill>
                  <a:schemeClr val="tx2">
                    <a:alpha val="80000"/>
                  </a:schemeClr>
                </a:solidFill>
              </a:rPr>
              <a:t>Componente: </a:t>
            </a:r>
            <a:r>
              <a:rPr lang="es-MX" dirty="0">
                <a:solidFill>
                  <a:schemeClr val="tx2">
                    <a:alpha val="80000"/>
                  </a:schemeClr>
                </a:solidFill>
              </a:rPr>
              <a:t>Patrones de diseño</a:t>
            </a:r>
          </a:p>
          <a:p>
            <a:pPr algn="l"/>
            <a:r>
              <a:rPr lang="es-MX" b="1" dirty="0">
                <a:solidFill>
                  <a:schemeClr val="tx2">
                    <a:alpha val="80000"/>
                  </a:schemeClr>
                </a:solidFill>
              </a:rPr>
              <a:t>Maestro: </a:t>
            </a:r>
            <a:r>
              <a:rPr lang="es-MX" dirty="0">
                <a:solidFill>
                  <a:schemeClr val="tx2">
                    <a:alpha val="80000"/>
                  </a:schemeClr>
                </a:solidFill>
              </a:rPr>
              <a:t>Ms. William Noel Martínez</a:t>
            </a:r>
          </a:p>
          <a:p>
            <a:pPr algn="r"/>
            <a:r>
              <a:rPr lang="es-MX" b="1" dirty="0">
                <a:solidFill>
                  <a:schemeClr val="tx2">
                    <a:alpha val="80000"/>
                  </a:schemeClr>
                </a:solidFill>
              </a:rPr>
              <a:t>Fecha:</a:t>
            </a:r>
            <a:r>
              <a:rPr lang="es-MX" dirty="0">
                <a:solidFill>
                  <a:schemeClr val="tx2">
                    <a:alpha val="80000"/>
                  </a:schemeClr>
                </a:solidFill>
              </a:rPr>
              <a:t> 11-10-2021</a:t>
            </a:r>
          </a:p>
          <a:p>
            <a:pPr algn="l"/>
            <a:endParaRPr lang="es-MX" dirty="0">
              <a:solidFill>
                <a:schemeClr val="tx2">
                  <a:alpha val="80000"/>
                </a:schemeClr>
              </a:solidFill>
            </a:endParaRPr>
          </a:p>
        </p:txBody>
      </p:sp>
      <p:pic>
        <p:nvPicPr>
          <p:cNvPr id="48" name="Picture 3" descr="Luces colgantes decorativas">
            <a:extLst>
              <a:ext uri="{FF2B5EF4-FFF2-40B4-BE49-F238E27FC236}">
                <a16:creationId xmlns:a16="http://schemas.microsoft.com/office/drawing/2014/main" id="{236D33D4-FA72-4EE8-9309-31E3A923E232}"/>
              </a:ext>
            </a:extLst>
          </p:cNvPr>
          <p:cNvPicPr>
            <a:picLocks noChangeAspect="1"/>
          </p:cNvPicPr>
          <p:nvPr/>
        </p:nvPicPr>
        <p:blipFill rotWithShape="1">
          <a:blip r:embed="rId2"/>
          <a:srcRect l="26265" r="14100" b="-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
        <p:nvSpPr>
          <p:cNvPr id="5" name="CuadroTexto 4">
            <a:extLst>
              <a:ext uri="{FF2B5EF4-FFF2-40B4-BE49-F238E27FC236}">
                <a16:creationId xmlns:a16="http://schemas.microsoft.com/office/drawing/2014/main" id="{69785AE9-4F0B-49FB-9296-0C89A9B51360}"/>
              </a:ext>
            </a:extLst>
          </p:cNvPr>
          <p:cNvSpPr txBox="1"/>
          <p:nvPr/>
        </p:nvSpPr>
        <p:spPr>
          <a:xfrm>
            <a:off x="1634522" y="4827098"/>
            <a:ext cx="4461478" cy="1754326"/>
          </a:xfrm>
          <a:prstGeom prst="rect">
            <a:avLst/>
          </a:prstGeom>
          <a:noFill/>
        </p:spPr>
        <p:txBody>
          <a:bodyPr wrap="none" rtlCol="0">
            <a:spAutoFit/>
          </a:bodyPr>
          <a:lstStyle/>
          <a:p>
            <a:pPr algn="l"/>
            <a:r>
              <a:rPr lang="es-MX" b="1" dirty="0">
                <a:solidFill>
                  <a:schemeClr val="tx2">
                    <a:alpha val="80000"/>
                  </a:schemeClr>
                </a:solidFill>
              </a:rPr>
              <a:t>Integrantes: </a:t>
            </a:r>
          </a:p>
          <a:p>
            <a:pPr marL="285750" indent="-285750" algn="l">
              <a:buFont typeface="Wingdings" panose="05000000000000000000" pitchFamily="2" charset="2"/>
              <a:buChar char="Ø"/>
            </a:pPr>
            <a:r>
              <a:rPr lang="es-MX" dirty="0">
                <a:solidFill>
                  <a:schemeClr val="tx2">
                    <a:alpha val="80000"/>
                  </a:schemeClr>
                </a:solidFill>
              </a:rPr>
              <a:t>Brandon Steven Santeliz Vargas</a:t>
            </a:r>
          </a:p>
          <a:p>
            <a:pPr marL="285750" indent="-285750" algn="l">
              <a:buFont typeface="Wingdings" panose="05000000000000000000" pitchFamily="2" charset="2"/>
              <a:buChar char="Ø"/>
            </a:pPr>
            <a:r>
              <a:rPr lang="es-MX" dirty="0">
                <a:solidFill>
                  <a:schemeClr val="tx2">
                    <a:alpha val="80000"/>
                  </a:schemeClr>
                </a:solidFill>
              </a:rPr>
              <a:t>Bryan José Luna Escoto</a:t>
            </a:r>
          </a:p>
          <a:p>
            <a:pPr marL="285750" indent="-285750" algn="l">
              <a:buFont typeface="Wingdings" panose="05000000000000000000" pitchFamily="2" charset="2"/>
              <a:buChar char="Ø"/>
            </a:pPr>
            <a:r>
              <a:rPr lang="es-MX" dirty="0">
                <a:solidFill>
                  <a:schemeClr val="tx2">
                    <a:alpha val="80000"/>
                  </a:schemeClr>
                </a:solidFill>
              </a:rPr>
              <a:t>Derian Ricardo Córdoba Pérez</a:t>
            </a:r>
          </a:p>
          <a:p>
            <a:pPr marL="285750" indent="-285750" algn="l">
              <a:buFont typeface="Wingdings" panose="05000000000000000000" pitchFamily="2" charset="2"/>
              <a:buChar char="Ø"/>
            </a:pPr>
            <a:r>
              <a:rPr lang="es-MX" dirty="0">
                <a:solidFill>
                  <a:schemeClr val="tx2">
                    <a:alpha val="80000"/>
                  </a:schemeClr>
                </a:solidFill>
              </a:rPr>
              <a:t>Jonathan Enrique Mendoza Herrera</a:t>
            </a:r>
          </a:p>
          <a:p>
            <a:endParaRPr lang="es-MX" dirty="0"/>
          </a:p>
        </p:txBody>
      </p:sp>
    </p:spTree>
    <p:extLst>
      <p:ext uri="{BB962C8B-B14F-4D97-AF65-F5344CB8AC3E}">
        <p14:creationId xmlns:p14="http://schemas.microsoft.com/office/powerpoint/2010/main" val="1579334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00" name="Rectangle 134">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19C8CFA-356F-4259-8DC7-64709BFC88D4}"/>
              </a:ext>
            </a:extLst>
          </p:cNvPr>
          <p:cNvSpPr>
            <a:spLocks noGrp="1"/>
          </p:cNvSpPr>
          <p:nvPr>
            <p:ph type="title"/>
          </p:nvPr>
        </p:nvSpPr>
        <p:spPr>
          <a:xfrm>
            <a:off x="649224" y="645106"/>
            <a:ext cx="3650279" cy="1259894"/>
          </a:xfrm>
        </p:spPr>
        <p:txBody>
          <a:bodyPr>
            <a:normAutofit/>
          </a:bodyPr>
          <a:lstStyle/>
          <a:p>
            <a:r>
              <a:rPr lang="es-MX" b="1"/>
              <a:t>Inspección y adaptación</a:t>
            </a:r>
          </a:p>
        </p:txBody>
      </p:sp>
      <p:sp>
        <p:nvSpPr>
          <p:cNvPr id="3" name="Marcador de contenido 2">
            <a:extLst>
              <a:ext uri="{FF2B5EF4-FFF2-40B4-BE49-F238E27FC236}">
                <a16:creationId xmlns:a16="http://schemas.microsoft.com/office/drawing/2014/main" id="{D2FED8EE-813E-41EF-884A-FFE9E4F525E2}"/>
              </a:ext>
            </a:extLst>
          </p:cNvPr>
          <p:cNvSpPr>
            <a:spLocks noGrp="1"/>
          </p:cNvSpPr>
          <p:nvPr>
            <p:ph idx="1"/>
          </p:nvPr>
        </p:nvSpPr>
        <p:spPr>
          <a:xfrm>
            <a:off x="649225" y="2133600"/>
            <a:ext cx="3650278" cy="3759253"/>
          </a:xfrm>
        </p:spPr>
        <p:txBody>
          <a:bodyPr>
            <a:normAutofit/>
          </a:bodyPr>
          <a:lstStyle/>
          <a:p>
            <a:pPr algn="just"/>
            <a:r>
              <a:rPr lang="es-MX" sz="1700" dirty="0"/>
              <a:t>Retrospectiva (1,5 horas). El equipo analiza cómo ha sido su manera de trabajar y cuáles son los problemas que podrían impedirle progresar adecuadamente, mejorando de manera continua su productividad. El Facilitador se encargará de eliminar o escalar los obstáculos identificados que estén más allá del ámbito de acción del equipo.</a:t>
            </a:r>
          </a:p>
        </p:txBody>
      </p:sp>
      <p:pic>
        <p:nvPicPr>
          <p:cNvPr id="4098" name="Picture 2" descr="5 beneficios de empezar a analizar historias por tu cuenta - J.E.F.S  Escritor">
            <a:extLst>
              <a:ext uri="{FF2B5EF4-FFF2-40B4-BE49-F238E27FC236}">
                <a16:creationId xmlns:a16="http://schemas.microsoft.com/office/drawing/2014/main" id="{33F7111B-D914-442F-9238-9664D30712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573" r="12377"/>
          <a:stretch/>
        </p:blipFill>
        <p:spPr bwMode="auto">
          <a:xfrm>
            <a:off x="4619543" y="4748"/>
            <a:ext cx="7572457" cy="6848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98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A60F59-CC8F-44DB-B57D-EBA0C3A9E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FAFDA35-E285-4A70-BA66-C6BFAD0A8D6B}"/>
              </a:ext>
            </a:extLst>
          </p:cNvPr>
          <p:cNvSpPr>
            <a:spLocks noGrp="1"/>
          </p:cNvSpPr>
          <p:nvPr>
            <p:ph type="title"/>
          </p:nvPr>
        </p:nvSpPr>
        <p:spPr>
          <a:xfrm>
            <a:off x="1780796" y="714375"/>
            <a:ext cx="9712998" cy="1280890"/>
          </a:xfrm>
        </p:spPr>
        <p:txBody>
          <a:bodyPr>
            <a:normAutofit/>
          </a:bodyPr>
          <a:lstStyle/>
          <a:p>
            <a:r>
              <a:rPr lang="es-MX" dirty="0"/>
              <a:t>Beneficios de Scrum</a:t>
            </a:r>
          </a:p>
        </p:txBody>
      </p:sp>
      <p:sp>
        <p:nvSpPr>
          <p:cNvPr id="11" name="Rectangle 10">
            <a:extLst>
              <a:ext uri="{FF2B5EF4-FFF2-40B4-BE49-F238E27FC236}">
                <a16:creationId xmlns:a16="http://schemas.microsoft.com/office/drawing/2014/main" id="{98235451-0514-46C2-AC4E-7D2141B34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0CA83327-46BA-4C48-9DD0-FE3331ED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Marcador de contenido 2">
            <a:extLst>
              <a:ext uri="{FF2B5EF4-FFF2-40B4-BE49-F238E27FC236}">
                <a16:creationId xmlns:a16="http://schemas.microsoft.com/office/drawing/2014/main" id="{CF0301A2-C599-4174-B168-82A726E42F63}"/>
              </a:ext>
            </a:extLst>
          </p:cNvPr>
          <p:cNvGraphicFramePr>
            <a:graphicFrameLocks noGrp="1"/>
          </p:cNvGraphicFramePr>
          <p:nvPr>
            <p:ph idx="1"/>
            <p:extLst>
              <p:ext uri="{D42A27DB-BD31-4B8C-83A1-F6EECF244321}">
                <p14:modId xmlns:p14="http://schemas.microsoft.com/office/powerpoint/2010/main" val="2633314321"/>
              </p:ext>
            </p:extLst>
          </p:nvPr>
        </p:nvGraphicFramePr>
        <p:xfrm>
          <a:off x="1038404" y="1354820"/>
          <a:ext cx="10595578" cy="474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9949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Extreme Programming - XP | Cátedra Viewnext USAL">
            <a:extLst>
              <a:ext uri="{FF2B5EF4-FFF2-40B4-BE49-F238E27FC236}">
                <a16:creationId xmlns:a16="http://schemas.microsoft.com/office/drawing/2014/main" id="{72B283E2-DD53-48A2-A17A-0ABEF8F98F44}"/>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F29064E-20F3-46DB-90C9-F63CEFC41833}"/>
              </a:ext>
            </a:extLst>
          </p:cNvPr>
          <p:cNvSpPr>
            <a:spLocks noGrp="1"/>
          </p:cNvSpPr>
          <p:nvPr>
            <p:ph type="title"/>
          </p:nvPr>
        </p:nvSpPr>
        <p:spPr>
          <a:xfrm>
            <a:off x="2592925" y="624110"/>
            <a:ext cx="8911687" cy="1280890"/>
          </a:xfrm>
        </p:spPr>
        <p:txBody>
          <a:bodyPr>
            <a:normAutofit/>
          </a:bodyPr>
          <a:lstStyle/>
          <a:p>
            <a:r>
              <a:rPr lang="es-MX" b="1"/>
              <a:t>¿Qué es el Extreme Programming?</a:t>
            </a:r>
            <a:endParaRPr lang="es-MX" b="1" dirty="0"/>
          </a:p>
        </p:txBody>
      </p:sp>
      <p:sp>
        <p:nvSpPr>
          <p:cNvPr id="73" name="Rectangle 72">
            <a:extLst>
              <a:ext uri="{FF2B5EF4-FFF2-40B4-BE49-F238E27FC236}">
                <a16:creationId xmlns:a16="http://schemas.microsoft.com/office/drawing/2014/main" id="{047FC0EE-347A-48CD-B437-8E3C1E680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1">
            <a:extLst>
              <a:ext uri="{FF2B5EF4-FFF2-40B4-BE49-F238E27FC236}">
                <a16:creationId xmlns:a16="http://schemas.microsoft.com/office/drawing/2014/main" id="{531E865F-583A-41A7-8FC4-630555C081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Marcador de contenido 2">
            <a:extLst>
              <a:ext uri="{FF2B5EF4-FFF2-40B4-BE49-F238E27FC236}">
                <a16:creationId xmlns:a16="http://schemas.microsoft.com/office/drawing/2014/main" id="{824324C3-D38D-4DA8-8536-16E9DBAB68FE}"/>
              </a:ext>
            </a:extLst>
          </p:cNvPr>
          <p:cNvSpPr>
            <a:spLocks noGrp="1"/>
          </p:cNvSpPr>
          <p:nvPr>
            <p:ph idx="1"/>
          </p:nvPr>
        </p:nvSpPr>
        <p:spPr>
          <a:xfrm>
            <a:off x="2589212" y="2133600"/>
            <a:ext cx="8915400" cy="3777622"/>
          </a:xfrm>
        </p:spPr>
        <p:txBody>
          <a:bodyPr>
            <a:normAutofit/>
          </a:bodyPr>
          <a:lstStyle/>
          <a:p>
            <a:pPr algn="just"/>
            <a:r>
              <a:rPr lang="es-MX"/>
              <a:t>Extreme Programming o XP Programming es un marco de desarrollo de software ágil que tiene como objetivo producir un software de mayor calidad para mejorar la eficiencia del equipo de desarrollo. Se trata de una metodología de desarrollo cuyo objetivo es promover la aplicación de prácticas de ingeniería apropiadas para la creación de software.</a:t>
            </a:r>
          </a:p>
          <a:p>
            <a:pPr algn="just"/>
            <a:r>
              <a:rPr lang="es-MX"/>
              <a:t>A pesar de ello, se trata de una de las metodologías ágiles de desarrollo de software más exitosas. La combinación de esta, junto con la Scrum, asegura un enorme control sobre los proyectos y una implementación mucho más efectiva.</a:t>
            </a:r>
            <a:endParaRPr lang="es-MX" dirty="0"/>
          </a:p>
        </p:txBody>
      </p:sp>
    </p:spTree>
    <p:extLst>
      <p:ext uri="{BB962C8B-B14F-4D97-AF65-F5344CB8AC3E}">
        <p14:creationId xmlns:p14="http://schemas.microsoft.com/office/powerpoint/2010/main" val="1477352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F7B3E34F-FF9F-4DF0-8C25-A6A60F8AD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EF29064E-20F3-46DB-90C9-F63CEFC41833}"/>
              </a:ext>
            </a:extLst>
          </p:cNvPr>
          <p:cNvSpPr>
            <a:spLocks noGrp="1"/>
          </p:cNvSpPr>
          <p:nvPr>
            <p:ph type="title"/>
          </p:nvPr>
        </p:nvSpPr>
        <p:spPr>
          <a:xfrm>
            <a:off x="610458" y="1140771"/>
            <a:ext cx="5122652" cy="1259894"/>
          </a:xfrm>
        </p:spPr>
        <p:txBody>
          <a:bodyPr>
            <a:normAutofit/>
          </a:bodyPr>
          <a:lstStyle/>
          <a:p>
            <a:r>
              <a:rPr lang="es-MX" b="1" dirty="0"/>
              <a:t>Características de XP</a:t>
            </a:r>
          </a:p>
        </p:txBody>
      </p:sp>
      <p:sp>
        <p:nvSpPr>
          <p:cNvPr id="5125" name="Rectangle 72">
            <a:extLst>
              <a:ext uri="{FF2B5EF4-FFF2-40B4-BE49-F238E27FC236}">
                <a16:creationId xmlns:a16="http://schemas.microsoft.com/office/drawing/2014/main" id="{1DC76790-A558-4E69-8C18-11603E04A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824324C3-D38D-4DA8-8536-16E9DBAB68FE}"/>
              </a:ext>
            </a:extLst>
          </p:cNvPr>
          <p:cNvSpPr>
            <a:spLocks noGrp="1"/>
          </p:cNvSpPr>
          <p:nvPr>
            <p:ph idx="1"/>
          </p:nvPr>
        </p:nvSpPr>
        <p:spPr>
          <a:xfrm>
            <a:off x="649225" y="2133600"/>
            <a:ext cx="5122652" cy="3759253"/>
          </a:xfrm>
        </p:spPr>
        <p:txBody>
          <a:bodyPr>
            <a:normAutofit/>
          </a:bodyPr>
          <a:lstStyle/>
          <a:p>
            <a:r>
              <a:rPr lang="es-NI" b="1" dirty="0"/>
              <a:t>1. Comunicación</a:t>
            </a:r>
            <a:br>
              <a:rPr lang="es-NI" dirty="0"/>
            </a:br>
            <a:r>
              <a:rPr lang="es-NI" dirty="0"/>
              <a:t>Como comunicación entendemos no solo una buena interacción interna entre los propios miembros del equipo de desarrolladores, sino también con los clientes. El objetivo es romper las barreras entre negocio y desarrollo. Para ello, la programación XP promueve que todos los requisitos sean comunicados y trabajados con el equipo y no mediante documentación.</a:t>
            </a:r>
          </a:p>
          <a:p>
            <a:pPr marL="0" indent="0">
              <a:buNone/>
            </a:pPr>
            <a:endParaRPr lang="es-NI" dirty="0"/>
          </a:p>
        </p:txBody>
      </p:sp>
      <p:pic>
        <p:nvPicPr>
          <p:cNvPr id="5122" name="Picture 2" descr="Problemas en el habla y la comunicación | Divulgación Dinámica">
            <a:extLst>
              <a:ext uri="{FF2B5EF4-FFF2-40B4-BE49-F238E27FC236}">
                <a16:creationId xmlns:a16="http://schemas.microsoft.com/office/drawing/2014/main" id="{B76CE6C4-55E9-4DFA-8EA0-D4C21EDFB96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1837927"/>
            <a:ext cx="5451627" cy="2862104"/>
          </a:xfrm>
          <a:prstGeom prst="rect">
            <a:avLst/>
          </a:prstGeom>
          <a:noFill/>
          <a:extLst>
            <a:ext uri="{909E8E84-426E-40DD-AFC4-6F175D3DCCD1}">
              <a14:hiddenFill xmlns:a14="http://schemas.microsoft.com/office/drawing/2010/main">
                <a:solidFill>
                  <a:srgbClr val="FFFFFF"/>
                </a:solidFill>
              </a14:hiddenFill>
            </a:ext>
          </a:extLst>
        </p:spPr>
      </p:pic>
      <p:sp>
        <p:nvSpPr>
          <p:cNvPr id="5126" name="Freeform 43">
            <a:extLst>
              <a:ext uri="{FF2B5EF4-FFF2-40B4-BE49-F238E27FC236}">
                <a16:creationId xmlns:a16="http://schemas.microsoft.com/office/drawing/2014/main" id="{D36306DC-1748-4A88-8EEC-84359BCAC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spTree>
    <p:extLst>
      <p:ext uri="{BB962C8B-B14F-4D97-AF65-F5344CB8AC3E}">
        <p14:creationId xmlns:p14="http://schemas.microsoft.com/office/powerpoint/2010/main" val="1640248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53" name="Rectangle 70">
            <a:extLst>
              <a:ext uri="{FF2B5EF4-FFF2-40B4-BE49-F238E27FC236}">
                <a16:creationId xmlns:a16="http://schemas.microsoft.com/office/drawing/2014/main" id="{F21D84AD-8604-4343-A948-80F0D3C12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F29064E-20F3-46DB-90C9-F63CEFC41833}"/>
              </a:ext>
            </a:extLst>
          </p:cNvPr>
          <p:cNvSpPr>
            <a:spLocks noGrp="1"/>
          </p:cNvSpPr>
          <p:nvPr>
            <p:ph type="title"/>
          </p:nvPr>
        </p:nvSpPr>
        <p:spPr>
          <a:xfrm>
            <a:off x="649224" y="645106"/>
            <a:ext cx="3650279" cy="1259894"/>
          </a:xfrm>
        </p:spPr>
        <p:txBody>
          <a:bodyPr>
            <a:normAutofit/>
          </a:bodyPr>
          <a:lstStyle/>
          <a:p>
            <a:r>
              <a:rPr lang="es-MX" b="1"/>
              <a:t>Características de XP</a:t>
            </a:r>
          </a:p>
        </p:txBody>
      </p:sp>
      <p:sp>
        <p:nvSpPr>
          <p:cNvPr id="73" name="Rectangle 72">
            <a:extLst>
              <a:ext uri="{FF2B5EF4-FFF2-40B4-BE49-F238E27FC236}">
                <a16:creationId xmlns:a16="http://schemas.microsoft.com/office/drawing/2014/main" id="{1D085E8B-B8F4-4CA6-A58B-955E308A0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824324C3-D38D-4DA8-8536-16E9DBAB68FE}"/>
              </a:ext>
            </a:extLst>
          </p:cNvPr>
          <p:cNvSpPr>
            <a:spLocks noGrp="1"/>
          </p:cNvSpPr>
          <p:nvPr>
            <p:ph idx="1"/>
          </p:nvPr>
        </p:nvSpPr>
        <p:spPr>
          <a:xfrm>
            <a:off x="649225" y="2133600"/>
            <a:ext cx="3650278" cy="3759253"/>
          </a:xfrm>
        </p:spPr>
        <p:txBody>
          <a:bodyPr>
            <a:normAutofit/>
          </a:bodyPr>
          <a:lstStyle/>
          <a:p>
            <a:pPr marL="0" indent="0">
              <a:lnSpc>
                <a:spcPct val="90000"/>
              </a:lnSpc>
              <a:buNone/>
            </a:pPr>
            <a:endParaRPr lang="es-NI" sz="1500" b="1" dirty="0"/>
          </a:p>
          <a:p>
            <a:pPr>
              <a:lnSpc>
                <a:spcPct val="90000"/>
              </a:lnSpc>
            </a:pPr>
            <a:r>
              <a:rPr lang="es-NI" sz="1500" b="1" dirty="0"/>
              <a:t>2. Simplicidad</a:t>
            </a:r>
            <a:br>
              <a:rPr lang="es-NI" sz="1500" dirty="0"/>
            </a:br>
            <a:r>
              <a:rPr lang="es-NI" sz="1500" dirty="0"/>
              <a:t>Empezar con la solución más simple es clave en la programación XP. Esta metodología pone el foco en codificar las necesidades de hoy, no las de un futuro. Además, también se simplifica el diseño para agilizar el desarrollo y facilitar el mantenimiento. Para conservar la simplicidad hay que mantener la refactorización del código, así podremos preservar el código simple a medida que va creciendo.</a:t>
            </a:r>
          </a:p>
        </p:txBody>
      </p:sp>
      <p:pic>
        <p:nvPicPr>
          <p:cNvPr id="6146" name="Picture 2" descr="Texto, Pizarra&#10;&#10;Descripción generada automáticamente">
            <a:extLst>
              <a:ext uri="{FF2B5EF4-FFF2-40B4-BE49-F238E27FC236}">
                <a16:creationId xmlns:a16="http://schemas.microsoft.com/office/drawing/2014/main" id="{83BD45C1-8083-4D04-832C-9DD9596B37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16" r="3587" b="-1"/>
          <a:stretch/>
        </p:blipFill>
        <p:spPr bwMode="auto">
          <a:xfrm>
            <a:off x="4619543" y="640080"/>
            <a:ext cx="6953577" cy="5252773"/>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1">
            <a:extLst>
              <a:ext uri="{FF2B5EF4-FFF2-40B4-BE49-F238E27FC236}">
                <a16:creationId xmlns:a16="http://schemas.microsoft.com/office/drawing/2014/main" id="{CC2EFF45-08D9-428D-9095-04102023B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5847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Importancia del Feedback en el marketing y la comunicación - grid.cl">
            <a:extLst>
              <a:ext uri="{FF2B5EF4-FFF2-40B4-BE49-F238E27FC236}">
                <a16:creationId xmlns:a16="http://schemas.microsoft.com/office/drawing/2014/main" id="{CBCF8858-02F1-4315-964D-4E597BC580C9}"/>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444"/>
          <a:stretch/>
        </p:blipFill>
        <p:spPr bwMode="auto">
          <a:xfrm>
            <a:off x="-8825"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F29064E-20F3-46DB-90C9-F63CEFC41833}"/>
              </a:ext>
            </a:extLst>
          </p:cNvPr>
          <p:cNvSpPr>
            <a:spLocks noGrp="1"/>
          </p:cNvSpPr>
          <p:nvPr>
            <p:ph type="title"/>
          </p:nvPr>
        </p:nvSpPr>
        <p:spPr>
          <a:xfrm>
            <a:off x="2058352" y="3429000"/>
            <a:ext cx="8911687" cy="1280890"/>
          </a:xfrm>
        </p:spPr>
        <p:txBody>
          <a:bodyPr>
            <a:normAutofit/>
          </a:bodyPr>
          <a:lstStyle/>
          <a:p>
            <a:pPr algn="ctr"/>
            <a:r>
              <a:rPr lang="es-MX" b="1" dirty="0"/>
              <a:t>Características de XP</a:t>
            </a:r>
          </a:p>
        </p:txBody>
      </p:sp>
      <p:sp>
        <p:nvSpPr>
          <p:cNvPr id="3" name="Marcador de contenido 2">
            <a:extLst>
              <a:ext uri="{FF2B5EF4-FFF2-40B4-BE49-F238E27FC236}">
                <a16:creationId xmlns:a16="http://schemas.microsoft.com/office/drawing/2014/main" id="{824324C3-D38D-4DA8-8536-16E9DBAB68FE}"/>
              </a:ext>
            </a:extLst>
          </p:cNvPr>
          <p:cNvSpPr>
            <a:spLocks noGrp="1"/>
          </p:cNvSpPr>
          <p:nvPr>
            <p:ph idx="1"/>
          </p:nvPr>
        </p:nvSpPr>
        <p:spPr>
          <a:xfrm>
            <a:off x="1773286" y="4392257"/>
            <a:ext cx="8915400" cy="3777622"/>
          </a:xfrm>
        </p:spPr>
        <p:txBody>
          <a:bodyPr>
            <a:normAutofit/>
          </a:bodyPr>
          <a:lstStyle/>
          <a:p>
            <a:pPr>
              <a:buClr>
                <a:srgbClr val="DA9C37"/>
              </a:buClr>
            </a:pPr>
            <a:r>
              <a:rPr lang="es-NI" b="1" dirty="0"/>
              <a:t>3. </a:t>
            </a:r>
            <a:r>
              <a:rPr lang="es-NI" b="1" dirty="0" err="1"/>
              <a:t>Feedback</a:t>
            </a:r>
            <a:br>
              <a:rPr lang="es-NI" b="1" dirty="0"/>
            </a:br>
            <a:r>
              <a:rPr lang="es-NI" dirty="0"/>
              <a:t>Una de las mayores ventajas de que el cliente esté integrado en el proyecto es que su opinión sobre el estado de este lo podemos conocer en tiempo real. Gracias a que se hacen ciclos muy cortos de presentación de resultados, se minimiza el riesgo de tener que rehacer partes que no cumplen con las expectativas del cliente. También, por otro lado, ayuda a los programadores a centrarse en las tareas más importantes.</a:t>
            </a:r>
          </a:p>
        </p:txBody>
      </p:sp>
    </p:spTree>
    <p:extLst>
      <p:ext uri="{BB962C8B-B14F-4D97-AF65-F5344CB8AC3E}">
        <p14:creationId xmlns:p14="http://schemas.microsoft.com/office/powerpoint/2010/main" val="3818061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FC5700F-7321-4B30-B1DC-BC4F2165B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198" name="Freeform 11">
            <a:extLst>
              <a:ext uri="{FF2B5EF4-FFF2-40B4-BE49-F238E27FC236}">
                <a16:creationId xmlns:a16="http://schemas.microsoft.com/office/drawing/2014/main" id="{8F50300C-C744-4948-BE34-534215C74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8194" name="Picture 2" descr="Qué es Respeto? » Su Definición y Significado [2021]">
            <a:extLst>
              <a:ext uri="{FF2B5EF4-FFF2-40B4-BE49-F238E27FC236}">
                <a16:creationId xmlns:a16="http://schemas.microsoft.com/office/drawing/2014/main" id="{2E5AC970-196E-4B85-84B4-89A045AE20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594" r="25788" b="1"/>
          <a:stretch/>
        </p:blipFill>
        <p:spPr bwMode="auto">
          <a:xfrm>
            <a:off x="20" y="1731"/>
            <a:ext cx="465583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199" name="Group 74">
            <a:extLst>
              <a:ext uri="{FF2B5EF4-FFF2-40B4-BE49-F238E27FC236}">
                <a16:creationId xmlns:a16="http://schemas.microsoft.com/office/drawing/2014/main" id="{3EF50F21-ED59-4E25-B7BC-73AD45B395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54305" y="228600"/>
            <a:ext cx="2851523" cy="6638625"/>
            <a:chOff x="2487613" y="285750"/>
            <a:chExt cx="2428875" cy="5654676"/>
          </a:xfrm>
          <a:solidFill>
            <a:schemeClr val="accent1">
              <a:lumMod val="75000"/>
              <a:alpha val="40000"/>
            </a:schemeClr>
          </a:solidFill>
        </p:grpSpPr>
        <p:sp>
          <p:nvSpPr>
            <p:cNvPr id="76" name="Freeform 11">
              <a:extLst>
                <a:ext uri="{FF2B5EF4-FFF2-40B4-BE49-F238E27FC236}">
                  <a16:creationId xmlns:a16="http://schemas.microsoft.com/office/drawing/2014/main" id="{B4BBD743-AED0-444D-9902-8DB24436E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77" name="Freeform 12">
              <a:extLst>
                <a:ext uri="{FF2B5EF4-FFF2-40B4-BE49-F238E27FC236}">
                  <a16:creationId xmlns:a16="http://schemas.microsoft.com/office/drawing/2014/main" id="{AD54B70A-5178-48BC-B033-10C4CA75E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78" name="Freeform 13">
              <a:extLst>
                <a:ext uri="{FF2B5EF4-FFF2-40B4-BE49-F238E27FC236}">
                  <a16:creationId xmlns:a16="http://schemas.microsoft.com/office/drawing/2014/main" id="{20FBEA6E-CA5E-44BD-B307-ABC9ECECFB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79" name="Freeform 14">
              <a:extLst>
                <a:ext uri="{FF2B5EF4-FFF2-40B4-BE49-F238E27FC236}">
                  <a16:creationId xmlns:a16="http://schemas.microsoft.com/office/drawing/2014/main" id="{D99675B1-DB47-4C3A-AB88-AAFF5D482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80" name="Freeform 15">
              <a:extLst>
                <a:ext uri="{FF2B5EF4-FFF2-40B4-BE49-F238E27FC236}">
                  <a16:creationId xmlns:a16="http://schemas.microsoft.com/office/drawing/2014/main" id="{E31454EC-7A3E-4AC8-AABC-52AA6AA7E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81" name="Freeform 16">
              <a:extLst>
                <a:ext uri="{FF2B5EF4-FFF2-40B4-BE49-F238E27FC236}">
                  <a16:creationId xmlns:a16="http://schemas.microsoft.com/office/drawing/2014/main" id="{3109BB6F-A346-49B5-82E9-F2650BBF1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82" name="Freeform 17">
              <a:extLst>
                <a:ext uri="{FF2B5EF4-FFF2-40B4-BE49-F238E27FC236}">
                  <a16:creationId xmlns:a16="http://schemas.microsoft.com/office/drawing/2014/main" id="{F81FA27F-C104-4E7D-BE92-7A2811CDD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83" name="Freeform 18">
              <a:extLst>
                <a:ext uri="{FF2B5EF4-FFF2-40B4-BE49-F238E27FC236}">
                  <a16:creationId xmlns:a16="http://schemas.microsoft.com/office/drawing/2014/main" id="{B677B330-FB3E-4C6C-919C-12B90BE61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84" name="Freeform 19">
              <a:extLst>
                <a:ext uri="{FF2B5EF4-FFF2-40B4-BE49-F238E27FC236}">
                  <a16:creationId xmlns:a16="http://schemas.microsoft.com/office/drawing/2014/main" id="{6BE1B8BD-E8A5-4794-81A6-F0AC9F3C9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85" name="Freeform 20">
              <a:extLst>
                <a:ext uri="{FF2B5EF4-FFF2-40B4-BE49-F238E27FC236}">
                  <a16:creationId xmlns:a16="http://schemas.microsoft.com/office/drawing/2014/main" id="{18C329D0-2CD6-440D-8585-7BE8A8135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86" name="Freeform 21">
              <a:extLst>
                <a:ext uri="{FF2B5EF4-FFF2-40B4-BE49-F238E27FC236}">
                  <a16:creationId xmlns:a16="http://schemas.microsoft.com/office/drawing/2014/main" id="{DD7E021D-22D7-42E8-9DDE-FF9AB9482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87" name="Freeform 22">
              <a:extLst>
                <a:ext uri="{FF2B5EF4-FFF2-40B4-BE49-F238E27FC236}">
                  <a16:creationId xmlns:a16="http://schemas.microsoft.com/office/drawing/2014/main" id="{7E3DAB05-2B17-4064-B002-E9BCAFE08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89" name="Group 88">
            <a:extLst>
              <a:ext uri="{FF2B5EF4-FFF2-40B4-BE49-F238E27FC236}">
                <a16:creationId xmlns:a16="http://schemas.microsoft.com/office/drawing/2014/main" id="{672F9DC4-C2C4-43CF-9C2C-2EE1826F77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1520" y="-30"/>
            <a:ext cx="2356675" cy="6853284"/>
            <a:chOff x="6627813" y="195452"/>
            <a:chExt cx="1952625" cy="5678299"/>
          </a:xfrm>
          <a:solidFill>
            <a:schemeClr val="accent1"/>
          </a:solidFill>
        </p:grpSpPr>
        <p:sp>
          <p:nvSpPr>
            <p:cNvPr id="90" name="Freeform 27">
              <a:extLst>
                <a:ext uri="{FF2B5EF4-FFF2-40B4-BE49-F238E27FC236}">
                  <a16:creationId xmlns:a16="http://schemas.microsoft.com/office/drawing/2014/main" id="{4E0064C5-2224-49BF-884A-D0118AEA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91" name="Freeform 28">
              <a:extLst>
                <a:ext uri="{FF2B5EF4-FFF2-40B4-BE49-F238E27FC236}">
                  <a16:creationId xmlns:a16="http://schemas.microsoft.com/office/drawing/2014/main" id="{0D33309E-8132-42DA-B37B-4CAF0F6D1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92" name="Freeform 29">
              <a:extLst>
                <a:ext uri="{FF2B5EF4-FFF2-40B4-BE49-F238E27FC236}">
                  <a16:creationId xmlns:a16="http://schemas.microsoft.com/office/drawing/2014/main" id="{739DA087-BAEC-4E31-946D-3BA859C62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93" name="Freeform 30">
              <a:extLst>
                <a:ext uri="{FF2B5EF4-FFF2-40B4-BE49-F238E27FC236}">
                  <a16:creationId xmlns:a16="http://schemas.microsoft.com/office/drawing/2014/main" id="{395F1535-595E-4F4C-BEC0-F2EA9062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94" name="Freeform 31">
              <a:extLst>
                <a:ext uri="{FF2B5EF4-FFF2-40B4-BE49-F238E27FC236}">
                  <a16:creationId xmlns:a16="http://schemas.microsoft.com/office/drawing/2014/main" id="{FFFD4D55-2142-47EB-B7EB-5C049C731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95" name="Freeform 32">
              <a:extLst>
                <a:ext uri="{FF2B5EF4-FFF2-40B4-BE49-F238E27FC236}">
                  <a16:creationId xmlns:a16="http://schemas.microsoft.com/office/drawing/2014/main" id="{22CAF07E-CB2F-438A-AD2E-86E3A409B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96" name="Freeform 33">
              <a:extLst>
                <a:ext uri="{FF2B5EF4-FFF2-40B4-BE49-F238E27FC236}">
                  <a16:creationId xmlns:a16="http://schemas.microsoft.com/office/drawing/2014/main" id="{148C41FD-1EDA-45D8-AAA4-E79A76198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97" name="Freeform 34">
              <a:extLst>
                <a:ext uri="{FF2B5EF4-FFF2-40B4-BE49-F238E27FC236}">
                  <a16:creationId xmlns:a16="http://schemas.microsoft.com/office/drawing/2014/main" id="{3D1F13F1-22C7-4224-85FE-622B9F3C9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98" name="Freeform 35">
              <a:extLst>
                <a:ext uri="{FF2B5EF4-FFF2-40B4-BE49-F238E27FC236}">
                  <a16:creationId xmlns:a16="http://schemas.microsoft.com/office/drawing/2014/main" id="{0AD99730-19F0-4DB7-8108-25AF31361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99" name="Freeform 36">
              <a:extLst>
                <a:ext uri="{FF2B5EF4-FFF2-40B4-BE49-F238E27FC236}">
                  <a16:creationId xmlns:a16="http://schemas.microsoft.com/office/drawing/2014/main" id="{143A6D61-3504-4654-982B-80B7F0B5B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00" name="Freeform 37">
              <a:extLst>
                <a:ext uri="{FF2B5EF4-FFF2-40B4-BE49-F238E27FC236}">
                  <a16:creationId xmlns:a16="http://schemas.microsoft.com/office/drawing/2014/main" id="{990038CA-7285-43A9-A8FE-30824AC14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01" name="Freeform 38">
              <a:extLst>
                <a:ext uri="{FF2B5EF4-FFF2-40B4-BE49-F238E27FC236}">
                  <a16:creationId xmlns:a16="http://schemas.microsoft.com/office/drawing/2014/main" id="{0346AEBE-37DC-4BAB-B50D-E0D763843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 name="Título 1">
            <a:extLst>
              <a:ext uri="{FF2B5EF4-FFF2-40B4-BE49-F238E27FC236}">
                <a16:creationId xmlns:a16="http://schemas.microsoft.com/office/drawing/2014/main" id="{EF29064E-20F3-46DB-90C9-F63CEFC41833}"/>
              </a:ext>
            </a:extLst>
          </p:cNvPr>
          <p:cNvSpPr>
            <a:spLocks noGrp="1"/>
          </p:cNvSpPr>
          <p:nvPr>
            <p:ph type="title"/>
          </p:nvPr>
        </p:nvSpPr>
        <p:spPr>
          <a:xfrm>
            <a:off x="6483096" y="624110"/>
            <a:ext cx="5021516" cy="1280890"/>
          </a:xfrm>
        </p:spPr>
        <p:txBody>
          <a:bodyPr>
            <a:normAutofit/>
          </a:bodyPr>
          <a:lstStyle/>
          <a:p>
            <a:r>
              <a:rPr lang="es-MX" b="1"/>
              <a:t>Características de XP</a:t>
            </a:r>
          </a:p>
        </p:txBody>
      </p:sp>
      <p:sp>
        <p:nvSpPr>
          <p:cNvPr id="103" name="Rectangle 102">
            <a:extLst>
              <a:ext uri="{FF2B5EF4-FFF2-40B4-BE49-F238E27FC236}">
                <a16:creationId xmlns:a16="http://schemas.microsoft.com/office/drawing/2014/main" id="{6CA72FCB-DBCC-435A-838B-682978F47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824324C3-D38D-4DA8-8536-16E9DBAB68FE}"/>
              </a:ext>
            </a:extLst>
          </p:cNvPr>
          <p:cNvSpPr>
            <a:spLocks noGrp="1"/>
          </p:cNvSpPr>
          <p:nvPr>
            <p:ph idx="1"/>
          </p:nvPr>
        </p:nvSpPr>
        <p:spPr>
          <a:xfrm>
            <a:off x="6438191" y="2133600"/>
            <a:ext cx="5066419" cy="3777622"/>
          </a:xfrm>
        </p:spPr>
        <p:txBody>
          <a:bodyPr>
            <a:normAutofit/>
          </a:bodyPr>
          <a:lstStyle/>
          <a:p>
            <a:r>
              <a:rPr lang="es-NI" b="1" dirty="0"/>
              <a:t>4. Respeto</a:t>
            </a:r>
            <a:br>
              <a:rPr lang="es-NI" dirty="0"/>
            </a:br>
            <a:r>
              <a:rPr lang="es-NI" dirty="0"/>
              <a:t>El respeto mutuo es fundamental para que un equipo pueda trabajar de forma eficiente y ofrecer un buen rendimiento. Implica desde que un desarrollador no realice modificaciones que puedan tener un impacto negativo en el trabajo de un compañero hasta la forma de llegar al cliente. El respeto se manifiesta de varias formas y todas son cruciales para una mejor autoestima en el equipo, que lleva consigo un mayor ritmo de producción.</a:t>
            </a:r>
          </a:p>
        </p:txBody>
      </p:sp>
    </p:spTree>
    <p:extLst>
      <p:ext uri="{BB962C8B-B14F-4D97-AF65-F5344CB8AC3E}">
        <p14:creationId xmlns:p14="http://schemas.microsoft.com/office/powerpoint/2010/main" val="3349316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EF29064E-20F3-46DB-90C9-F63CEFC41833}"/>
              </a:ext>
            </a:extLst>
          </p:cNvPr>
          <p:cNvSpPr>
            <a:spLocks noGrp="1"/>
          </p:cNvSpPr>
          <p:nvPr>
            <p:ph type="title"/>
          </p:nvPr>
        </p:nvSpPr>
        <p:spPr>
          <a:xfrm>
            <a:off x="649224" y="645106"/>
            <a:ext cx="3650279" cy="1259894"/>
          </a:xfrm>
        </p:spPr>
        <p:txBody>
          <a:bodyPr>
            <a:normAutofit/>
          </a:bodyPr>
          <a:lstStyle/>
          <a:p>
            <a:r>
              <a:rPr lang="es-MX" b="1"/>
              <a:t>Características de XP</a:t>
            </a:r>
          </a:p>
        </p:txBody>
      </p:sp>
      <p:sp>
        <p:nvSpPr>
          <p:cNvPr id="9222" name="Rectangle 72">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824324C3-D38D-4DA8-8536-16E9DBAB68FE}"/>
              </a:ext>
            </a:extLst>
          </p:cNvPr>
          <p:cNvSpPr>
            <a:spLocks noGrp="1"/>
          </p:cNvSpPr>
          <p:nvPr>
            <p:ph idx="1"/>
          </p:nvPr>
        </p:nvSpPr>
        <p:spPr>
          <a:xfrm>
            <a:off x="649225" y="2133600"/>
            <a:ext cx="3650278" cy="3759253"/>
          </a:xfrm>
        </p:spPr>
        <p:txBody>
          <a:bodyPr>
            <a:normAutofit/>
          </a:bodyPr>
          <a:lstStyle/>
          <a:p>
            <a:pPr marL="0" indent="0">
              <a:lnSpc>
                <a:spcPct val="90000"/>
              </a:lnSpc>
              <a:buNone/>
            </a:pPr>
            <a:endParaRPr lang="es-NI" sz="1500" dirty="0"/>
          </a:p>
          <a:p>
            <a:pPr>
              <a:lnSpc>
                <a:spcPct val="90000"/>
              </a:lnSpc>
            </a:pPr>
            <a:r>
              <a:rPr lang="es-NI" sz="1500" b="1" dirty="0"/>
              <a:t>5. Valentía</a:t>
            </a:r>
            <a:br>
              <a:rPr lang="es-NI" sz="1500" dirty="0"/>
            </a:br>
            <a:r>
              <a:rPr lang="es-NI" sz="1500" dirty="0"/>
              <a:t>Diseñar y programar para hoy y no para mañana implica valentía en la metodología XP, así como reconocer los errores tan pronto como se detecten. Ningún miembro del equipo puede perder el tiempo en intentar hacer de menos su responsabilidad en un error cometido, ya que esto significará dejar de centrarse en otras cosas e impedirá avanzar al resto, por lo que la productividad bajará.</a:t>
            </a:r>
            <a:endParaRPr lang="es-MX" sz="1500" dirty="0"/>
          </a:p>
        </p:txBody>
      </p:sp>
      <p:pic>
        <p:nvPicPr>
          <p:cNvPr id="9218" name="Picture 2" descr="Ser valiente ¿Qué es valentía? ¿Te atreves a descubrirlo? | Área Humana">
            <a:extLst>
              <a:ext uri="{FF2B5EF4-FFF2-40B4-BE49-F238E27FC236}">
                <a16:creationId xmlns:a16="http://schemas.microsoft.com/office/drawing/2014/main" id="{0D1F6434-403F-44F7-87AF-643EA57EDF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1302081"/>
            <a:ext cx="6953577" cy="3928771"/>
          </a:xfrm>
          <a:prstGeom prst="rect">
            <a:avLst/>
          </a:prstGeom>
          <a:noFill/>
          <a:extLst>
            <a:ext uri="{909E8E84-426E-40DD-AFC4-6F175D3DCCD1}">
              <a14:hiddenFill xmlns:a14="http://schemas.microsoft.com/office/drawing/2010/main">
                <a:solidFill>
                  <a:srgbClr val="FFFFFF"/>
                </a:solidFill>
              </a14:hiddenFill>
            </a:ext>
          </a:extLst>
        </p:spPr>
      </p:pic>
      <p:sp>
        <p:nvSpPr>
          <p:cNvPr id="9223"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spTree>
    <p:extLst>
      <p:ext uri="{BB962C8B-B14F-4D97-AF65-F5344CB8AC3E}">
        <p14:creationId xmlns:p14="http://schemas.microsoft.com/office/powerpoint/2010/main" val="3256208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24324C3-D38D-4DA8-8536-16E9DBAB68FE}"/>
              </a:ext>
            </a:extLst>
          </p:cNvPr>
          <p:cNvSpPr>
            <a:spLocks noGrp="1"/>
          </p:cNvSpPr>
          <p:nvPr>
            <p:ph idx="1"/>
          </p:nvPr>
        </p:nvSpPr>
        <p:spPr>
          <a:xfrm>
            <a:off x="450442" y="1794495"/>
            <a:ext cx="6923234" cy="3533706"/>
          </a:xfrm>
        </p:spPr>
        <p:txBody>
          <a:bodyPr>
            <a:normAutofit/>
          </a:bodyPr>
          <a:lstStyle/>
          <a:p>
            <a:pPr algn="just">
              <a:lnSpc>
                <a:spcPct val="90000"/>
              </a:lnSpc>
            </a:pPr>
            <a:r>
              <a:rPr lang="es-NI" sz="1600" dirty="0"/>
              <a:t>Los Equipos de Scrum normalmente trabajan en iteraciones (llamadas </a:t>
            </a:r>
            <a:r>
              <a:rPr lang="es-NI" sz="1600" dirty="0" err="1"/>
              <a:t>sprints</a:t>
            </a:r>
            <a:r>
              <a:rPr lang="es-NI" sz="1600" dirty="0"/>
              <a:t>) con una duración de 2 semanas a un mes. Los Equipos de XP normalmente trabajan con iteraciones muy cortas (1 o 2 semanas).</a:t>
            </a:r>
          </a:p>
          <a:p>
            <a:pPr algn="just">
              <a:lnSpc>
                <a:spcPct val="90000"/>
              </a:lnSpc>
            </a:pPr>
            <a:r>
              <a:rPr lang="es-NI" sz="1600" dirty="0"/>
              <a:t>Los equipos de Scrum no permiten cambios en sus </a:t>
            </a:r>
            <a:r>
              <a:rPr lang="es-NI" sz="1600" dirty="0" err="1"/>
              <a:t>sprints</a:t>
            </a:r>
            <a:r>
              <a:rPr lang="es-NI" sz="1600" dirty="0"/>
              <a:t>. Una vez que el sprint </a:t>
            </a:r>
            <a:r>
              <a:rPr lang="es-NI" sz="1600" dirty="0" err="1"/>
              <a:t>planning</a:t>
            </a:r>
            <a:r>
              <a:rPr lang="es-NI" sz="1600" dirty="0"/>
              <a:t> meeting ha concluido y se llegó a una acuerdo para elegir los </a:t>
            </a:r>
            <a:r>
              <a:rPr lang="es-NI" sz="1600" dirty="0" err="1"/>
              <a:t>product</a:t>
            </a:r>
            <a:r>
              <a:rPr lang="es-NI" sz="1600" dirty="0"/>
              <a:t> backlog </a:t>
            </a:r>
            <a:r>
              <a:rPr lang="es-NI" sz="1600" dirty="0" err="1"/>
              <a:t>items</a:t>
            </a:r>
            <a:r>
              <a:rPr lang="es-NI" sz="1600" dirty="0"/>
              <a:t>, estos no pueden recibir cambios, por lo menos hasta el final del sprint. Los equipos XP aceptan los cambios con más facilidad en sus iteraciones. Siempre y cuando el equipo no haya empezado ya a trabajar en un requerimiento en particular , un nuevo requerimiento de un tamaño similar puede ser cambiado por otro equivalente en la iteración.</a:t>
            </a:r>
          </a:p>
        </p:txBody>
      </p:sp>
      <p:pic>
        <p:nvPicPr>
          <p:cNvPr id="1028" name="Picture 4" descr="Scrum vs Extreme Programming: What&amp;#39;s the Difference? | by Sasha Andrieiev |  Medium">
            <a:extLst>
              <a:ext uri="{FF2B5EF4-FFF2-40B4-BE49-F238E27FC236}">
                <a16:creationId xmlns:a16="http://schemas.microsoft.com/office/drawing/2014/main" id="{A0122936-8A8B-415F-B5AB-8AA48AFF48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46" r="26467"/>
          <a:stretch/>
        </p:blipFill>
        <p:spPr bwMode="auto">
          <a:xfrm>
            <a:off x="7636628" y="4748"/>
            <a:ext cx="4619542" cy="6848504"/>
          </a:xfrm>
          <a:prstGeom prst="rect">
            <a:avLst/>
          </a:prstGeom>
          <a:noFill/>
          <a:extLst>
            <a:ext uri="{909E8E84-426E-40DD-AFC4-6F175D3DCCD1}">
              <a14:hiddenFill xmlns:a14="http://schemas.microsoft.com/office/drawing/2010/main">
                <a:solidFill>
                  <a:srgbClr val="FFFFFF"/>
                </a:solidFill>
              </a14:hiddenFill>
            </a:ext>
          </a:extLst>
        </p:spPr>
      </p:pic>
      <p:sp>
        <p:nvSpPr>
          <p:cNvPr id="9" name="Estrella: 6 puntas 8">
            <a:extLst>
              <a:ext uri="{FF2B5EF4-FFF2-40B4-BE49-F238E27FC236}">
                <a16:creationId xmlns:a16="http://schemas.microsoft.com/office/drawing/2014/main" id="{12C70DE2-47B5-444A-819D-B27DE564DE5D}"/>
              </a:ext>
              <a:ext uri="{C183D7F6-B498-43B3-948B-1728B52AA6E4}">
                <adec:decorative xmlns:adec="http://schemas.microsoft.com/office/drawing/2017/decorative" val="1"/>
              </a:ext>
            </a:extLst>
          </p:cNvPr>
          <p:cNvSpPr/>
          <p:nvPr/>
        </p:nvSpPr>
        <p:spPr>
          <a:xfrm>
            <a:off x="8694821" y="3561348"/>
            <a:ext cx="2406316" cy="2550694"/>
          </a:xfrm>
          <a:prstGeom prst="star6">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NI" dirty="0"/>
              <a:t>PPLAM</a:t>
            </a:r>
          </a:p>
        </p:txBody>
      </p:sp>
    </p:spTree>
    <p:extLst>
      <p:ext uri="{BB962C8B-B14F-4D97-AF65-F5344CB8AC3E}">
        <p14:creationId xmlns:p14="http://schemas.microsoft.com/office/powerpoint/2010/main" val="3438135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F7B3E34F-FF9F-4DF0-8C25-A6A60F8AD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7" name="Rectangle 76">
            <a:extLst>
              <a:ext uri="{FF2B5EF4-FFF2-40B4-BE49-F238E27FC236}">
                <a16:creationId xmlns:a16="http://schemas.microsoft.com/office/drawing/2014/main" id="{1DC76790-A558-4E69-8C18-11603E04A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824324C3-D38D-4DA8-8536-16E9DBAB68FE}"/>
              </a:ext>
            </a:extLst>
          </p:cNvPr>
          <p:cNvSpPr>
            <a:spLocks noGrp="1"/>
          </p:cNvSpPr>
          <p:nvPr>
            <p:ph idx="1"/>
          </p:nvPr>
        </p:nvSpPr>
        <p:spPr>
          <a:xfrm>
            <a:off x="648457" y="1549373"/>
            <a:ext cx="5122652" cy="3759253"/>
          </a:xfrm>
        </p:spPr>
        <p:txBody>
          <a:bodyPr>
            <a:normAutofit/>
          </a:bodyPr>
          <a:lstStyle/>
          <a:p>
            <a:pPr algn="just">
              <a:lnSpc>
                <a:spcPct val="90000"/>
              </a:lnSpc>
            </a:pPr>
            <a:r>
              <a:rPr lang="es-NI" sz="1300" dirty="0"/>
              <a:t>Los  equipos de XP trabajan en un orden estricto. Los requerimientos que serán desarrollados son priorizados por el cliente (</a:t>
            </a:r>
            <a:r>
              <a:rPr lang="es-NI" sz="1300" dirty="0" err="1"/>
              <a:t>Product</a:t>
            </a:r>
            <a:r>
              <a:rPr lang="es-NI" sz="1300" dirty="0"/>
              <a:t> </a:t>
            </a:r>
            <a:r>
              <a:rPr lang="es-NI" sz="1300" dirty="0" err="1"/>
              <a:t>Owner</a:t>
            </a:r>
            <a:r>
              <a:rPr lang="es-NI" sz="1300" dirty="0"/>
              <a:t> en Scrum) y el equipo debe desarrollar los requerimientos en ese orden específico. En contraste, el </a:t>
            </a:r>
            <a:r>
              <a:rPr lang="es-NI" sz="1300" dirty="0" err="1"/>
              <a:t>product</a:t>
            </a:r>
            <a:r>
              <a:rPr lang="es-NI" sz="1300" dirty="0"/>
              <a:t> </a:t>
            </a:r>
            <a:r>
              <a:rPr lang="es-NI" sz="1300" dirty="0" err="1"/>
              <a:t>owner</a:t>
            </a:r>
            <a:r>
              <a:rPr lang="es-NI" sz="1300" dirty="0"/>
              <a:t> de Scrum prioriza los </a:t>
            </a:r>
            <a:r>
              <a:rPr lang="es-NI" sz="1300" dirty="0" err="1"/>
              <a:t>product</a:t>
            </a:r>
            <a:r>
              <a:rPr lang="es-NI" sz="1300" dirty="0"/>
              <a:t> backlog pero el equipo determina el orden en el que serán desarrollados.</a:t>
            </a:r>
          </a:p>
          <a:p>
            <a:pPr>
              <a:lnSpc>
                <a:spcPct val="90000"/>
              </a:lnSpc>
            </a:pPr>
            <a:r>
              <a:rPr lang="es-NI" sz="1300" dirty="0"/>
              <a:t>Scrum no recomienda ninguna buena práctica de desarrollo. XP si lo hace. Personalmente amo las buenas prácticas de XP , particularmente cosas como el test-</a:t>
            </a:r>
            <a:r>
              <a:rPr lang="es-NI" sz="1300" dirty="0" err="1"/>
              <a:t>driven</a:t>
            </a:r>
            <a:r>
              <a:rPr lang="es-NI" sz="1300" dirty="0"/>
              <a:t> </a:t>
            </a:r>
            <a:r>
              <a:rPr lang="es-NI" sz="1300" dirty="0" err="1"/>
              <a:t>development</a:t>
            </a:r>
            <a:r>
              <a:rPr lang="es-NI" sz="1300" dirty="0"/>
              <a:t>, desarrollo basado en pruebas, </a:t>
            </a:r>
            <a:r>
              <a:rPr lang="es-NI" sz="1300" dirty="0" err="1"/>
              <a:t>pair</a:t>
            </a:r>
            <a:r>
              <a:rPr lang="es-NI" sz="1300" dirty="0"/>
              <a:t> </a:t>
            </a:r>
            <a:r>
              <a:rPr lang="es-NI" sz="1300" dirty="0" err="1"/>
              <a:t>programing</a:t>
            </a:r>
            <a:r>
              <a:rPr lang="es-NI" sz="1300" dirty="0"/>
              <a:t>, diseño simple, entre otros. Pienso que es un error de los equipos el pensar en “</a:t>
            </a:r>
            <a:r>
              <a:rPr lang="es-NI" sz="1300" dirty="0" err="1"/>
              <a:t>auto-organización</a:t>
            </a:r>
            <a:r>
              <a:rPr lang="es-NI" sz="1300" dirty="0"/>
              <a:t>, confiamos en ti , pero debes hacer </a:t>
            </a:r>
            <a:r>
              <a:rPr lang="es-NI" sz="1300" dirty="0" err="1"/>
              <a:t>estan</a:t>
            </a:r>
            <a:r>
              <a:rPr lang="es-NI" sz="1300" dirty="0"/>
              <a:t> buenas prácticas en específico”. Esto envía un mensaje confuso al equipo. Las buenas practicas de XP no es necesarios obligar a los equipos a realizarlas pues descubren sus virtudes por cuenta propia.</a:t>
            </a:r>
            <a:endParaRPr lang="es-MX" sz="1300" dirty="0"/>
          </a:p>
        </p:txBody>
      </p:sp>
      <p:pic>
        <p:nvPicPr>
          <p:cNvPr id="10242" name="Picture 2" descr="XP (eXtreme Programming)는 20 년 전에 DevOps가 정의한대로 Scrum보다 우수합니다.">
            <a:extLst>
              <a:ext uri="{FF2B5EF4-FFF2-40B4-BE49-F238E27FC236}">
                <a16:creationId xmlns:a16="http://schemas.microsoft.com/office/drawing/2014/main" id="{2D4360B6-4B6C-47B2-9A73-BEB085C389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2062807"/>
            <a:ext cx="5451627" cy="2412344"/>
          </a:xfrm>
          <a:prstGeom prst="rect">
            <a:avLst/>
          </a:prstGeom>
          <a:noFill/>
          <a:extLst>
            <a:ext uri="{909E8E84-426E-40DD-AFC4-6F175D3DCCD1}">
              <a14:hiddenFill xmlns:a14="http://schemas.microsoft.com/office/drawing/2010/main">
                <a:solidFill>
                  <a:srgbClr val="FFFFFF"/>
                </a:solidFill>
              </a14:hiddenFill>
            </a:ext>
          </a:extLst>
        </p:spPr>
      </p:pic>
      <p:sp>
        <p:nvSpPr>
          <p:cNvPr id="79" name="Freeform 43">
            <a:extLst>
              <a:ext uri="{FF2B5EF4-FFF2-40B4-BE49-F238E27FC236}">
                <a16:creationId xmlns:a16="http://schemas.microsoft.com/office/drawing/2014/main" id="{D36306DC-1748-4A88-8EEC-84359BCAC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sp>
        <p:nvSpPr>
          <p:cNvPr id="16" name="Estrella: 6 puntas 15">
            <a:extLst>
              <a:ext uri="{FF2B5EF4-FFF2-40B4-BE49-F238E27FC236}">
                <a16:creationId xmlns:a16="http://schemas.microsoft.com/office/drawing/2014/main" id="{F5A5D323-8909-4BD9-AC54-54D8AD0C0269}"/>
              </a:ext>
              <a:ext uri="{C183D7F6-B498-43B3-948B-1728B52AA6E4}">
                <adec:decorative xmlns:adec="http://schemas.microsoft.com/office/drawing/2017/decorative" val="1"/>
              </a:ext>
            </a:extLst>
          </p:cNvPr>
          <p:cNvSpPr/>
          <p:nvPr/>
        </p:nvSpPr>
        <p:spPr>
          <a:xfrm>
            <a:off x="8016533" y="4628128"/>
            <a:ext cx="1926994" cy="1547385"/>
          </a:xfrm>
          <a:prstGeom prst="star6">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NI" dirty="0"/>
              <a:t>PPLAM</a:t>
            </a:r>
          </a:p>
        </p:txBody>
      </p:sp>
    </p:spTree>
    <p:extLst>
      <p:ext uri="{BB962C8B-B14F-4D97-AF65-F5344CB8AC3E}">
        <p14:creationId xmlns:p14="http://schemas.microsoft.com/office/powerpoint/2010/main" val="271545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25A15E13-FBBA-40CE-BF45-F9FC378D557C}"/>
              </a:ext>
            </a:extLst>
          </p:cNvPr>
          <p:cNvSpPr>
            <a:spLocks noGrp="1"/>
          </p:cNvSpPr>
          <p:nvPr>
            <p:ph type="title"/>
          </p:nvPr>
        </p:nvSpPr>
        <p:spPr>
          <a:xfrm>
            <a:off x="610458" y="1213152"/>
            <a:ext cx="3970319" cy="1259894"/>
          </a:xfrm>
        </p:spPr>
        <p:txBody>
          <a:bodyPr>
            <a:normAutofit/>
          </a:bodyPr>
          <a:lstStyle/>
          <a:p>
            <a:r>
              <a:rPr lang="es-MX" b="1" dirty="0"/>
              <a:t>¿Qué es Scrum?</a:t>
            </a:r>
          </a:p>
        </p:txBody>
      </p:sp>
      <p:sp>
        <p:nvSpPr>
          <p:cNvPr id="19" name="Rectangle 18">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Marcador de contenido 2">
            <a:extLst>
              <a:ext uri="{FF2B5EF4-FFF2-40B4-BE49-F238E27FC236}">
                <a16:creationId xmlns:a16="http://schemas.microsoft.com/office/drawing/2014/main" id="{EB1FFF31-58CF-415D-8793-6331F107B0EC}"/>
              </a:ext>
            </a:extLst>
          </p:cNvPr>
          <p:cNvSpPr>
            <a:spLocks noGrp="1"/>
          </p:cNvSpPr>
          <p:nvPr>
            <p:ph idx="1"/>
          </p:nvPr>
        </p:nvSpPr>
        <p:spPr>
          <a:xfrm>
            <a:off x="649225" y="2133600"/>
            <a:ext cx="3650278" cy="3759253"/>
          </a:xfrm>
        </p:spPr>
        <p:txBody>
          <a:bodyPr>
            <a:normAutofit/>
          </a:bodyPr>
          <a:lstStyle/>
          <a:p>
            <a:pPr algn="just">
              <a:lnSpc>
                <a:spcPct val="90000"/>
              </a:lnSpc>
            </a:pPr>
            <a:r>
              <a:rPr lang="es-MX" b="0" i="0" dirty="0">
                <a:effectLst/>
                <a:latin typeface="+mj-lt"/>
              </a:rPr>
              <a:t>Scrum es un proceso en el que se aplican de manera regular un conjunto de buenas prácticas para trabajar colaborativamente, en equipo, y obtener el mejor resultado posible de un proyecto. Estas prácticas se apoyan unas a otras y su selección tiene origen en un estudio de la manera de trabajar de equipos altamente productivos.</a:t>
            </a:r>
          </a:p>
        </p:txBody>
      </p:sp>
      <p:pic>
        <p:nvPicPr>
          <p:cNvPr id="6" name="Imagen 5" descr="Diagrama&#10;&#10;Descripción generada automáticamente">
            <a:extLst>
              <a:ext uri="{FF2B5EF4-FFF2-40B4-BE49-F238E27FC236}">
                <a16:creationId xmlns:a16="http://schemas.microsoft.com/office/drawing/2014/main" id="{6CC84605-323C-415D-9EDC-E54C1407E516}"/>
              </a:ext>
            </a:extLst>
          </p:cNvPr>
          <p:cNvPicPr>
            <a:picLocks noChangeAspect="1"/>
          </p:cNvPicPr>
          <p:nvPr/>
        </p:nvPicPr>
        <p:blipFill>
          <a:blip r:embed="rId2"/>
          <a:stretch>
            <a:fillRect/>
          </a:stretch>
        </p:blipFill>
        <p:spPr>
          <a:xfrm>
            <a:off x="4619543" y="1528072"/>
            <a:ext cx="6953577" cy="3476788"/>
          </a:xfrm>
          <a:prstGeom prst="rect">
            <a:avLst/>
          </a:prstGeom>
        </p:spPr>
      </p:pic>
      <p:sp>
        <p:nvSpPr>
          <p:cNvPr id="21"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spTree>
    <p:extLst>
      <p:ext uri="{BB962C8B-B14F-4D97-AF65-F5344CB8AC3E}">
        <p14:creationId xmlns:p14="http://schemas.microsoft.com/office/powerpoint/2010/main" val="26741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268" name="Group 70">
            <a:extLst>
              <a:ext uri="{FF2B5EF4-FFF2-40B4-BE49-F238E27FC236}">
                <a16:creationId xmlns:a16="http://schemas.microsoft.com/office/drawing/2014/main" id="{95B45654-1E41-4D0C-AA8C-A46B1AC386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72" name="Freeform 11">
              <a:extLst>
                <a:ext uri="{FF2B5EF4-FFF2-40B4-BE49-F238E27FC236}">
                  <a16:creationId xmlns:a16="http://schemas.microsoft.com/office/drawing/2014/main" id="{D39BB06B-F9E3-4C9A-8A74-5BF85D948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73" name="Freeform 12">
              <a:extLst>
                <a:ext uri="{FF2B5EF4-FFF2-40B4-BE49-F238E27FC236}">
                  <a16:creationId xmlns:a16="http://schemas.microsoft.com/office/drawing/2014/main" id="{21454BBF-CB9C-4FF6-915A-4ADCC85C1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74" name="Freeform 13">
              <a:extLst>
                <a:ext uri="{FF2B5EF4-FFF2-40B4-BE49-F238E27FC236}">
                  <a16:creationId xmlns:a16="http://schemas.microsoft.com/office/drawing/2014/main" id="{F1D72402-9D54-465B-9656-8F938318D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75" name="Freeform 14">
              <a:extLst>
                <a:ext uri="{FF2B5EF4-FFF2-40B4-BE49-F238E27FC236}">
                  <a16:creationId xmlns:a16="http://schemas.microsoft.com/office/drawing/2014/main" id="{85BE8435-1920-4535-AA32-B6F5DB3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76" name="Freeform 15">
              <a:extLst>
                <a:ext uri="{FF2B5EF4-FFF2-40B4-BE49-F238E27FC236}">
                  <a16:creationId xmlns:a16="http://schemas.microsoft.com/office/drawing/2014/main" id="{BB1A2F77-E480-4E18-A13F-2B952567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77" name="Freeform 16">
              <a:extLst>
                <a:ext uri="{FF2B5EF4-FFF2-40B4-BE49-F238E27FC236}">
                  <a16:creationId xmlns:a16="http://schemas.microsoft.com/office/drawing/2014/main" id="{0B0B76BF-DCF4-4EB9-969C-3805C0256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78" name="Freeform 17">
              <a:extLst>
                <a:ext uri="{FF2B5EF4-FFF2-40B4-BE49-F238E27FC236}">
                  <a16:creationId xmlns:a16="http://schemas.microsoft.com/office/drawing/2014/main" id="{E997E693-06AC-4EC9-89D3-954C32A1A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79" name="Freeform 18">
              <a:extLst>
                <a:ext uri="{FF2B5EF4-FFF2-40B4-BE49-F238E27FC236}">
                  <a16:creationId xmlns:a16="http://schemas.microsoft.com/office/drawing/2014/main" id="{E252D29B-22CB-4CC3-B107-E0C6C3A0E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80" name="Freeform 19">
              <a:extLst>
                <a:ext uri="{FF2B5EF4-FFF2-40B4-BE49-F238E27FC236}">
                  <a16:creationId xmlns:a16="http://schemas.microsoft.com/office/drawing/2014/main" id="{DF9C1965-DC01-463D-BD42-F93D1192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81" name="Freeform 20">
              <a:extLst>
                <a:ext uri="{FF2B5EF4-FFF2-40B4-BE49-F238E27FC236}">
                  <a16:creationId xmlns:a16="http://schemas.microsoft.com/office/drawing/2014/main" id="{91BDE1D7-423A-465A-B4C9-EA3CD265D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82" name="Freeform 21">
              <a:extLst>
                <a:ext uri="{FF2B5EF4-FFF2-40B4-BE49-F238E27FC236}">
                  <a16:creationId xmlns:a16="http://schemas.microsoft.com/office/drawing/2014/main" id="{6D1A970E-B87C-430F-BB94-4A55F2E5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83" name="Freeform 22">
              <a:extLst>
                <a:ext uri="{FF2B5EF4-FFF2-40B4-BE49-F238E27FC236}">
                  <a16:creationId xmlns:a16="http://schemas.microsoft.com/office/drawing/2014/main" id="{CAE781ED-FA4B-4175-9944-54B576CAE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1269" name="Group 84">
            <a:extLst>
              <a:ext uri="{FF2B5EF4-FFF2-40B4-BE49-F238E27FC236}">
                <a16:creationId xmlns:a16="http://schemas.microsoft.com/office/drawing/2014/main" id="{CCA928F7-3AF8-43CC-94D9-7975B422AA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86" name="Freeform 27">
              <a:extLst>
                <a:ext uri="{FF2B5EF4-FFF2-40B4-BE49-F238E27FC236}">
                  <a16:creationId xmlns:a16="http://schemas.microsoft.com/office/drawing/2014/main" id="{C085AF0E-C55A-4484-A20D-5FFF046C1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87" name="Freeform 28">
              <a:extLst>
                <a:ext uri="{FF2B5EF4-FFF2-40B4-BE49-F238E27FC236}">
                  <a16:creationId xmlns:a16="http://schemas.microsoft.com/office/drawing/2014/main" id="{2401E571-D69A-4A04-B9F8-FF90006F9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88" name="Freeform 29">
              <a:extLst>
                <a:ext uri="{FF2B5EF4-FFF2-40B4-BE49-F238E27FC236}">
                  <a16:creationId xmlns:a16="http://schemas.microsoft.com/office/drawing/2014/main" id="{02F27D18-A26B-464F-B52F-52EF4166E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89" name="Freeform 30">
              <a:extLst>
                <a:ext uri="{FF2B5EF4-FFF2-40B4-BE49-F238E27FC236}">
                  <a16:creationId xmlns:a16="http://schemas.microsoft.com/office/drawing/2014/main" id="{9B2EF7E3-8AD6-4114-883F-64ED2F816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90" name="Freeform 31">
              <a:extLst>
                <a:ext uri="{FF2B5EF4-FFF2-40B4-BE49-F238E27FC236}">
                  <a16:creationId xmlns:a16="http://schemas.microsoft.com/office/drawing/2014/main" id="{3E5BBFA2-0C3A-4832-B823-66E6C7373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91" name="Freeform 32">
              <a:extLst>
                <a:ext uri="{FF2B5EF4-FFF2-40B4-BE49-F238E27FC236}">
                  <a16:creationId xmlns:a16="http://schemas.microsoft.com/office/drawing/2014/main" id="{9C382B9F-1916-4465-9B86-E5D180E3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92" name="Freeform 33">
              <a:extLst>
                <a:ext uri="{FF2B5EF4-FFF2-40B4-BE49-F238E27FC236}">
                  <a16:creationId xmlns:a16="http://schemas.microsoft.com/office/drawing/2014/main" id="{DA9C5780-AB44-4111-AD14-B9CDC7D74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93" name="Freeform 34">
              <a:extLst>
                <a:ext uri="{FF2B5EF4-FFF2-40B4-BE49-F238E27FC236}">
                  <a16:creationId xmlns:a16="http://schemas.microsoft.com/office/drawing/2014/main" id="{583D8553-2965-4E5F-B403-CD08C4529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94" name="Freeform 35">
              <a:extLst>
                <a:ext uri="{FF2B5EF4-FFF2-40B4-BE49-F238E27FC236}">
                  <a16:creationId xmlns:a16="http://schemas.microsoft.com/office/drawing/2014/main" id="{7CD7A569-E069-4B39-A2E7-6B736647F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95" name="Freeform 36">
              <a:extLst>
                <a:ext uri="{FF2B5EF4-FFF2-40B4-BE49-F238E27FC236}">
                  <a16:creationId xmlns:a16="http://schemas.microsoft.com/office/drawing/2014/main" id="{B79C6BC1-0E07-4A80-A633-BC50D3228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96" name="Freeform 37">
              <a:extLst>
                <a:ext uri="{FF2B5EF4-FFF2-40B4-BE49-F238E27FC236}">
                  <a16:creationId xmlns:a16="http://schemas.microsoft.com/office/drawing/2014/main" id="{B847BAD8-EE16-46EF-9F1D-2E69AB93A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97" name="Freeform 38">
              <a:extLst>
                <a:ext uri="{FF2B5EF4-FFF2-40B4-BE49-F238E27FC236}">
                  <a16:creationId xmlns:a16="http://schemas.microsoft.com/office/drawing/2014/main" id="{99A4F28A-BC31-4132-8833-AB6E2F2A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11270" name="Rectangle 98">
            <a:extLst>
              <a:ext uri="{FF2B5EF4-FFF2-40B4-BE49-F238E27FC236}">
                <a16:creationId xmlns:a16="http://schemas.microsoft.com/office/drawing/2014/main" id="{4CD9E3B6-76D9-4C3C-8904-66301FE63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271" name="Freeform 6">
            <a:extLst>
              <a:ext uri="{FF2B5EF4-FFF2-40B4-BE49-F238E27FC236}">
                <a16:creationId xmlns:a16="http://schemas.microsoft.com/office/drawing/2014/main" id="{B03E5DAD-6D56-4406-8126-57E9A3EFB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1272" name="Rectangle 102">
            <a:extLst>
              <a:ext uri="{FF2B5EF4-FFF2-40B4-BE49-F238E27FC236}">
                <a16:creationId xmlns:a16="http://schemas.microsoft.com/office/drawing/2014/main" id="{57696E94-0A81-41B6-8121-04A3C4658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273" name="Rectangle 104">
            <a:extLst>
              <a:ext uri="{FF2B5EF4-FFF2-40B4-BE49-F238E27FC236}">
                <a16:creationId xmlns:a16="http://schemas.microsoft.com/office/drawing/2014/main" id="{35EC69F6-00C8-4E1E-BD11-D166736E8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6111243" cy="68580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1E37D31E-D866-41F3-B547-A59B262818CE}"/>
              </a:ext>
            </a:extLst>
          </p:cNvPr>
          <p:cNvSpPr>
            <a:spLocks noGrp="1"/>
          </p:cNvSpPr>
          <p:nvPr>
            <p:ph type="title"/>
          </p:nvPr>
        </p:nvSpPr>
        <p:spPr>
          <a:xfrm>
            <a:off x="540279" y="967417"/>
            <a:ext cx="5280460" cy="3943250"/>
          </a:xfrm>
        </p:spPr>
        <p:txBody>
          <a:bodyPr vert="horz" lIns="91440" tIns="45720" rIns="91440" bIns="45720" rtlCol="0" anchor="b">
            <a:normAutofit/>
          </a:bodyPr>
          <a:lstStyle/>
          <a:p>
            <a:r>
              <a:rPr lang="en-US" sz="4000">
                <a:solidFill>
                  <a:srgbClr val="FEFFFF"/>
                </a:solidFill>
              </a:rPr>
              <a:t>Muchas Gracias</a:t>
            </a:r>
          </a:p>
        </p:txBody>
      </p:sp>
      <p:sp>
        <p:nvSpPr>
          <p:cNvPr id="11274" name="Freeform 27">
            <a:extLst>
              <a:ext uri="{FF2B5EF4-FFF2-40B4-BE49-F238E27FC236}">
                <a16:creationId xmlns:a16="http://schemas.microsoft.com/office/drawing/2014/main" id="{0D87DD63-258E-4696-AA04-75EC109FB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6881206"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pic>
        <p:nvPicPr>
          <p:cNvPr id="11266" name="Picture 2" descr="Flores para una despedida - Regala flores originales para una despedida">
            <a:extLst>
              <a:ext uri="{FF2B5EF4-FFF2-40B4-BE49-F238E27FC236}">
                <a16:creationId xmlns:a16="http://schemas.microsoft.com/office/drawing/2014/main" id="{E7F0E984-2F59-46B6-8BCA-6304210731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8735" y="1253637"/>
            <a:ext cx="5182722" cy="3459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8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5A15E13-FBBA-40CE-BF45-F9FC378D557C}"/>
              </a:ext>
            </a:extLst>
          </p:cNvPr>
          <p:cNvSpPr>
            <a:spLocks noGrp="1"/>
          </p:cNvSpPr>
          <p:nvPr>
            <p:ph type="title"/>
          </p:nvPr>
        </p:nvSpPr>
        <p:spPr>
          <a:xfrm>
            <a:off x="649224" y="1281211"/>
            <a:ext cx="3970319" cy="1259894"/>
          </a:xfrm>
        </p:spPr>
        <p:txBody>
          <a:bodyPr>
            <a:normAutofit/>
          </a:bodyPr>
          <a:lstStyle/>
          <a:p>
            <a:r>
              <a:rPr lang="es-MX" b="1" dirty="0"/>
              <a:t>¿Qué es Scrum?</a:t>
            </a:r>
          </a:p>
        </p:txBody>
      </p:sp>
      <p:sp>
        <p:nvSpPr>
          <p:cNvPr id="12" name="Marcador de contenido 2">
            <a:extLst>
              <a:ext uri="{FF2B5EF4-FFF2-40B4-BE49-F238E27FC236}">
                <a16:creationId xmlns:a16="http://schemas.microsoft.com/office/drawing/2014/main" id="{EB1FFF31-58CF-415D-8793-6331F107B0EC}"/>
              </a:ext>
            </a:extLst>
          </p:cNvPr>
          <p:cNvSpPr>
            <a:spLocks noGrp="1"/>
          </p:cNvSpPr>
          <p:nvPr>
            <p:ph idx="1"/>
          </p:nvPr>
        </p:nvSpPr>
        <p:spPr>
          <a:xfrm>
            <a:off x="649225" y="2133600"/>
            <a:ext cx="3650278" cy="3759253"/>
          </a:xfrm>
        </p:spPr>
        <p:txBody>
          <a:bodyPr>
            <a:normAutofit fontScale="92500" lnSpcReduction="20000"/>
          </a:bodyPr>
          <a:lstStyle/>
          <a:p>
            <a:pPr algn="just">
              <a:lnSpc>
                <a:spcPct val="90000"/>
              </a:lnSpc>
            </a:pPr>
            <a:r>
              <a:rPr lang="es-MX" b="0" i="0" dirty="0">
                <a:effectLst/>
                <a:latin typeface="+mj-lt"/>
              </a:rPr>
              <a:t>Scrum también se utiliza para resolver situaciones en que no se está entregando al cliente lo que necesita, cuando las entregas se alargan demasiado, los costes se disparan o la calidad no es aceptable, cuando se necesita capacidad de reacción ante la competencia, cuando la moral de los equipos es baja y la rotación alta, cuando es necesario identificar y solucionar ineficiencias sistemáticamente o cuando se quiere trabajar utilizando un proceso especializado en el desarrollo de producto.</a:t>
            </a:r>
          </a:p>
        </p:txBody>
      </p:sp>
      <p:pic>
        <p:nvPicPr>
          <p:cNvPr id="1026" name="Picture 2" descr="Vector Del Concepto Del Problema Mujer De Pensamiento Solución De Problemas  Problema De Decisión, Solucionando Proceso Problema G Stock de ilustración  - Ilustración de profesional, brainstorm: 125512434">
            <a:extLst>
              <a:ext uri="{FF2B5EF4-FFF2-40B4-BE49-F238E27FC236}">
                <a16:creationId xmlns:a16="http://schemas.microsoft.com/office/drawing/2014/main" id="{651A44A1-9979-4AF1-A0B4-47C5545462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9560"/>
          <a:stretch/>
        </p:blipFill>
        <p:spPr bwMode="auto">
          <a:xfrm>
            <a:off x="4619543" y="4748"/>
            <a:ext cx="7572457" cy="6848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73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21D84AD-8604-4343-A948-80F0D3C12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49A0EC1-B0F7-4472-A1A7-49BD6B82C47A}"/>
              </a:ext>
            </a:extLst>
          </p:cNvPr>
          <p:cNvSpPr>
            <a:spLocks noGrp="1"/>
          </p:cNvSpPr>
          <p:nvPr>
            <p:ph type="title"/>
          </p:nvPr>
        </p:nvSpPr>
        <p:spPr>
          <a:xfrm>
            <a:off x="649224" y="645106"/>
            <a:ext cx="3650279" cy="1259894"/>
          </a:xfrm>
        </p:spPr>
        <p:txBody>
          <a:bodyPr>
            <a:normAutofit/>
          </a:bodyPr>
          <a:lstStyle/>
          <a:p>
            <a:r>
              <a:rPr lang="es-MX" b="1" dirty="0"/>
              <a:t>Proceso</a:t>
            </a:r>
          </a:p>
        </p:txBody>
      </p:sp>
      <p:sp>
        <p:nvSpPr>
          <p:cNvPr id="75" name="Rectangle 74">
            <a:extLst>
              <a:ext uri="{FF2B5EF4-FFF2-40B4-BE49-F238E27FC236}">
                <a16:creationId xmlns:a16="http://schemas.microsoft.com/office/drawing/2014/main" id="{1D085E8B-B8F4-4CA6-A58B-955E308A0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2DF5D4F7-53CD-4134-B775-6455F1051807}"/>
              </a:ext>
            </a:extLst>
          </p:cNvPr>
          <p:cNvSpPr>
            <a:spLocks noGrp="1"/>
          </p:cNvSpPr>
          <p:nvPr>
            <p:ph idx="1"/>
          </p:nvPr>
        </p:nvSpPr>
        <p:spPr>
          <a:xfrm>
            <a:off x="649225" y="2133600"/>
            <a:ext cx="3650278" cy="3759253"/>
          </a:xfrm>
        </p:spPr>
        <p:txBody>
          <a:bodyPr>
            <a:normAutofit/>
          </a:bodyPr>
          <a:lstStyle/>
          <a:p>
            <a:pPr algn="just"/>
            <a:r>
              <a:rPr lang="es-MX" dirty="0"/>
              <a:t>En Scrum un proyecto se ejecuta en ciclos temporales cortos y de duración fija cada iteración tiene que proporcionar un resultado completo, un incremento de producto final que sea susceptible de ser entregado con el mínimo esfuerzo al cliente cuando lo solicite.</a:t>
            </a:r>
          </a:p>
        </p:txBody>
      </p:sp>
      <p:pic>
        <p:nvPicPr>
          <p:cNvPr id="2050" name="Picture 2" descr="metodologia scrum - Mind42: Free online mind mapping software">
            <a:extLst>
              <a:ext uri="{FF2B5EF4-FFF2-40B4-BE49-F238E27FC236}">
                <a16:creationId xmlns:a16="http://schemas.microsoft.com/office/drawing/2014/main" id="{60203475-0BC9-4860-BD20-F4E9A9B19D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483" r="14925"/>
          <a:stretch/>
        </p:blipFill>
        <p:spPr bwMode="auto">
          <a:xfrm>
            <a:off x="4619543" y="640080"/>
            <a:ext cx="6953577" cy="5252773"/>
          </a:xfrm>
          <a:prstGeom prst="rect">
            <a:avLst/>
          </a:prstGeom>
          <a:noFill/>
          <a:extLst>
            <a:ext uri="{909E8E84-426E-40DD-AFC4-6F175D3DCCD1}">
              <a14:hiddenFill xmlns:a14="http://schemas.microsoft.com/office/drawing/2010/main">
                <a:solidFill>
                  <a:srgbClr val="FFFFFF"/>
                </a:solidFill>
              </a14:hiddenFill>
            </a:ext>
          </a:extLst>
        </p:spPr>
      </p:pic>
      <p:sp>
        <p:nvSpPr>
          <p:cNvPr id="77" name="Freeform 11">
            <a:extLst>
              <a:ext uri="{FF2B5EF4-FFF2-40B4-BE49-F238E27FC236}">
                <a16:creationId xmlns:a16="http://schemas.microsoft.com/office/drawing/2014/main" id="{CC2EFF45-08D9-428D-9095-04102023B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24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A0EC1-B0F7-4472-A1A7-49BD6B82C47A}"/>
              </a:ext>
            </a:extLst>
          </p:cNvPr>
          <p:cNvSpPr>
            <a:spLocks noGrp="1"/>
          </p:cNvSpPr>
          <p:nvPr>
            <p:ph type="title"/>
          </p:nvPr>
        </p:nvSpPr>
        <p:spPr>
          <a:xfrm>
            <a:off x="2071717" y="1339727"/>
            <a:ext cx="3634139" cy="1280890"/>
          </a:xfrm>
        </p:spPr>
        <p:txBody>
          <a:bodyPr>
            <a:normAutofit/>
          </a:bodyPr>
          <a:lstStyle/>
          <a:p>
            <a:r>
              <a:rPr lang="es-MX" b="1" dirty="0"/>
              <a:t>Proceso</a:t>
            </a:r>
          </a:p>
        </p:txBody>
      </p:sp>
      <p:sp>
        <p:nvSpPr>
          <p:cNvPr id="3" name="Marcador de contenido 2">
            <a:extLst>
              <a:ext uri="{FF2B5EF4-FFF2-40B4-BE49-F238E27FC236}">
                <a16:creationId xmlns:a16="http://schemas.microsoft.com/office/drawing/2014/main" id="{2DF5D4F7-53CD-4134-B775-6455F1051807}"/>
              </a:ext>
            </a:extLst>
          </p:cNvPr>
          <p:cNvSpPr>
            <a:spLocks noGrp="1"/>
          </p:cNvSpPr>
          <p:nvPr>
            <p:ph idx="1"/>
          </p:nvPr>
        </p:nvSpPr>
        <p:spPr>
          <a:xfrm>
            <a:off x="569843" y="2133600"/>
            <a:ext cx="5136013" cy="3777622"/>
          </a:xfrm>
        </p:spPr>
        <p:txBody>
          <a:bodyPr>
            <a:normAutofit/>
          </a:bodyPr>
          <a:lstStyle/>
          <a:p>
            <a:pPr algn="just">
              <a:lnSpc>
                <a:spcPct val="90000"/>
              </a:lnSpc>
            </a:pPr>
            <a:r>
              <a:rPr lang="es-MX" dirty="0"/>
              <a:t>El proceso parte de la lista de objetivos/requisitos priorizada del producto, que actúa como plan del proyecto. En esta lista el cliente (</a:t>
            </a:r>
            <a:r>
              <a:rPr lang="es-MX" dirty="0" err="1"/>
              <a:t>Product</a:t>
            </a:r>
            <a:r>
              <a:rPr lang="es-MX" dirty="0"/>
              <a:t> </a:t>
            </a:r>
            <a:r>
              <a:rPr lang="es-MX" dirty="0" err="1"/>
              <a:t>Owner</a:t>
            </a:r>
            <a:r>
              <a:rPr lang="es-MX" dirty="0"/>
              <a:t>) prioriza los objetivos balanceando el valor que le aportan respecto a su coste (que el equipo estima considerando la Definición de Hecho) y quedan repartidos en iteraciones y entregas. </a:t>
            </a:r>
          </a:p>
        </p:txBody>
      </p:sp>
      <p:pic>
        <p:nvPicPr>
          <p:cNvPr id="4" name="Picture 2" descr="8 REQUISITOS PARA DEFINIR TUS OBJETIVOS DE 2019 - Wilman Cuellar">
            <a:extLst>
              <a:ext uri="{FF2B5EF4-FFF2-40B4-BE49-F238E27FC236}">
                <a16:creationId xmlns:a16="http://schemas.microsoft.com/office/drawing/2014/main" id="{889DB89E-8D37-4265-A7C3-A65F05901E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26577" y="645106"/>
            <a:ext cx="5382305" cy="524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6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FC5700F-7321-4B30-B1DC-BC4F2165B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Freeform 11">
            <a:extLst>
              <a:ext uri="{FF2B5EF4-FFF2-40B4-BE49-F238E27FC236}">
                <a16:creationId xmlns:a16="http://schemas.microsoft.com/office/drawing/2014/main" id="{8F50300C-C744-4948-BE34-534215C74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074" name="Picture 2" descr="VOXLOCALIS: PLANIFICACIÓN Y GESTIÓN EN LOS GOBIERNOS LOCALES">
            <a:extLst>
              <a:ext uri="{FF2B5EF4-FFF2-40B4-BE49-F238E27FC236}">
                <a16:creationId xmlns:a16="http://schemas.microsoft.com/office/drawing/2014/main" id="{D84BB0C5-8607-4755-9780-7F684AEA8F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399" r="28170"/>
          <a:stretch/>
        </p:blipFill>
        <p:spPr bwMode="auto">
          <a:xfrm>
            <a:off x="20" y="1731"/>
            <a:ext cx="465583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39" name="Group 138">
            <a:extLst>
              <a:ext uri="{FF2B5EF4-FFF2-40B4-BE49-F238E27FC236}">
                <a16:creationId xmlns:a16="http://schemas.microsoft.com/office/drawing/2014/main" id="{3EF50F21-ED59-4E25-B7BC-73AD45B395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54305" y="228600"/>
            <a:ext cx="2851523" cy="6638625"/>
            <a:chOff x="2487613" y="285750"/>
            <a:chExt cx="2428875" cy="5654676"/>
          </a:xfrm>
          <a:solidFill>
            <a:schemeClr val="accent1">
              <a:lumMod val="75000"/>
              <a:alpha val="40000"/>
            </a:schemeClr>
          </a:solidFill>
        </p:grpSpPr>
        <p:sp>
          <p:nvSpPr>
            <p:cNvPr id="140" name="Freeform 11">
              <a:extLst>
                <a:ext uri="{FF2B5EF4-FFF2-40B4-BE49-F238E27FC236}">
                  <a16:creationId xmlns:a16="http://schemas.microsoft.com/office/drawing/2014/main" id="{B4BBD743-AED0-444D-9902-8DB24436E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1" name="Freeform 12">
              <a:extLst>
                <a:ext uri="{FF2B5EF4-FFF2-40B4-BE49-F238E27FC236}">
                  <a16:creationId xmlns:a16="http://schemas.microsoft.com/office/drawing/2014/main" id="{AD54B70A-5178-48BC-B033-10C4CA75E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42" name="Freeform 13">
              <a:extLst>
                <a:ext uri="{FF2B5EF4-FFF2-40B4-BE49-F238E27FC236}">
                  <a16:creationId xmlns:a16="http://schemas.microsoft.com/office/drawing/2014/main" id="{20FBEA6E-CA5E-44BD-B307-ABC9ECECFB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3" name="Freeform 14">
              <a:extLst>
                <a:ext uri="{FF2B5EF4-FFF2-40B4-BE49-F238E27FC236}">
                  <a16:creationId xmlns:a16="http://schemas.microsoft.com/office/drawing/2014/main" id="{D99675B1-DB47-4C3A-AB88-AAFF5D482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44" name="Freeform 15">
              <a:extLst>
                <a:ext uri="{FF2B5EF4-FFF2-40B4-BE49-F238E27FC236}">
                  <a16:creationId xmlns:a16="http://schemas.microsoft.com/office/drawing/2014/main" id="{E31454EC-7A3E-4AC8-AABC-52AA6AA7E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45" name="Freeform 16">
              <a:extLst>
                <a:ext uri="{FF2B5EF4-FFF2-40B4-BE49-F238E27FC236}">
                  <a16:creationId xmlns:a16="http://schemas.microsoft.com/office/drawing/2014/main" id="{3109BB6F-A346-49B5-82E9-F2650BBF1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46" name="Freeform 17">
              <a:extLst>
                <a:ext uri="{FF2B5EF4-FFF2-40B4-BE49-F238E27FC236}">
                  <a16:creationId xmlns:a16="http://schemas.microsoft.com/office/drawing/2014/main" id="{F81FA27F-C104-4E7D-BE92-7A2811CDD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47" name="Freeform 18">
              <a:extLst>
                <a:ext uri="{FF2B5EF4-FFF2-40B4-BE49-F238E27FC236}">
                  <a16:creationId xmlns:a16="http://schemas.microsoft.com/office/drawing/2014/main" id="{B677B330-FB3E-4C6C-919C-12B90BE61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48" name="Freeform 19">
              <a:extLst>
                <a:ext uri="{FF2B5EF4-FFF2-40B4-BE49-F238E27FC236}">
                  <a16:creationId xmlns:a16="http://schemas.microsoft.com/office/drawing/2014/main" id="{6BE1B8BD-E8A5-4794-81A6-F0AC9F3C9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49" name="Freeform 20">
              <a:extLst>
                <a:ext uri="{FF2B5EF4-FFF2-40B4-BE49-F238E27FC236}">
                  <a16:creationId xmlns:a16="http://schemas.microsoft.com/office/drawing/2014/main" id="{18C329D0-2CD6-440D-8585-7BE8A8135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50" name="Freeform 21">
              <a:extLst>
                <a:ext uri="{FF2B5EF4-FFF2-40B4-BE49-F238E27FC236}">
                  <a16:creationId xmlns:a16="http://schemas.microsoft.com/office/drawing/2014/main" id="{DD7E021D-22D7-42E8-9DDE-FF9AB9482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51" name="Freeform 22">
              <a:extLst>
                <a:ext uri="{FF2B5EF4-FFF2-40B4-BE49-F238E27FC236}">
                  <a16:creationId xmlns:a16="http://schemas.microsoft.com/office/drawing/2014/main" id="{7E3DAB05-2B17-4064-B002-E9BCAFE08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53" name="Group 152">
            <a:extLst>
              <a:ext uri="{FF2B5EF4-FFF2-40B4-BE49-F238E27FC236}">
                <a16:creationId xmlns:a16="http://schemas.microsoft.com/office/drawing/2014/main" id="{672F9DC4-C2C4-43CF-9C2C-2EE1826F77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1520" y="-30"/>
            <a:ext cx="2356675" cy="6853284"/>
            <a:chOff x="6627813" y="195452"/>
            <a:chExt cx="1952625" cy="5678299"/>
          </a:xfrm>
          <a:solidFill>
            <a:schemeClr val="accent1"/>
          </a:solidFill>
        </p:grpSpPr>
        <p:sp>
          <p:nvSpPr>
            <p:cNvPr id="154" name="Freeform 27">
              <a:extLst>
                <a:ext uri="{FF2B5EF4-FFF2-40B4-BE49-F238E27FC236}">
                  <a16:creationId xmlns:a16="http://schemas.microsoft.com/office/drawing/2014/main" id="{4E0064C5-2224-49BF-884A-D0118AEA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55" name="Freeform 28">
              <a:extLst>
                <a:ext uri="{FF2B5EF4-FFF2-40B4-BE49-F238E27FC236}">
                  <a16:creationId xmlns:a16="http://schemas.microsoft.com/office/drawing/2014/main" id="{0D33309E-8132-42DA-B37B-4CAF0F6D1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56" name="Freeform 29">
              <a:extLst>
                <a:ext uri="{FF2B5EF4-FFF2-40B4-BE49-F238E27FC236}">
                  <a16:creationId xmlns:a16="http://schemas.microsoft.com/office/drawing/2014/main" id="{739DA087-BAEC-4E31-946D-3BA859C62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57" name="Freeform 30">
              <a:extLst>
                <a:ext uri="{FF2B5EF4-FFF2-40B4-BE49-F238E27FC236}">
                  <a16:creationId xmlns:a16="http://schemas.microsoft.com/office/drawing/2014/main" id="{395F1535-595E-4F4C-BEC0-F2EA9062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8" name="Freeform 31">
              <a:extLst>
                <a:ext uri="{FF2B5EF4-FFF2-40B4-BE49-F238E27FC236}">
                  <a16:creationId xmlns:a16="http://schemas.microsoft.com/office/drawing/2014/main" id="{FFFD4D55-2142-47EB-B7EB-5C049C731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59" name="Freeform 32">
              <a:extLst>
                <a:ext uri="{FF2B5EF4-FFF2-40B4-BE49-F238E27FC236}">
                  <a16:creationId xmlns:a16="http://schemas.microsoft.com/office/drawing/2014/main" id="{22CAF07E-CB2F-438A-AD2E-86E3A409B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60" name="Freeform 33">
              <a:extLst>
                <a:ext uri="{FF2B5EF4-FFF2-40B4-BE49-F238E27FC236}">
                  <a16:creationId xmlns:a16="http://schemas.microsoft.com/office/drawing/2014/main" id="{148C41FD-1EDA-45D8-AAA4-E79A76198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61" name="Freeform 34">
              <a:extLst>
                <a:ext uri="{FF2B5EF4-FFF2-40B4-BE49-F238E27FC236}">
                  <a16:creationId xmlns:a16="http://schemas.microsoft.com/office/drawing/2014/main" id="{3D1F13F1-22C7-4224-85FE-622B9F3C9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62" name="Freeform 35">
              <a:extLst>
                <a:ext uri="{FF2B5EF4-FFF2-40B4-BE49-F238E27FC236}">
                  <a16:creationId xmlns:a16="http://schemas.microsoft.com/office/drawing/2014/main" id="{0AD99730-19F0-4DB7-8108-25AF31361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63" name="Freeform 36">
              <a:extLst>
                <a:ext uri="{FF2B5EF4-FFF2-40B4-BE49-F238E27FC236}">
                  <a16:creationId xmlns:a16="http://schemas.microsoft.com/office/drawing/2014/main" id="{143A6D61-3504-4654-982B-80B7F0B5B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64" name="Freeform 37">
              <a:extLst>
                <a:ext uri="{FF2B5EF4-FFF2-40B4-BE49-F238E27FC236}">
                  <a16:creationId xmlns:a16="http://schemas.microsoft.com/office/drawing/2014/main" id="{990038CA-7285-43A9-A8FE-30824AC14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65" name="Freeform 38">
              <a:extLst>
                <a:ext uri="{FF2B5EF4-FFF2-40B4-BE49-F238E27FC236}">
                  <a16:creationId xmlns:a16="http://schemas.microsoft.com/office/drawing/2014/main" id="{0346AEBE-37DC-4BAB-B50D-E0D763843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 name="Título 1">
            <a:extLst>
              <a:ext uri="{FF2B5EF4-FFF2-40B4-BE49-F238E27FC236}">
                <a16:creationId xmlns:a16="http://schemas.microsoft.com/office/drawing/2014/main" id="{9B0CB6B0-42E4-4573-9179-67D0B4BB2D4C}"/>
              </a:ext>
            </a:extLst>
          </p:cNvPr>
          <p:cNvSpPr>
            <a:spLocks noGrp="1"/>
          </p:cNvSpPr>
          <p:nvPr>
            <p:ph type="title"/>
          </p:nvPr>
        </p:nvSpPr>
        <p:spPr>
          <a:xfrm>
            <a:off x="6483096" y="624110"/>
            <a:ext cx="5021516" cy="1280890"/>
          </a:xfrm>
        </p:spPr>
        <p:txBody>
          <a:bodyPr>
            <a:normAutofit/>
          </a:bodyPr>
          <a:lstStyle/>
          <a:p>
            <a:r>
              <a:rPr lang="es-MX" b="1" dirty="0"/>
              <a:t>Planificación de la iteración</a:t>
            </a:r>
          </a:p>
        </p:txBody>
      </p:sp>
      <p:sp>
        <p:nvSpPr>
          <p:cNvPr id="167" name="Rectangle 166">
            <a:extLst>
              <a:ext uri="{FF2B5EF4-FFF2-40B4-BE49-F238E27FC236}">
                <a16:creationId xmlns:a16="http://schemas.microsoft.com/office/drawing/2014/main" id="{6CA72FCB-DBCC-435A-838B-682978F47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0A38B8F2-9298-4970-BF19-687EADD3E2E9}"/>
              </a:ext>
            </a:extLst>
          </p:cNvPr>
          <p:cNvSpPr>
            <a:spLocks noGrp="1"/>
          </p:cNvSpPr>
          <p:nvPr>
            <p:ph idx="1"/>
          </p:nvPr>
        </p:nvSpPr>
        <p:spPr>
          <a:xfrm>
            <a:off x="6438191" y="2133600"/>
            <a:ext cx="5066419" cy="3777622"/>
          </a:xfrm>
        </p:spPr>
        <p:txBody>
          <a:bodyPr>
            <a:normAutofit/>
          </a:bodyPr>
          <a:lstStyle/>
          <a:p>
            <a:pPr algn="just"/>
            <a:r>
              <a:rPr lang="es-MX" dirty="0"/>
              <a:t>Selección de requisitos (2 horas). El cliente presenta al equipo la lista de requisitos priorizada del producto o proyecto. El equipo pregunta al cliente las dudas que surgen y selecciona los requisitos más prioritarios que prevé que podrá completar en la iteración, de manera que puedan ser entregados si el cliente lo solicita.</a:t>
            </a:r>
          </a:p>
        </p:txBody>
      </p:sp>
    </p:spTree>
    <p:extLst>
      <p:ext uri="{BB962C8B-B14F-4D97-AF65-F5344CB8AC3E}">
        <p14:creationId xmlns:p14="http://schemas.microsoft.com/office/powerpoint/2010/main" val="14757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7" name="Rectangle 79">
            <a:extLst>
              <a:ext uri="{FF2B5EF4-FFF2-40B4-BE49-F238E27FC236}">
                <a16:creationId xmlns:a16="http://schemas.microsoft.com/office/drawing/2014/main" id="{D809BC76-F44D-47B4-ABD2-7CF577BA9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2" name="Rectangle 81">
            <a:extLst>
              <a:ext uri="{FF2B5EF4-FFF2-40B4-BE49-F238E27FC236}">
                <a16:creationId xmlns:a16="http://schemas.microsoft.com/office/drawing/2014/main" id="{609F0FC6-7812-4768-BE4C-04496325B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accent1">
              <a:lumMod val="75000"/>
              <a:alpha val="9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2" descr="Porqué una lista de tareas no es suficiente">
            <a:extLst>
              <a:ext uri="{FF2B5EF4-FFF2-40B4-BE49-F238E27FC236}">
                <a16:creationId xmlns:a16="http://schemas.microsoft.com/office/drawing/2014/main" id="{D01FB957-5439-42BF-B649-D690652248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781" r="16797"/>
          <a:stretch/>
        </p:blipFill>
        <p:spPr bwMode="auto">
          <a:xfrm>
            <a:off x="8229598" y="10"/>
            <a:ext cx="3962401" cy="6857990"/>
          </a:xfrm>
          <a:prstGeom prst="rect">
            <a:avLst/>
          </a:prstGeom>
          <a:noFill/>
          <a:extLst>
            <a:ext uri="{909E8E84-426E-40DD-AFC4-6F175D3DCCD1}">
              <a14:hiddenFill xmlns:a14="http://schemas.microsoft.com/office/drawing/2010/main">
                <a:solidFill>
                  <a:srgbClr val="FFFFFF"/>
                </a:solidFill>
              </a14:hiddenFill>
            </a:ext>
          </a:extLst>
        </p:spPr>
      </p:pic>
      <p:sp>
        <p:nvSpPr>
          <p:cNvPr id="88" name="Freeform 5">
            <a:extLst>
              <a:ext uri="{FF2B5EF4-FFF2-40B4-BE49-F238E27FC236}">
                <a16:creationId xmlns:a16="http://schemas.microsoft.com/office/drawing/2014/main" id="{4CD46C57-EE1B-4881-B55F-E8DF063F6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9B0CB6B0-42E4-4573-9179-67D0B4BB2D4C}"/>
              </a:ext>
            </a:extLst>
          </p:cNvPr>
          <p:cNvSpPr>
            <a:spLocks noGrp="1"/>
          </p:cNvSpPr>
          <p:nvPr>
            <p:ph type="title"/>
          </p:nvPr>
        </p:nvSpPr>
        <p:spPr>
          <a:xfrm>
            <a:off x="541867" y="787400"/>
            <a:ext cx="7145866" cy="778933"/>
          </a:xfrm>
        </p:spPr>
        <p:txBody>
          <a:bodyPr anchor="ctr">
            <a:normAutofit/>
          </a:bodyPr>
          <a:lstStyle/>
          <a:p>
            <a:r>
              <a:rPr lang="es-MX" sz="3200" b="1">
                <a:solidFill>
                  <a:srgbClr val="FEFFFF"/>
                </a:solidFill>
              </a:rPr>
              <a:t>Planificación de la iteración</a:t>
            </a:r>
          </a:p>
        </p:txBody>
      </p:sp>
      <p:sp>
        <p:nvSpPr>
          <p:cNvPr id="3" name="Marcador de contenido 2">
            <a:extLst>
              <a:ext uri="{FF2B5EF4-FFF2-40B4-BE49-F238E27FC236}">
                <a16:creationId xmlns:a16="http://schemas.microsoft.com/office/drawing/2014/main" id="{0A38B8F2-9298-4970-BF19-687EADD3E2E9}"/>
              </a:ext>
            </a:extLst>
          </p:cNvPr>
          <p:cNvSpPr>
            <a:spLocks noGrp="1"/>
          </p:cNvSpPr>
          <p:nvPr>
            <p:ph idx="1"/>
          </p:nvPr>
        </p:nvSpPr>
        <p:spPr>
          <a:xfrm>
            <a:off x="541866" y="2032000"/>
            <a:ext cx="7145867" cy="3879222"/>
          </a:xfrm>
        </p:spPr>
        <p:txBody>
          <a:bodyPr>
            <a:normAutofit/>
          </a:bodyPr>
          <a:lstStyle/>
          <a:p>
            <a:r>
              <a:rPr lang="es-MX">
                <a:solidFill>
                  <a:srgbClr val="FEFFFF"/>
                </a:solidFill>
              </a:rPr>
              <a:t>Planificación de la iteración (2 horas). El equipo elabora la lista de tareas de la iteración necesarias para desarrollar los requisitos seleccionados. La estimación de esfuerzo se hace de manera conjunta y los miembros del equipo se autoasignan las tareas, se autoorganizan para trabajar incluso en parejas (o grupos mayores) con el fin de compartir conocimiento (creando un equipo más resiliente) o para resolver juntos objetivos especialmente complejos.</a:t>
            </a:r>
          </a:p>
        </p:txBody>
      </p:sp>
    </p:spTree>
    <p:extLst>
      <p:ext uri="{BB962C8B-B14F-4D97-AF65-F5344CB8AC3E}">
        <p14:creationId xmlns:p14="http://schemas.microsoft.com/office/powerpoint/2010/main" val="3349088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DD7D61F-A731-4BBE-9FE8-5C9E2006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5B5DD56-CC9F-48B3-A38A-332CC3D89CB7}"/>
              </a:ext>
            </a:extLst>
          </p:cNvPr>
          <p:cNvSpPr>
            <a:spLocks noGrp="1"/>
          </p:cNvSpPr>
          <p:nvPr>
            <p:ph type="title"/>
          </p:nvPr>
        </p:nvSpPr>
        <p:spPr>
          <a:xfrm>
            <a:off x="649224" y="645106"/>
            <a:ext cx="5122652" cy="1259894"/>
          </a:xfrm>
        </p:spPr>
        <p:txBody>
          <a:bodyPr>
            <a:normAutofit/>
          </a:bodyPr>
          <a:lstStyle/>
          <a:p>
            <a:r>
              <a:rPr lang="es-MX" b="1" dirty="0"/>
              <a:t>Ejecución de la iteración</a:t>
            </a:r>
          </a:p>
        </p:txBody>
      </p:sp>
      <p:sp>
        <p:nvSpPr>
          <p:cNvPr id="73" name="Rectangle 72">
            <a:extLst>
              <a:ext uri="{FF2B5EF4-FFF2-40B4-BE49-F238E27FC236}">
                <a16:creationId xmlns:a16="http://schemas.microsoft.com/office/drawing/2014/main" id="{3150F9D2-6F39-4F5D-97AB-F71084ACA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4DB7619F-57EB-4BAE-B3D8-D3568FE66B90}"/>
              </a:ext>
            </a:extLst>
          </p:cNvPr>
          <p:cNvSpPr>
            <a:spLocks noGrp="1"/>
          </p:cNvSpPr>
          <p:nvPr>
            <p:ph idx="1"/>
          </p:nvPr>
        </p:nvSpPr>
        <p:spPr>
          <a:xfrm>
            <a:off x="649225" y="2133600"/>
            <a:ext cx="5122652" cy="3759253"/>
          </a:xfrm>
        </p:spPr>
        <p:txBody>
          <a:bodyPr>
            <a:normAutofit/>
          </a:bodyPr>
          <a:lstStyle/>
          <a:p>
            <a:pPr algn="just"/>
            <a:r>
              <a:rPr lang="es-MX" dirty="0"/>
              <a:t>Cada día el equipo realiza una reunión de sincronización (15 minutos), normalmente delante de un tablero físico o pizarra (Scrum </a:t>
            </a:r>
            <a:r>
              <a:rPr lang="es-MX" dirty="0" err="1"/>
              <a:t>Taskboard</a:t>
            </a:r>
            <a:r>
              <a:rPr lang="es-MX" dirty="0"/>
              <a:t>). El equipo inspecciona el trabajo que el resto está realizando (dependencias entre tareas, progreso hacia el objetivo de la iteración, obstáculos que pueden impedir este objetivo) para poder hacer las adaptaciones necesarias que permitan cumplir con la previsión de objetivos a mostrar al final de la iteración.</a:t>
            </a:r>
          </a:p>
        </p:txBody>
      </p:sp>
      <p:pic>
        <p:nvPicPr>
          <p:cNvPr id="4098" name="Picture 2" descr="Evolución del Pensamiento Administrativo timeline | Timetoast">
            <a:extLst>
              <a:ext uri="{FF2B5EF4-FFF2-40B4-BE49-F238E27FC236}">
                <a16:creationId xmlns:a16="http://schemas.microsoft.com/office/drawing/2014/main" id="{1D667166-9AE6-461D-B74A-5FA04B942E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8" r="4839" b="3"/>
          <a:stretch/>
        </p:blipFill>
        <p:spPr bwMode="auto">
          <a:xfrm>
            <a:off x="6091916" y="645106"/>
            <a:ext cx="5451627" cy="5247747"/>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2">
            <a:extLst>
              <a:ext uri="{FF2B5EF4-FFF2-40B4-BE49-F238E27FC236}">
                <a16:creationId xmlns:a16="http://schemas.microsoft.com/office/drawing/2014/main" id="{628745F1-A80D-4634-B1B3-0D5BB343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286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122" name="Picture 2" descr="Vendedor: Prepárate para pasar la inspección | Paz Economica Asesores">
            <a:extLst>
              <a:ext uri="{FF2B5EF4-FFF2-40B4-BE49-F238E27FC236}">
                <a16:creationId xmlns:a16="http://schemas.microsoft.com/office/drawing/2014/main" id="{D38970AA-0B9A-4E61-BD62-FCECB74969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281" b="499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813C4879-31DC-4174-B5FC-778884C3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bg2">
              <a:lumMod val="7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019C8CFA-356F-4259-8DC7-64709BFC88D4}"/>
              </a:ext>
            </a:extLst>
          </p:cNvPr>
          <p:cNvSpPr>
            <a:spLocks noGrp="1"/>
          </p:cNvSpPr>
          <p:nvPr>
            <p:ph type="title"/>
          </p:nvPr>
        </p:nvSpPr>
        <p:spPr>
          <a:xfrm>
            <a:off x="541867" y="626533"/>
            <a:ext cx="7128933" cy="1278467"/>
          </a:xfrm>
        </p:spPr>
        <p:txBody>
          <a:bodyPr anchor="ctr">
            <a:normAutofit/>
          </a:bodyPr>
          <a:lstStyle/>
          <a:p>
            <a:pPr algn="ctr"/>
            <a:r>
              <a:rPr lang="es-MX" sz="3200" b="1" dirty="0">
                <a:solidFill>
                  <a:srgbClr val="FEFFFF"/>
                </a:solidFill>
              </a:rPr>
              <a:t>Inspección y adaptación</a:t>
            </a:r>
          </a:p>
        </p:txBody>
      </p:sp>
      <p:sp>
        <p:nvSpPr>
          <p:cNvPr id="3" name="Marcador de contenido 2">
            <a:extLst>
              <a:ext uri="{FF2B5EF4-FFF2-40B4-BE49-F238E27FC236}">
                <a16:creationId xmlns:a16="http://schemas.microsoft.com/office/drawing/2014/main" id="{D2FED8EE-813E-41EF-884A-FFE9E4F525E2}"/>
              </a:ext>
            </a:extLst>
          </p:cNvPr>
          <p:cNvSpPr>
            <a:spLocks noGrp="1"/>
          </p:cNvSpPr>
          <p:nvPr>
            <p:ph idx="1"/>
          </p:nvPr>
        </p:nvSpPr>
        <p:spPr>
          <a:xfrm>
            <a:off x="541868" y="2133599"/>
            <a:ext cx="7493000" cy="2305879"/>
          </a:xfrm>
        </p:spPr>
        <p:txBody>
          <a:bodyPr>
            <a:normAutofit/>
          </a:bodyPr>
          <a:lstStyle/>
          <a:p>
            <a:pPr algn="just">
              <a:lnSpc>
                <a:spcPct val="90000"/>
              </a:lnSpc>
            </a:pPr>
            <a:r>
              <a:rPr lang="es-MX" dirty="0">
                <a:solidFill>
                  <a:srgbClr val="FEFFFF"/>
                </a:solidFill>
              </a:rPr>
              <a:t>Revisión (demostración) (1,5 horas). El equipo presenta al cliente los requisitos completados en la iteración, en forma de incremento de producto preparado para ser entregado con el mínimo esfuerzo. En función de los resultados mostrados y de los cambios que haya habido en el contexto del proyecto, el cliente puede realizar las adaptaciones necesarias de manera objetiva, ya desde la primera iteración, replanificando el proyecto.</a:t>
            </a:r>
          </a:p>
        </p:txBody>
      </p:sp>
    </p:spTree>
    <p:extLst>
      <p:ext uri="{BB962C8B-B14F-4D97-AF65-F5344CB8AC3E}">
        <p14:creationId xmlns:p14="http://schemas.microsoft.com/office/powerpoint/2010/main" val="2557192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170</TotalTime>
  <Words>1709</Words>
  <Application>Microsoft Office PowerPoint</Application>
  <PresentationFormat>Panorámica</PresentationFormat>
  <Paragraphs>57</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Bahnschrift SemiBold Condensed</vt:lpstr>
      <vt:lpstr>Century Gothic</vt:lpstr>
      <vt:lpstr>Wingdings</vt:lpstr>
      <vt:lpstr>Wingdings 3</vt:lpstr>
      <vt:lpstr>Espiral</vt:lpstr>
      <vt:lpstr>Scrum y XP por PPLAM</vt:lpstr>
      <vt:lpstr>¿Qué es Scrum?</vt:lpstr>
      <vt:lpstr>¿Qué es Scrum?</vt:lpstr>
      <vt:lpstr>Proceso</vt:lpstr>
      <vt:lpstr>Proceso</vt:lpstr>
      <vt:lpstr>Planificación de la iteración</vt:lpstr>
      <vt:lpstr>Planificación de la iteración</vt:lpstr>
      <vt:lpstr>Ejecución de la iteración</vt:lpstr>
      <vt:lpstr>Inspección y adaptación</vt:lpstr>
      <vt:lpstr>Inspección y adaptación</vt:lpstr>
      <vt:lpstr>Beneficios de Scrum</vt:lpstr>
      <vt:lpstr>¿Qué es el Extreme Programming?</vt:lpstr>
      <vt:lpstr>Características de XP</vt:lpstr>
      <vt:lpstr>Características de XP</vt:lpstr>
      <vt:lpstr>Características de XP</vt:lpstr>
      <vt:lpstr>Características de XP</vt:lpstr>
      <vt:lpstr>Características de XP</vt:lpstr>
      <vt:lpstr>Presentación de PowerPoint</vt:lpstr>
      <vt:lpstr>Presentación de PowerPoint</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y XP</dc:title>
  <dc:creator>BRANDON STEVEN SANTELIZ VARGAS</dc:creator>
  <cp:lastModifiedBy>BRANDON STEVEN SANTELIZ VARGAS</cp:lastModifiedBy>
  <cp:revision>5</cp:revision>
  <dcterms:created xsi:type="dcterms:W3CDTF">2021-10-11T09:40:13Z</dcterms:created>
  <dcterms:modified xsi:type="dcterms:W3CDTF">2021-10-14T05:25:12Z</dcterms:modified>
</cp:coreProperties>
</file>