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1" r:id="rId5"/>
  </p:sldMasterIdLst>
  <p:notesMasterIdLst>
    <p:notesMasterId r:id="rId30"/>
  </p:notesMasterIdLst>
  <p:handoutMasterIdLst>
    <p:handoutMasterId r:id="rId31"/>
  </p:handoutMasterIdLst>
  <p:sldIdLst>
    <p:sldId id="354" r:id="rId6"/>
    <p:sldId id="355" r:id="rId7"/>
    <p:sldId id="356" r:id="rId8"/>
    <p:sldId id="357" r:id="rId9"/>
    <p:sldId id="358" r:id="rId10"/>
    <p:sldId id="364" r:id="rId11"/>
    <p:sldId id="359" r:id="rId12"/>
    <p:sldId id="365" r:id="rId13"/>
    <p:sldId id="360" r:id="rId14"/>
    <p:sldId id="367" r:id="rId15"/>
    <p:sldId id="368" r:id="rId16"/>
    <p:sldId id="361" r:id="rId17"/>
    <p:sldId id="369" r:id="rId18"/>
    <p:sldId id="370" r:id="rId19"/>
    <p:sldId id="374" r:id="rId20"/>
    <p:sldId id="375" r:id="rId21"/>
    <p:sldId id="376" r:id="rId22"/>
    <p:sldId id="362" r:id="rId23"/>
    <p:sldId id="371" r:id="rId24"/>
    <p:sldId id="377" r:id="rId25"/>
    <p:sldId id="363" r:id="rId26"/>
    <p:sldId id="372" r:id="rId27"/>
    <p:sldId id="366" r:id="rId28"/>
    <p:sldId id="373" r:id="rId29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48CBD14-604E-4CE4-99D9-CB5322FB4047}">
          <p14:sldIdLst>
            <p14:sldId id="354"/>
            <p14:sldId id="355"/>
          </p14:sldIdLst>
        </p14:section>
        <p14:section name="What is Score-P?" id="{0C2405B7-0B43-4360-B4AC-0BBBD94BDCCD}">
          <p14:sldIdLst>
            <p14:sldId id="356"/>
            <p14:sldId id="357"/>
          </p14:sldIdLst>
        </p14:section>
        <p14:section name="Score-P Analysis" id="{A5774F92-A60D-48E0-B33A-D79E798CD728}">
          <p14:sldIdLst>
            <p14:sldId id="358"/>
            <p14:sldId id="364"/>
          </p14:sldIdLst>
        </p14:section>
        <p14:section name="What is CMake" id="{43C50669-1FB9-4242-96DF-F88CD8BCC75D}">
          <p14:sldIdLst>
            <p14:sldId id="359"/>
            <p14:sldId id="365"/>
          </p14:sldIdLst>
        </p14:section>
        <p14:section name="CMake Analysis" id="{2864DE52-8CEA-48E9-AA4F-471E0B175908}">
          <p14:sldIdLst>
            <p14:sldId id="360"/>
            <p14:sldId id="367"/>
            <p14:sldId id="368"/>
          </p14:sldIdLst>
        </p14:section>
        <p14:section name="Developed CMake Modules" id="{AAC0861F-7064-40C5-9300-5D0F48ADBE62}">
          <p14:sldIdLst>
            <p14:sldId id="361"/>
            <p14:sldId id="369"/>
            <p14:sldId id="370"/>
            <p14:sldId id="374"/>
            <p14:sldId id="375"/>
            <p14:sldId id="376"/>
          </p14:sldIdLst>
        </p14:section>
        <p14:section name="Performance Analysis" id="{5F7107B9-D005-451C-A192-35FF8CBE1CF7}">
          <p14:sldIdLst>
            <p14:sldId id="362"/>
            <p14:sldId id="371"/>
            <p14:sldId id="377"/>
          </p14:sldIdLst>
        </p14:section>
        <p14:section name="Conclusion and Outlook" id="{237A8B4B-0E6C-4816-80EE-9A08A73F4043}">
          <p14:sldIdLst>
            <p14:sldId id="363"/>
            <p14:sldId id="372"/>
          </p14:sldIdLst>
        </p14:section>
        <p14:section name="Sources" id="{0AB1D5DC-9C66-4ADE-8990-3C7870C95FBF}">
          <p14:sldIdLst>
            <p14:sldId id="366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A9A9"/>
    <a:srgbClr val="68AE22"/>
    <a:srgbClr val="00305E"/>
    <a:srgbClr val="009AA3"/>
    <a:srgbClr val="006AB3"/>
    <a:srgbClr val="84D1EE"/>
    <a:srgbClr val="28618C"/>
    <a:srgbClr val="03305D"/>
    <a:srgbClr val="93C356"/>
    <a:srgbClr val="009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427" autoAdjust="0"/>
  </p:normalViewPr>
  <p:slideViewPr>
    <p:cSldViewPr snapToGrid="0" snapToObjects="1">
      <p:cViewPr varScale="1">
        <p:scale>
          <a:sx n="100" d="100"/>
          <a:sy n="100" d="100"/>
        </p:scale>
        <p:origin x="19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0% instrumented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Tabelle1!$A$2:$A$22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xVal>
          <c:yVal>
            <c:numRef>
              <c:f>Tabelle1!$B$2:$B$22</c:f>
              <c:numCache>
                <c:formatCode>General</c:formatCode>
                <c:ptCount val="21"/>
                <c:pt idx="0">
                  <c:v>9.4819999999999991E-3</c:v>
                </c:pt>
                <c:pt idx="1">
                  <c:v>0.10583999999999999</c:v>
                </c:pt>
                <c:pt idx="2">
                  <c:v>0.20214499999999999</c:v>
                </c:pt>
                <c:pt idx="3">
                  <c:v>0.30416399999999999</c:v>
                </c:pt>
                <c:pt idx="4">
                  <c:v>0.39225699999999997</c:v>
                </c:pt>
                <c:pt idx="5">
                  <c:v>0.51171599999999995</c:v>
                </c:pt>
                <c:pt idx="6">
                  <c:v>0.603661</c:v>
                </c:pt>
                <c:pt idx="7">
                  <c:v>0.70938800000000002</c:v>
                </c:pt>
                <c:pt idx="8">
                  <c:v>0.76305199999999995</c:v>
                </c:pt>
                <c:pt idx="9">
                  <c:v>0.83005200000000001</c:v>
                </c:pt>
                <c:pt idx="10">
                  <c:v>0.96862799999999993</c:v>
                </c:pt>
                <c:pt idx="11">
                  <c:v>1.0328139999999999</c:v>
                </c:pt>
                <c:pt idx="12">
                  <c:v>1.145497</c:v>
                </c:pt>
                <c:pt idx="13">
                  <c:v>1.260454</c:v>
                </c:pt>
                <c:pt idx="14">
                  <c:v>1.402733</c:v>
                </c:pt>
                <c:pt idx="15">
                  <c:v>1.4780719999999998</c:v>
                </c:pt>
                <c:pt idx="16">
                  <c:v>1.5494809999999999</c:v>
                </c:pt>
                <c:pt idx="17">
                  <c:v>1.6393709999999999</c:v>
                </c:pt>
                <c:pt idx="18">
                  <c:v>1.720645</c:v>
                </c:pt>
                <c:pt idx="19">
                  <c:v>1.8454979999999999</c:v>
                </c:pt>
                <c:pt idx="20">
                  <c:v>1.871014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0F-4BB1-A278-A9D7F7B6ECA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25% instrumented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Tabelle1!$A$2:$A$22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xVal>
          <c:yVal>
            <c:numRef>
              <c:f>Tabelle1!$C$2:$C$22</c:f>
              <c:numCache>
                <c:formatCode>General</c:formatCode>
                <c:ptCount val="21"/>
                <c:pt idx="0">
                  <c:v>1.0272999999999999E-2</c:v>
                </c:pt>
                <c:pt idx="1">
                  <c:v>0.74048700000000001</c:v>
                </c:pt>
                <c:pt idx="2">
                  <c:v>1.437319</c:v>
                </c:pt>
                <c:pt idx="3">
                  <c:v>2.125839</c:v>
                </c:pt>
                <c:pt idx="4">
                  <c:v>2.898803</c:v>
                </c:pt>
                <c:pt idx="5">
                  <c:v>3.4559409999999997</c:v>
                </c:pt>
                <c:pt idx="6">
                  <c:v>4.2939080000000001</c:v>
                </c:pt>
                <c:pt idx="7">
                  <c:v>4.8377330000000001</c:v>
                </c:pt>
                <c:pt idx="8">
                  <c:v>5.6344409999999998</c:v>
                </c:pt>
                <c:pt idx="9">
                  <c:v>6.2803449999999996</c:v>
                </c:pt>
                <c:pt idx="10">
                  <c:v>7.1979239999999995</c:v>
                </c:pt>
                <c:pt idx="11">
                  <c:v>7.6810799999999997</c:v>
                </c:pt>
                <c:pt idx="12">
                  <c:v>8.6683969999999988</c:v>
                </c:pt>
                <c:pt idx="13">
                  <c:v>9.4351129999999994</c:v>
                </c:pt>
                <c:pt idx="14">
                  <c:v>10.087235</c:v>
                </c:pt>
                <c:pt idx="15">
                  <c:v>10.507555</c:v>
                </c:pt>
                <c:pt idx="16">
                  <c:v>11.392275999999999</c:v>
                </c:pt>
                <c:pt idx="17">
                  <c:v>12.344702999999999</c:v>
                </c:pt>
                <c:pt idx="18">
                  <c:v>13.040585</c:v>
                </c:pt>
                <c:pt idx="19">
                  <c:v>13.412118999999999</c:v>
                </c:pt>
                <c:pt idx="20">
                  <c:v>13.839516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10F-4BB1-A278-A9D7F7B6ECA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50% instrumented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Tabelle1!$A$2:$A$22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xVal>
          <c:yVal>
            <c:numRef>
              <c:f>Tabelle1!$D$2:$D$22</c:f>
              <c:numCache>
                <c:formatCode>General</c:formatCode>
                <c:ptCount val="21"/>
                <c:pt idx="0">
                  <c:v>1.1557999999999999E-2</c:v>
                </c:pt>
                <c:pt idx="1">
                  <c:v>0.91562299999999996</c:v>
                </c:pt>
                <c:pt idx="2">
                  <c:v>1.778651</c:v>
                </c:pt>
                <c:pt idx="3">
                  <c:v>2.6602509999999997</c:v>
                </c:pt>
                <c:pt idx="4">
                  <c:v>3.3790609999999996</c:v>
                </c:pt>
                <c:pt idx="5">
                  <c:v>4.3803909999999995</c:v>
                </c:pt>
                <c:pt idx="6">
                  <c:v>5.0282689999999999</c:v>
                </c:pt>
                <c:pt idx="7">
                  <c:v>5.8412829999999998</c:v>
                </c:pt>
                <c:pt idx="8">
                  <c:v>6.6457739999999994</c:v>
                </c:pt>
                <c:pt idx="9">
                  <c:v>7.4146769999999993</c:v>
                </c:pt>
                <c:pt idx="10">
                  <c:v>8.391430999999999</c:v>
                </c:pt>
                <c:pt idx="11">
                  <c:v>9.2425789999999992</c:v>
                </c:pt>
                <c:pt idx="12">
                  <c:v>9.8782730000000001</c:v>
                </c:pt>
                <c:pt idx="13">
                  <c:v>10.778644</c:v>
                </c:pt>
                <c:pt idx="14">
                  <c:v>11.666587999999999</c:v>
                </c:pt>
                <c:pt idx="15">
                  <c:v>12.504885999999999</c:v>
                </c:pt>
                <c:pt idx="16">
                  <c:v>13.397300999999999</c:v>
                </c:pt>
                <c:pt idx="17">
                  <c:v>13.915633</c:v>
                </c:pt>
                <c:pt idx="18">
                  <c:v>15.164887999999999</c:v>
                </c:pt>
                <c:pt idx="19">
                  <c:v>15.944175</c:v>
                </c:pt>
                <c:pt idx="20">
                  <c:v>16.330401999999999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10F-4BB1-A278-A9D7F7B6ECAA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75% instrumented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Tabelle1!$A$2:$A$22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xVal>
          <c:yVal>
            <c:numRef>
              <c:f>Tabelle1!$E$2:$E$22</c:f>
              <c:numCache>
                <c:formatCode>General</c:formatCode>
                <c:ptCount val="21"/>
                <c:pt idx="0">
                  <c:v>9.7129999999999994E-3</c:v>
                </c:pt>
                <c:pt idx="1">
                  <c:v>0.92712299999999992</c:v>
                </c:pt>
                <c:pt idx="2">
                  <c:v>1.846625</c:v>
                </c:pt>
                <c:pt idx="3">
                  <c:v>2.8945249999999998</c:v>
                </c:pt>
                <c:pt idx="4">
                  <c:v>3.8724859999999999</c:v>
                </c:pt>
                <c:pt idx="5">
                  <c:v>4.5970509999999996</c:v>
                </c:pt>
                <c:pt idx="6">
                  <c:v>5.4771570000000001</c:v>
                </c:pt>
                <c:pt idx="7">
                  <c:v>6.52719</c:v>
                </c:pt>
                <c:pt idx="8">
                  <c:v>7.4127489999999998</c:v>
                </c:pt>
                <c:pt idx="9">
                  <c:v>8.3324049999999996</c:v>
                </c:pt>
                <c:pt idx="10">
                  <c:v>9.3926920000000003</c:v>
                </c:pt>
                <c:pt idx="11">
                  <c:v>10.189570999999999</c:v>
                </c:pt>
                <c:pt idx="12">
                  <c:v>11.225735999999999</c:v>
                </c:pt>
                <c:pt idx="13">
                  <c:v>12.247584999999999</c:v>
                </c:pt>
                <c:pt idx="14">
                  <c:v>13.005837999999999</c:v>
                </c:pt>
                <c:pt idx="15">
                  <c:v>14.216921999999999</c:v>
                </c:pt>
                <c:pt idx="16">
                  <c:v>14.965423999999999</c:v>
                </c:pt>
                <c:pt idx="17">
                  <c:v>15.776511999999999</c:v>
                </c:pt>
                <c:pt idx="18">
                  <c:v>17.143177999999999</c:v>
                </c:pt>
                <c:pt idx="19">
                  <c:v>17.503874</c:v>
                </c:pt>
                <c:pt idx="20">
                  <c:v>18.307804000000001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10F-4BB1-A278-A9D7F7B6ECAA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100% instrumented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Tabelle1!$A$2:$A$22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xVal>
          <c:yVal>
            <c:numRef>
              <c:f>Tabelle1!$F$2:$F$22</c:f>
              <c:numCache>
                <c:formatCode>General</c:formatCode>
                <c:ptCount val="21"/>
                <c:pt idx="0">
                  <c:v>1.0059999999999999E-2</c:v>
                </c:pt>
                <c:pt idx="1">
                  <c:v>1.0514159999999999</c:v>
                </c:pt>
                <c:pt idx="2">
                  <c:v>2.1033010000000001</c:v>
                </c:pt>
                <c:pt idx="3">
                  <c:v>3.1397459999999997</c:v>
                </c:pt>
                <c:pt idx="4">
                  <c:v>4.1685099999999995</c:v>
                </c:pt>
                <c:pt idx="5">
                  <c:v>5.3241129999999997</c:v>
                </c:pt>
                <c:pt idx="6">
                  <c:v>6.2842009999999995</c:v>
                </c:pt>
                <c:pt idx="7">
                  <c:v>7.2598039999999999</c:v>
                </c:pt>
                <c:pt idx="8">
                  <c:v>8.3329399999999989</c:v>
                </c:pt>
                <c:pt idx="9">
                  <c:v>9.4686489999999992</c:v>
                </c:pt>
                <c:pt idx="10">
                  <c:v>10.489989999999999</c:v>
                </c:pt>
                <c:pt idx="11">
                  <c:v>11.54289</c:v>
                </c:pt>
                <c:pt idx="12">
                  <c:v>12.687685999999999</c:v>
                </c:pt>
                <c:pt idx="13">
                  <c:v>13.882693999999999</c:v>
                </c:pt>
                <c:pt idx="14">
                  <c:v>14.834852</c:v>
                </c:pt>
                <c:pt idx="15">
                  <c:v>15.9589</c:v>
                </c:pt>
                <c:pt idx="16">
                  <c:v>16.855599999999999</c:v>
                </c:pt>
                <c:pt idx="17">
                  <c:v>17.813503999999998</c:v>
                </c:pt>
                <c:pt idx="18">
                  <c:v>18.998152999999999</c:v>
                </c:pt>
                <c:pt idx="19">
                  <c:v>19.864312999999999</c:v>
                </c:pt>
                <c:pt idx="20">
                  <c:v>20.764976000000001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10F-4BB1-A278-A9D7F7B6ECAA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325236736"/>
        <c:axId val="325240064"/>
      </c:scatterChart>
      <c:valAx>
        <c:axId val="325236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targets with a constructor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240064"/>
        <c:crosses val="autoZero"/>
        <c:crossBetween val="midCat"/>
      </c:valAx>
      <c:valAx>
        <c:axId val="32524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Runtime of target analysis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236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12.09.2024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12.09.2024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3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109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586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85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46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99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199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Edit subtitle </a:t>
            </a:r>
            <a:r>
              <a:rPr lang="en-US" noProof="0"/>
              <a:t>by clicking</a:t>
            </a:r>
            <a:br>
              <a:rPr lang="en-US"/>
            </a:br>
            <a:r>
              <a:rPr lang="en-US"/>
              <a:t>Place</a:t>
            </a:r>
            <a:r>
              <a:rPr lang="en-US" dirty="0"/>
              <a:t>/occasion of the </a:t>
            </a:r>
            <a:r>
              <a:rPr lang="en-US" noProof="0" dirty="0"/>
              <a:t>presentation</a:t>
            </a:r>
            <a:r>
              <a:rPr lang="en-US" dirty="0"/>
              <a:t> and Date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Edit title by clicking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1781A34-A149-0246-9EC4-ECC7D2EDAA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14" y="4506997"/>
            <a:ext cx="2289484" cy="143629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6FBCDF3-0939-8241-8D3C-BAD4B172FB80}"/>
              </a:ext>
            </a:extLst>
          </p:cNvPr>
          <p:cNvSpPr txBox="1"/>
          <p:nvPr userDrawn="1"/>
        </p:nvSpPr>
        <p:spPr>
          <a:xfrm>
            <a:off x="783958" y="2619434"/>
            <a:ext cx="7066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80000"/>
                  </a:schemeClr>
                </a:solidFill>
              </a:rPr>
              <a:t>Center for Information Services and High Performance Computing (ZIH)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63730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Edit Name Surname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"/>
            <a:ext cx="12192000" cy="612933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image by clicking the symbol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Edit master format </a:t>
            </a:r>
            <a:r>
              <a:rPr lang="en-US" noProof="0"/>
              <a:t>by clicking</a:t>
            </a:r>
            <a:br>
              <a:rPr lang="en-US"/>
            </a:br>
            <a:r>
              <a:rPr lang="en-US"/>
              <a:t>Place/occasion of the presentation Date</a:t>
            </a:r>
            <a:endParaRPr lang="en-US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Edit Name Surname</a:t>
            </a:r>
            <a:br>
              <a:rPr lang="en-US" noProof="0" dirty="0"/>
            </a:br>
            <a:r>
              <a:rPr lang="en-US" noProof="0" dirty="0"/>
              <a:t>Center for Information Services  and High Performance Computing (ZIH)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Edit title by clicking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7A683ED-7F0F-6C40-9B64-FABE6A62DF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615" y="4506997"/>
            <a:ext cx="2394382" cy="147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0" hasCustomPrompt="1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395942" marR="0" indent="-323953" algn="l" defTabSz="914269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—"/>
              <a:tabLst/>
              <a:defRPr sz="1800" baseline="0"/>
            </a:lvl2pPr>
            <a:lvl3pPr marL="396000" marR="0" indent="-216000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 sz="1600"/>
            </a:lvl3pPr>
            <a:lvl4pPr marL="576000" marR="0" indent="-179969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First level (18pt)</a:t>
            </a:r>
          </a:p>
          <a:p>
            <a:pPr marL="395942" marR="0" lvl="1" indent="-323953" algn="l" defTabSz="914269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—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Second level for lists</a:t>
            </a:r>
          </a:p>
          <a:p>
            <a:pPr marL="396000" marR="0" lvl="2" indent="-216000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Third level (16pt)</a:t>
            </a:r>
          </a:p>
          <a:p>
            <a:pPr marL="576000" marR="0" lvl="3" indent="-179969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D2D47FDF-D18B-A641-AA08-E5AB10C459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712" y="346075"/>
            <a:ext cx="10580687" cy="684213"/>
          </a:xfrm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noProof="0" dirty="0"/>
              <a:t>Edit title by clicking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rgbClr val="00305E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Edit title by clicking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Edit title by clicking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6267449" y="1484314"/>
            <a:ext cx="5187950" cy="43449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image by clicking the symbol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74713" y="1484314"/>
            <a:ext cx="5195887" cy="4344985"/>
          </a:xfrm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  <a:lvl2pPr marL="395942" marR="0" indent="-323953" algn="l" defTabSz="914269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—"/>
              <a:tabLst/>
              <a:defRPr/>
            </a:lvl2pPr>
            <a:lvl3pPr marL="396000" marR="0" indent="-216000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lvl3pPr>
            <a:lvl4pPr marL="395942" marR="0" indent="-215969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575916" marR="0" indent="-179362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5pPr>
          </a:lstStyle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First level (18pt)</a:t>
            </a:r>
          </a:p>
          <a:p>
            <a:pPr marL="395942" marR="0" lvl="1" indent="-323953" algn="l" defTabSz="914269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—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Second level for lists</a:t>
            </a:r>
          </a:p>
          <a:p>
            <a:pPr marL="396000" marR="0" lvl="2" indent="-216000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Third level (16pt)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1484314"/>
            <a:ext cx="5195887" cy="4344985"/>
          </a:xfrm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395942" marR="0" indent="-323953" algn="l" defTabSz="914269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—"/>
              <a:tabLst/>
              <a:defRPr/>
            </a:lvl2pPr>
            <a:lvl3pPr marL="396000" marR="0" indent="-216000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lvl3pPr>
            <a:lvl4pPr marL="395942" marR="0" indent="-215969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575916" marR="0" indent="-179362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5pPr>
          </a:lstStyle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First level (18pt)</a:t>
            </a:r>
          </a:p>
          <a:p>
            <a:pPr marL="395942" marR="0" lvl="1" indent="-323953" algn="l" defTabSz="914269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—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Second level for lists</a:t>
            </a:r>
          </a:p>
          <a:p>
            <a:pPr marL="396000" marR="0" lvl="2" indent="-216000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Third level (16pt)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267449" y="1484315"/>
            <a:ext cx="5187950" cy="4344984"/>
          </a:xfrm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395942" marR="0" indent="-323953" algn="l" defTabSz="914269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—"/>
              <a:tabLst/>
              <a:defRPr/>
            </a:lvl2pPr>
            <a:lvl3pPr marL="396000" marR="0" indent="-216000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lvl3pPr>
            <a:lvl4pPr marL="395942" marR="0" indent="-215969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575916" marR="0" indent="-179362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5pPr>
          </a:lstStyle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First level (18pt)</a:t>
            </a:r>
          </a:p>
          <a:p>
            <a:pPr marL="395942" marR="0" lvl="1" indent="-323953" algn="l" defTabSz="914269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—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Second level for lists</a:t>
            </a:r>
          </a:p>
          <a:p>
            <a:pPr marL="396000" marR="0" lvl="2" indent="-216000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Third level (16pt)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2" y="346075"/>
            <a:ext cx="10580687" cy="68421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 format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2" y="1484314"/>
            <a:ext cx="3399576" cy="43449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First level (18pt)</a:t>
            </a:r>
          </a:p>
          <a:p>
            <a:pPr lvl="1"/>
            <a:r>
              <a:rPr lang="en-US" noProof="0" dirty="0"/>
              <a:t>Second level for lists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070849" y="1484315"/>
            <a:ext cx="3384550" cy="4344984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noProof="0" dirty="0"/>
              <a:t>First level (18pt)</a:t>
            </a:r>
          </a:p>
          <a:p>
            <a:pPr lvl="1"/>
            <a:r>
              <a:rPr lang="en-US" noProof="0" dirty="0"/>
              <a:t>Second level for lists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57700" y="1484315"/>
            <a:ext cx="3416300" cy="434498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First level (18pt)</a:t>
            </a:r>
          </a:p>
          <a:p>
            <a:pPr lvl="1"/>
            <a:r>
              <a:rPr lang="en-US" noProof="0" dirty="0"/>
              <a:t>Second level for lists</a:t>
            </a:r>
          </a:p>
          <a:p>
            <a:pPr lvl="2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2" y="346076"/>
            <a:ext cx="10580687" cy="50958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master title format</a:t>
            </a:r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2" y="346076"/>
            <a:ext cx="10580687" cy="509588"/>
          </a:xfrm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j-ea"/>
                <a:cs typeface="+mj-cs"/>
              </a:rPr>
              <a:t>Edit master title format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30288"/>
            <a:ext cx="12192000" cy="50990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image by clicking the symbol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 userDrawn="1"/>
        </p:nvSpPr>
        <p:spPr>
          <a:xfrm>
            <a:off x="5856649" y="6580040"/>
            <a:ext cx="616811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8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9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en-US" sz="900" baseline="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en-US" sz="900" baseline="0" noProof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baseline="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Headline with </a:t>
            </a:r>
            <a:br>
              <a:rPr lang="en-US" noProof="0" dirty="0"/>
            </a:br>
            <a:r>
              <a:rPr lang="en-US" noProof="0" dirty="0"/>
              <a:t>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level (18pt)</a:t>
            </a:r>
          </a:p>
          <a:p>
            <a:pPr lvl="1"/>
            <a:r>
              <a:rPr lang="en-US" noProof="0" dirty="0"/>
              <a:t>Second level for lists</a:t>
            </a:r>
          </a:p>
          <a:p>
            <a:pPr lvl="2"/>
            <a:r>
              <a:rPr lang="en-US" noProof="0" dirty="0"/>
              <a:t>Third level (16pt)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ADAD0D3-333B-2D42-ACA0-C3366C0250C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997" y="6177525"/>
            <a:ext cx="930402" cy="5532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81C7F76C-C81D-864D-854F-91875519FD2F}"/>
              </a:ext>
            </a:extLst>
          </p:cNvPr>
          <p:cNvSpPr txBox="1"/>
          <p:nvPr userDrawn="1"/>
        </p:nvSpPr>
        <p:spPr>
          <a:xfrm>
            <a:off x="2462444" y="6323498"/>
            <a:ext cx="720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noProof="0" dirty="0">
                <a:solidFill>
                  <a:schemeClr val="bg2"/>
                </a:solidFill>
              </a:rPr>
              <a:t>Title </a:t>
            </a:r>
          </a:p>
          <a:p>
            <a:pPr algn="ctr"/>
            <a:r>
              <a:rPr lang="en-US" sz="900" baseline="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7" r:id="rId5"/>
    <p:sldLayoutId id="2147483898" r:id="rId6"/>
    <p:sldLayoutId id="2147483899" r:id="rId7"/>
    <p:sldLayoutId id="2147483901" r:id="rId8"/>
    <p:sldLayoutId id="2147483902" r:id="rId9"/>
    <p:sldLayoutId id="2147483903" r:id="rId10"/>
  </p:sldLayoutIdLst>
  <p:hf hdr="0" ftr="0" dt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8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40000"/>
        </a:lnSpc>
        <a:spcBef>
          <a:spcPts val="300"/>
        </a:spcBef>
        <a:buFont typeface="Open Sans" panose="020B0606030504020204" pitchFamily="34" charset="0"/>
        <a:buChar char="—"/>
        <a:defRPr sz="18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396000" indent="-216000" algn="l" defTabSz="914269" rtl="0" eaLnBrk="1" latinLnBrk="0" hangingPunct="1">
        <a:lnSpc>
          <a:spcPct val="120000"/>
        </a:lnSpc>
        <a:spcBef>
          <a:spcPts val="300"/>
        </a:spcBef>
        <a:buFont typeface="Symbol" pitchFamily="2" charset="2"/>
        <a:buChar char="-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576000" marR="0" indent="-179969" algn="l" defTabSz="914269" rtl="0" eaLnBrk="1" fontAlgn="auto" latinLnBrk="0" hangingPunct="1">
        <a:lnSpc>
          <a:spcPct val="120000"/>
        </a:lnSpc>
        <a:spcBef>
          <a:spcPts val="300"/>
        </a:spcBef>
        <a:spcAft>
          <a:spcPts val="0"/>
        </a:spcAft>
        <a:buClrTx/>
        <a:buSzTx/>
        <a:buFont typeface="Symbol" pitchFamily="2" charset="2"/>
        <a:buChar char="-"/>
        <a:tabLst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396554" indent="0" algn="l" defTabSz="914269" rtl="0" eaLnBrk="1" latinLnBrk="0" hangingPunct="1">
        <a:lnSpc>
          <a:spcPct val="120000"/>
        </a:lnSpc>
        <a:spcBef>
          <a:spcPts val="300"/>
        </a:spcBef>
        <a:buFont typeface="Symbol" panose="05050102010706020507" pitchFamily="18" charset="2"/>
        <a:buNone/>
        <a:defRPr sz="16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v3.20/index.html" TargetMode="External"/><Relationship Id="rId2" Type="http://schemas.openxmlformats.org/officeDocument/2006/relationships/hyperlink" Target="https://perftools.pages.jsc.fz-juelich.de/cicd/scorep/tags/latest/htm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lab.com/gromacs/groma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make.org/wp-content/uploads/2023/08/Single_Source_Build.png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28CBA378-0955-2045-BBD1-96B0D1B03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Proseminar Rechnerarchitektur, 30.10.2024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0D62DF0-9037-CB4A-A0DC-E5AB60BF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Score-P Control via Cmake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A0E331-2484-5C4D-89ED-124B60B6F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Eric Niklas Wolf</a:t>
            </a:r>
          </a:p>
        </p:txBody>
      </p:sp>
    </p:spTree>
    <p:extLst>
      <p:ext uri="{BB962C8B-B14F-4D97-AF65-F5344CB8AC3E}">
        <p14:creationId xmlns:p14="http://schemas.microsoft.com/office/powerpoint/2010/main" val="126171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937AD8-F3EB-4DC9-B91D-B26374944E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description language only has one datatype (string)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complex data structures may be difficult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building a project  it has to be configured by evaluating its description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may call the configured compiler to extract information or compile test programs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using Score-P during project configuration may cause it to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description is made out of targets with properties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represent operations to generate some outputs from inputs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properties allow to store information for each target and affect its operation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properties may contain “generator expressions” which can’t be evaluated during configuring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access to all target properties is limited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E9B2F1C-E1C5-4199-ACE1-7369D2F3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Analysis (1)</a:t>
            </a:r>
          </a:p>
        </p:txBody>
      </p:sp>
    </p:spTree>
    <p:extLst>
      <p:ext uri="{BB962C8B-B14F-4D97-AF65-F5344CB8AC3E}">
        <p14:creationId xmlns:p14="http://schemas.microsoft.com/office/powerpoint/2010/main" val="278182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9B02763-22A6-4E74-B546-981E64B355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to reuse definitions using modules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are files containing code written in the project description language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can define functions, properties and variables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providing a module allows the user to access predefined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programs are located by packages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use modules with a </a:t>
            </a:r>
            <a:r>
              <a:rPr lang="en-US" i="1" dirty="0"/>
              <a:t>Find</a:t>
            </a:r>
            <a:r>
              <a:rPr lang="en-US" dirty="0"/>
              <a:t> prefix to handle localization of software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alternatively special CMake files can be installed alongside the software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both approaches allow to represent capabilities using “components”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components are strings whose semantics are defined by the module used for localization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providing a </a:t>
            </a:r>
            <a:r>
              <a:rPr lang="en-US" i="1" dirty="0"/>
              <a:t>Find</a:t>
            </a:r>
            <a:r>
              <a:rPr lang="en-US" dirty="0"/>
              <a:t> module allows locating Score-P without changes its installation process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7817BE-999A-4202-8712-E349F70D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Analysis (2)</a:t>
            </a:r>
          </a:p>
        </p:txBody>
      </p:sp>
    </p:spTree>
    <p:extLst>
      <p:ext uri="{BB962C8B-B14F-4D97-AF65-F5344CB8AC3E}">
        <p14:creationId xmlns:p14="http://schemas.microsoft.com/office/powerpoint/2010/main" val="189917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41813-116E-403B-895F-8B04BD1D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Developed CMake Modules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8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1622AC-45BA-4B61-8E7B-3E4EC26F8E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to locate a Score-P installation supporting a specific set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represent supported technologies (like OpenMP) or the used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implements localization of Score-P in </a:t>
            </a:r>
            <a:r>
              <a:rPr lang="en-US" i="1" dirty="0"/>
              <a:t>FindScoreP.cmake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i="1" dirty="0"/>
              <a:t>scorep-config</a:t>
            </a:r>
            <a:r>
              <a:rPr lang="en-US" dirty="0"/>
              <a:t> (with matching capabilities)</a:t>
            </a:r>
            <a:endParaRPr lang="en-US" i="1" dirty="0"/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Locate installation root of installation (using </a:t>
            </a:r>
            <a:r>
              <a:rPr lang="en-US" i="1" dirty="0"/>
              <a:t>scorep-config</a:t>
            </a:r>
            <a:r>
              <a:rPr lang="en-US" dirty="0"/>
              <a:t>)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i="1" dirty="0"/>
              <a:t>scorep</a:t>
            </a:r>
            <a:r>
              <a:rPr lang="en-US" dirty="0"/>
              <a:t> and other commands (relative to found installation root)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create imported targets and set variables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EB9D6FB-DF2E-458B-BD8E-4F7E48AA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module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3D0869F-CF1E-4F0A-A4D1-A3643FCBBF79}"/>
              </a:ext>
            </a:extLst>
          </p:cNvPr>
          <p:cNvSpPr txBox="1"/>
          <p:nvPr/>
        </p:nvSpPr>
        <p:spPr>
          <a:xfrm>
            <a:off x="1541462" y="4171951"/>
            <a:ext cx="6211888" cy="165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find_package</a:t>
            </a: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ScoreP </a:t>
            </a:r>
            <a:r>
              <a:rPr lang="en-US" sz="14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"8.4"</a:t>
            </a: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REQUIRED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COMPONENTS </a:t>
            </a:r>
            <a:r>
              <a:rPr lang="en-US" sz="14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"COMPILER_C99_/usr/bin/gcc"</a:t>
            </a: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"OMP_C"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message</a:t>
            </a: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(INFO </a:t>
            </a:r>
            <a:r>
              <a:rPr lang="en-US" sz="14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"scorep executable: ${SCOREP_EXECUTABLE}"</a:t>
            </a: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3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66A3543-BE88-4027-A401-1E64DEEF4E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functions for instrumenting a project using Score-P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low-level interface provides complete control over Score-P settings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users have to call a function to configure a target for instrumentation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some settings can be inferred from the link dependencies of the target (OpenMP, MPI, …)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obeying restrictions of Score-P has to be done by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high-level interface trades control for more automation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prevents violation of Score-P restrictions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multiple steps: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Mark targets to be instrumented with their settings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Perform target analysis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Apply modifications (uses low-level interface internally)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069F9D-A3E8-4D67-BA12-F2BEE186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Instrumentation module</a:t>
            </a:r>
          </a:p>
        </p:txBody>
      </p:sp>
    </p:spTree>
    <p:extLst>
      <p:ext uri="{BB962C8B-B14F-4D97-AF65-F5344CB8AC3E}">
        <p14:creationId xmlns:p14="http://schemas.microsoft.com/office/powerpoint/2010/main" val="159289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99EB70C-3957-4418-850D-EA0FF65265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multiple sets of targets which have to use the same values for a set of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“local” set is created for every target with a constructor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all targets which share its constructor (like static libraries which are linked to)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have to use the same values for all settings (since they share a single constructor)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“global” sets are extensions of local sets which contain all transitive link dependencies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have to use the same values for the threading and message passing paradigms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enforces these settings to be unique within an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sets sharing an instrumented target are merged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prevents multiple different settings from being inferred for a single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values are merged when several different ones exist within a set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done using built-in rules and user provided priorities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0ED500-A7B1-4285-9CF3-4517A0CA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Analysis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41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6E43975-0378-4EE7-8DC5-2AEFA5B0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Target Analysis (</a:t>
            </a:r>
            <a:r>
              <a:rPr lang="en-US" dirty="0"/>
              <a:t>Example</a:t>
            </a:r>
            <a:r>
              <a:rPr lang="de-DE" dirty="0"/>
              <a:t>)</a:t>
            </a:r>
            <a:endParaRPr lang="en-US" dirty="0"/>
          </a:p>
        </p:txBody>
      </p:sp>
      <p:pic>
        <p:nvPicPr>
          <p:cNvPr id="11" name="Inhaltsplatzhalter 10" descr="Example of local sets being calculated">
            <a:extLst>
              <a:ext uri="{FF2B5EF4-FFF2-40B4-BE49-F238E27FC236}">
                <a16:creationId xmlns:a16="http://schemas.microsoft.com/office/drawing/2014/main" id="{1A66D17D-61B8-48FF-B077-9F79B6B3F1C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76" y="1484313"/>
            <a:ext cx="9502760" cy="4344987"/>
          </a:xfrm>
        </p:spPr>
      </p:pic>
    </p:spTree>
    <p:extLst>
      <p:ext uri="{BB962C8B-B14F-4D97-AF65-F5344CB8AC3E}">
        <p14:creationId xmlns:p14="http://schemas.microsoft.com/office/powerpoint/2010/main" val="31304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5494E3B-69BB-4701-8EDA-AE22687F16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dependencies of a target may be specified using generator expressions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can’t be evaluated during project configuration, target analysis incomplete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languages ignore some target properties used by the low-level interface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prevents Score-P from influencing the linking of these targets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can be worked around using another linker language (for example the C++ linker for CUDA)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set definition is probably too strict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constructor only used by some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inferring settings from link dependencies requires using well-known link dependencies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US" dirty="0"/>
              <a:t>settings can still be chosen manually (for example based on CMake options)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AA83E4-D84F-471B-B6DD-5AEB77B0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322515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26F26-D5DF-4A66-B9D0-CB72949C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1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BD30BA-BDC9-43B6-877E-59DC7A7BE5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Score-P already provides wrappers to be used with CMake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deactivate instrumentation during project configuration based on environment variables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more complicated build process by configuring Score-P outside CMake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no target-level control over instrumentation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Instrumentation module allows choosing Score-P settings inside CMake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access to project options, defined targets, ….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target-level control over instrumentation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difference when instrumenting GROMACS: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F4DC47D-9D99-43F1-959A-DF88368B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E043604-3868-464F-BEBB-AA1FF398728F}"/>
              </a:ext>
            </a:extLst>
          </p:cNvPr>
          <p:cNvSpPr txBox="1"/>
          <p:nvPr/>
        </p:nvSpPr>
        <p:spPr>
          <a:xfrm>
            <a:off x="1141409" y="5577024"/>
            <a:ext cx="6869113" cy="55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cmake -S . -B build -DGMX_BUILD_OWN_FFTW=ON -DENABLE_SCOREP=ON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C83A85-A078-41A9-BD52-CAD8F8D91B7C}"/>
              </a:ext>
            </a:extLst>
          </p:cNvPr>
          <p:cNvSpPr txBox="1"/>
          <p:nvPr/>
        </p:nvSpPr>
        <p:spPr>
          <a:xfrm>
            <a:off x="1141409" y="4472222"/>
            <a:ext cx="10698166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export</a:t>
            </a: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SCOREP_WRAPPER_INSTRUMENTER_FLAGS=</a:t>
            </a:r>
            <a:r>
              <a:rPr lang="en-US" sz="14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"--thread=omp:ompt --io=posix --compiler"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SCOREP_WRAPPER=off cmake -S . -B build -DGMX_BUILD_OWN_FFTW=ON </a:t>
            </a: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-DCMAKE_CXX_COMPILER=scorep-clang++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138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F09D42A-BBF6-4768-9746-15115687B7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Score-P?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Score-P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CMake?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CMake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Developed CMake Modules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Localization module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Instrumentation module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Target Analysis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Problems &amp; Limitations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Performance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Outlook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Sources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67B5CC1-D50A-4855-AE24-D1EF1508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727841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977C526-A6E2-4ED0-A756-9DFAB8DFD87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34574146"/>
              </p:ext>
            </p:extLst>
          </p:nvPr>
        </p:nvGraphicFramePr>
        <p:xfrm>
          <a:off x="874713" y="1484313"/>
          <a:ext cx="10580687" cy="4344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9D8EC569-FAD3-4D4C-8A20-B8C36C73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(Runtime performance)</a:t>
            </a:r>
          </a:p>
        </p:txBody>
      </p:sp>
    </p:spTree>
    <p:extLst>
      <p:ext uri="{BB962C8B-B14F-4D97-AF65-F5344CB8AC3E}">
        <p14:creationId xmlns:p14="http://schemas.microsoft.com/office/powerpoint/2010/main" val="652655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60EB0-BA67-47DF-8C13-9BB8C349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Outlook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21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E62156-6951-4E54-9095-61525C3329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developed modules allow for a more fine-grained control of the instrumentation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decomposition into localization module, low- and high-level interface provides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high-level interface requires some time for target analysis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can be reduced by reducing the number of instrumented targets or using the low-level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project configurations may prove to be challenging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projects using languages which ignore certain target properties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projects which don’t use well-known link dependencies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projects which extensively use generator expressions for specifying link dependencies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manual configuration or workarounds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analysis probably too strict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further testing of existing restrictions may increase flexibility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961DAF-57A7-4C2E-87F9-D8DC9B70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Outlook</a:t>
            </a:r>
          </a:p>
        </p:txBody>
      </p:sp>
    </p:spTree>
    <p:extLst>
      <p:ext uri="{BB962C8B-B14F-4D97-AF65-F5344CB8AC3E}">
        <p14:creationId xmlns:p14="http://schemas.microsoft.com/office/powerpoint/2010/main" val="327582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CDD3-1921-4AC3-9CBF-AFFCA89F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260017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7AE726-EEE1-44B8-861A-0C5CF0CEEB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Score-P documentation: </a:t>
            </a:r>
            <a:r>
              <a:rPr lang="en-US" sz="1400" dirty="0">
                <a:hlinkClick r:id="rId2"/>
              </a:rPr>
              <a:t>https://perftools.pages.jsc.fz-juelich.de/cicd/scorep/tags/latest/html/index.html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CMake documentation: </a:t>
            </a:r>
            <a:r>
              <a:rPr lang="en-US" sz="1400" dirty="0">
                <a:hlinkClick r:id="rId3"/>
              </a:rPr>
              <a:t>https://cmake.org/cmake/help/v3.20/index.html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GROMACS: </a:t>
            </a:r>
            <a:r>
              <a:rPr lang="en-US" sz="1400" dirty="0">
                <a:hlinkClick r:id="rId4"/>
              </a:rPr>
              <a:t>https://gitlab.com/gromacs/gromacs</a:t>
            </a:r>
            <a:endParaRPr lang="en-US" sz="1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4EFE7E-D7AC-4B4F-AA26-22F406CE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77605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7D1EB99-8790-4762-970E-18F9AF8B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Score-P?</a:t>
            </a:r>
          </a:p>
        </p:txBody>
      </p:sp>
    </p:spTree>
    <p:extLst>
      <p:ext uri="{BB962C8B-B14F-4D97-AF65-F5344CB8AC3E}">
        <p14:creationId xmlns:p14="http://schemas.microsoft.com/office/powerpoint/2010/main" val="38167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B2C3BC-02AA-46FA-93C4-3412100744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measurement infrastructure for profiling and tracing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to gather data for a number of analysis tools using open data formats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Applications only need to be instrumented once instead of for each tool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D9F399C-456E-4D76-AAAD-A70AB5E2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Score-P?</a:t>
            </a:r>
          </a:p>
        </p:txBody>
      </p:sp>
      <p:pic>
        <p:nvPicPr>
          <p:cNvPr id="26" name="Grafik 25" descr="Workflow with Score-P which requires an application to be instrumented and executed only once">
            <a:extLst>
              <a:ext uri="{FF2B5EF4-FFF2-40B4-BE49-F238E27FC236}">
                <a16:creationId xmlns:a16="http://schemas.microsoft.com/office/drawing/2014/main" id="{C19D1928-E834-4A6C-AB23-6A9B2D5C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10062"/>
            <a:ext cx="7181850" cy="1609725"/>
          </a:xfrm>
          <a:prstGeom prst="rect">
            <a:avLst/>
          </a:prstGeom>
        </p:spPr>
      </p:pic>
      <p:pic>
        <p:nvPicPr>
          <p:cNvPr id="28" name="Grafik 27" descr="Workflow without Score-P which requires an application to be instrumented and executed multiple times">
            <a:extLst>
              <a:ext uri="{FF2B5EF4-FFF2-40B4-BE49-F238E27FC236}">
                <a16:creationId xmlns:a16="http://schemas.microsoft.com/office/drawing/2014/main" id="{CB1A8B55-C478-4B6D-AEA7-F893640D0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24137"/>
            <a:ext cx="71818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9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32380-FC9D-47A4-8845-00DB9710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Score-P Analysis</a:t>
            </a:r>
          </a:p>
        </p:txBody>
      </p:sp>
    </p:spTree>
    <p:extLst>
      <p:ext uri="{BB962C8B-B14F-4D97-AF65-F5344CB8AC3E}">
        <p14:creationId xmlns:p14="http://schemas.microsoft.com/office/powerpoint/2010/main" val="54208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C19B8-2D74-4610-A7A1-CBF79BA01B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Instrumentation requires changes to compiler and linker command lines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provided </a:t>
            </a:r>
            <a:r>
              <a:rPr lang="en-US" i="1" dirty="0"/>
              <a:t>scorep</a:t>
            </a:r>
            <a:r>
              <a:rPr lang="en-US" dirty="0"/>
              <a:t> command takes command line and performs required modifications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required compiler and linker arguments are generated by the </a:t>
            </a:r>
            <a:r>
              <a:rPr lang="en-US" i="1" dirty="0"/>
              <a:t>scorep-config</a:t>
            </a:r>
            <a:r>
              <a:rPr lang="en-US" dirty="0"/>
              <a:t> command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i="1" dirty="0"/>
              <a:t>scorep</a:t>
            </a:r>
            <a:r>
              <a:rPr lang="en-US" dirty="0"/>
              <a:t> command has to be prefixed to all compiler and linker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instrumentation settings have some restrictions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some settings have to be unique within an application (threading paradigm, …)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some settings require modifications to the constructor of an executable or library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static  libraries use constructor of components they are linked into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support user by inferring Score-P settings required for working application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DD8D8D0-C607-4AF4-9516-0BADC95C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Score-P Analysis</a:t>
            </a:r>
          </a:p>
        </p:txBody>
      </p:sp>
    </p:spTree>
    <p:extLst>
      <p:ext uri="{BB962C8B-B14F-4D97-AF65-F5344CB8AC3E}">
        <p14:creationId xmlns:p14="http://schemas.microsoft.com/office/powerpoint/2010/main" val="217493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AE0A5-B8BA-418E-920A-B89A4F68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CMake?</a:t>
            </a:r>
          </a:p>
        </p:txBody>
      </p:sp>
    </p:spTree>
    <p:extLst>
      <p:ext uri="{BB962C8B-B14F-4D97-AF65-F5344CB8AC3E}">
        <p14:creationId xmlns:p14="http://schemas.microsoft.com/office/powerpoint/2010/main" val="335869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FB9E4E-C54D-4702-A326-C44122B01A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widely used tool for managing and building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to define projects using a platform independent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configurations for native build tools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79122A-73DD-4415-AC1D-D3961618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CMake?</a:t>
            </a:r>
          </a:p>
        </p:txBody>
      </p:sp>
      <p:pic>
        <p:nvPicPr>
          <p:cNvPr id="6" name="Grafik 5">
            <a:hlinkClick r:id="rId2"/>
            <a:extLst>
              <a:ext uri="{FF2B5EF4-FFF2-40B4-BE49-F238E27FC236}">
                <a16:creationId xmlns:a16="http://schemas.microsoft.com/office/drawing/2014/main" id="{317E16FA-BF0E-440C-8F0E-0339DB5BE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63624"/>
            <a:ext cx="5924550" cy="332282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A12179A-3473-46C4-B05C-6874B67E863A}"/>
              </a:ext>
            </a:extLst>
          </p:cNvPr>
          <p:cNvSpPr txBox="1"/>
          <p:nvPr/>
        </p:nvSpPr>
        <p:spPr>
          <a:xfrm>
            <a:off x="2181225" y="5886450"/>
            <a:ext cx="41243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https://cmake.org/wp-content/uploads/2023/08/Single_Source_Build.png</a:t>
            </a:r>
          </a:p>
        </p:txBody>
      </p:sp>
    </p:spTree>
    <p:extLst>
      <p:ext uri="{BB962C8B-B14F-4D97-AF65-F5344CB8AC3E}">
        <p14:creationId xmlns:p14="http://schemas.microsoft.com/office/powerpoint/2010/main" val="31793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6D053-D222-460C-B666-870C8206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Analysis</a:t>
            </a:r>
          </a:p>
        </p:txBody>
      </p:sp>
    </p:spTree>
    <p:extLst>
      <p:ext uri="{BB962C8B-B14F-4D97-AF65-F5344CB8AC3E}">
        <p14:creationId xmlns:p14="http://schemas.microsoft.com/office/powerpoint/2010/main" val="1221463927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ZIH 1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69B2"/>
      </a:accent1>
      <a:accent2>
        <a:srgbClr val="00305E"/>
      </a:accent2>
      <a:accent3>
        <a:srgbClr val="F07D00"/>
      </a:accent3>
      <a:accent4>
        <a:srgbClr val="007D3F"/>
      </a:accent4>
      <a:accent5>
        <a:srgbClr val="69B023"/>
      </a:accent5>
      <a:accent6>
        <a:srgbClr val="A9A9A9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H-TUD-NEU-2" id="{DD6C0C80-98A4-45E6-B1CC-019E88EA2D21}" vid="{EA429842-6BA8-4825-A86B-D0E2F5C237E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DE90B5-FE72-D744-9B1C-C37C66E8C107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086261e-0429-4196-aa9d-895edc846c16">ZIHTEAMSITE-609859468-13</_dlc_DocId>
    <_dlc_DocIdUrl xmlns="a086261e-0429-4196-aa9d-895edc846c16">
      <Url>https://sharepoint.tu-dresden.de/sites/zih/lehre/_layouts/15/DocIdRedir.aspx?ID=ZIHTEAMSITE-609859468-13</Url>
      <Description>ZIHTEAMSITE-609859468-13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986F003CC0A4183713C84E01AA9E4" ma:contentTypeVersion="3" ma:contentTypeDescription="Ein neues Dokument erstellen." ma:contentTypeScope="" ma:versionID="fa2713c84afacab21005138c4a6f24d9">
  <xsd:schema xmlns:xsd="http://www.w3.org/2001/XMLSchema" xmlns:xs="http://www.w3.org/2001/XMLSchema" xmlns:p="http://schemas.microsoft.com/office/2006/metadata/properties" xmlns:ns2="a086261e-0429-4196-aa9d-895edc846c16" targetNamespace="http://schemas.microsoft.com/office/2006/metadata/properties" ma:root="true" ma:fieldsID="e33376c0ca94017e54f0f051e4921daa" ns2:_="">
    <xsd:import namespace="a086261e-0429-4196-aa9d-895edc846c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6261e-0429-4196-aa9d-895edc846c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F50F8F-7169-4E3D-A752-A0BA686F011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a086261e-0429-4196-aa9d-895edc846c16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57DB4CD-1819-4E7E-9D6C-80589D3AF6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6BC59-B92E-482A-9A40-138882AFAF7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E4FB0DC-6B78-42DD-AE1F-32EFCA3B1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86261e-0429-4196-aa9d-895edc846c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Studenten</Template>
  <TotalTime>0</TotalTime>
  <Words>1221</Words>
  <Application>Microsoft Office PowerPoint</Application>
  <PresentationFormat>Breitbild</PresentationFormat>
  <Paragraphs>151</Paragraphs>
  <Slides>24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Open Sans</vt:lpstr>
      <vt:lpstr>Symbol</vt:lpstr>
      <vt:lpstr>Wingdings</vt:lpstr>
      <vt:lpstr>TUD_2018_16zu9</vt:lpstr>
      <vt:lpstr>Score-P Control via Cmake</vt:lpstr>
      <vt:lpstr>Presentation Structure</vt:lpstr>
      <vt:lpstr>What is Score-P?</vt:lpstr>
      <vt:lpstr>What is Score-P?</vt:lpstr>
      <vt:lpstr>Score-P Analysis</vt:lpstr>
      <vt:lpstr>Score-P Analysis</vt:lpstr>
      <vt:lpstr>What is CMake?</vt:lpstr>
      <vt:lpstr>What is CMake?</vt:lpstr>
      <vt:lpstr>CMake Analysis</vt:lpstr>
      <vt:lpstr>CMake Analysis (1)</vt:lpstr>
      <vt:lpstr>CMake Analysis (2)</vt:lpstr>
      <vt:lpstr>Developed CMake Modules </vt:lpstr>
      <vt:lpstr>Localization module </vt:lpstr>
      <vt:lpstr>Instrumentation module</vt:lpstr>
      <vt:lpstr>Target Analysis </vt:lpstr>
      <vt:lpstr>Target Analysis (Example)</vt:lpstr>
      <vt:lpstr>Problems &amp; Limitations</vt:lpstr>
      <vt:lpstr>Performance Analysis </vt:lpstr>
      <vt:lpstr>Performance Analysis</vt:lpstr>
      <vt:lpstr>Performance Analysis (Runtime performance)</vt:lpstr>
      <vt:lpstr>Conclusion and Outlook </vt:lpstr>
      <vt:lpstr>Conclusion and Outlook</vt:lpstr>
      <vt:lpstr>Sources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Niklas Wolf</dc:creator>
  <cp:lastModifiedBy>Eric Niklas Wolf</cp:lastModifiedBy>
  <cp:revision>58</cp:revision>
  <dcterms:created xsi:type="dcterms:W3CDTF">2024-09-09T16:45:02Z</dcterms:created>
  <dcterms:modified xsi:type="dcterms:W3CDTF">2024-09-12T15:50:55Z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0x010100061986F003CC0A4183713C84E01AA9E4</vt:lpwstr>
  </property>
  <property fmtid="{D5CDD505-2E9C-101B-9397-08002B2CF9AE}" pid="3" name="_dlc_DocIdItemGuid">
    <vt:lpwstr>df6f6efc-ffca-4155-987c-538d1e09a380</vt:lpwstr>
  </property>
</Properties>
</file>