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91" r:id="rId5"/>
  </p:sldMasterIdLst>
  <p:notesMasterIdLst>
    <p:notesMasterId r:id="rId33"/>
  </p:notesMasterIdLst>
  <p:handoutMasterIdLst>
    <p:handoutMasterId r:id="rId34"/>
  </p:handoutMasterIdLst>
  <p:sldIdLst>
    <p:sldId id="354" r:id="rId6"/>
    <p:sldId id="355" r:id="rId7"/>
    <p:sldId id="356" r:id="rId8"/>
    <p:sldId id="357" r:id="rId9"/>
    <p:sldId id="358" r:id="rId10"/>
    <p:sldId id="364" r:id="rId11"/>
    <p:sldId id="359" r:id="rId12"/>
    <p:sldId id="365" r:id="rId13"/>
    <p:sldId id="360" r:id="rId14"/>
    <p:sldId id="378" r:id="rId15"/>
    <p:sldId id="367" r:id="rId16"/>
    <p:sldId id="368" r:id="rId17"/>
    <p:sldId id="361" r:id="rId18"/>
    <p:sldId id="369" r:id="rId19"/>
    <p:sldId id="370" r:id="rId20"/>
    <p:sldId id="374" r:id="rId21"/>
    <p:sldId id="375" r:id="rId22"/>
    <p:sldId id="381" r:id="rId23"/>
    <p:sldId id="362" r:id="rId24"/>
    <p:sldId id="371" r:id="rId25"/>
    <p:sldId id="379" r:id="rId26"/>
    <p:sldId id="377" r:id="rId27"/>
    <p:sldId id="376" r:id="rId28"/>
    <p:sldId id="363" r:id="rId29"/>
    <p:sldId id="372" r:id="rId30"/>
    <p:sldId id="366" r:id="rId31"/>
    <p:sldId id="373" r:id="rId32"/>
  </p:sldIdLst>
  <p:sldSz cx="12192000" cy="6858000"/>
  <p:notesSz cx="6858000" cy="9144000"/>
  <p:defaultTextStyle>
    <a:defPPr>
      <a:defRPr lang="de-DE"/>
    </a:defPPr>
    <a:lvl1pPr marL="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1pPr>
    <a:lvl2pPr marL="41148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2pPr>
    <a:lvl3pPr marL="82296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3pPr>
    <a:lvl4pPr marL="123444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4pPr>
    <a:lvl5pPr marL="164592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5pPr>
    <a:lvl6pPr marL="205740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6pPr>
    <a:lvl7pPr marL="246888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7pPr>
    <a:lvl8pPr marL="288036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8pPr>
    <a:lvl9pPr marL="329184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F48CBD14-604E-4CE4-99D9-CB5322FB4047}">
          <p14:sldIdLst>
            <p14:sldId id="354"/>
            <p14:sldId id="355"/>
          </p14:sldIdLst>
        </p14:section>
        <p14:section name="What is Score-P?" id="{0C2405B7-0B43-4360-B4AC-0BBBD94BDCCD}">
          <p14:sldIdLst>
            <p14:sldId id="356"/>
            <p14:sldId id="357"/>
          </p14:sldIdLst>
        </p14:section>
        <p14:section name="Score-P Analysis" id="{A5774F92-A60D-48E0-B33A-D79E798CD728}">
          <p14:sldIdLst>
            <p14:sldId id="358"/>
            <p14:sldId id="364"/>
          </p14:sldIdLst>
        </p14:section>
        <p14:section name="What is CMake" id="{43C50669-1FB9-4242-96DF-F88CD8BCC75D}">
          <p14:sldIdLst>
            <p14:sldId id="359"/>
            <p14:sldId id="365"/>
          </p14:sldIdLst>
        </p14:section>
        <p14:section name="CMake Analysis" id="{2864DE52-8CEA-48E9-AA4F-471E0B175908}">
          <p14:sldIdLst>
            <p14:sldId id="360"/>
            <p14:sldId id="378"/>
            <p14:sldId id="367"/>
            <p14:sldId id="368"/>
          </p14:sldIdLst>
        </p14:section>
        <p14:section name="Developed CMake Modules" id="{AAC0861F-7064-40C5-9300-5D0F48ADBE62}">
          <p14:sldIdLst>
            <p14:sldId id="361"/>
            <p14:sldId id="369"/>
            <p14:sldId id="370"/>
            <p14:sldId id="374"/>
            <p14:sldId id="375"/>
            <p14:sldId id="381"/>
          </p14:sldIdLst>
        </p14:section>
        <p14:section name="Performance Analysis" id="{5F7107B9-D005-451C-A192-35FF8CBE1CF7}">
          <p14:sldIdLst>
            <p14:sldId id="362"/>
            <p14:sldId id="371"/>
            <p14:sldId id="379"/>
            <p14:sldId id="377"/>
            <p14:sldId id="376"/>
          </p14:sldIdLst>
        </p14:section>
        <p14:section name="Conclusion and Outlook" id="{237A8B4B-0E6C-4816-80EE-9A08A73F4043}">
          <p14:sldIdLst>
            <p14:sldId id="363"/>
            <p14:sldId id="372"/>
          </p14:sldIdLst>
        </p14:section>
        <p14:section name="Sources" id="{0AB1D5DC-9C66-4ADE-8990-3C7870C95FBF}">
          <p14:sldIdLst>
            <p14:sldId id="366"/>
            <p14:sldId id="37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nöfel,Anja" initials="K" lastIdx="10" clrIdx="0">
    <p:extLst>
      <p:ext uri="{19B8F6BF-5375-455C-9EA6-DF929625EA0E}">
        <p15:presenceInfo xmlns:p15="http://schemas.microsoft.com/office/powerpoint/2012/main" userId="S-1-5-21-1982228756-150042506-1537001085-1885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A9A9"/>
    <a:srgbClr val="68AE22"/>
    <a:srgbClr val="00305E"/>
    <a:srgbClr val="009AA3"/>
    <a:srgbClr val="006AB3"/>
    <a:srgbClr val="84D1EE"/>
    <a:srgbClr val="28618C"/>
    <a:srgbClr val="03305D"/>
    <a:srgbClr val="93C356"/>
    <a:srgbClr val="009B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Dunkle Formatvorlage 1 - Akz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57" autoAdjust="0"/>
    <p:restoredTop sz="86427" autoAdjust="0"/>
  </p:normalViewPr>
  <p:slideViewPr>
    <p:cSldViewPr snapToGrid="0" snapToObjects="1">
      <p:cViewPr varScale="1">
        <p:scale>
          <a:sx n="100" d="100"/>
          <a:sy n="100" d="100"/>
        </p:scale>
        <p:origin x="192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ableStyles" Target="tableStyles.xml"/><Relationship Id="rId21" Type="http://schemas.openxmlformats.org/officeDocument/2006/relationships/slide" Target="slides/slide16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commentAuthors" Target="commentAuthors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0% instrumented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Tabelle1!$A$2:$A$22</c:f>
              <c:numCache>
                <c:formatCode>General</c:formatCode>
                <c:ptCount val="21"/>
                <c:pt idx="0">
                  <c:v>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300</c:v>
                </c:pt>
                <c:pt idx="7">
                  <c:v>350</c:v>
                </c:pt>
                <c:pt idx="8">
                  <c:v>400</c:v>
                </c:pt>
                <c:pt idx="9">
                  <c:v>450</c:v>
                </c:pt>
                <c:pt idx="10">
                  <c:v>500</c:v>
                </c:pt>
                <c:pt idx="11">
                  <c:v>550</c:v>
                </c:pt>
                <c:pt idx="12">
                  <c:v>600</c:v>
                </c:pt>
                <c:pt idx="13">
                  <c:v>650</c:v>
                </c:pt>
                <c:pt idx="14">
                  <c:v>700</c:v>
                </c:pt>
                <c:pt idx="15">
                  <c:v>750</c:v>
                </c:pt>
                <c:pt idx="16">
                  <c:v>800</c:v>
                </c:pt>
                <c:pt idx="17">
                  <c:v>850</c:v>
                </c:pt>
                <c:pt idx="18">
                  <c:v>900</c:v>
                </c:pt>
                <c:pt idx="19">
                  <c:v>950</c:v>
                </c:pt>
                <c:pt idx="20">
                  <c:v>1000</c:v>
                </c:pt>
              </c:numCache>
            </c:numRef>
          </c:xVal>
          <c:yVal>
            <c:numRef>
              <c:f>Tabelle1!$B$2:$B$22</c:f>
              <c:numCache>
                <c:formatCode>General</c:formatCode>
                <c:ptCount val="21"/>
                <c:pt idx="0">
                  <c:v>9.4819999999999991E-3</c:v>
                </c:pt>
                <c:pt idx="1">
                  <c:v>0.10583999999999999</c:v>
                </c:pt>
                <c:pt idx="2">
                  <c:v>0.20214499999999999</c:v>
                </c:pt>
                <c:pt idx="3">
                  <c:v>0.30416399999999999</c:v>
                </c:pt>
                <c:pt idx="4">
                  <c:v>0.39225699999999997</c:v>
                </c:pt>
                <c:pt idx="5">
                  <c:v>0.51171599999999995</c:v>
                </c:pt>
                <c:pt idx="6">
                  <c:v>0.603661</c:v>
                </c:pt>
                <c:pt idx="7">
                  <c:v>0.70938800000000002</c:v>
                </c:pt>
                <c:pt idx="8">
                  <c:v>0.76305199999999995</c:v>
                </c:pt>
                <c:pt idx="9">
                  <c:v>0.83005200000000001</c:v>
                </c:pt>
                <c:pt idx="10">
                  <c:v>0.96862799999999993</c:v>
                </c:pt>
                <c:pt idx="11">
                  <c:v>1.0328139999999999</c:v>
                </c:pt>
                <c:pt idx="12">
                  <c:v>1.145497</c:v>
                </c:pt>
                <c:pt idx="13">
                  <c:v>1.260454</c:v>
                </c:pt>
                <c:pt idx="14">
                  <c:v>1.402733</c:v>
                </c:pt>
                <c:pt idx="15">
                  <c:v>1.4780719999999998</c:v>
                </c:pt>
                <c:pt idx="16">
                  <c:v>1.5494809999999999</c:v>
                </c:pt>
                <c:pt idx="17">
                  <c:v>1.6393709999999999</c:v>
                </c:pt>
                <c:pt idx="18">
                  <c:v>1.720645</c:v>
                </c:pt>
                <c:pt idx="19">
                  <c:v>1.8454979999999999</c:v>
                </c:pt>
                <c:pt idx="20">
                  <c:v>1.871014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10F-4BB1-A278-A9D7F7B6ECAA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25% instrumented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Tabelle1!$A$2:$A$22</c:f>
              <c:numCache>
                <c:formatCode>General</c:formatCode>
                <c:ptCount val="21"/>
                <c:pt idx="0">
                  <c:v>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300</c:v>
                </c:pt>
                <c:pt idx="7">
                  <c:v>350</c:v>
                </c:pt>
                <c:pt idx="8">
                  <c:v>400</c:v>
                </c:pt>
                <c:pt idx="9">
                  <c:v>450</c:v>
                </c:pt>
                <c:pt idx="10">
                  <c:v>500</c:v>
                </c:pt>
                <c:pt idx="11">
                  <c:v>550</c:v>
                </c:pt>
                <c:pt idx="12">
                  <c:v>600</c:v>
                </c:pt>
                <c:pt idx="13">
                  <c:v>650</c:v>
                </c:pt>
                <c:pt idx="14">
                  <c:v>700</c:v>
                </c:pt>
                <c:pt idx="15">
                  <c:v>750</c:v>
                </c:pt>
                <c:pt idx="16">
                  <c:v>800</c:v>
                </c:pt>
                <c:pt idx="17">
                  <c:v>850</c:v>
                </c:pt>
                <c:pt idx="18">
                  <c:v>900</c:v>
                </c:pt>
                <c:pt idx="19">
                  <c:v>950</c:v>
                </c:pt>
                <c:pt idx="20">
                  <c:v>1000</c:v>
                </c:pt>
              </c:numCache>
            </c:numRef>
          </c:xVal>
          <c:yVal>
            <c:numRef>
              <c:f>Tabelle1!$C$2:$C$22</c:f>
              <c:numCache>
                <c:formatCode>General</c:formatCode>
                <c:ptCount val="21"/>
                <c:pt idx="0">
                  <c:v>1.0272999999999999E-2</c:v>
                </c:pt>
                <c:pt idx="1">
                  <c:v>0.74048700000000001</c:v>
                </c:pt>
                <c:pt idx="2">
                  <c:v>1.437319</c:v>
                </c:pt>
                <c:pt idx="3">
                  <c:v>2.125839</c:v>
                </c:pt>
                <c:pt idx="4">
                  <c:v>2.898803</c:v>
                </c:pt>
                <c:pt idx="5">
                  <c:v>3.4559409999999997</c:v>
                </c:pt>
                <c:pt idx="6">
                  <c:v>4.2939080000000001</c:v>
                </c:pt>
                <c:pt idx="7">
                  <c:v>4.8377330000000001</c:v>
                </c:pt>
                <c:pt idx="8">
                  <c:v>5.6344409999999998</c:v>
                </c:pt>
                <c:pt idx="9">
                  <c:v>6.2803449999999996</c:v>
                </c:pt>
                <c:pt idx="10">
                  <c:v>7.1979239999999995</c:v>
                </c:pt>
                <c:pt idx="11">
                  <c:v>7.6810799999999997</c:v>
                </c:pt>
                <c:pt idx="12">
                  <c:v>8.6683969999999988</c:v>
                </c:pt>
                <c:pt idx="13">
                  <c:v>9.4351129999999994</c:v>
                </c:pt>
                <c:pt idx="14">
                  <c:v>10.087235</c:v>
                </c:pt>
                <c:pt idx="15">
                  <c:v>10.507555</c:v>
                </c:pt>
                <c:pt idx="16">
                  <c:v>11.392275999999999</c:v>
                </c:pt>
                <c:pt idx="17">
                  <c:v>12.344702999999999</c:v>
                </c:pt>
                <c:pt idx="18">
                  <c:v>13.040585</c:v>
                </c:pt>
                <c:pt idx="19">
                  <c:v>13.412118999999999</c:v>
                </c:pt>
                <c:pt idx="20">
                  <c:v>13.839516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710F-4BB1-A278-A9D7F7B6ECAA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50% instrumented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Tabelle1!$A$2:$A$22</c:f>
              <c:numCache>
                <c:formatCode>General</c:formatCode>
                <c:ptCount val="21"/>
                <c:pt idx="0">
                  <c:v>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300</c:v>
                </c:pt>
                <c:pt idx="7">
                  <c:v>350</c:v>
                </c:pt>
                <c:pt idx="8">
                  <c:v>400</c:v>
                </c:pt>
                <c:pt idx="9">
                  <c:v>450</c:v>
                </c:pt>
                <c:pt idx="10">
                  <c:v>500</c:v>
                </c:pt>
                <c:pt idx="11">
                  <c:v>550</c:v>
                </c:pt>
                <c:pt idx="12">
                  <c:v>600</c:v>
                </c:pt>
                <c:pt idx="13">
                  <c:v>650</c:v>
                </c:pt>
                <c:pt idx="14">
                  <c:v>700</c:v>
                </c:pt>
                <c:pt idx="15">
                  <c:v>750</c:v>
                </c:pt>
                <c:pt idx="16">
                  <c:v>800</c:v>
                </c:pt>
                <c:pt idx="17">
                  <c:v>850</c:v>
                </c:pt>
                <c:pt idx="18">
                  <c:v>900</c:v>
                </c:pt>
                <c:pt idx="19">
                  <c:v>950</c:v>
                </c:pt>
                <c:pt idx="20">
                  <c:v>1000</c:v>
                </c:pt>
              </c:numCache>
            </c:numRef>
          </c:xVal>
          <c:yVal>
            <c:numRef>
              <c:f>Tabelle1!$D$2:$D$22</c:f>
              <c:numCache>
                <c:formatCode>General</c:formatCode>
                <c:ptCount val="21"/>
                <c:pt idx="0">
                  <c:v>1.1557999999999999E-2</c:v>
                </c:pt>
                <c:pt idx="1">
                  <c:v>0.91562299999999996</c:v>
                </c:pt>
                <c:pt idx="2">
                  <c:v>1.778651</c:v>
                </c:pt>
                <c:pt idx="3">
                  <c:v>2.6602509999999997</c:v>
                </c:pt>
                <c:pt idx="4">
                  <c:v>3.3790609999999996</c:v>
                </c:pt>
                <c:pt idx="5">
                  <c:v>4.3803909999999995</c:v>
                </c:pt>
                <c:pt idx="6">
                  <c:v>5.0282689999999999</c:v>
                </c:pt>
                <c:pt idx="7">
                  <c:v>5.8412829999999998</c:v>
                </c:pt>
                <c:pt idx="8">
                  <c:v>6.6457739999999994</c:v>
                </c:pt>
                <c:pt idx="9">
                  <c:v>7.4146769999999993</c:v>
                </c:pt>
                <c:pt idx="10">
                  <c:v>8.391430999999999</c:v>
                </c:pt>
                <c:pt idx="11">
                  <c:v>9.2425789999999992</c:v>
                </c:pt>
                <c:pt idx="12">
                  <c:v>9.8782730000000001</c:v>
                </c:pt>
                <c:pt idx="13">
                  <c:v>10.778644</c:v>
                </c:pt>
                <c:pt idx="14">
                  <c:v>11.666587999999999</c:v>
                </c:pt>
                <c:pt idx="15">
                  <c:v>12.504885999999999</c:v>
                </c:pt>
                <c:pt idx="16">
                  <c:v>13.397300999999999</c:v>
                </c:pt>
                <c:pt idx="17">
                  <c:v>13.915633</c:v>
                </c:pt>
                <c:pt idx="18">
                  <c:v>15.164887999999999</c:v>
                </c:pt>
                <c:pt idx="19">
                  <c:v>15.944175</c:v>
                </c:pt>
                <c:pt idx="20">
                  <c:v>16.330401999999999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710F-4BB1-A278-A9D7F7B6ECAA}"/>
            </c:ext>
          </c:extLst>
        </c:ser>
        <c:ser>
          <c:idx val="3"/>
          <c:order val="3"/>
          <c:tx>
            <c:strRef>
              <c:f>Tabelle1!$E$1</c:f>
              <c:strCache>
                <c:ptCount val="1"/>
                <c:pt idx="0">
                  <c:v>75% instrumented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Tabelle1!$A$2:$A$22</c:f>
              <c:numCache>
                <c:formatCode>General</c:formatCode>
                <c:ptCount val="21"/>
                <c:pt idx="0">
                  <c:v>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300</c:v>
                </c:pt>
                <c:pt idx="7">
                  <c:v>350</c:v>
                </c:pt>
                <c:pt idx="8">
                  <c:v>400</c:v>
                </c:pt>
                <c:pt idx="9">
                  <c:v>450</c:v>
                </c:pt>
                <c:pt idx="10">
                  <c:v>500</c:v>
                </c:pt>
                <c:pt idx="11">
                  <c:v>550</c:v>
                </c:pt>
                <c:pt idx="12">
                  <c:v>600</c:v>
                </c:pt>
                <c:pt idx="13">
                  <c:v>650</c:v>
                </c:pt>
                <c:pt idx="14">
                  <c:v>700</c:v>
                </c:pt>
                <c:pt idx="15">
                  <c:v>750</c:v>
                </c:pt>
                <c:pt idx="16">
                  <c:v>800</c:v>
                </c:pt>
                <c:pt idx="17">
                  <c:v>850</c:v>
                </c:pt>
                <c:pt idx="18">
                  <c:v>900</c:v>
                </c:pt>
                <c:pt idx="19">
                  <c:v>950</c:v>
                </c:pt>
                <c:pt idx="20">
                  <c:v>1000</c:v>
                </c:pt>
              </c:numCache>
            </c:numRef>
          </c:xVal>
          <c:yVal>
            <c:numRef>
              <c:f>Tabelle1!$E$2:$E$22</c:f>
              <c:numCache>
                <c:formatCode>General</c:formatCode>
                <c:ptCount val="21"/>
                <c:pt idx="0">
                  <c:v>9.7129999999999994E-3</c:v>
                </c:pt>
                <c:pt idx="1">
                  <c:v>0.92712299999999992</c:v>
                </c:pt>
                <c:pt idx="2">
                  <c:v>1.846625</c:v>
                </c:pt>
                <c:pt idx="3">
                  <c:v>2.8945249999999998</c:v>
                </c:pt>
                <c:pt idx="4">
                  <c:v>3.8724859999999999</c:v>
                </c:pt>
                <c:pt idx="5">
                  <c:v>4.5970509999999996</c:v>
                </c:pt>
                <c:pt idx="6">
                  <c:v>5.4771570000000001</c:v>
                </c:pt>
                <c:pt idx="7">
                  <c:v>6.52719</c:v>
                </c:pt>
                <c:pt idx="8">
                  <c:v>7.4127489999999998</c:v>
                </c:pt>
                <c:pt idx="9">
                  <c:v>8.3324049999999996</c:v>
                </c:pt>
                <c:pt idx="10">
                  <c:v>9.3926920000000003</c:v>
                </c:pt>
                <c:pt idx="11">
                  <c:v>10.189570999999999</c:v>
                </c:pt>
                <c:pt idx="12">
                  <c:v>11.225735999999999</c:v>
                </c:pt>
                <c:pt idx="13">
                  <c:v>12.247584999999999</c:v>
                </c:pt>
                <c:pt idx="14">
                  <c:v>13.005837999999999</c:v>
                </c:pt>
                <c:pt idx="15">
                  <c:v>14.216921999999999</c:v>
                </c:pt>
                <c:pt idx="16">
                  <c:v>14.965423999999999</c:v>
                </c:pt>
                <c:pt idx="17">
                  <c:v>15.776511999999999</c:v>
                </c:pt>
                <c:pt idx="18">
                  <c:v>17.143177999999999</c:v>
                </c:pt>
                <c:pt idx="19">
                  <c:v>17.503874</c:v>
                </c:pt>
                <c:pt idx="20">
                  <c:v>18.307804000000001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710F-4BB1-A278-A9D7F7B6ECAA}"/>
            </c:ext>
          </c:extLst>
        </c:ser>
        <c:ser>
          <c:idx val="4"/>
          <c:order val="4"/>
          <c:tx>
            <c:strRef>
              <c:f>Tabelle1!$F$1</c:f>
              <c:strCache>
                <c:ptCount val="1"/>
                <c:pt idx="0">
                  <c:v>100% instrumented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Tabelle1!$A$2:$A$22</c:f>
              <c:numCache>
                <c:formatCode>General</c:formatCode>
                <c:ptCount val="21"/>
                <c:pt idx="0">
                  <c:v>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300</c:v>
                </c:pt>
                <c:pt idx="7">
                  <c:v>350</c:v>
                </c:pt>
                <c:pt idx="8">
                  <c:v>400</c:v>
                </c:pt>
                <c:pt idx="9">
                  <c:v>450</c:v>
                </c:pt>
                <c:pt idx="10">
                  <c:v>500</c:v>
                </c:pt>
                <c:pt idx="11">
                  <c:v>550</c:v>
                </c:pt>
                <c:pt idx="12">
                  <c:v>600</c:v>
                </c:pt>
                <c:pt idx="13">
                  <c:v>650</c:v>
                </c:pt>
                <c:pt idx="14">
                  <c:v>700</c:v>
                </c:pt>
                <c:pt idx="15">
                  <c:v>750</c:v>
                </c:pt>
                <c:pt idx="16">
                  <c:v>800</c:v>
                </c:pt>
                <c:pt idx="17">
                  <c:v>850</c:v>
                </c:pt>
                <c:pt idx="18">
                  <c:v>900</c:v>
                </c:pt>
                <c:pt idx="19">
                  <c:v>950</c:v>
                </c:pt>
                <c:pt idx="20">
                  <c:v>1000</c:v>
                </c:pt>
              </c:numCache>
            </c:numRef>
          </c:xVal>
          <c:yVal>
            <c:numRef>
              <c:f>Tabelle1!$F$2:$F$22</c:f>
              <c:numCache>
                <c:formatCode>General</c:formatCode>
                <c:ptCount val="21"/>
                <c:pt idx="0">
                  <c:v>1.0059999999999999E-2</c:v>
                </c:pt>
                <c:pt idx="1">
                  <c:v>1.0514159999999999</c:v>
                </c:pt>
                <c:pt idx="2">
                  <c:v>2.1033010000000001</c:v>
                </c:pt>
                <c:pt idx="3">
                  <c:v>3.1397459999999997</c:v>
                </c:pt>
                <c:pt idx="4">
                  <c:v>4.1685099999999995</c:v>
                </c:pt>
                <c:pt idx="5">
                  <c:v>5.3241129999999997</c:v>
                </c:pt>
                <c:pt idx="6">
                  <c:v>6.2842009999999995</c:v>
                </c:pt>
                <c:pt idx="7">
                  <c:v>7.2598039999999999</c:v>
                </c:pt>
                <c:pt idx="8">
                  <c:v>8.3329399999999989</c:v>
                </c:pt>
                <c:pt idx="9">
                  <c:v>9.4686489999999992</c:v>
                </c:pt>
                <c:pt idx="10">
                  <c:v>10.489989999999999</c:v>
                </c:pt>
                <c:pt idx="11">
                  <c:v>11.54289</c:v>
                </c:pt>
                <c:pt idx="12">
                  <c:v>12.687685999999999</c:v>
                </c:pt>
                <c:pt idx="13">
                  <c:v>13.882693999999999</c:v>
                </c:pt>
                <c:pt idx="14">
                  <c:v>14.834852</c:v>
                </c:pt>
                <c:pt idx="15">
                  <c:v>15.9589</c:v>
                </c:pt>
                <c:pt idx="16">
                  <c:v>16.855599999999999</c:v>
                </c:pt>
                <c:pt idx="17">
                  <c:v>17.813503999999998</c:v>
                </c:pt>
                <c:pt idx="18">
                  <c:v>18.998152999999999</c:v>
                </c:pt>
                <c:pt idx="19">
                  <c:v>19.864312999999999</c:v>
                </c:pt>
                <c:pt idx="20">
                  <c:v>20.764976000000001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8-710F-4BB1-A278-A9D7F7B6EC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5236736"/>
        <c:axId val="325240064"/>
      </c:scatterChart>
      <c:valAx>
        <c:axId val="3252367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Number of targets with a constructor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325240064"/>
        <c:crosses val="autoZero"/>
        <c:crossBetween val="midCat"/>
      </c:valAx>
      <c:valAx>
        <c:axId val="325240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Runtime of target analysis in seconds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32523673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AC6211-610F-44E5-BF19-D3CDF6EDD281}" type="datetimeFigureOut">
              <a:rPr lang="de-DE" smtClean="0"/>
              <a:t>24.09.2024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D61AA8-FB04-42D1-9939-D1A1356F808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431560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7435D3-23A6-45D3-8DFA-7317DC1E7A64}" type="datetimeFigureOut">
              <a:rPr lang="de-DE" smtClean="0"/>
              <a:t>24.09.2024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9AC09-DF60-43F4-96BF-67D4D9A74094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331825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9365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838476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009928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660378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719941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71091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311144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469336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758647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642021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48500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413657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67464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elfolie_TU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0" y="1025526"/>
            <a:ext cx="12192000" cy="5832476"/>
          </a:xfrm>
          <a:prstGeom prst="rect">
            <a:avLst/>
          </a:prstGeom>
          <a:gradFill>
            <a:gsLst>
              <a:gs pos="14000">
                <a:schemeClr val="tx2"/>
              </a:gs>
              <a:gs pos="100000">
                <a:schemeClr val="accent1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74714" y="4494775"/>
            <a:ext cx="10438871" cy="1334525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>
                    <a:alpha val="80000"/>
                  </a:schemeClr>
                </a:solidFill>
              </a:defRPr>
            </a:lvl1pPr>
            <a:lvl2pPr marL="457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Edit subtitle </a:t>
            </a:r>
            <a:r>
              <a:rPr lang="en-US" noProof="0"/>
              <a:t>by clicking</a:t>
            </a:r>
            <a:br>
              <a:rPr lang="en-US"/>
            </a:br>
            <a:r>
              <a:rPr lang="en-US"/>
              <a:t>Place</a:t>
            </a:r>
            <a:r>
              <a:rPr lang="en-US" dirty="0"/>
              <a:t>/occasion of the </a:t>
            </a:r>
            <a:r>
              <a:rPr lang="en-US" noProof="0" dirty="0"/>
              <a:t>presentation</a:t>
            </a:r>
            <a:r>
              <a:rPr lang="en-US" dirty="0"/>
              <a:t> and Date</a:t>
            </a:r>
          </a:p>
        </p:txBody>
      </p:sp>
      <p:sp>
        <p:nvSpPr>
          <p:cNvPr id="4" name="Rechteck 3"/>
          <p:cNvSpPr/>
          <p:nvPr/>
        </p:nvSpPr>
        <p:spPr>
          <a:xfrm>
            <a:off x="0" y="1025525"/>
            <a:ext cx="12192000" cy="171451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874713" y="3392203"/>
            <a:ext cx="10438873" cy="972108"/>
          </a:xfrm>
          <a:ln>
            <a:noFill/>
          </a:ln>
        </p:spPr>
        <p:txBody>
          <a:bodyPr/>
          <a:lstStyle>
            <a:lvl1pPr marL="0" marR="0" indent="0" algn="l" defTabSz="91426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Edit title by clicking</a:t>
            </a: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731" y="328249"/>
            <a:ext cx="1218534" cy="554589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31"/>
            <a:ext cx="1764738" cy="513188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01781A34-A149-0246-9EC4-ECC7D2EDAAA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2514" y="4506997"/>
            <a:ext cx="2289484" cy="1436291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56FBCDF3-0939-8241-8D3C-BAD4B172FB80}"/>
              </a:ext>
            </a:extLst>
          </p:cNvPr>
          <p:cNvSpPr txBox="1"/>
          <p:nvPr userDrawn="1"/>
        </p:nvSpPr>
        <p:spPr>
          <a:xfrm>
            <a:off x="783958" y="2619434"/>
            <a:ext cx="7066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alpha val="80000"/>
                  </a:schemeClr>
                </a:solidFill>
              </a:rPr>
              <a:t>Center for Information Services and High Performance Computing (ZIH)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74713" y="2420841"/>
            <a:ext cx="10438873" cy="637305"/>
          </a:xfrm>
          <a:ln>
            <a:noFill/>
          </a:ln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Edit Name Surname</a:t>
            </a:r>
          </a:p>
        </p:txBody>
      </p:sp>
    </p:spTree>
    <p:extLst>
      <p:ext uri="{BB962C8B-B14F-4D97-AF65-F5344CB8AC3E}">
        <p14:creationId xmlns:p14="http://schemas.microsoft.com/office/powerpoint/2010/main" val="1330912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6"/>
            <a:ext cx="12192000" cy="612933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noProof="0" dirty="0"/>
              <a:t>Insert image by clicking the symbol</a:t>
            </a:r>
          </a:p>
        </p:txBody>
      </p:sp>
    </p:spTree>
    <p:extLst>
      <p:ext uri="{BB962C8B-B14F-4D97-AF65-F5344CB8AC3E}">
        <p14:creationId xmlns:p14="http://schemas.microsoft.com/office/powerpoint/2010/main" val="2679611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_T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74712" y="4494775"/>
            <a:ext cx="10438873" cy="1334525"/>
          </a:xfrm>
        </p:spPr>
        <p:txBody>
          <a:bodyPr/>
          <a:lstStyle>
            <a:lvl1pPr marL="0" marR="0" indent="0" algn="l" defTabSz="91426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bg2"/>
                </a:solidFill>
              </a:defRPr>
            </a:lvl1pPr>
            <a:lvl2pPr marL="457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Edit master format </a:t>
            </a:r>
            <a:r>
              <a:rPr lang="en-US" noProof="0"/>
              <a:t>by clicking</a:t>
            </a:r>
            <a:br>
              <a:rPr lang="en-US"/>
            </a:br>
            <a:r>
              <a:rPr lang="en-US"/>
              <a:t>Place/occasion of the presentation Date</a:t>
            </a:r>
            <a:endParaRPr lang="en-US" dirty="0"/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74713" y="2420841"/>
            <a:ext cx="10438873" cy="828676"/>
          </a:xfrm>
          <a:ln>
            <a:noFill/>
          </a:ln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 dirty="0"/>
              <a:t>Edit Name Surname</a:t>
            </a:r>
            <a:br>
              <a:rPr lang="en-US" noProof="0" dirty="0"/>
            </a:br>
            <a:r>
              <a:rPr lang="en-US" noProof="0" dirty="0"/>
              <a:t>Center for Information Services  and High Performance Computing (ZIH)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74713" y="3392203"/>
            <a:ext cx="10438873" cy="972108"/>
          </a:xfrm>
          <a:ln>
            <a:noFill/>
          </a:ln>
        </p:spPr>
        <p:txBody>
          <a:bodyPr/>
          <a:lstStyle>
            <a:lvl1pPr marL="0" marR="0" indent="0" algn="l" defTabSz="91426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Edit title by clicking</a:t>
            </a:r>
          </a:p>
        </p:txBody>
      </p:sp>
      <p:cxnSp>
        <p:nvCxnSpPr>
          <p:cNvPr id="8" name="Gerade Verbindung 14"/>
          <p:cNvCxnSpPr/>
          <p:nvPr/>
        </p:nvCxnSpPr>
        <p:spPr>
          <a:xfrm>
            <a:off x="0" y="1026000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4"/>
          <p:cNvCxnSpPr/>
          <p:nvPr/>
        </p:nvCxnSpPr>
        <p:spPr>
          <a:xfrm>
            <a:off x="0" y="1206000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731" y="328249"/>
            <a:ext cx="1218534" cy="554589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31"/>
            <a:ext cx="1764738" cy="513188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17A683ED-7F0F-6C40-9B64-FABE6A62DF8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7615" y="4506997"/>
            <a:ext cx="2394382" cy="1479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198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sz="quarter" idx="10" hasCustomPrompt="1"/>
          </p:nvPr>
        </p:nvSpPr>
        <p:spPr>
          <a:xfrm>
            <a:off x="874711" y="1484313"/>
            <a:ext cx="10580688" cy="4344987"/>
          </a:xfrm>
        </p:spPr>
        <p:txBody>
          <a:bodyPr/>
          <a:lstStyle>
            <a:lvl1pPr marL="0" marR="0" indent="0" algn="l" defTabSz="91426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  <a:lvl2pPr marL="395942" marR="0" indent="-323953" algn="l" defTabSz="914269" rtl="0" eaLnBrk="1" fontAlgn="auto" latinLnBrk="0" hangingPunct="1">
              <a:lnSpc>
                <a:spcPct val="14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Open Sans" panose="020B0606030504020204" pitchFamily="34" charset="0"/>
              <a:buChar char="—"/>
              <a:tabLst/>
              <a:defRPr sz="1800" baseline="0"/>
            </a:lvl2pPr>
            <a:lvl3pPr marL="396000" marR="0" indent="-216000" algn="l" defTabSz="914269" rtl="0" eaLnBrk="1" fontAlgn="auto" latinLnBrk="0" hangingPunct="1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Symbol" pitchFamily="2" charset="2"/>
              <a:buChar char="-"/>
              <a:tabLst/>
              <a:defRPr sz="1600"/>
            </a:lvl3pPr>
            <a:lvl4pPr marL="576000" marR="0" indent="-179969" algn="l" defTabSz="914269" rtl="0" eaLnBrk="1" fontAlgn="auto" latinLnBrk="0" hangingPunct="1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Symbol" pitchFamily="2" charset="2"/>
              <a:buChar char="-"/>
              <a:tabLst/>
              <a:defRPr sz="1600"/>
            </a:lvl4pPr>
            <a:lvl5pPr>
              <a:lnSpc>
                <a:spcPct val="120000"/>
              </a:lnSpc>
              <a:defRPr sz="1600"/>
            </a:lvl5pPr>
          </a:lstStyle>
          <a:p>
            <a:pPr marL="0" marR="0" lvl="0" indent="0" algn="l" defTabSz="91426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05E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First level (18pt)</a:t>
            </a:r>
          </a:p>
          <a:p>
            <a:pPr marL="395942" marR="0" lvl="1" indent="-323953" algn="l" defTabSz="914269" rtl="0" eaLnBrk="1" fontAlgn="auto" latinLnBrk="0" hangingPunct="1">
              <a:lnSpc>
                <a:spcPct val="14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Open Sans" panose="020B0606030504020204" pitchFamily="34" charset="0"/>
              <a:buChar char="—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05E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Second level for lists</a:t>
            </a:r>
          </a:p>
          <a:p>
            <a:pPr marL="396000" marR="0" lvl="2" indent="-216000" algn="l" defTabSz="914269" rtl="0" eaLnBrk="1" fontAlgn="auto" latinLnBrk="0" hangingPunct="1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Symbol" pitchFamily="2" charset="2"/>
              <a:buChar char="-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305E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Third level (16pt)</a:t>
            </a:r>
          </a:p>
          <a:p>
            <a:pPr marL="576000" marR="0" lvl="3" indent="-179969" algn="l" defTabSz="914269" rtl="0" eaLnBrk="1" fontAlgn="auto" latinLnBrk="0" hangingPunct="1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Symbol" pitchFamily="2" charset="2"/>
              <a:buChar char="-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305E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Fifth level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22AA8FD-639D-4F4A-84B9-72CC245A2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828119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0" y="2"/>
            <a:ext cx="12192000" cy="6129336"/>
          </a:xfrm>
          <a:prstGeom prst="rect">
            <a:avLst/>
          </a:prstGeom>
          <a:gradFill>
            <a:gsLst>
              <a:gs pos="14000">
                <a:srgbClr val="00305E"/>
              </a:gs>
              <a:gs pos="100000">
                <a:schemeClr val="accent1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74712" y="3387259"/>
            <a:ext cx="10580687" cy="1198491"/>
          </a:xfrm>
        </p:spPr>
        <p:txBody>
          <a:bodyPr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Edit title by clicking</a:t>
            </a:r>
          </a:p>
        </p:txBody>
      </p:sp>
    </p:spTree>
    <p:extLst>
      <p:ext uri="{BB962C8B-B14F-4D97-AF65-F5344CB8AC3E}">
        <p14:creationId xmlns:p14="http://schemas.microsoft.com/office/powerpoint/2010/main" val="1247067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/>
              <a:t>Edit title by clicking</a:t>
            </a:r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 hasCustomPrompt="1"/>
          </p:nvPr>
        </p:nvSpPr>
        <p:spPr>
          <a:xfrm>
            <a:off x="6267449" y="1484314"/>
            <a:ext cx="5187950" cy="434498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noProof="0" dirty="0"/>
              <a:t>Insert image by clicking the symbol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 hasCustomPrompt="1"/>
          </p:nvPr>
        </p:nvSpPr>
        <p:spPr>
          <a:xfrm>
            <a:off x="874713" y="1484314"/>
            <a:ext cx="5195887" cy="4344985"/>
          </a:xfrm>
        </p:spPr>
        <p:txBody>
          <a:bodyPr/>
          <a:lstStyle>
            <a:lvl1pPr marL="0" marR="0" indent="0" algn="l" defTabSz="91426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baseline="0"/>
            </a:lvl1pPr>
            <a:lvl2pPr marL="395942" marR="0" indent="-323953" algn="l" defTabSz="914269" rtl="0" eaLnBrk="1" fontAlgn="auto" latinLnBrk="0" hangingPunct="1">
              <a:lnSpc>
                <a:spcPct val="14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Open Sans" panose="020B0606030504020204" pitchFamily="34" charset="0"/>
              <a:buChar char="—"/>
              <a:tabLst/>
              <a:defRPr/>
            </a:lvl2pPr>
            <a:lvl3pPr marL="396000" marR="0" indent="-216000" algn="l" defTabSz="914269" rtl="0" eaLnBrk="1" fontAlgn="auto" latinLnBrk="0" hangingPunct="1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Symbol" pitchFamily="2" charset="2"/>
              <a:buChar char="-"/>
              <a:tabLst/>
              <a:defRPr/>
            </a:lvl3pPr>
            <a:lvl4pPr marL="395942" marR="0" indent="-215969" algn="l" defTabSz="914269" rtl="0" eaLnBrk="1" fontAlgn="auto" latinLnBrk="0" hangingPunct="1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lvl4pPr>
            <a:lvl5pPr marL="575916" marR="0" indent="-179362" algn="l" defTabSz="914269" rtl="0" eaLnBrk="1" fontAlgn="auto" latinLnBrk="0" hangingPunct="1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lvl5pPr>
          </a:lstStyle>
          <a:p>
            <a:pPr marL="0" marR="0" lvl="0" indent="0" algn="l" defTabSz="91426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05E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First level (18pt)</a:t>
            </a:r>
          </a:p>
          <a:p>
            <a:pPr marL="395942" marR="0" lvl="1" indent="-323953" algn="l" defTabSz="914269" rtl="0" eaLnBrk="1" fontAlgn="auto" latinLnBrk="0" hangingPunct="1">
              <a:lnSpc>
                <a:spcPct val="14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Open Sans" panose="020B0606030504020204" pitchFamily="34" charset="0"/>
              <a:buChar char="—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05E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Second level for lists</a:t>
            </a:r>
          </a:p>
          <a:p>
            <a:pPr marL="396000" marR="0" lvl="2" indent="-216000" algn="l" defTabSz="914269" rtl="0" eaLnBrk="1" fontAlgn="auto" latinLnBrk="0" hangingPunct="1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Symbol" pitchFamily="2" charset="2"/>
              <a:buChar char="-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305E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Third level (16pt)</a:t>
            </a:r>
          </a:p>
        </p:txBody>
      </p:sp>
    </p:spTree>
    <p:extLst>
      <p:ext uri="{BB962C8B-B14F-4D97-AF65-F5344CB8AC3E}">
        <p14:creationId xmlns:p14="http://schemas.microsoft.com/office/powerpoint/2010/main" val="4170242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 hasCustomPrompt="1"/>
          </p:nvPr>
        </p:nvSpPr>
        <p:spPr>
          <a:xfrm>
            <a:off x="874713" y="1484314"/>
            <a:ext cx="5195887" cy="4344985"/>
          </a:xfrm>
        </p:spPr>
        <p:txBody>
          <a:bodyPr/>
          <a:lstStyle>
            <a:lvl1pPr marL="0" marR="0" indent="0" algn="l" defTabSz="91426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  <a:lvl2pPr marL="395942" marR="0" indent="-323953" algn="l" defTabSz="914269" rtl="0" eaLnBrk="1" fontAlgn="auto" latinLnBrk="0" hangingPunct="1">
              <a:lnSpc>
                <a:spcPct val="14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Open Sans" panose="020B0606030504020204" pitchFamily="34" charset="0"/>
              <a:buChar char="—"/>
              <a:tabLst/>
              <a:defRPr/>
            </a:lvl2pPr>
            <a:lvl3pPr marL="396000" marR="0" indent="-216000" algn="l" defTabSz="914269" rtl="0" eaLnBrk="1" fontAlgn="auto" latinLnBrk="0" hangingPunct="1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Symbol" pitchFamily="2" charset="2"/>
              <a:buChar char="-"/>
              <a:tabLst/>
              <a:defRPr/>
            </a:lvl3pPr>
            <a:lvl4pPr marL="395942" marR="0" indent="-215969" algn="l" defTabSz="914269" rtl="0" eaLnBrk="1" fontAlgn="auto" latinLnBrk="0" hangingPunct="1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lvl4pPr>
            <a:lvl5pPr marL="575916" marR="0" indent="-179362" algn="l" defTabSz="914269" rtl="0" eaLnBrk="1" fontAlgn="auto" latinLnBrk="0" hangingPunct="1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lvl5pPr>
          </a:lstStyle>
          <a:p>
            <a:pPr marL="0" marR="0" lvl="0" indent="0" algn="l" defTabSz="91426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05E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First level (18pt)</a:t>
            </a:r>
          </a:p>
          <a:p>
            <a:pPr marL="395942" marR="0" lvl="1" indent="-323953" algn="l" defTabSz="914269" rtl="0" eaLnBrk="1" fontAlgn="auto" latinLnBrk="0" hangingPunct="1">
              <a:lnSpc>
                <a:spcPct val="14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Open Sans" panose="020B0606030504020204" pitchFamily="34" charset="0"/>
              <a:buChar char="—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05E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Second level for lists</a:t>
            </a:r>
          </a:p>
          <a:p>
            <a:pPr marL="396000" marR="0" lvl="2" indent="-216000" algn="l" defTabSz="914269" rtl="0" eaLnBrk="1" fontAlgn="auto" latinLnBrk="0" hangingPunct="1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Symbol" pitchFamily="2" charset="2"/>
              <a:buChar char="-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305E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Third level (16pt)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267449" y="1484315"/>
            <a:ext cx="5187950" cy="4344984"/>
          </a:xfrm>
        </p:spPr>
        <p:txBody>
          <a:bodyPr/>
          <a:lstStyle>
            <a:lvl1pPr marL="0" marR="0" indent="0" algn="l" defTabSz="91426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  <a:lvl2pPr marL="395942" marR="0" indent="-323953" algn="l" defTabSz="914269" rtl="0" eaLnBrk="1" fontAlgn="auto" latinLnBrk="0" hangingPunct="1">
              <a:lnSpc>
                <a:spcPct val="14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Open Sans" panose="020B0606030504020204" pitchFamily="34" charset="0"/>
              <a:buChar char="—"/>
              <a:tabLst/>
              <a:defRPr/>
            </a:lvl2pPr>
            <a:lvl3pPr marL="396000" marR="0" indent="-216000" algn="l" defTabSz="914269" rtl="0" eaLnBrk="1" fontAlgn="auto" latinLnBrk="0" hangingPunct="1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Symbol" pitchFamily="2" charset="2"/>
              <a:buChar char="-"/>
              <a:tabLst/>
              <a:defRPr/>
            </a:lvl3pPr>
            <a:lvl4pPr marL="395942" marR="0" indent="-215969" algn="l" defTabSz="914269" rtl="0" eaLnBrk="1" fontAlgn="auto" latinLnBrk="0" hangingPunct="1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lvl4pPr>
            <a:lvl5pPr marL="575916" marR="0" indent="-179362" algn="l" defTabSz="914269" rtl="0" eaLnBrk="1" fontAlgn="auto" latinLnBrk="0" hangingPunct="1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lvl5pPr>
          </a:lstStyle>
          <a:p>
            <a:pPr marL="0" marR="0" lvl="0" indent="0" algn="l" defTabSz="91426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05E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First level (18pt)</a:t>
            </a:r>
          </a:p>
          <a:p>
            <a:pPr marL="395942" marR="0" lvl="1" indent="-323953" algn="l" defTabSz="914269" rtl="0" eaLnBrk="1" fontAlgn="auto" latinLnBrk="0" hangingPunct="1">
              <a:lnSpc>
                <a:spcPct val="14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Open Sans" panose="020B0606030504020204" pitchFamily="34" charset="0"/>
              <a:buChar char="—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05E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Second level for lists</a:t>
            </a:r>
          </a:p>
          <a:p>
            <a:pPr marL="396000" marR="0" lvl="2" indent="-216000" algn="l" defTabSz="914269" rtl="0" eaLnBrk="1" fontAlgn="auto" latinLnBrk="0" hangingPunct="1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Symbol" pitchFamily="2" charset="2"/>
              <a:buChar char="-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305E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Third level (16pt)</a:t>
            </a:r>
          </a:p>
        </p:txBody>
      </p:sp>
    </p:spTree>
    <p:extLst>
      <p:ext uri="{BB962C8B-B14F-4D97-AF65-F5344CB8AC3E}">
        <p14:creationId xmlns:p14="http://schemas.microsoft.com/office/powerpoint/2010/main" val="113661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74712" y="346075"/>
            <a:ext cx="10580687" cy="684213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Edit master title format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 hasCustomPrompt="1"/>
          </p:nvPr>
        </p:nvSpPr>
        <p:spPr>
          <a:xfrm>
            <a:off x="874712" y="1484314"/>
            <a:ext cx="3399576" cy="434498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noProof="0" dirty="0"/>
              <a:t>First level (18pt)</a:t>
            </a:r>
          </a:p>
          <a:p>
            <a:pPr lvl="1"/>
            <a:r>
              <a:rPr lang="en-US" noProof="0" dirty="0"/>
              <a:t>Second level for lists</a:t>
            </a:r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070849" y="1484315"/>
            <a:ext cx="3384550" cy="4344984"/>
          </a:xfrm>
        </p:spPr>
        <p:txBody>
          <a:bodyPr/>
          <a:lstStyle>
            <a:lvl1pPr>
              <a:defRPr/>
            </a:lvl1pPr>
            <a:lvl2pPr>
              <a:defRPr/>
            </a:lvl2pPr>
          </a:lstStyle>
          <a:p>
            <a:pPr lvl="0"/>
            <a:r>
              <a:rPr lang="en-US" noProof="0" dirty="0"/>
              <a:t>First level (18pt)</a:t>
            </a:r>
          </a:p>
          <a:p>
            <a:pPr lvl="1"/>
            <a:r>
              <a:rPr lang="en-US" noProof="0" dirty="0"/>
              <a:t>Second level for lists</a:t>
            </a:r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457700" y="1484315"/>
            <a:ext cx="3416300" cy="434498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noProof="0" dirty="0"/>
              <a:t>First level (18pt)</a:t>
            </a:r>
          </a:p>
          <a:p>
            <a:pPr lvl="1"/>
            <a:r>
              <a:rPr lang="en-US" noProof="0" dirty="0"/>
              <a:t>Second level for lists</a:t>
            </a:r>
          </a:p>
          <a:p>
            <a:pPr lvl="2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43359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74712" y="346076"/>
            <a:ext cx="10580687" cy="509588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/>
              <a:t>Edit master title format</a:t>
            </a:r>
          </a:p>
        </p:txBody>
      </p:sp>
    </p:spTree>
    <p:extLst>
      <p:ext uri="{BB962C8B-B14F-4D97-AF65-F5344CB8AC3E}">
        <p14:creationId xmlns:p14="http://schemas.microsoft.com/office/powerpoint/2010/main" val="1059847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74712" y="346076"/>
            <a:ext cx="10580687" cy="509588"/>
          </a:xfrm>
        </p:spPr>
        <p:txBody>
          <a:bodyPr/>
          <a:lstStyle>
            <a:lvl1pPr marL="0" marR="0" indent="0" algn="l" defTabSz="91426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305E"/>
                </a:solidFill>
                <a:effectLst/>
                <a:uLnTx/>
                <a:uFillTx/>
                <a:latin typeface="Open Sans" panose="020B0606030504020204" pitchFamily="34" charset="0"/>
                <a:ea typeface="+mj-ea"/>
                <a:cs typeface="+mj-cs"/>
              </a:rPr>
              <a:t>Edit master title format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030288"/>
            <a:ext cx="12192000" cy="509905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noProof="0" dirty="0"/>
              <a:t>Insert image by clicking the symbol</a:t>
            </a:r>
          </a:p>
        </p:txBody>
      </p:sp>
    </p:spTree>
    <p:extLst>
      <p:ext uri="{BB962C8B-B14F-4D97-AF65-F5344CB8AC3E}">
        <p14:creationId xmlns:p14="http://schemas.microsoft.com/office/powerpoint/2010/main" val="3258956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feld 11"/>
          <p:cNvSpPr txBox="1"/>
          <p:nvPr userDrawn="1"/>
        </p:nvSpPr>
        <p:spPr>
          <a:xfrm>
            <a:off x="5856649" y="6580040"/>
            <a:ext cx="616811" cy="216000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pPr marL="0" marR="0" lvl="0" indent="0" algn="l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en-US" sz="800" noProof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900" noProof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Slide</a:t>
            </a:r>
            <a:r>
              <a:rPr lang="en-US" sz="900" baseline="0" noProof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fld id="{38F97D41-8991-4148-BA02-56FEE4AAF2CC}" type="slidenum">
              <a:rPr lang="en-US" sz="900" baseline="0" noProof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marL="0" marR="0" lvl="0" indent="0" algn="l" defTabSz="9142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en-US" sz="900" baseline="0" noProof="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r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noProof="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Headline with </a:t>
            </a:r>
            <a:br>
              <a:rPr lang="en-US" noProof="0" dirty="0"/>
            </a:br>
            <a:r>
              <a:rPr lang="en-US" noProof="0" dirty="0"/>
              <a:t>two Lines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74712" y="1481138"/>
            <a:ext cx="10580687" cy="436086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First level (18pt)</a:t>
            </a:r>
          </a:p>
          <a:p>
            <a:pPr lvl="1"/>
            <a:r>
              <a:rPr lang="en-US" noProof="0" dirty="0"/>
              <a:t>Second level for lists</a:t>
            </a:r>
          </a:p>
          <a:p>
            <a:pPr lvl="2"/>
            <a:r>
              <a:rPr lang="en-US" noProof="0" dirty="0"/>
              <a:t>Third level (16pt)</a:t>
            </a:r>
          </a:p>
          <a:p>
            <a:pPr lvl="3"/>
            <a:r>
              <a:rPr lang="en-US" noProof="0" dirty="0"/>
              <a:t>Fourth level</a:t>
            </a:r>
          </a:p>
        </p:txBody>
      </p:sp>
      <p:cxnSp>
        <p:nvCxnSpPr>
          <p:cNvPr id="8" name="Gerade Verbindung 14"/>
          <p:cNvCxnSpPr/>
          <p:nvPr/>
        </p:nvCxnSpPr>
        <p:spPr>
          <a:xfrm>
            <a:off x="0" y="6123216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93" y="6336706"/>
            <a:ext cx="1115691" cy="324444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0ADAD0D3-333B-2D42-ACA0-C3366C0250CE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4997" y="6177525"/>
            <a:ext cx="930402" cy="553212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81C7F76C-C81D-864D-854F-91875519FD2F}"/>
              </a:ext>
            </a:extLst>
          </p:cNvPr>
          <p:cNvSpPr txBox="1"/>
          <p:nvPr userDrawn="1"/>
        </p:nvSpPr>
        <p:spPr>
          <a:xfrm>
            <a:off x="2462444" y="6323498"/>
            <a:ext cx="720000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aseline="0" noProof="0" dirty="0">
                <a:solidFill>
                  <a:schemeClr val="bg2"/>
                </a:solidFill>
              </a:rPr>
              <a:t>Score-P Control via Cmake</a:t>
            </a:r>
          </a:p>
        </p:txBody>
      </p:sp>
    </p:spTree>
    <p:extLst>
      <p:ext uri="{BB962C8B-B14F-4D97-AF65-F5344CB8AC3E}">
        <p14:creationId xmlns:p14="http://schemas.microsoft.com/office/powerpoint/2010/main" val="2089890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93" r:id="rId2"/>
    <p:sldLayoutId id="2147483894" r:id="rId3"/>
    <p:sldLayoutId id="2147483895" r:id="rId4"/>
    <p:sldLayoutId id="2147483897" r:id="rId5"/>
    <p:sldLayoutId id="2147483898" r:id="rId6"/>
    <p:sldLayoutId id="2147483899" r:id="rId7"/>
    <p:sldLayoutId id="2147483901" r:id="rId8"/>
    <p:sldLayoutId id="2147483902" r:id="rId9"/>
    <p:sldLayoutId id="2147483903" r:id="rId10"/>
  </p:sldLayoutIdLst>
  <p:hf hdr="0" ftr="0" dt="0"/>
  <p:txStyles>
    <p:titleStyle>
      <a:lvl1pPr algn="l" defTabSz="914269" rtl="0" eaLnBrk="1" latinLnBrk="0" hangingPunct="1">
        <a:spcBef>
          <a:spcPct val="0"/>
        </a:spcBef>
        <a:buNone/>
        <a:defRPr sz="2400" b="1" kern="1200" baseline="0">
          <a:solidFill>
            <a:schemeClr val="tx2"/>
          </a:solidFill>
          <a:latin typeface="Open Sans" panose="020B0606030504020204" pitchFamily="34" charset="0"/>
          <a:ea typeface="+mj-ea"/>
          <a:cs typeface="+mj-cs"/>
        </a:defRPr>
      </a:lvl1pPr>
    </p:titleStyle>
    <p:bodyStyle>
      <a:lvl1pPr marL="0" indent="0" algn="l" defTabSz="914269" rtl="0" eaLnBrk="1" latinLnBrk="0" hangingPunct="1">
        <a:spcBef>
          <a:spcPts val="600"/>
        </a:spcBef>
        <a:buFont typeface="Arial" panose="020B0604020202020204" pitchFamily="34" charset="0"/>
        <a:buNone/>
        <a:defRPr sz="1800" kern="1200" baseline="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1pPr>
      <a:lvl2pPr marL="395942" indent="-323953" algn="l" defTabSz="914269" rtl="0" eaLnBrk="1" latinLnBrk="0" hangingPunct="1">
        <a:lnSpc>
          <a:spcPct val="140000"/>
        </a:lnSpc>
        <a:spcBef>
          <a:spcPts val="300"/>
        </a:spcBef>
        <a:buFont typeface="Open Sans" panose="020B0606030504020204" pitchFamily="34" charset="0"/>
        <a:buChar char="—"/>
        <a:defRPr sz="1800" kern="1200" baseline="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2pPr>
      <a:lvl3pPr marL="396000" indent="-216000" algn="l" defTabSz="914269" rtl="0" eaLnBrk="1" latinLnBrk="0" hangingPunct="1">
        <a:lnSpc>
          <a:spcPct val="120000"/>
        </a:lnSpc>
        <a:spcBef>
          <a:spcPts val="300"/>
        </a:spcBef>
        <a:buFont typeface="Symbol" pitchFamily="2" charset="2"/>
        <a:buChar char="-"/>
        <a:defRPr sz="1600" kern="120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3pPr>
      <a:lvl4pPr marL="576000" marR="0" indent="-179969" algn="l" defTabSz="914269" rtl="0" eaLnBrk="1" fontAlgn="auto" latinLnBrk="0" hangingPunct="1">
        <a:lnSpc>
          <a:spcPct val="120000"/>
        </a:lnSpc>
        <a:spcBef>
          <a:spcPts val="300"/>
        </a:spcBef>
        <a:spcAft>
          <a:spcPts val="0"/>
        </a:spcAft>
        <a:buClrTx/>
        <a:buSzTx/>
        <a:buFont typeface="Symbol" pitchFamily="2" charset="2"/>
        <a:buChar char="-"/>
        <a:tabLst/>
        <a:defRPr sz="1600" kern="120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4pPr>
      <a:lvl5pPr marL="396554" indent="0" algn="l" defTabSz="914269" rtl="0" eaLnBrk="1" latinLnBrk="0" hangingPunct="1">
        <a:lnSpc>
          <a:spcPct val="120000"/>
        </a:lnSpc>
        <a:spcBef>
          <a:spcPts val="300"/>
        </a:spcBef>
        <a:buFont typeface="Symbol" panose="05050102010706020507" pitchFamily="18" charset="2"/>
        <a:buNone/>
        <a:defRPr sz="1600" kern="1200" baseline="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5pPr>
      <a:lvl6pPr marL="358723" indent="0" algn="l" defTabSz="914269" rtl="0" eaLnBrk="1" latinLnBrk="0" hangingPunct="1">
        <a:spcBef>
          <a:spcPts val="0"/>
        </a:spcBef>
        <a:buFont typeface="Arial" panose="020B0604020202020204" pitchFamily="34" charset="0"/>
        <a:buNone/>
        <a:defRPr sz="3200" b="1" kern="1200">
          <a:solidFill>
            <a:schemeClr val="bg1"/>
          </a:solidFill>
          <a:latin typeface="+mn-lt"/>
          <a:ea typeface="+mn-ea"/>
          <a:cs typeface="+mn-cs"/>
        </a:defRPr>
      </a:lvl6pPr>
      <a:lvl7pPr marL="358723" indent="0" algn="l" defTabSz="914269" rtl="0" eaLnBrk="1" latinLnBrk="0" hangingPunct="1">
        <a:spcBef>
          <a:spcPts val="0"/>
        </a:spcBef>
        <a:buFont typeface="Arial" panose="020B0604020202020204" pitchFamily="34" charset="0"/>
        <a:buNone/>
        <a:defRPr sz="3200" kern="1200">
          <a:solidFill>
            <a:schemeClr val="bg1"/>
          </a:solidFill>
          <a:latin typeface="+mn-lt"/>
          <a:ea typeface="+mn-ea"/>
          <a:cs typeface="+mn-cs"/>
        </a:defRPr>
      </a:lvl7pPr>
      <a:lvl8pPr marL="3428502" indent="-228566" algn="l" defTabSz="914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635" indent="-228566" algn="l" defTabSz="914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5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69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02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34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7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03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36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7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6" pos="992">
          <p15:clr>
            <a:srgbClr val="F26B43"/>
          </p15:clr>
        </p15:guide>
        <p15:guide id="7" pos="1120">
          <p15:clr>
            <a:srgbClr val="F26B43"/>
          </p15:clr>
        </p15:guide>
        <p15:guide id="8" pos="1676">
          <p15:clr>
            <a:srgbClr val="F26B43"/>
          </p15:clr>
        </p15:guide>
        <p15:guide id="9" pos="1556">
          <p15:clr>
            <a:srgbClr val="F26B43"/>
          </p15:clr>
        </p15:guide>
        <p15:guide id="10" pos="2252">
          <p15:clr>
            <a:srgbClr val="F26B43"/>
          </p15:clr>
        </p15:guide>
        <p15:guide id="11" pos="2128">
          <p15:clr>
            <a:srgbClr val="F26B43"/>
          </p15:clr>
        </p15:guide>
        <p15:guide id="16" pos="3824">
          <p15:clr>
            <a:srgbClr val="F26B43"/>
          </p15:clr>
        </p15:guide>
        <p15:guide id="17" pos="3948">
          <p15:clr>
            <a:srgbClr val="F26B43"/>
          </p15:clr>
        </p15:guide>
        <p15:guide id="20" pos="4384">
          <p15:clr>
            <a:srgbClr val="F26B43"/>
          </p15:clr>
        </p15:guide>
        <p15:guide id="21" pos="4508">
          <p15:clr>
            <a:srgbClr val="F26B43"/>
          </p15:clr>
        </p15:guide>
        <p15:guide id="22" pos="6780">
          <p15:clr>
            <a:srgbClr val="F26B43"/>
          </p15:clr>
        </p15:guide>
        <p15:guide id="23" pos="6656">
          <p15:clr>
            <a:srgbClr val="F26B43"/>
          </p15:clr>
        </p15:guide>
        <p15:guide id="24" pos="4960">
          <p15:clr>
            <a:srgbClr val="F26B43"/>
          </p15:clr>
        </p15:guide>
        <p15:guide id="25" pos="5084">
          <p15:clr>
            <a:srgbClr val="F26B43"/>
          </p15:clr>
        </p15:guide>
        <p15:guide id="30" orient="horz" pos="538">
          <p15:clr>
            <a:srgbClr val="F26B43"/>
          </p15:clr>
        </p15:guide>
        <p15:guide id="31" pos="551">
          <p15:clr>
            <a:srgbClr val="F26B43"/>
          </p15:clr>
        </p15:guide>
        <p15:guide id="39" pos="6092">
          <p15:clr>
            <a:srgbClr val="F26B43"/>
          </p15:clr>
        </p15:guide>
        <p15:guide id="40" pos="6216">
          <p15:clr>
            <a:srgbClr val="F26B43"/>
          </p15:clr>
        </p15:guide>
        <p15:guide id="41" pos="2692">
          <p15:clr>
            <a:srgbClr val="F26B43"/>
          </p15:clr>
        </p15:guide>
        <p15:guide id="42" pos="2808">
          <p15:clr>
            <a:srgbClr val="F26B43"/>
          </p15:clr>
        </p15:guide>
        <p15:guide id="43" pos="3260">
          <p15:clr>
            <a:srgbClr val="F26B43"/>
          </p15:clr>
        </p15:guide>
        <p15:guide id="44" pos="3380">
          <p15:clr>
            <a:srgbClr val="F26B43"/>
          </p15:clr>
        </p15:guide>
        <p15:guide id="50" pos="5520">
          <p15:clr>
            <a:srgbClr val="F26B43"/>
          </p15:clr>
        </p15:guide>
        <p15:guide id="52" orient="horz" pos="933">
          <p15:clr>
            <a:srgbClr val="F26B43"/>
          </p15:clr>
        </p15:guide>
        <p15:guide id="53" orient="horz" pos="759">
          <p15:clr>
            <a:srgbClr val="F26B43"/>
          </p15:clr>
        </p15:guide>
        <p15:guide id="58" orient="horz" pos="218">
          <p15:clr>
            <a:srgbClr val="F26B43"/>
          </p15:clr>
        </p15:guide>
        <p15:guide id="59" orient="horz" pos="3680">
          <p15:clr>
            <a:srgbClr val="F26B43"/>
          </p15:clr>
        </p15:guide>
        <p15:guide id="60" orient="horz" pos="3861">
          <p15:clr>
            <a:srgbClr val="F26B43"/>
          </p15:clr>
        </p15:guide>
        <p15:guide id="62" orient="horz" pos="2130">
          <p15:clr>
            <a:srgbClr val="F26B43"/>
          </p15:clr>
        </p15:guide>
        <p15:guide id="65" pos="5648">
          <p15:clr>
            <a:srgbClr val="F26B43"/>
          </p15:clr>
        </p15:guide>
        <p15:guide id="66" orient="horz" pos="649">
          <p15:clr>
            <a:srgbClr val="F26B43"/>
          </p15:clr>
        </p15:guide>
        <p15:guide id="67" pos="7216">
          <p15:clr>
            <a:srgbClr val="F26B43"/>
          </p15:clr>
        </p15:guide>
        <p15:guide id="69" orient="horz" pos="3988">
          <p15:clr>
            <a:srgbClr val="F26B43"/>
          </p15:clr>
        </p15:guide>
        <p15:guide id="70" orient="horz" pos="4196">
          <p15:clr>
            <a:srgbClr val="F26B43"/>
          </p15:clr>
        </p15:guide>
        <p15:guide id="71" pos="318">
          <p15:clr>
            <a:srgbClr val="F26B43"/>
          </p15:clr>
        </p15:guide>
        <p15:guide id="72" orient="horz" pos="411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perftools.pages.jsc.fz-juelich.de/cicd/scorep/tags/latest/html/index.html" TargetMode="External"/><Relationship Id="rId2" Type="http://schemas.openxmlformats.org/officeDocument/2006/relationships/hyperlink" Target="https://github.com/Deric-W/FindScoreP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lab.com/gromacs/gromacs" TargetMode="External"/><Relationship Id="rId4" Type="http://schemas.openxmlformats.org/officeDocument/2006/relationships/hyperlink" Target="https://cmake.org/cmake/help/v3.20/index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cmake.org/wp-content/uploads/2023/08/Single_Source_Build.png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28CBA378-0955-2045-BBD1-96B0D1B036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Proseminar Rechnerarchitektur, 30.10.2024</a:t>
            </a:r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0D62DF0-9037-CB4A-A0DC-E5AB60BFD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Score-P Control via Cmake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0A0E331-2484-5C4D-89ED-124B60B6FC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Eric Niklas Wolf</a:t>
            </a:r>
          </a:p>
        </p:txBody>
      </p:sp>
    </p:spTree>
    <p:extLst>
      <p:ext uri="{BB962C8B-B14F-4D97-AF65-F5344CB8AC3E}">
        <p14:creationId xmlns:p14="http://schemas.microsoft.com/office/powerpoint/2010/main" val="1261717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9E2830D-C4DC-41AA-9837-26F212B7BB7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before building a project  it has to be configured by evaluating its definition</a:t>
            </a:r>
          </a:p>
          <a:p>
            <a:pPr marL="681692" lvl="1" indent="-285750">
              <a:buFont typeface="Arial" panose="020B0604020202020204" pitchFamily="34" charset="0"/>
              <a:buChar char="•"/>
            </a:pPr>
            <a:r>
              <a:rPr lang="en-US" dirty="0"/>
              <a:t>may call the configured compiler to extract information or compile test programs</a:t>
            </a:r>
          </a:p>
          <a:p>
            <a:pPr marL="681750" lvl="2" indent="-285750">
              <a:buFont typeface="Wingdings" panose="05000000000000000000" pitchFamily="2" charset="2"/>
              <a:buChar char="Ø"/>
            </a:pPr>
            <a:r>
              <a:rPr lang="en-US" dirty="0"/>
              <a:t>using Score-P during project configuration may cause it to fail</a:t>
            </a:r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1D997C9-FB42-40D0-B381-E72C8DAB2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CMake Analysis (Project configuration)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1DA5DB0-309A-401E-8074-08F89871C5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717" y="3081337"/>
            <a:ext cx="7373645" cy="1852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750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7937AD8-F3EB-4DC9-B91D-B26374944E0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project definition is made out of targets with properties</a:t>
            </a:r>
          </a:p>
          <a:p>
            <a:pPr marL="681692" lvl="1" indent="-285750">
              <a:buFont typeface="Arial" panose="020B0604020202020204" pitchFamily="34" charset="0"/>
              <a:buChar char="•"/>
            </a:pPr>
            <a:r>
              <a:rPr lang="en-US" dirty="0"/>
              <a:t>represent operations to generate some outputs from some inputs</a:t>
            </a:r>
          </a:p>
          <a:p>
            <a:pPr marL="681692" lvl="1" indent="-285750">
              <a:buFont typeface="Arial" panose="020B0604020202020204" pitchFamily="34" charset="0"/>
              <a:buChar char="•"/>
            </a:pPr>
            <a:r>
              <a:rPr lang="en-US" dirty="0"/>
              <a:t>properties allow to store information for each target and affect its operation</a:t>
            </a:r>
          </a:p>
          <a:p>
            <a:pPr marL="681692" lvl="1" indent="-285750">
              <a:buFont typeface="Arial" panose="020B0604020202020204" pitchFamily="34" charset="0"/>
              <a:buChar char="•"/>
            </a:pPr>
            <a:r>
              <a:rPr lang="en-US" dirty="0"/>
              <a:t>properties may contain “generator expressions” which can’t be evaluated during configuration</a:t>
            </a:r>
          </a:p>
          <a:p>
            <a:pPr marL="681750" lvl="2" indent="-285750">
              <a:buFont typeface="Wingdings" panose="05000000000000000000" pitchFamily="2" charset="2"/>
              <a:buChar char="Ø"/>
            </a:pPr>
            <a:r>
              <a:rPr lang="en-US" dirty="0"/>
              <a:t>access to all target properties is limited</a:t>
            </a:r>
          </a:p>
          <a:p>
            <a:pPr lvl="2" indent="0">
              <a:buNone/>
            </a:pPr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E9B2F1C-E1C5-4199-ACE1-7369D2F38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</p:spPr>
        <p:txBody>
          <a:bodyPr/>
          <a:lstStyle/>
          <a:p>
            <a:r>
              <a:rPr lang="en-US" dirty="0"/>
              <a:t>CMake Analysis (Project definition)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F127524C-4FCE-44DA-9453-76308EBA86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212" y="3935412"/>
            <a:ext cx="8010525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825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79B02763-22A6-4E74-B546-981E64B3559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code can be reused through modules</a:t>
            </a:r>
          </a:p>
          <a:p>
            <a:pPr marL="681692" lvl="1" indent="-285750">
              <a:buFont typeface="Arial" panose="020B0604020202020204" pitchFamily="34" charset="0"/>
              <a:buChar char="•"/>
            </a:pPr>
            <a:r>
              <a:rPr lang="en-US" dirty="0"/>
              <a:t>are files containing code written in the project definition language</a:t>
            </a:r>
          </a:p>
          <a:p>
            <a:pPr marL="681692" lvl="1" indent="-285750">
              <a:buFont typeface="Arial" panose="020B0604020202020204" pitchFamily="34" charset="0"/>
              <a:buChar char="•"/>
            </a:pPr>
            <a:r>
              <a:rPr lang="en-US" dirty="0"/>
              <a:t>can define functions, properties and variables</a:t>
            </a:r>
          </a:p>
          <a:p>
            <a:pPr marL="681750" lvl="2" indent="-285750">
              <a:buFont typeface="Wingdings" panose="05000000000000000000" pitchFamily="2" charset="2"/>
              <a:buChar char="Ø"/>
            </a:pPr>
            <a:r>
              <a:rPr lang="en-US" dirty="0"/>
              <a:t>providing a module allows the user to access predefined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external programs are located by packages</a:t>
            </a:r>
          </a:p>
          <a:p>
            <a:pPr marL="681692" lvl="1" indent="-285750">
              <a:buFont typeface="Arial" panose="020B0604020202020204" pitchFamily="34" charset="0"/>
              <a:buChar char="•"/>
            </a:pPr>
            <a:r>
              <a:rPr lang="en-US" dirty="0"/>
              <a:t>use modules with a </a:t>
            </a:r>
            <a:r>
              <a:rPr lang="en-US" i="1" dirty="0"/>
              <a:t>Find</a:t>
            </a:r>
            <a:r>
              <a:rPr lang="en-US" dirty="0"/>
              <a:t> prefix to handle localization of software</a:t>
            </a:r>
          </a:p>
          <a:p>
            <a:pPr marL="681692" lvl="1" indent="-285750">
              <a:buFont typeface="Arial" panose="020B0604020202020204" pitchFamily="34" charset="0"/>
              <a:buChar char="•"/>
            </a:pPr>
            <a:r>
              <a:rPr lang="en-US" dirty="0"/>
              <a:t>alternatively special CMake files can be installed alongside the software</a:t>
            </a:r>
          </a:p>
          <a:p>
            <a:pPr marL="681692" lvl="1" indent="-285750">
              <a:buFont typeface="Arial" panose="020B0604020202020204" pitchFamily="34" charset="0"/>
              <a:buChar char="•"/>
            </a:pPr>
            <a:r>
              <a:rPr lang="en-US" dirty="0"/>
              <a:t>both approaches allow to represent capabilities using “components”</a:t>
            </a:r>
          </a:p>
          <a:p>
            <a:pPr marL="681692" lvl="1" indent="-285750">
              <a:buFont typeface="Arial" panose="020B0604020202020204" pitchFamily="34" charset="0"/>
              <a:buChar char="•"/>
            </a:pPr>
            <a:r>
              <a:rPr lang="en-US" dirty="0"/>
              <a:t>components are strings whose semantics are defined by the module used for localization</a:t>
            </a:r>
          </a:p>
          <a:p>
            <a:pPr marL="681750" lvl="2" indent="-285750">
              <a:buFont typeface="Wingdings" panose="05000000000000000000" pitchFamily="2" charset="2"/>
              <a:buChar char="Ø"/>
            </a:pPr>
            <a:r>
              <a:rPr lang="en-US" dirty="0"/>
              <a:t>providing a </a:t>
            </a:r>
            <a:r>
              <a:rPr lang="en-US" i="1" dirty="0"/>
              <a:t>Find</a:t>
            </a:r>
            <a:r>
              <a:rPr lang="en-US" dirty="0"/>
              <a:t> module allows locating Score-P without changes its installation process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17817BE-999A-4202-8712-E349F70D6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</p:spPr>
        <p:txBody>
          <a:bodyPr/>
          <a:lstStyle/>
          <a:p>
            <a:r>
              <a:rPr lang="en-US" dirty="0"/>
              <a:t>CMake Analysis (external software)</a:t>
            </a:r>
          </a:p>
        </p:txBody>
      </p:sp>
    </p:spTree>
    <p:extLst>
      <p:ext uri="{BB962C8B-B14F-4D97-AF65-F5344CB8AC3E}">
        <p14:creationId xmlns:p14="http://schemas.microsoft.com/office/powerpoint/2010/main" val="1899174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E41813-116E-403B-895F-8B04BD1D4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Developed CMake Modules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6890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61622AC-45BA-4B61-8E7B-3E4EC26F8EB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allows to locate a Score-P installation supporting a specific set of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components represent supported technologies (like OpenMP) or the used compiler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implements localization of Score-P in </a:t>
            </a:r>
            <a:r>
              <a:rPr lang="en-US" i="1" dirty="0"/>
              <a:t>FindScoreP.cmake</a:t>
            </a:r>
            <a:endParaRPr lang="en-US" dirty="0"/>
          </a:p>
          <a:p>
            <a:pPr marL="738842" lvl="1" indent="-342900">
              <a:buFont typeface="+mj-lt"/>
              <a:buAutoNum type="arabicPeriod"/>
            </a:pPr>
            <a:r>
              <a:rPr lang="en-US" dirty="0"/>
              <a:t>Locate </a:t>
            </a:r>
            <a:r>
              <a:rPr lang="en-US" i="1" dirty="0"/>
              <a:t>scorep-config</a:t>
            </a:r>
            <a:r>
              <a:rPr lang="en-US" dirty="0"/>
              <a:t> (with matching capabilities)</a:t>
            </a:r>
            <a:endParaRPr lang="en-US" i="1" dirty="0"/>
          </a:p>
          <a:p>
            <a:pPr marL="738842" lvl="1" indent="-342900">
              <a:buFont typeface="+mj-lt"/>
              <a:buAutoNum type="arabicPeriod"/>
            </a:pPr>
            <a:r>
              <a:rPr lang="en-US" dirty="0"/>
              <a:t>Locate installation root of installation (using </a:t>
            </a:r>
            <a:r>
              <a:rPr lang="en-US" i="1" dirty="0"/>
              <a:t>scorep-config</a:t>
            </a:r>
            <a:r>
              <a:rPr lang="en-US" dirty="0"/>
              <a:t>)</a:t>
            </a:r>
          </a:p>
          <a:p>
            <a:pPr marL="738842" lvl="1" indent="-342900">
              <a:buFont typeface="+mj-lt"/>
              <a:buAutoNum type="arabicPeriod"/>
            </a:pPr>
            <a:r>
              <a:rPr lang="en-US" dirty="0"/>
              <a:t>Locate </a:t>
            </a:r>
            <a:r>
              <a:rPr lang="en-US" i="1" dirty="0"/>
              <a:t>scorep</a:t>
            </a:r>
            <a:r>
              <a:rPr lang="en-US" dirty="0"/>
              <a:t> and other commands (relative to found installation root)</a:t>
            </a:r>
          </a:p>
          <a:p>
            <a:pPr marL="738842" lvl="1" indent="-342900">
              <a:buFont typeface="+mj-lt"/>
              <a:buAutoNum type="arabicPeriod"/>
            </a:pPr>
            <a:r>
              <a:rPr lang="en-US" dirty="0"/>
              <a:t>create imported targets and set variables</a:t>
            </a:r>
          </a:p>
          <a:p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EB9D6FB-DF2E-458B-BD8E-4F7E48AA7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</p:spPr>
        <p:txBody>
          <a:bodyPr/>
          <a:lstStyle/>
          <a:p>
            <a:r>
              <a:rPr lang="en-US" dirty="0"/>
              <a:t>Localization module</a:t>
            </a:r>
            <a:br>
              <a:rPr lang="en-US" dirty="0"/>
            </a:br>
            <a:endParaRPr lang="en-US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D3D0869F-CF1E-4F0A-A4D1-A3643FCBBF79}"/>
              </a:ext>
            </a:extLst>
          </p:cNvPr>
          <p:cNvSpPr txBox="1"/>
          <p:nvPr/>
        </p:nvSpPr>
        <p:spPr>
          <a:xfrm>
            <a:off x="1541462" y="4171951"/>
            <a:ext cx="6211888" cy="1651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b="1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find_package</a:t>
            </a:r>
            <a:r>
              <a:rPr lang="en-US" sz="14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	ScoreP </a:t>
            </a:r>
            <a:r>
              <a:rPr lang="en-US" sz="1400" dirty="0">
                <a:solidFill>
                  <a:srgbClr val="88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"8.4"</a:t>
            </a:r>
            <a:r>
              <a:rPr lang="en-US" sz="14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REQUIRED 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	COMPONENTS </a:t>
            </a:r>
            <a:r>
              <a:rPr lang="en-US" sz="1400" dirty="0">
                <a:solidFill>
                  <a:srgbClr val="88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"COMPILER_C99_/usr/bin/gcc"</a:t>
            </a:r>
            <a:r>
              <a:rPr lang="en-US" sz="14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88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"OMP_C"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b="1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message</a:t>
            </a:r>
            <a:r>
              <a:rPr lang="en-US" sz="14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(INFO </a:t>
            </a:r>
            <a:r>
              <a:rPr lang="en-US" sz="1400" dirty="0">
                <a:solidFill>
                  <a:srgbClr val="88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"scorep executable: ${SCOREP_EXECUTABLE}"</a:t>
            </a:r>
            <a:r>
              <a:rPr lang="en-US" sz="14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0302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B66A3543-BE88-4027-A401-1E64DEEF4E0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provides functions for instrumenting a project using Score-P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low-level interface provides complete control over Score-P settings</a:t>
            </a:r>
          </a:p>
          <a:p>
            <a:pPr marL="681692" lvl="1" indent="-285750">
              <a:buFont typeface="Arial" panose="020B0604020202020204" pitchFamily="34" charset="0"/>
              <a:buChar char="•"/>
            </a:pPr>
            <a:r>
              <a:rPr lang="en-US" dirty="0"/>
              <a:t>users have to call a function to configure a target for instrumentation</a:t>
            </a:r>
          </a:p>
          <a:p>
            <a:pPr marL="681692" lvl="1" indent="-285750">
              <a:buFont typeface="Arial" panose="020B0604020202020204" pitchFamily="34" charset="0"/>
              <a:buChar char="•"/>
            </a:pPr>
            <a:r>
              <a:rPr lang="en-US" dirty="0"/>
              <a:t>some settings can be inferred from the link dependencies of the target (OpenMP, MPI, …)</a:t>
            </a:r>
          </a:p>
          <a:p>
            <a:pPr marL="681692" lvl="1" indent="-285750">
              <a:buFont typeface="Arial" panose="020B0604020202020204" pitchFamily="34" charset="0"/>
              <a:buChar char="•"/>
            </a:pPr>
            <a:r>
              <a:rPr lang="en-US" dirty="0"/>
              <a:t>obeying restrictions of Score-P has to be done by the 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high-level interface trades control for more automation</a:t>
            </a:r>
          </a:p>
          <a:p>
            <a:pPr marL="681692" lvl="1" indent="-285750">
              <a:buFont typeface="Arial" panose="020B0604020202020204" pitchFamily="34" charset="0"/>
              <a:buChar char="•"/>
            </a:pPr>
            <a:r>
              <a:rPr lang="en-US" dirty="0"/>
              <a:t>prevents violation of Score-P restrictions</a:t>
            </a:r>
          </a:p>
          <a:p>
            <a:pPr marL="681692" lvl="1" indent="-285750">
              <a:buFont typeface="Arial" panose="020B0604020202020204" pitchFamily="34" charset="0"/>
              <a:buChar char="•"/>
            </a:pPr>
            <a:r>
              <a:rPr lang="en-US" dirty="0"/>
              <a:t>requires multiple steps:</a:t>
            </a:r>
          </a:p>
          <a:p>
            <a:pPr marL="738842" lvl="1" indent="-342900">
              <a:buFont typeface="+mj-lt"/>
              <a:buAutoNum type="arabicPeriod"/>
            </a:pPr>
            <a:r>
              <a:rPr lang="en-US" dirty="0"/>
              <a:t>Mark targets to be instrumented with their settings</a:t>
            </a:r>
          </a:p>
          <a:p>
            <a:pPr marL="738842" lvl="1" indent="-342900">
              <a:buFont typeface="+mj-lt"/>
              <a:buAutoNum type="arabicPeriod"/>
            </a:pPr>
            <a:r>
              <a:rPr lang="en-US" dirty="0"/>
              <a:t>Perform target analysis</a:t>
            </a:r>
          </a:p>
          <a:p>
            <a:pPr marL="738842" lvl="1" indent="-342900">
              <a:buFont typeface="+mj-lt"/>
              <a:buAutoNum type="arabicPeriod"/>
            </a:pPr>
            <a:r>
              <a:rPr lang="en-US" dirty="0"/>
              <a:t>Apply modifications (uses low-level interface internally)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A069F9D-A3E8-4D67-BA12-F2BEE1863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</p:spPr>
        <p:txBody>
          <a:bodyPr/>
          <a:lstStyle/>
          <a:p>
            <a:r>
              <a:rPr lang="en-US" dirty="0"/>
              <a:t>Instrumentation module</a:t>
            </a:r>
          </a:p>
        </p:txBody>
      </p:sp>
    </p:spTree>
    <p:extLst>
      <p:ext uri="{BB962C8B-B14F-4D97-AF65-F5344CB8AC3E}">
        <p14:creationId xmlns:p14="http://schemas.microsoft.com/office/powerpoint/2010/main" val="15928930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599EB70C-3957-4418-850D-EA0FF652652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creates multiple sets of targets which have to use the same values for a set of settings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setting values are merged when several different ones exist within a set</a:t>
            </a:r>
          </a:p>
          <a:p>
            <a:pPr marL="681750" lvl="2" indent="-285750">
              <a:buFont typeface="Wingdings" panose="05000000000000000000" pitchFamily="2" charset="2"/>
              <a:buChar char="Ø"/>
            </a:pPr>
            <a:r>
              <a:rPr lang="en-US" dirty="0"/>
              <a:t>done using built-in rules and user provided priorities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sets sharing an instrumented target are merged</a:t>
            </a:r>
          </a:p>
          <a:p>
            <a:pPr marL="681750" lvl="2" indent="-285750">
              <a:buFont typeface="Wingdings" panose="05000000000000000000" pitchFamily="2" charset="2"/>
              <a:buChar char="Ø"/>
            </a:pPr>
            <a:r>
              <a:rPr lang="en-US" dirty="0"/>
              <a:t>prevents multiple different settings from being inferred for a single target</a:t>
            </a:r>
          </a:p>
          <a:p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F0ED500-A7B1-4285-9CF3-4517A0CA7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</p:spPr>
        <p:txBody>
          <a:bodyPr/>
          <a:lstStyle/>
          <a:p>
            <a:r>
              <a:rPr lang="en-US" dirty="0"/>
              <a:t>Target Analysis</a:t>
            </a:r>
            <a:br>
              <a:rPr lang="en-US" dirty="0"/>
            </a:b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6CD5839-FF44-4D80-9598-22AC307040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819" y="3325091"/>
            <a:ext cx="4114362" cy="2646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4125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56E43975-0378-4EE7-8DC5-2AEFA5B0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</p:spPr>
        <p:txBody>
          <a:bodyPr/>
          <a:lstStyle/>
          <a:p>
            <a:r>
              <a:rPr lang="de-DE" dirty="0"/>
              <a:t>Target Analysis (</a:t>
            </a:r>
            <a:r>
              <a:rPr lang="en-US" dirty="0"/>
              <a:t>local sets</a:t>
            </a:r>
            <a:r>
              <a:rPr lang="de-DE" dirty="0"/>
              <a:t>)</a:t>
            </a:r>
            <a:endParaRPr lang="en-US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2F90C010-5247-4A9C-993F-3C680BBCB63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prevent conflicts when modifying a shared constructor by restricting all settings</a:t>
            </a:r>
          </a:p>
          <a:p>
            <a:pPr marL="681692" lvl="1" indent="-285750">
              <a:buFont typeface="Arial" panose="020B0604020202020204" pitchFamily="34" charset="0"/>
              <a:buChar char="•"/>
            </a:pPr>
            <a:r>
              <a:rPr lang="en-US" dirty="0"/>
              <a:t>two targets sharing a constructor are in the same local set</a:t>
            </a:r>
          </a:p>
          <a:p>
            <a:endParaRPr lang="en-US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FF55C869-D4B3-46E2-B56D-58485FDD06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569" y="2186714"/>
            <a:ext cx="8424862" cy="3852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493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BB95EC36-AD0E-4335-8F46-216D978ADE2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enforces threading and message passing paradigms to be unique within an application</a:t>
            </a:r>
          </a:p>
          <a:p>
            <a:pPr marL="681692" lvl="1" indent="-285750">
              <a:buFont typeface="Arial" panose="020B0604020202020204" pitchFamily="34" charset="0"/>
              <a:buChar char="•"/>
            </a:pPr>
            <a:r>
              <a:rPr lang="en-US" dirty="0"/>
              <a:t>extension of local sets which contain all transitive link dependencies</a:t>
            </a:r>
          </a:p>
          <a:p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A906D17-F22A-4264-ADF7-69EAE85AC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Analysis (global sets)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4EB5FF9-0671-4A90-9C71-77987719BE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716" y="2185200"/>
            <a:ext cx="8424568" cy="38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0100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D26F26-D5DF-4A66-B9D0-CB72949C1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Analysis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11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2F09D42A-BBF6-4768-9746-15115687B7F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What is Score-P?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Score-P Analysis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What is CMake?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CMake Analysis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Developed CMake Modules</a:t>
            </a:r>
          </a:p>
          <a:p>
            <a:pPr marL="738842" lvl="1" indent="-342900">
              <a:buFont typeface="+mj-lt"/>
              <a:buAutoNum type="arabicPeriod"/>
            </a:pPr>
            <a:r>
              <a:rPr lang="en-US" dirty="0"/>
              <a:t>Localization module</a:t>
            </a:r>
          </a:p>
          <a:p>
            <a:pPr marL="738842" lvl="1" indent="-342900">
              <a:buFont typeface="+mj-lt"/>
              <a:buAutoNum type="arabicPeriod"/>
            </a:pPr>
            <a:r>
              <a:rPr lang="en-US" dirty="0"/>
              <a:t>Instrumentation module</a:t>
            </a:r>
          </a:p>
          <a:p>
            <a:pPr marL="738842" lvl="1" indent="-342900">
              <a:buFont typeface="+mj-lt"/>
              <a:buAutoNum type="arabicPeriod"/>
            </a:pPr>
            <a:r>
              <a:rPr lang="en-US" dirty="0"/>
              <a:t>Target Analysis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Performance Analysis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Conclusion and Outlook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Sources</a:t>
            </a:r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C67B5CC1-D50A-4855-AE24-D1EF15083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</p:spPr>
        <p:txBody>
          <a:bodyPr/>
          <a:lstStyle/>
          <a:p>
            <a:r>
              <a:rPr lang="en-US" dirty="0"/>
              <a:t>Presentation Structure</a:t>
            </a:r>
          </a:p>
        </p:txBody>
      </p:sp>
    </p:spTree>
    <p:extLst>
      <p:ext uri="{BB962C8B-B14F-4D97-AF65-F5344CB8AC3E}">
        <p14:creationId xmlns:p14="http://schemas.microsoft.com/office/powerpoint/2010/main" val="7278411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4BD30BA-BDC9-43B6-877E-59DC7A7BE5F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Score-P already provides wrappers to be used with CMake</a:t>
            </a:r>
          </a:p>
          <a:p>
            <a:pPr marL="681692" lvl="1" indent="-285750">
              <a:buFont typeface="Arial" panose="020B0604020202020204" pitchFamily="34" charset="0"/>
              <a:buChar char="•"/>
            </a:pPr>
            <a:r>
              <a:rPr lang="en-US" dirty="0"/>
              <a:t>deactivate instrumentation during project configuration based on environment variables</a:t>
            </a:r>
          </a:p>
          <a:p>
            <a:pPr marL="681750" lvl="2" indent="-285750">
              <a:buFont typeface="Wingdings" panose="05000000000000000000" pitchFamily="2" charset="2"/>
              <a:buChar char="Ø"/>
            </a:pPr>
            <a:r>
              <a:rPr lang="en-US" dirty="0"/>
              <a:t>more complicated build process by configuring Score-P outside CMake</a:t>
            </a:r>
          </a:p>
          <a:p>
            <a:pPr marL="681750" lvl="2" indent="-285750">
              <a:buFont typeface="Wingdings" panose="05000000000000000000" pitchFamily="2" charset="2"/>
              <a:buChar char="Ø"/>
            </a:pPr>
            <a:r>
              <a:rPr lang="en-US" dirty="0"/>
              <a:t>no target-level control over instrumentation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Instrumentation module allows choosing Score-P settings inside CMake</a:t>
            </a:r>
          </a:p>
          <a:p>
            <a:pPr marL="681692" lvl="1" indent="-285750">
              <a:buFont typeface="Arial" panose="020B0604020202020204" pitchFamily="34" charset="0"/>
              <a:buChar char="•"/>
            </a:pPr>
            <a:r>
              <a:rPr lang="en-US" dirty="0"/>
              <a:t>access to project options, defined targets, ….</a:t>
            </a:r>
          </a:p>
          <a:p>
            <a:pPr marL="681692" lvl="1" indent="-285750">
              <a:buFont typeface="Arial" panose="020B0604020202020204" pitchFamily="34" charset="0"/>
              <a:buChar char="•"/>
            </a:pPr>
            <a:r>
              <a:rPr lang="en-US" dirty="0"/>
              <a:t>target-level control over instrumentation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difference when instrumenting GROMACS: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F4DC47D-9D99-43F1-959A-DF88368B8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</p:spPr>
        <p:txBody>
          <a:bodyPr/>
          <a:lstStyle/>
          <a:p>
            <a:r>
              <a:rPr lang="en-US" dirty="0"/>
              <a:t>Performance Analysis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E043604-3868-464F-BEBB-AA1FF398728F}"/>
              </a:ext>
            </a:extLst>
          </p:cNvPr>
          <p:cNvSpPr txBox="1"/>
          <p:nvPr/>
        </p:nvSpPr>
        <p:spPr>
          <a:xfrm>
            <a:off x="1141409" y="5577024"/>
            <a:ext cx="6869113" cy="557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cmake -S . -B build -DGMX_BUILD_OWN_FFTW=ON -DENABLE_SCOREP=ON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EC83A85-A078-41A9-BD52-CAD8F8D91B7C}"/>
              </a:ext>
            </a:extLst>
          </p:cNvPr>
          <p:cNvSpPr txBox="1"/>
          <p:nvPr/>
        </p:nvSpPr>
        <p:spPr>
          <a:xfrm>
            <a:off x="1141409" y="4472222"/>
            <a:ext cx="10698166" cy="652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3973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export</a:t>
            </a:r>
            <a:r>
              <a:rPr lang="en-US" sz="14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SCOREP_WRAPPER_INSTRUMENTER_FLAGS=</a:t>
            </a:r>
            <a:r>
              <a:rPr lang="en-US" sz="1400" dirty="0">
                <a:solidFill>
                  <a:srgbClr val="88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"--thread=omp:ompt --io=posix --compiler"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SCOREP_WRAPPER=off cmake -S . -B build -DGMX_BUILD_OWN_FFTW=ON </a:t>
            </a:r>
            <a:r>
              <a:rPr lang="en-US" sz="140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-DCMAKE_CXX_COMPILER=scorep-clang++</a:t>
            </a:r>
            <a:endParaRPr lang="en-US" sz="1400" dirty="0"/>
          </a:p>
        </p:txBody>
      </p:sp>
      <p:sp>
        <p:nvSpPr>
          <p:cNvPr id="2" name="Pfeil: nach unten 1">
            <a:extLst>
              <a:ext uri="{FF2B5EF4-FFF2-40B4-BE49-F238E27FC236}">
                <a16:creationId xmlns:a16="http://schemas.microsoft.com/office/drawing/2014/main" id="{60688512-5C13-4958-AD6F-BB8BAD824EC9}"/>
              </a:ext>
            </a:extLst>
          </p:cNvPr>
          <p:cNvSpPr/>
          <p:nvPr/>
        </p:nvSpPr>
        <p:spPr>
          <a:xfrm>
            <a:off x="4271165" y="5159513"/>
            <a:ext cx="609600" cy="3809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513878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C0CAABA-3811-4A2B-90BE-A0162C5B783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measured by analyzing the time required for target analysis</a:t>
            </a:r>
          </a:p>
          <a:p>
            <a:pPr marL="681692" lvl="1" indent="-285750">
              <a:buFont typeface="Wingdings" panose="05000000000000000000" pitchFamily="2" charset="2"/>
              <a:buChar char="Ø"/>
            </a:pPr>
            <a:r>
              <a:rPr lang="en-US" dirty="0"/>
              <a:t>does not include time required by CMake for project configuration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project size represented by number of targets</a:t>
            </a:r>
          </a:p>
          <a:p>
            <a:pPr marL="681692" lvl="1" indent="-285750">
              <a:buFont typeface="Arial" panose="020B0604020202020204" pitchFamily="34" charset="0"/>
              <a:buChar char="•"/>
            </a:pPr>
            <a:r>
              <a:rPr lang="en-US" dirty="0"/>
              <a:t>target analysis scales by number of targets</a:t>
            </a:r>
          </a:p>
          <a:p>
            <a:pPr marL="681692" lvl="1" indent="-285750">
              <a:buFont typeface="Arial" panose="020B0604020202020204" pitchFamily="34" charset="0"/>
              <a:buChar char="•"/>
            </a:pPr>
            <a:r>
              <a:rPr lang="en-US" dirty="0"/>
              <a:t>one CMake target can compile and produce multiple files</a:t>
            </a:r>
          </a:p>
          <a:p>
            <a:pPr marL="681692" lvl="1" indent="-285750">
              <a:buFont typeface="Wingdings" panose="05000000000000000000" pitchFamily="2" charset="2"/>
              <a:buChar char="Ø"/>
            </a:pPr>
            <a:r>
              <a:rPr lang="en-US" dirty="0"/>
              <a:t>target analysis not affected by number of files or source lines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C4164ED-C2CC-4907-9E89-55389D8FB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Analysis (Runtime performance)</a:t>
            </a:r>
          </a:p>
        </p:txBody>
      </p:sp>
    </p:spTree>
    <p:extLst>
      <p:ext uri="{BB962C8B-B14F-4D97-AF65-F5344CB8AC3E}">
        <p14:creationId xmlns:p14="http://schemas.microsoft.com/office/powerpoint/2010/main" val="41273170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1977C526-A6E2-4ED0-A756-9DFAB8DFD879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534574146"/>
              </p:ext>
            </p:extLst>
          </p:nvPr>
        </p:nvGraphicFramePr>
        <p:xfrm>
          <a:off x="874713" y="1484313"/>
          <a:ext cx="10580687" cy="43449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itel 2">
            <a:extLst>
              <a:ext uri="{FF2B5EF4-FFF2-40B4-BE49-F238E27FC236}">
                <a16:creationId xmlns:a16="http://schemas.microsoft.com/office/drawing/2014/main" id="{9D8EC569-FAD3-4D4C-8A20-B8C36C737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</p:spPr>
        <p:txBody>
          <a:bodyPr/>
          <a:lstStyle/>
          <a:p>
            <a:r>
              <a:rPr lang="en-US" dirty="0"/>
              <a:t>Performance Analysis (Runtime performance)</a:t>
            </a:r>
          </a:p>
        </p:txBody>
      </p:sp>
    </p:spTree>
    <p:extLst>
      <p:ext uri="{BB962C8B-B14F-4D97-AF65-F5344CB8AC3E}">
        <p14:creationId xmlns:p14="http://schemas.microsoft.com/office/powerpoint/2010/main" val="6526558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C5494E3B-69BB-4701-8EDA-AE22687F169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link dependencies of a target may be specified using generator expressions</a:t>
            </a:r>
          </a:p>
          <a:p>
            <a:pPr marL="681750" lvl="2" indent="-285750">
              <a:buFont typeface="Wingdings" panose="05000000000000000000" pitchFamily="2" charset="2"/>
              <a:buChar char="Ø"/>
            </a:pPr>
            <a:r>
              <a:rPr lang="en-US" dirty="0"/>
              <a:t>can’t be evaluated during project configuration, target analysis incomplete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 languages ignore some target properties used by the low-level interface</a:t>
            </a:r>
          </a:p>
          <a:p>
            <a:pPr marL="681750" lvl="2" indent="-285750">
              <a:buFont typeface="Wingdings" panose="05000000000000000000" pitchFamily="2" charset="2"/>
              <a:buChar char="Ø"/>
            </a:pPr>
            <a:r>
              <a:rPr lang="en-US" dirty="0"/>
              <a:t>prevents Score-P from influencing the linking of these targets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inferring settings from link dependencies requires using well-known link dependencies</a:t>
            </a:r>
          </a:p>
          <a:p>
            <a:pPr marL="681692" lvl="1" indent="-285750">
              <a:buFont typeface="Wingdings" panose="05000000000000000000" pitchFamily="2" charset="2"/>
              <a:buChar char="Ø"/>
            </a:pPr>
            <a:r>
              <a:rPr lang="en-US" dirty="0"/>
              <a:t>settings can still be chosen manually (for example based on CMake options)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0AA83E4-D84F-471B-B6DD-5AEB77B09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</p:spPr>
        <p:txBody>
          <a:bodyPr/>
          <a:lstStyle/>
          <a:p>
            <a:r>
              <a:rPr lang="en-US" dirty="0"/>
              <a:t>Performance Analysis (Problems &amp; Limitations)</a:t>
            </a:r>
          </a:p>
        </p:txBody>
      </p:sp>
    </p:spTree>
    <p:extLst>
      <p:ext uri="{BB962C8B-B14F-4D97-AF65-F5344CB8AC3E}">
        <p14:creationId xmlns:p14="http://schemas.microsoft.com/office/powerpoint/2010/main" val="32251529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960EB0-BA67-47DF-8C13-9BB8C3493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Outlook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5211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3E62156-6951-4E54-9095-61525C33290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developed modules allow for a more fine-grained control of the instrumentation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decomposition into localization module, low- and high-level interface provides flexibility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high-level interface requires some time for target analysis</a:t>
            </a:r>
          </a:p>
          <a:p>
            <a:pPr marL="681750" lvl="2" indent="-285750">
              <a:buFont typeface="Wingdings" panose="05000000000000000000" pitchFamily="2" charset="2"/>
              <a:buChar char="Ø"/>
            </a:pPr>
            <a:r>
              <a:rPr lang="en-US" dirty="0"/>
              <a:t>can be reduced by reducing the number of instrumented targets or using the low-level 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 using well-known link dependencies prevents settings from being inferred</a:t>
            </a:r>
          </a:p>
          <a:p>
            <a:pPr marL="681750" lvl="2" indent="-285750">
              <a:buFont typeface="Wingdings" panose="05000000000000000000" pitchFamily="2" charset="2"/>
              <a:buChar char="Ø"/>
            </a:pPr>
            <a:r>
              <a:rPr lang="en-US" dirty="0"/>
              <a:t>well-known link dependencies are the modern approach</a:t>
            </a:r>
          </a:p>
          <a:p>
            <a:pPr marL="681750" lvl="2" indent="-285750">
              <a:buFont typeface="Wingdings" panose="05000000000000000000" pitchFamily="2" charset="2"/>
              <a:buChar char="Ø"/>
            </a:pPr>
            <a:r>
              <a:rPr lang="en-US" dirty="0"/>
              <a:t>inferring settings manually is much easier inside CMake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languages which ignore certain properties hinder project instrumentation</a:t>
            </a:r>
          </a:p>
          <a:p>
            <a:pPr marL="681750" lvl="2" indent="-285750">
              <a:buFont typeface="Wingdings" panose="05000000000000000000" pitchFamily="2" charset="2"/>
              <a:buChar char="Ø"/>
            </a:pPr>
            <a:r>
              <a:rPr lang="en-US" dirty="0"/>
              <a:t>can be worked around using another linker language (for example the C++ linker for CUDA)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generator expressions specifying link dependencies hinder target analysis</a:t>
            </a:r>
          </a:p>
          <a:p>
            <a:pPr marL="681750" lvl="2" indent="-285750">
              <a:buFont typeface="Wingdings" panose="05000000000000000000" pitchFamily="2" charset="2"/>
              <a:buChar char="Ø"/>
            </a:pPr>
            <a:r>
              <a:rPr lang="en-US" dirty="0"/>
              <a:t>manual configuration or workarounds required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local set definition probably too strict</a:t>
            </a:r>
          </a:p>
          <a:p>
            <a:pPr marL="681750" lvl="2" indent="-285750">
              <a:buFont typeface="Wingdings" panose="05000000000000000000" pitchFamily="2" charset="2"/>
              <a:buChar char="Ø"/>
            </a:pPr>
            <a:r>
              <a:rPr lang="en-US" dirty="0"/>
              <a:t>further testing of existing restrictions may increase flexibility</a:t>
            </a:r>
          </a:p>
          <a:p>
            <a:pPr marL="681692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5961DAF-57A7-4C2E-87F9-D8DC9B703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</p:spPr>
        <p:txBody>
          <a:bodyPr/>
          <a:lstStyle/>
          <a:p>
            <a:r>
              <a:rPr lang="en-US" dirty="0"/>
              <a:t>Conclusion and Outlook</a:t>
            </a:r>
          </a:p>
        </p:txBody>
      </p:sp>
    </p:spTree>
    <p:extLst>
      <p:ext uri="{BB962C8B-B14F-4D97-AF65-F5344CB8AC3E}">
        <p14:creationId xmlns:p14="http://schemas.microsoft.com/office/powerpoint/2010/main" val="32758267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65CDD3-1921-4AC3-9CBF-AFFCA89F3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</p:spTree>
    <p:extLst>
      <p:ext uri="{BB962C8B-B14F-4D97-AF65-F5344CB8AC3E}">
        <p14:creationId xmlns:p14="http://schemas.microsoft.com/office/powerpoint/2010/main" val="22600172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37AE726-EEE1-44B8-861A-0C5CF0CEEB6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GitHub Repository: </a:t>
            </a:r>
            <a:r>
              <a:rPr lang="en-US" sz="1400" dirty="0">
                <a:hlinkClick r:id="rId2"/>
              </a:rPr>
              <a:t>https://github.com/Deric-W/FindScoreP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Score-P documentation: </a:t>
            </a:r>
            <a:r>
              <a:rPr lang="en-US" sz="1400" dirty="0">
                <a:hlinkClick r:id="rId3"/>
              </a:rPr>
              <a:t>https://perftools.pages.jsc.fz-juelich.de/cicd/scorep/tags/latest/html/index.html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CMake documentation: </a:t>
            </a:r>
            <a:r>
              <a:rPr lang="en-US" sz="1400" dirty="0">
                <a:hlinkClick r:id="rId4"/>
              </a:rPr>
              <a:t>https://cmake.org/cmake/help/v3.20/index.html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GROMACS: </a:t>
            </a:r>
            <a:r>
              <a:rPr lang="en-US" sz="1400" dirty="0">
                <a:hlinkClick r:id="rId5"/>
              </a:rPr>
              <a:t>https://gitlab.com/gromacs/gromacs</a:t>
            </a:r>
            <a:endParaRPr lang="en-US" sz="1400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534EFE7E-D7AC-4B4F-AA26-22F406CEA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</p:spPr>
        <p:txBody>
          <a:bodyPr/>
          <a:lstStyle/>
          <a:p>
            <a:r>
              <a:rPr lang="en-US" dirty="0"/>
              <a:t>Sources</a:t>
            </a:r>
          </a:p>
        </p:txBody>
      </p:sp>
    </p:spTree>
    <p:extLst>
      <p:ext uri="{BB962C8B-B14F-4D97-AF65-F5344CB8AC3E}">
        <p14:creationId xmlns:p14="http://schemas.microsoft.com/office/powerpoint/2010/main" val="1776057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7D1EB99-8790-4762-970E-18F9AF8B2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Score-P?</a:t>
            </a:r>
          </a:p>
        </p:txBody>
      </p:sp>
    </p:spTree>
    <p:extLst>
      <p:ext uri="{BB962C8B-B14F-4D97-AF65-F5344CB8AC3E}">
        <p14:creationId xmlns:p14="http://schemas.microsoft.com/office/powerpoint/2010/main" val="3816785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9B2C3BC-02AA-46FA-93C4-3412100744E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measurement infrastructure for profiling and tracing applications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allows to gather data for a number of analysis tools using open data formats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Applications only need to be instrumented once instead of for each tool</a:t>
            </a:r>
          </a:p>
          <a:p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5D9F399C-456E-4D76-AAAD-A70AB5E29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</p:spPr>
        <p:txBody>
          <a:bodyPr/>
          <a:lstStyle/>
          <a:p>
            <a:r>
              <a:rPr lang="en-US" dirty="0"/>
              <a:t>What is Score-P?</a:t>
            </a:r>
          </a:p>
        </p:txBody>
      </p:sp>
      <p:pic>
        <p:nvPicPr>
          <p:cNvPr id="26" name="Grafik 25" descr="Workflow with Score-P which requires an application to be instrumented and executed only once">
            <a:extLst>
              <a:ext uri="{FF2B5EF4-FFF2-40B4-BE49-F238E27FC236}">
                <a16:creationId xmlns:a16="http://schemas.microsoft.com/office/drawing/2014/main" id="{C19D1928-E834-4A6C-AB23-6A9B2D5C01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4310062"/>
            <a:ext cx="7181850" cy="1609725"/>
          </a:xfrm>
          <a:prstGeom prst="rect">
            <a:avLst/>
          </a:prstGeom>
        </p:spPr>
      </p:pic>
      <p:pic>
        <p:nvPicPr>
          <p:cNvPr id="28" name="Grafik 27" descr="Workflow without Score-P which requires an application to be instrumented and executed multiple times">
            <a:extLst>
              <a:ext uri="{FF2B5EF4-FFF2-40B4-BE49-F238E27FC236}">
                <a16:creationId xmlns:a16="http://schemas.microsoft.com/office/drawing/2014/main" id="{CB1A8B55-C478-4B6D-AEA7-F893640D03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624137"/>
            <a:ext cx="7181850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497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E32380-FC9D-47A4-8845-00DB97102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Score-P Analysis</a:t>
            </a:r>
          </a:p>
        </p:txBody>
      </p:sp>
    </p:spTree>
    <p:extLst>
      <p:ext uri="{BB962C8B-B14F-4D97-AF65-F5344CB8AC3E}">
        <p14:creationId xmlns:p14="http://schemas.microsoft.com/office/powerpoint/2010/main" val="542084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DEC19B8-2D74-4610-A7A1-CBF79BA01B5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Instrumentation requires changes to compiler and linker command lines</a:t>
            </a:r>
          </a:p>
          <a:p>
            <a:pPr marL="681692" lvl="1" indent="-285750">
              <a:buFont typeface="Arial" panose="020B0604020202020204" pitchFamily="34" charset="0"/>
              <a:buChar char="•"/>
            </a:pPr>
            <a:r>
              <a:rPr lang="en-US" dirty="0"/>
              <a:t>provided </a:t>
            </a:r>
            <a:r>
              <a:rPr lang="en-US" i="1" dirty="0"/>
              <a:t>scorep</a:t>
            </a:r>
            <a:r>
              <a:rPr lang="en-US" dirty="0"/>
              <a:t> command takes command line and performs required modifications</a:t>
            </a:r>
          </a:p>
          <a:p>
            <a:pPr marL="681692" lvl="1" indent="-285750">
              <a:buFont typeface="Arial" panose="020B0604020202020204" pitchFamily="34" charset="0"/>
              <a:buChar char="•"/>
            </a:pPr>
            <a:r>
              <a:rPr lang="en-US" dirty="0"/>
              <a:t>required compiler and linker arguments are generated by the </a:t>
            </a:r>
            <a:r>
              <a:rPr lang="en-US" i="1" dirty="0"/>
              <a:t>scorep-config</a:t>
            </a:r>
            <a:r>
              <a:rPr lang="en-US" dirty="0"/>
              <a:t> command</a:t>
            </a:r>
          </a:p>
          <a:p>
            <a:pPr marL="681750" lvl="2" indent="-285750">
              <a:buFont typeface="Wingdings" panose="05000000000000000000" pitchFamily="2" charset="2"/>
              <a:buChar char="Ø"/>
            </a:pPr>
            <a:r>
              <a:rPr lang="en-US" i="1" dirty="0"/>
              <a:t>scorep</a:t>
            </a:r>
            <a:r>
              <a:rPr lang="en-US" dirty="0"/>
              <a:t> command has to be prefixed to all compiler and linker commands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instrumentation settings have some restrictions</a:t>
            </a:r>
          </a:p>
          <a:p>
            <a:pPr marL="681692" lvl="1" indent="-285750">
              <a:buFont typeface="Arial" panose="020B0604020202020204" pitchFamily="34" charset="0"/>
              <a:buChar char="•"/>
            </a:pPr>
            <a:r>
              <a:rPr lang="en-US" dirty="0"/>
              <a:t>some settings have to be unique within an application (threading paradigm, …)</a:t>
            </a:r>
          </a:p>
          <a:p>
            <a:pPr marL="681692" lvl="1" indent="-285750">
              <a:buFont typeface="Arial" panose="020B0604020202020204" pitchFamily="34" charset="0"/>
              <a:buChar char="•"/>
            </a:pPr>
            <a:r>
              <a:rPr lang="en-US" dirty="0"/>
              <a:t>some settings require modifications to the constructor of an executable or library</a:t>
            </a:r>
          </a:p>
          <a:p>
            <a:pPr marL="681692" lvl="1" indent="-285750">
              <a:buFont typeface="Arial" panose="020B0604020202020204" pitchFamily="34" charset="0"/>
              <a:buChar char="•"/>
            </a:pPr>
            <a:r>
              <a:rPr lang="en-US" dirty="0"/>
              <a:t>static  libraries use constructor of components they are linked into</a:t>
            </a:r>
          </a:p>
          <a:p>
            <a:pPr marL="681750" lvl="2" indent="-285750">
              <a:buFont typeface="Wingdings" panose="05000000000000000000" pitchFamily="2" charset="2"/>
              <a:buChar char="Ø"/>
            </a:pPr>
            <a:r>
              <a:rPr lang="en-US" dirty="0"/>
              <a:t>support user by inferring Score-P settings required for working application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DD8D8D0-C607-4AF4-9516-0BADC95CE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</p:spPr>
        <p:txBody>
          <a:bodyPr/>
          <a:lstStyle/>
          <a:p>
            <a:r>
              <a:rPr lang="en-US" dirty="0"/>
              <a:t>Score-P Analysis</a:t>
            </a:r>
          </a:p>
        </p:txBody>
      </p:sp>
    </p:spTree>
    <p:extLst>
      <p:ext uri="{BB962C8B-B14F-4D97-AF65-F5344CB8AC3E}">
        <p14:creationId xmlns:p14="http://schemas.microsoft.com/office/powerpoint/2010/main" val="2174939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4AE0A5-B8BA-418E-920A-B89A4F68D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CMake?</a:t>
            </a:r>
          </a:p>
        </p:txBody>
      </p:sp>
    </p:spTree>
    <p:extLst>
      <p:ext uri="{BB962C8B-B14F-4D97-AF65-F5344CB8AC3E}">
        <p14:creationId xmlns:p14="http://schemas.microsoft.com/office/powerpoint/2010/main" val="3358699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2FB9E4E-C54D-4702-A326-C44122B01AD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widely used tool for managing and building projects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allows to define projects using a platform independent language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generates configurations for native build tools</a:t>
            </a:r>
          </a:p>
          <a:p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D79122A-73DD-4415-AC1D-D39616188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</p:spPr>
        <p:txBody>
          <a:bodyPr/>
          <a:lstStyle/>
          <a:p>
            <a:r>
              <a:rPr lang="en-US" dirty="0"/>
              <a:t>What is CMake?</a:t>
            </a:r>
          </a:p>
        </p:txBody>
      </p:sp>
      <p:pic>
        <p:nvPicPr>
          <p:cNvPr id="6" name="Grafik 5">
            <a:hlinkClick r:id="rId2"/>
            <a:extLst>
              <a:ext uri="{FF2B5EF4-FFF2-40B4-BE49-F238E27FC236}">
                <a16:creationId xmlns:a16="http://schemas.microsoft.com/office/drawing/2014/main" id="{317E16FA-BF0E-440C-8F0E-0339DB5BE0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563624"/>
            <a:ext cx="5924550" cy="3322826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2A12179A-3473-46C4-B05C-6874B67E863A}"/>
              </a:ext>
            </a:extLst>
          </p:cNvPr>
          <p:cNvSpPr txBox="1"/>
          <p:nvPr/>
        </p:nvSpPr>
        <p:spPr>
          <a:xfrm>
            <a:off x="2181225" y="5886450"/>
            <a:ext cx="41243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https://cmake.org/wp-content/uploads/2023/08/Single_Source_Build.png</a:t>
            </a:r>
          </a:p>
        </p:txBody>
      </p:sp>
    </p:spTree>
    <p:extLst>
      <p:ext uri="{BB962C8B-B14F-4D97-AF65-F5344CB8AC3E}">
        <p14:creationId xmlns:p14="http://schemas.microsoft.com/office/powerpoint/2010/main" val="317932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46D053-D222-460C-B666-870C8206F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CMake Analysis</a:t>
            </a:r>
          </a:p>
        </p:txBody>
      </p:sp>
    </p:spTree>
    <p:extLst>
      <p:ext uri="{BB962C8B-B14F-4D97-AF65-F5344CB8AC3E}">
        <p14:creationId xmlns:p14="http://schemas.microsoft.com/office/powerpoint/2010/main" val="1221463927"/>
      </p:ext>
    </p:extLst>
  </p:cSld>
  <p:clrMapOvr>
    <a:masterClrMapping/>
  </p:clrMapOvr>
</p:sld>
</file>

<file path=ppt/theme/theme1.xml><?xml version="1.0" encoding="utf-8"?>
<a:theme xmlns:a="http://schemas.openxmlformats.org/drawingml/2006/main" name="TUD_2018_16zu9">
  <a:themeElements>
    <a:clrScheme name="ZIH 1">
      <a:dk1>
        <a:srgbClr val="00305E"/>
      </a:dk1>
      <a:lt1>
        <a:srgbClr val="FFFFFF"/>
      </a:lt1>
      <a:dk2>
        <a:srgbClr val="00305E"/>
      </a:dk2>
      <a:lt2>
        <a:srgbClr val="727879"/>
      </a:lt2>
      <a:accent1>
        <a:srgbClr val="0069B2"/>
      </a:accent1>
      <a:accent2>
        <a:srgbClr val="00305E"/>
      </a:accent2>
      <a:accent3>
        <a:srgbClr val="F07D00"/>
      </a:accent3>
      <a:accent4>
        <a:srgbClr val="007D3F"/>
      </a:accent4>
      <a:accent5>
        <a:srgbClr val="69B023"/>
      </a:accent5>
      <a:accent6>
        <a:srgbClr val="A9A9A9"/>
      </a:accent6>
      <a:hlink>
        <a:srgbClr val="009EE0"/>
      </a:hlink>
      <a:folHlink>
        <a:srgbClr val="006AB3"/>
      </a:folHlink>
    </a:clrScheme>
    <a:fontScheme name="TUD_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ZIH-TUD-NEU-2" id="{DD6C0C80-98A4-45E6-B1CC-019E88EA2D21}" vid="{EA429842-6BA8-4825-A86B-D0E2F5C237EB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55DE90B5-FE72-D744-9B1C-C37C66E8C107}">
  <we:reference id="fa000000002" version="1.0.0.0" store="en-us" storeType="FirstParty"/>
  <we:alternateReferences/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a086261e-0429-4196-aa9d-895edc846c16">ZIHTEAMSITE-609859468-13</_dlc_DocId>
    <_dlc_DocIdUrl xmlns="a086261e-0429-4196-aa9d-895edc846c16">
      <Url>https://sharepoint.tu-dresden.de/sites/zih/lehre/_layouts/15/DocIdRedir.aspx?ID=ZIHTEAMSITE-609859468-13</Url>
      <Description>ZIHTEAMSITE-609859468-13</Description>
    </_dlc_DocIdUrl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61986F003CC0A4183713C84E01AA9E4" ma:contentTypeVersion="3" ma:contentTypeDescription="Ein neues Dokument erstellen." ma:contentTypeScope="" ma:versionID="fa2713c84afacab21005138c4a6f24d9">
  <xsd:schema xmlns:xsd="http://www.w3.org/2001/XMLSchema" xmlns:xs="http://www.w3.org/2001/XMLSchema" xmlns:p="http://schemas.microsoft.com/office/2006/metadata/properties" xmlns:ns2="a086261e-0429-4196-aa9d-895edc846c16" targetNamespace="http://schemas.microsoft.com/office/2006/metadata/properties" ma:root="true" ma:fieldsID="e33376c0ca94017e54f0f051e4921daa" ns2:_="">
    <xsd:import namespace="a086261e-0429-4196-aa9d-895edc846c16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86261e-0429-4196-aa9d-895edc846c16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Wert der Dokument-ID" ma:description="Der Wert der diesem Element zugewiesenen Dokument-ID." ma:internalName="_dlc_DocId" ma:readOnly="true">
      <xsd:simpleType>
        <xsd:restriction base="dms:Text"/>
      </xsd:simpleType>
    </xsd:element>
    <xsd:element name="_dlc_DocIdUrl" ma:index="9" nillable="true" ma:displayName="Dokument-ID" ma:description="Permanenter Hyperlink zu diesem Dok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Beständige ID" ma:description="ID beim Hinzufügen beibehalten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DF50F8F-7169-4E3D-A752-A0BA686F0119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a086261e-0429-4196-aa9d-895edc846c16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557DB4CD-1819-4E7E-9D6C-80589D3AF6C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B16BC59-B92E-482A-9A40-138882AFAF7D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BE4FB0DC-6B78-42DD-AE1F-32EFCA3B16A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086261e-0429-4196-aa9d-895edc846c1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 Vorlage Studenten</Template>
  <TotalTime>0</TotalTime>
  <Words>1254</Words>
  <Application>Microsoft Office PowerPoint</Application>
  <PresentationFormat>Breitbild</PresentationFormat>
  <Paragraphs>161</Paragraphs>
  <Slides>27</Slides>
  <Notes>13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27</vt:i4>
      </vt:variant>
    </vt:vector>
  </HeadingPairs>
  <TitlesOfParts>
    <vt:vector size="34" baseType="lpstr">
      <vt:lpstr>Arial</vt:lpstr>
      <vt:lpstr>Calibri</vt:lpstr>
      <vt:lpstr>Courier New</vt:lpstr>
      <vt:lpstr>Open Sans</vt:lpstr>
      <vt:lpstr>Symbol</vt:lpstr>
      <vt:lpstr>Wingdings</vt:lpstr>
      <vt:lpstr>TUD_2018_16zu9</vt:lpstr>
      <vt:lpstr>Score-P Control via Cmake</vt:lpstr>
      <vt:lpstr>Presentation Structure</vt:lpstr>
      <vt:lpstr>What is Score-P?</vt:lpstr>
      <vt:lpstr>What is Score-P?</vt:lpstr>
      <vt:lpstr>Score-P Analysis</vt:lpstr>
      <vt:lpstr>Score-P Analysis</vt:lpstr>
      <vt:lpstr>What is CMake?</vt:lpstr>
      <vt:lpstr>What is CMake?</vt:lpstr>
      <vt:lpstr>CMake Analysis</vt:lpstr>
      <vt:lpstr>CMake Analysis (Project configuration)</vt:lpstr>
      <vt:lpstr>CMake Analysis (Project definition)</vt:lpstr>
      <vt:lpstr>CMake Analysis (external software)</vt:lpstr>
      <vt:lpstr>Developed CMake Modules </vt:lpstr>
      <vt:lpstr>Localization module </vt:lpstr>
      <vt:lpstr>Instrumentation module</vt:lpstr>
      <vt:lpstr>Target Analysis </vt:lpstr>
      <vt:lpstr>Target Analysis (local sets)</vt:lpstr>
      <vt:lpstr>Target Analysis (global sets)</vt:lpstr>
      <vt:lpstr>Performance Analysis </vt:lpstr>
      <vt:lpstr>Performance Analysis</vt:lpstr>
      <vt:lpstr>Performance Analysis (Runtime performance)</vt:lpstr>
      <vt:lpstr>Performance Analysis (Runtime performance)</vt:lpstr>
      <vt:lpstr>Performance Analysis (Problems &amp; Limitations)</vt:lpstr>
      <vt:lpstr>Conclusion and Outlook </vt:lpstr>
      <vt:lpstr>Conclusion and Outlook</vt:lpstr>
      <vt:lpstr>Sources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Eric Niklas Wolf</dc:creator>
  <cp:lastModifiedBy>Eric Niklas Wolf</cp:lastModifiedBy>
  <cp:revision>85</cp:revision>
  <dcterms:created xsi:type="dcterms:W3CDTF">2024-09-09T16:45:02Z</dcterms:created>
  <dcterms:modified xsi:type="dcterms:W3CDTF">2024-09-24T15:58:57Z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0x010100061986F003CC0A4183713C84E01AA9E4</vt:lpwstr>
  </property>
  <property fmtid="{D5CDD505-2E9C-101B-9397-08002B2CF9AE}" pid="3" name="_dlc_DocIdItemGuid">
    <vt:lpwstr>df6f6efc-ffca-4155-987c-538d1e09a380</vt:lpwstr>
  </property>
</Properties>
</file>