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notesMasterIdLst>
    <p:notesMasterId r:id="rId13"/>
  </p:notesMasterIdLst>
  <p:sldIdLst>
    <p:sldId id="256" r:id="rId2"/>
    <p:sldId id="257" r:id="rId3"/>
    <p:sldId id="258" r:id="rId4"/>
    <p:sldId id="261" r:id="rId5"/>
    <p:sldId id="262" r:id="rId6"/>
    <p:sldId id="264" r:id="rId7"/>
    <p:sldId id="265" r:id="rId8"/>
    <p:sldId id="260" r:id="rId9"/>
    <p:sldId id="263" r:id="rId10"/>
    <p:sldId id="267"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lliamson, Deric S" initials="WDS" lastIdx="1" clrIdx="0">
    <p:extLst>
      <p:ext uri="{19B8F6BF-5375-455C-9EA6-DF929625EA0E}">
        <p15:presenceInfo xmlns:p15="http://schemas.microsoft.com/office/powerpoint/2012/main" userId="Williamson, Deric 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A4AC76-8EE3-467C-9E53-E3037403C179}" v="554" dt="2020-11-28T22:18:43.2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varScale="1">
        <p:scale>
          <a:sx n="86" d="100"/>
          <a:sy n="86" d="100"/>
        </p:scale>
        <p:origin x="33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3A3D9E-8675-4ED9-B547-5AD78DC2252D}" type="datetimeFigureOut">
              <a:rPr lang="en-US" smtClean="0"/>
              <a:t>11/28/2020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35EC1E-32C9-4740-BB63-6285775DF958}" type="slidenum">
              <a:rPr lang="en-US" smtClean="0"/>
              <a:t>‹#›</a:t>
            </a:fld>
            <a:endParaRPr lang="en-US"/>
          </a:p>
        </p:txBody>
      </p:sp>
    </p:spTree>
    <p:extLst>
      <p:ext uri="{BB962C8B-B14F-4D97-AF65-F5344CB8AC3E}">
        <p14:creationId xmlns:p14="http://schemas.microsoft.com/office/powerpoint/2010/main" val="3112668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C04EFD-4960-48C0-9987-DCEA68A43DBA}" type="datetimeFigureOut">
              <a:rPr lang="en-US" smtClean="0"/>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C365C6-DC20-4914-AD82-D20AE69AE54A}" type="slidenum">
              <a:rPr lang="en-US" smtClean="0"/>
              <a:t>‹#›</a:t>
            </a:fld>
            <a:endParaRPr lang="en-US"/>
          </a:p>
        </p:txBody>
      </p:sp>
    </p:spTree>
    <p:extLst>
      <p:ext uri="{BB962C8B-B14F-4D97-AF65-F5344CB8AC3E}">
        <p14:creationId xmlns:p14="http://schemas.microsoft.com/office/powerpoint/2010/main" val="162928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C04EFD-4960-48C0-9987-DCEA68A43DBA}" type="datetimeFigureOut">
              <a:rPr lang="en-US" smtClean="0"/>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C365C6-DC20-4914-AD82-D20AE69AE54A}" type="slidenum">
              <a:rPr lang="en-US" smtClean="0"/>
              <a:t>‹#›</a:t>
            </a:fld>
            <a:endParaRPr lang="en-US"/>
          </a:p>
        </p:txBody>
      </p:sp>
    </p:spTree>
    <p:extLst>
      <p:ext uri="{BB962C8B-B14F-4D97-AF65-F5344CB8AC3E}">
        <p14:creationId xmlns:p14="http://schemas.microsoft.com/office/powerpoint/2010/main" val="3198272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C04EFD-4960-48C0-9987-DCEA68A43DBA}" type="datetimeFigureOut">
              <a:rPr lang="en-US" smtClean="0"/>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C365C6-DC20-4914-AD82-D20AE69AE54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563531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C04EFD-4960-48C0-9987-DCEA68A43DBA}" type="datetimeFigureOut">
              <a:rPr lang="en-US" smtClean="0"/>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C365C6-DC20-4914-AD82-D20AE69AE54A}" type="slidenum">
              <a:rPr lang="en-US" smtClean="0"/>
              <a:t>‹#›</a:t>
            </a:fld>
            <a:endParaRPr lang="en-US"/>
          </a:p>
        </p:txBody>
      </p:sp>
    </p:spTree>
    <p:extLst>
      <p:ext uri="{BB962C8B-B14F-4D97-AF65-F5344CB8AC3E}">
        <p14:creationId xmlns:p14="http://schemas.microsoft.com/office/powerpoint/2010/main" val="31753146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C04EFD-4960-48C0-9987-DCEA68A43DBA}" type="datetimeFigureOut">
              <a:rPr lang="en-US" smtClean="0"/>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C365C6-DC20-4914-AD82-D20AE69AE54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531410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C04EFD-4960-48C0-9987-DCEA68A43DBA}" type="datetimeFigureOut">
              <a:rPr lang="en-US" smtClean="0"/>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C365C6-DC20-4914-AD82-D20AE69AE54A}" type="slidenum">
              <a:rPr lang="en-US" smtClean="0"/>
              <a:t>‹#›</a:t>
            </a:fld>
            <a:endParaRPr lang="en-US"/>
          </a:p>
        </p:txBody>
      </p:sp>
    </p:spTree>
    <p:extLst>
      <p:ext uri="{BB962C8B-B14F-4D97-AF65-F5344CB8AC3E}">
        <p14:creationId xmlns:p14="http://schemas.microsoft.com/office/powerpoint/2010/main" val="29143152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C04EFD-4960-48C0-9987-DCEA68A43DBA}" type="datetimeFigureOut">
              <a:rPr lang="en-US" smtClean="0"/>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C365C6-DC20-4914-AD82-D20AE69AE54A}" type="slidenum">
              <a:rPr lang="en-US" smtClean="0"/>
              <a:t>‹#›</a:t>
            </a:fld>
            <a:endParaRPr lang="en-US"/>
          </a:p>
        </p:txBody>
      </p:sp>
    </p:spTree>
    <p:extLst>
      <p:ext uri="{BB962C8B-B14F-4D97-AF65-F5344CB8AC3E}">
        <p14:creationId xmlns:p14="http://schemas.microsoft.com/office/powerpoint/2010/main" val="20626675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C04EFD-4960-48C0-9987-DCEA68A43DBA}" type="datetimeFigureOut">
              <a:rPr lang="en-US" smtClean="0"/>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C365C6-DC20-4914-AD82-D20AE69AE54A}" type="slidenum">
              <a:rPr lang="en-US" smtClean="0"/>
              <a:t>‹#›</a:t>
            </a:fld>
            <a:endParaRPr lang="en-US"/>
          </a:p>
        </p:txBody>
      </p:sp>
    </p:spTree>
    <p:extLst>
      <p:ext uri="{BB962C8B-B14F-4D97-AF65-F5344CB8AC3E}">
        <p14:creationId xmlns:p14="http://schemas.microsoft.com/office/powerpoint/2010/main" val="1970636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C04EFD-4960-48C0-9987-DCEA68A43DBA}" type="datetimeFigureOut">
              <a:rPr lang="en-US" smtClean="0"/>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C365C6-DC20-4914-AD82-D20AE69AE54A}" type="slidenum">
              <a:rPr lang="en-US" smtClean="0"/>
              <a:t>‹#›</a:t>
            </a:fld>
            <a:endParaRPr lang="en-US"/>
          </a:p>
        </p:txBody>
      </p:sp>
    </p:spTree>
    <p:extLst>
      <p:ext uri="{BB962C8B-B14F-4D97-AF65-F5344CB8AC3E}">
        <p14:creationId xmlns:p14="http://schemas.microsoft.com/office/powerpoint/2010/main" val="172346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C04EFD-4960-48C0-9987-DCEA68A43DBA}" type="datetimeFigureOut">
              <a:rPr lang="en-US" smtClean="0"/>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C365C6-DC20-4914-AD82-D20AE69AE54A}" type="slidenum">
              <a:rPr lang="en-US" smtClean="0"/>
              <a:t>‹#›</a:t>
            </a:fld>
            <a:endParaRPr lang="en-US"/>
          </a:p>
        </p:txBody>
      </p:sp>
    </p:spTree>
    <p:extLst>
      <p:ext uri="{BB962C8B-B14F-4D97-AF65-F5344CB8AC3E}">
        <p14:creationId xmlns:p14="http://schemas.microsoft.com/office/powerpoint/2010/main" val="2697278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C04EFD-4960-48C0-9987-DCEA68A43DBA}" type="datetimeFigureOut">
              <a:rPr lang="en-US" smtClean="0"/>
              <a:t>11/28/2020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C365C6-DC20-4914-AD82-D20AE69AE54A}" type="slidenum">
              <a:rPr lang="en-US" smtClean="0"/>
              <a:t>‹#›</a:t>
            </a:fld>
            <a:endParaRPr lang="en-US"/>
          </a:p>
        </p:txBody>
      </p:sp>
    </p:spTree>
    <p:extLst>
      <p:ext uri="{BB962C8B-B14F-4D97-AF65-F5344CB8AC3E}">
        <p14:creationId xmlns:p14="http://schemas.microsoft.com/office/powerpoint/2010/main" val="237363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C04EFD-4960-48C0-9987-DCEA68A43DBA}" type="datetimeFigureOut">
              <a:rPr lang="en-US" smtClean="0"/>
              <a:t>11/28/2020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C365C6-DC20-4914-AD82-D20AE69AE54A}" type="slidenum">
              <a:rPr lang="en-US" smtClean="0"/>
              <a:t>‹#›</a:t>
            </a:fld>
            <a:endParaRPr lang="en-US"/>
          </a:p>
        </p:txBody>
      </p:sp>
    </p:spTree>
    <p:extLst>
      <p:ext uri="{BB962C8B-B14F-4D97-AF65-F5344CB8AC3E}">
        <p14:creationId xmlns:p14="http://schemas.microsoft.com/office/powerpoint/2010/main" val="1237792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C04EFD-4960-48C0-9987-DCEA68A43DBA}" type="datetimeFigureOut">
              <a:rPr lang="en-US" smtClean="0"/>
              <a:t>11/28/2020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C365C6-DC20-4914-AD82-D20AE69AE54A}" type="slidenum">
              <a:rPr lang="en-US" smtClean="0"/>
              <a:t>‹#›</a:t>
            </a:fld>
            <a:endParaRPr lang="en-US"/>
          </a:p>
        </p:txBody>
      </p:sp>
    </p:spTree>
    <p:extLst>
      <p:ext uri="{BB962C8B-B14F-4D97-AF65-F5344CB8AC3E}">
        <p14:creationId xmlns:p14="http://schemas.microsoft.com/office/powerpoint/2010/main" val="4276210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C04EFD-4960-48C0-9987-DCEA68A43DBA}" type="datetimeFigureOut">
              <a:rPr lang="en-US" smtClean="0"/>
              <a:t>11/28/2020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C365C6-DC20-4914-AD82-D20AE69AE54A}" type="slidenum">
              <a:rPr lang="en-US" smtClean="0"/>
              <a:t>‹#›</a:t>
            </a:fld>
            <a:endParaRPr lang="en-US"/>
          </a:p>
        </p:txBody>
      </p:sp>
    </p:spTree>
    <p:extLst>
      <p:ext uri="{BB962C8B-B14F-4D97-AF65-F5344CB8AC3E}">
        <p14:creationId xmlns:p14="http://schemas.microsoft.com/office/powerpoint/2010/main" val="3857361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C04EFD-4960-48C0-9987-DCEA68A43DBA}" type="datetimeFigureOut">
              <a:rPr lang="en-US" smtClean="0"/>
              <a:t>11/28/2020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C365C6-DC20-4914-AD82-D20AE69AE54A}" type="slidenum">
              <a:rPr lang="en-US" smtClean="0"/>
              <a:t>‹#›</a:t>
            </a:fld>
            <a:endParaRPr lang="en-US"/>
          </a:p>
        </p:txBody>
      </p:sp>
    </p:spTree>
    <p:extLst>
      <p:ext uri="{BB962C8B-B14F-4D97-AF65-F5344CB8AC3E}">
        <p14:creationId xmlns:p14="http://schemas.microsoft.com/office/powerpoint/2010/main" val="2679551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C04EFD-4960-48C0-9987-DCEA68A43DBA}" type="datetimeFigureOut">
              <a:rPr lang="en-US" smtClean="0"/>
              <a:t>11/28/2020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C365C6-DC20-4914-AD82-D20AE69AE54A}" type="slidenum">
              <a:rPr lang="en-US" smtClean="0"/>
              <a:t>‹#›</a:t>
            </a:fld>
            <a:endParaRPr lang="en-US"/>
          </a:p>
        </p:txBody>
      </p:sp>
    </p:spTree>
    <p:extLst>
      <p:ext uri="{BB962C8B-B14F-4D97-AF65-F5344CB8AC3E}">
        <p14:creationId xmlns:p14="http://schemas.microsoft.com/office/powerpoint/2010/main" val="2670198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1C04EFD-4960-48C0-9987-DCEA68A43DBA}" type="datetimeFigureOut">
              <a:rPr lang="en-US" smtClean="0"/>
              <a:t>11/28/2020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1C365C6-DC20-4914-AD82-D20AE69AE54A}" type="slidenum">
              <a:rPr lang="en-US" smtClean="0"/>
              <a:t>‹#›</a:t>
            </a:fld>
            <a:endParaRPr lang="en-US"/>
          </a:p>
        </p:txBody>
      </p:sp>
    </p:spTree>
    <p:extLst>
      <p:ext uri="{BB962C8B-B14F-4D97-AF65-F5344CB8AC3E}">
        <p14:creationId xmlns:p14="http://schemas.microsoft.com/office/powerpoint/2010/main" val="3016361458"/>
      </p:ext>
    </p:extLst>
  </p:cSld>
  <p:clrMap bg1="dk1" tx1="lt1" bg2="dk2" tx2="lt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7BD1A-7FF0-4D0E-AAE8-722156B47767}"/>
              </a:ext>
            </a:extLst>
          </p:cNvPr>
          <p:cNvSpPr>
            <a:spLocks noGrp="1"/>
          </p:cNvSpPr>
          <p:nvPr>
            <p:ph type="ctrTitle"/>
          </p:nvPr>
        </p:nvSpPr>
        <p:spPr>
          <a:xfrm>
            <a:off x="1119739" y="1162143"/>
            <a:ext cx="7657307" cy="2888693"/>
          </a:xfrm>
        </p:spPr>
        <p:txBody>
          <a:bodyPr/>
          <a:lstStyle/>
          <a:p>
            <a:r>
              <a:rPr lang="en-US" sz="9600">
                <a:latin typeface="Aldhabi"/>
                <a:cs typeface="Aldhabi"/>
              </a:rPr>
              <a:t>King County Housing</a:t>
            </a:r>
            <a:endParaRPr lang="en-US" sz="9600" dirty="0">
              <a:latin typeface="Aldhabi"/>
              <a:cs typeface="Aldhabi"/>
            </a:endParaRPr>
          </a:p>
        </p:txBody>
      </p:sp>
      <p:sp>
        <p:nvSpPr>
          <p:cNvPr id="3" name="Subtitle 2">
            <a:extLst>
              <a:ext uri="{FF2B5EF4-FFF2-40B4-BE49-F238E27FC236}">
                <a16:creationId xmlns:a16="http://schemas.microsoft.com/office/drawing/2014/main" id="{DCB81A91-9D41-462A-A205-A24382B07AE7}"/>
              </a:ext>
            </a:extLst>
          </p:cNvPr>
          <p:cNvSpPr>
            <a:spLocks noGrp="1"/>
          </p:cNvSpPr>
          <p:nvPr>
            <p:ph type="subTitle" idx="1"/>
          </p:nvPr>
        </p:nvSpPr>
        <p:spPr/>
        <p:txBody>
          <a:bodyPr/>
          <a:lstStyle/>
          <a:p>
            <a:r>
              <a:rPr lang="en-US"/>
              <a:t>By Deric Williamson &amp; Eric Cusick</a:t>
            </a:r>
            <a:endParaRPr lang="en-US" dirty="0"/>
          </a:p>
        </p:txBody>
      </p:sp>
    </p:spTree>
    <p:extLst>
      <p:ext uri="{BB962C8B-B14F-4D97-AF65-F5344CB8AC3E}">
        <p14:creationId xmlns:p14="http://schemas.microsoft.com/office/powerpoint/2010/main" val="3135877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0FF3F-1649-4923-BA82-C3F42A788331}"/>
              </a:ext>
            </a:extLst>
          </p:cNvPr>
          <p:cNvSpPr>
            <a:spLocks noGrp="1"/>
          </p:cNvSpPr>
          <p:nvPr>
            <p:ph type="title"/>
          </p:nvPr>
        </p:nvSpPr>
        <p:spPr>
          <a:xfrm>
            <a:off x="677334" y="198594"/>
            <a:ext cx="8596668" cy="1320800"/>
          </a:xfrm>
        </p:spPr>
        <p:txBody>
          <a:bodyPr>
            <a:normAutofit/>
          </a:bodyPr>
          <a:lstStyle/>
          <a:p>
            <a:r>
              <a:rPr lang="en-US" sz="7200" dirty="0">
                <a:latin typeface="Aldhabi" panose="01000000000000000000" pitchFamily="2" charset="-78"/>
                <a:cs typeface="Aldhabi" panose="01000000000000000000" pitchFamily="2" charset="-78"/>
              </a:rPr>
              <a:t>Future Work</a:t>
            </a:r>
          </a:p>
        </p:txBody>
      </p:sp>
      <p:sp>
        <p:nvSpPr>
          <p:cNvPr id="3" name="Content Placeholder 2">
            <a:extLst>
              <a:ext uri="{FF2B5EF4-FFF2-40B4-BE49-F238E27FC236}">
                <a16:creationId xmlns:a16="http://schemas.microsoft.com/office/drawing/2014/main" id="{9E7B64B4-EFA3-4FCD-AA50-B2016C3F7CA0}"/>
              </a:ext>
            </a:extLst>
          </p:cNvPr>
          <p:cNvSpPr>
            <a:spLocks noGrp="1"/>
          </p:cNvSpPr>
          <p:nvPr>
            <p:ph idx="1"/>
          </p:nvPr>
        </p:nvSpPr>
        <p:spPr>
          <a:xfrm>
            <a:off x="677334" y="1519394"/>
            <a:ext cx="6552278" cy="3880773"/>
          </a:xfrm>
        </p:spPr>
        <p:txBody>
          <a:bodyPr vert="horz" lIns="91440" tIns="45720" rIns="91440" bIns="45720" rtlCol="0" anchor="t">
            <a:normAutofit/>
          </a:bodyPr>
          <a:lstStyle/>
          <a:p>
            <a:pPr>
              <a:buFont typeface="Wingdings" charset="2"/>
              <a:buChar char="Ø"/>
            </a:pPr>
            <a:r>
              <a:rPr lang="en-US" dirty="0">
                <a:ea typeface="+mn-lt"/>
                <a:cs typeface="+mn-lt"/>
              </a:rPr>
              <a:t>Add to the dataset to explore the price difference between rural and urban homes</a:t>
            </a:r>
            <a:endParaRPr lang="en-US" dirty="0"/>
          </a:p>
          <a:p>
            <a:pPr lvl="1">
              <a:buFont typeface="Wingdings" charset="2"/>
              <a:buChar char="Ø"/>
            </a:pPr>
            <a:r>
              <a:rPr lang="en-US" dirty="0"/>
              <a:t>Possibly restrict the model further by choosing only urban or rural locations</a:t>
            </a:r>
          </a:p>
          <a:p>
            <a:pPr marL="457200" lvl="1" indent="0">
              <a:buNone/>
            </a:pPr>
            <a:endParaRPr lang="en-US" dirty="0">
              <a:ea typeface="+mn-lt"/>
              <a:cs typeface="+mn-lt"/>
            </a:endParaRPr>
          </a:p>
          <a:p>
            <a:pPr>
              <a:buFont typeface="Wingdings" charset="2"/>
              <a:buChar char="Ø"/>
            </a:pPr>
            <a:r>
              <a:rPr lang="en-US" dirty="0">
                <a:ea typeface="+mn-lt"/>
                <a:cs typeface="+mn-lt"/>
              </a:rPr>
              <a:t>Create more features from web scraping to increase the accuracy of the model</a:t>
            </a:r>
          </a:p>
          <a:p>
            <a:pPr marL="0" indent="0">
              <a:buNone/>
            </a:pPr>
            <a:endParaRPr lang="en-US" dirty="0"/>
          </a:p>
          <a:p>
            <a:pPr>
              <a:buFont typeface="Wingdings" charset="2"/>
              <a:buChar char="Ø"/>
            </a:pPr>
            <a:r>
              <a:rPr lang="en-US" dirty="0"/>
              <a:t>Distinguish a correlation between housing prices and school district placement</a:t>
            </a:r>
          </a:p>
        </p:txBody>
      </p:sp>
      <p:pic>
        <p:nvPicPr>
          <p:cNvPr id="6" name="Picture 6" descr="A picture containing logo&#10;&#10;Description automatically generated">
            <a:extLst>
              <a:ext uri="{FF2B5EF4-FFF2-40B4-BE49-F238E27FC236}">
                <a16:creationId xmlns:a16="http://schemas.microsoft.com/office/drawing/2014/main" id="{1EDD8590-EB87-49B0-8D81-20D8B56AEA27}"/>
              </a:ext>
            </a:extLst>
          </p:cNvPr>
          <p:cNvPicPr>
            <a:picLocks noChangeAspect="1"/>
          </p:cNvPicPr>
          <p:nvPr/>
        </p:nvPicPr>
        <p:blipFill rotWithShape="1">
          <a:blip r:embed="rId2"/>
          <a:srcRect l="5763" t="3834" r="17288" b="10543"/>
          <a:stretch/>
        </p:blipFill>
        <p:spPr>
          <a:xfrm>
            <a:off x="7495942" y="1309296"/>
            <a:ext cx="3244577" cy="3816246"/>
          </a:xfrm>
          <a:prstGeom prst="rect">
            <a:avLst/>
          </a:prstGeom>
        </p:spPr>
      </p:pic>
    </p:spTree>
    <p:extLst>
      <p:ext uri="{BB962C8B-B14F-4D97-AF65-F5344CB8AC3E}">
        <p14:creationId xmlns:p14="http://schemas.microsoft.com/office/powerpoint/2010/main" val="536863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4" name="Group 58">
            <a:extLst>
              <a:ext uri="{FF2B5EF4-FFF2-40B4-BE49-F238E27FC236}">
                <a16:creationId xmlns:a16="http://schemas.microsoft.com/office/drawing/2014/main" id="{6A761A44-A936-4382-8A16-7ED6A2903D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60" name="Straight Connector 59">
              <a:extLst>
                <a:ext uri="{FF2B5EF4-FFF2-40B4-BE49-F238E27FC236}">
                  <a16:creationId xmlns:a16="http://schemas.microsoft.com/office/drawing/2014/main" id="{5459EE73-661E-48AA-A374-BF2B850F58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D653EA91-5E43-427F-B0AB-1B8A496BC6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62" name="Rectangle 23">
              <a:extLst>
                <a:ext uri="{FF2B5EF4-FFF2-40B4-BE49-F238E27FC236}">
                  <a16:creationId xmlns:a16="http://schemas.microsoft.com/office/drawing/2014/main" id="{57571081-E136-40F9-B123-3A16F53BE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3" name="Rectangle 25">
              <a:extLst>
                <a:ext uri="{FF2B5EF4-FFF2-40B4-BE49-F238E27FC236}">
                  <a16:creationId xmlns:a16="http://schemas.microsoft.com/office/drawing/2014/main" id="{73197C11-EFC2-4F71-BEFF-B7EE3EEFF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4" name="Isosceles Triangle 63">
              <a:extLst>
                <a:ext uri="{FF2B5EF4-FFF2-40B4-BE49-F238E27FC236}">
                  <a16:creationId xmlns:a16="http://schemas.microsoft.com/office/drawing/2014/main" id="{074C7561-7217-4DBC-8C63-2BB8560D6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Rectangle 27">
              <a:extLst>
                <a:ext uri="{FF2B5EF4-FFF2-40B4-BE49-F238E27FC236}">
                  <a16:creationId xmlns:a16="http://schemas.microsoft.com/office/drawing/2014/main" id="{6EB4E4EC-EA7F-4A46-9AF5-7E3E4E543B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6" name="Rectangle 28">
              <a:extLst>
                <a:ext uri="{FF2B5EF4-FFF2-40B4-BE49-F238E27FC236}">
                  <a16:creationId xmlns:a16="http://schemas.microsoft.com/office/drawing/2014/main" id="{9048D13B-C50D-4EF9-AB6D-86713B7D43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Rectangle 29">
              <a:extLst>
                <a:ext uri="{FF2B5EF4-FFF2-40B4-BE49-F238E27FC236}">
                  <a16:creationId xmlns:a16="http://schemas.microsoft.com/office/drawing/2014/main" id="{8213FFC7-C869-40A9-8DBD-B311B342E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8" name="Isosceles Triangle 67">
              <a:extLst>
                <a:ext uri="{FF2B5EF4-FFF2-40B4-BE49-F238E27FC236}">
                  <a16:creationId xmlns:a16="http://schemas.microsoft.com/office/drawing/2014/main" id="{A029FB91-93F5-4D40-9014-8D5108951E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Isosceles Triangle 68">
              <a:extLst>
                <a:ext uri="{FF2B5EF4-FFF2-40B4-BE49-F238E27FC236}">
                  <a16:creationId xmlns:a16="http://schemas.microsoft.com/office/drawing/2014/main" id="{F6022FD2-DE49-41E6-B3BF-B113018CA2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5" name="Picture 4">
            <a:extLst>
              <a:ext uri="{FF2B5EF4-FFF2-40B4-BE49-F238E27FC236}">
                <a16:creationId xmlns:a16="http://schemas.microsoft.com/office/drawing/2014/main" id="{F864FB70-A0FD-45E3-8E35-19BB0161CA1A}"/>
              </a:ext>
            </a:extLst>
          </p:cNvPr>
          <p:cNvPicPr>
            <a:picLocks noChangeAspect="1"/>
          </p:cNvPicPr>
          <p:nvPr/>
        </p:nvPicPr>
        <p:blipFill rotWithShape="1">
          <a:blip r:embed="rId2"/>
          <a:srcRect l="94" r="1" b="15494"/>
          <a:stretch/>
        </p:blipFill>
        <p:spPr>
          <a:xfrm>
            <a:off x="1" y="10"/>
            <a:ext cx="12191999" cy="6857990"/>
          </a:xfrm>
          <a:prstGeom prst="rect">
            <a:avLst/>
          </a:prstGeom>
        </p:spPr>
      </p:pic>
      <p:sp>
        <p:nvSpPr>
          <p:cNvPr id="105" name="Isosceles Triangle 70">
            <a:extLst>
              <a:ext uri="{FF2B5EF4-FFF2-40B4-BE49-F238E27FC236}">
                <a16:creationId xmlns:a16="http://schemas.microsoft.com/office/drawing/2014/main" id="{CC4083E7-7DB9-4FC5-B464-F3D93B8D8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6" name="Parallelogram 72">
            <a:extLst>
              <a:ext uri="{FF2B5EF4-FFF2-40B4-BE49-F238E27FC236}">
                <a16:creationId xmlns:a16="http://schemas.microsoft.com/office/drawing/2014/main" id="{3A31F45F-754F-4DE9-BB47-376D852F1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92562" y="0"/>
            <a:ext cx="7315200" cy="6858000"/>
          </a:xfrm>
          <a:prstGeom prst="parallelogram">
            <a:avLst>
              <a:gd name="adj" fmla="val 14937"/>
            </a:avLst>
          </a:prstGeom>
          <a:solidFill>
            <a:schemeClr val="bg1">
              <a:alpha val="8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7" name="Straight Connector 74">
            <a:extLst>
              <a:ext uri="{FF2B5EF4-FFF2-40B4-BE49-F238E27FC236}">
                <a16:creationId xmlns:a16="http://schemas.microsoft.com/office/drawing/2014/main" id="{527EB943-755E-4000-849C-70B9070CB58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88C0E865-DD2F-4731-8827-462D0810D6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9" name="Rectangle 23">
            <a:extLst>
              <a:ext uri="{FF2B5EF4-FFF2-40B4-BE49-F238E27FC236}">
                <a16:creationId xmlns:a16="http://schemas.microsoft.com/office/drawing/2014/main" id="{926CA434-D0D7-4D87-925F-AADDDC5807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25">
            <a:extLst>
              <a:ext uri="{FF2B5EF4-FFF2-40B4-BE49-F238E27FC236}">
                <a16:creationId xmlns:a16="http://schemas.microsoft.com/office/drawing/2014/main" id="{321F9B9F-EF9D-471D-8682-32FC29FFD0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Isosceles Triangle 82">
            <a:extLst>
              <a:ext uri="{FF2B5EF4-FFF2-40B4-BE49-F238E27FC236}">
                <a16:creationId xmlns:a16="http://schemas.microsoft.com/office/drawing/2014/main" id="{B3E64CAB-A26E-41D9-BDF3-C2126B5E8E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1EB5614-E1E3-4713-8A0B-F312447F2561}"/>
              </a:ext>
            </a:extLst>
          </p:cNvPr>
          <p:cNvSpPr>
            <a:spLocks noGrp="1"/>
          </p:cNvSpPr>
          <p:nvPr>
            <p:ph type="title"/>
          </p:nvPr>
        </p:nvSpPr>
        <p:spPr>
          <a:xfrm>
            <a:off x="4801208" y="1846555"/>
            <a:ext cx="4569803" cy="1405636"/>
          </a:xfrm>
        </p:spPr>
        <p:txBody>
          <a:bodyPr vert="horz" lIns="91440" tIns="45720" rIns="91440" bIns="45720" rtlCol="0" anchor="b">
            <a:normAutofit/>
          </a:bodyPr>
          <a:lstStyle/>
          <a:p>
            <a:pPr algn="r"/>
            <a:r>
              <a:rPr lang="en-US" sz="5400" dirty="0"/>
              <a:t>Thank You!!!!</a:t>
            </a:r>
          </a:p>
        </p:txBody>
      </p:sp>
      <p:sp>
        <p:nvSpPr>
          <p:cNvPr id="3" name="Content Placeholder 2">
            <a:extLst>
              <a:ext uri="{FF2B5EF4-FFF2-40B4-BE49-F238E27FC236}">
                <a16:creationId xmlns:a16="http://schemas.microsoft.com/office/drawing/2014/main" id="{CAB07117-DF9F-485A-B60E-9758E44472FE}"/>
              </a:ext>
            </a:extLst>
          </p:cNvPr>
          <p:cNvSpPr>
            <a:spLocks noGrp="1"/>
          </p:cNvSpPr>
          <p:nvPr>
            <p:ph idx="1"/>
          </p:nvPr>
        </p:nvSpPr>
        <p:spPr>
          <a:xfrm>
            <a:off x="4876146" y="3285118"/>
            <a:ext cx="4573037" cy="1096899"/>
          </a:xfrm>
        </p:spPr>
        <p:txBody>
          <a:bodyPr vert="horz" lIns="91440" tIns="45720" rIns="91440" bIns="45720" rtlCol="0" anchor="t">
            <a:normAutofit/>
          </a:bodyPr>
          <a:lstStyle/>
          <a:p>
            <a:pPr marL="0" indent="0" algn="ctr">
              <a:buNone/>
            </a:pPr>
            <a:r>
              <a:rPr lang="en-US" dirty="0">
                <a:solidFill>
                  <a:schemeClr val="tx1"/>
                </a:solidFill>
              </a:rPr>
              <a:t>Thank you to our audience for giving us your time and attention during our presentation today.</a:t>
            </a:r>
          </a:p>
        </p:txBody>
      </p:sp>
      <p:sp>
        <p:nvSpPr>
          <p:cNvPr id="85" name="Rectangle 27">
            <a:extLst>
              <a:ext uri="{FF2B5EF4-FFF2-40B4-BE49-F238E27FC236}">
                <a16:creationId xmlns:a16="http://schemas.microsoft.com/office/drawing/2014/main" id="{B514DF98-6EAD-4CC5-A489-A860CF56AD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Rectangle 28">
            <a:extLst>
              <a:ext uri="{FF2B5EF4-FFF2-40B4-BE49-F238E27FC236}">
                <a16:creationId xmlns:a16="http://schemas.microsoft.com/office/drawing/2014/main" id="{B4D87FD0-176F-488F-BAD6-5CB75827CE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Rectangle 29">
            <a:extLst>
              <a:ext uri="{FF2B5EF4-FFF2-40B4-BE49-F238E27FC236}">
                <a16:creationId xmlns:a16="http://schemas.microsoft.com/office/drawing/2014/main" id="{92534681-4F90-4D14-B32A-6C2FB37C87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1" name="Isosceles Triangle 90">
            <a:extLst>
              <a:ext uri="{FF2B5EF4-FFF2-40B4-BE49-F238E27FC236}">
                <a16:creationId xmlns:a16="http://schemas.microsoft.com/office/drawing/2014/main" id="{7F846794-611C-4DF8-A443-7C27A11C29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246113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042E1-6C97-4B32-9EEB-39BE19012350}"/>
              </a:ext>
            </a:extLst>
          </p:cNvPr>
          <p:cNvSpPr>
            <a:spLocks noGrp="1"/>
          </p:cNvSpPr>
          <p:nvPr>
            <p:ph type="title"/>
          </p:nvPr>
        </p:nvSpPr>
        <p:spPr>
          <a:xfrm>
            <a:off x="677334" y="264620"/>
            <a:ext cx="8596668" cy="1320800"/>
          </a:xfrm>
        </p:spPr>
        <p:txBody>
          <a:bodyPr anchor="t">
            <a:normAutofit/>
          </a:bodyPr>
          <a:lstStyle/>
          <a:p>
            <a:r>
              <a:rPr lang="en-US" sz="7200" dirty="0">
                <a:latin typeface="Aldhabi"/>
                <a:cs typeface="Aldhabi"/>
              </a:rPr>
              <a:t>Business Case</a:t>
            </a:r>
          </a:p>
        </p:txBody>
      </p:sp>
      <p:sp>
        <p:nvSpPr>
          <p:cNvPr id="3" name="Content Placeholder 2">
            <a:extLst>
              <a:ext uri="{FF2B5EF4-FFF2-40B4-BE49-F238E27FC236}">
                <a16:creationId xmlns:a16="http://schemas.microsoft.com/office/drawing/2014/main" id="{2E5DA2A2-1B05-4951-80A0-BF071B4C85BF}"/>
              </a:ext>
            </a:extLst>
          </p:cNvPr>
          <p:cNvSpPr>
            <a:spLocks noGrp="1"/>
          </p:cNvSpPr>
          <p:nvPr>
            <p:ph idx="1"/>
          </p:nvPr>
        </p:nvSpPr>
        <p:spPr>
          <a:xfrm>
            <a:off x="746878" y="1585420"/>
            <a:ext cx="5220430" cy="4907280"/>
          </a:xfrm>
        </p:spPr>
        <p:txBody>
          <a:bodyPr>
            <a:normAutofit/>
          </a:bodyPr>
          <a:lstStyle/>
          <a:p>
            <a:pPr marL="0" indent="0">
              <a:lnSpc>
                <a:spcPct val="90000"/>
              </a:lnSpc>
              <a:buNone/>
            </a:pPr>
            <a:r>
              <a:rPr lang="en-US" dirty="0"/>
              <a:t>A home renovation contract team has employed the services of data scientists to create a model predicting how much a house will sell for in the King County, WA area.</a:t>
            </a:r>
          </a:p>
          <a:p>
            <a:pPr marL="0" indent="0">
              <a:lnSpc>
                <a:spcPct val="90000"/>
              </a:lnSpc>
              <a:buNone/>
            </a:pPr>
            <a:endParaRPr lang="en-US" dirty="0"/>
          </a:p>
          <a:p>
            <a:pPr marL="0" indent="0">
              <a:lnSpc>
                <a:spcPct val="90000"/>
              </a:lnSpc>
              <a:buNone/>
            </a:pPr>
            <a:r>
              <a:rPr lang="en-US" b="0" i="0" u="none" strike="noStrike" dirty="0">
                <a:effectLst/>
                <a:latin typeface="Lato"/>
              </a:rPr>
              <a:t>Given the ‘kc_house_data.csv’ file, the data scientist team is expected to:</a:t>
            </a:r>
          </a:p>
          <a:p>
            <a:pPr>
              <a:lnSpc>
                <a:spcPct val="90000"/>
              </a:lnSpc>
              <a:buFont typeface="Wingdings" panose="05000000000000000000" pitchFamily="2" charset="2"/>
              <a:buChar char="Ø"/>
            </a:pPr>
            <a:r>
              <a:rPr lang="en-US" dirty="0"/>
              <a:t>Build an accurate predictive model </a:t>
            </a:r>
          </a:p>
          <a:p>
            <a:pPr>
              <a:lnSpc>
                <a:spcPct val="90000"/>
              </a:lnSpc>
              <a:buFont typeface="Wingdings" panose="05000000000000000000" pitchFamily="2" charset="2"/>
              <a:buChar char="Ø"/>
            </a:pPr>
            <a:r>
              <a:rPr lang="en-US" dirty="0"/>
              <a:t>Report some of the primary features of a house that will increase the price so the company will know what to focus their efforts on</a:t>
            </a:r>
          </a:p>
          <a:p>
            <a:pPr>
              <a:lnSpc>
                <a:spcPct val="90000"/>
              </a:lnSpc>
              <a:buFont typeface="Wingdings" panose="05000000000000000000" pitchFamily="2" charset="2"/>
              <a:buChar char="Ø"/>
            </a:pPr>
            <a:r>
              <a:rPr lang="en-US" dirty="0"/>
              <a:t>Build a calculator that represents the model</a:t>
            </a:r>
          </a:p>
        </p:txBody>
      </p:sp>
      <p:pic>
        <p:nvPicPr>
          <p:cNvPr id="30" name="Graphic 6" descr="Suburban scene">
            <a:extLst>
              <a:ext uri="{FF2B5EF4-FFF2-40B4-BE49-F238E27FC236}">
                <a16:creationId xmlns:a16="http://schemas.microsoft.com/office/drawing/2014/main" id="{F7FABB6A-2418-42CC-88A1-EEC98D6AA1B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54777" y="1711960"/>
            <a:ext cx="3145536" cy="3145536"/>
          </a:xfrm>
          <a:prstGeom prst="rect">
            <a:avLst/>
          </a:prstGeom>
        </p:spPr>
      </p:pic>
    </p:spTree>
    <p:extLst>
      <p:ext uri="{BB962C8B-B14F-4D97-AF65-F5344CB8AC3E}">
        <p14:creationId xmlns:p14="http://schemas.microsoft.com/office/powerpoint/2010/main" val="295015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C2C13-35C5-4B00-BE4C-EE1360219E84}"/>
              </a:ext>
            </a:extLst>
          </p:cNvPr>
          <p:cNvSpPr>
            <a:spLocks noGrp="1"/>
          </p:cNvSpPr>
          <p:nvPr>
            <p:ph type="title"/>
          </p:nvPr>
        </p:nvSpPr>
        <p:spPr>
          <a:xfrm>
            <a:off x="677334" y="555195"/>
            <a:ext cx="8596668" cy="856974"/>
          </a:xfrm>
        </p:spPr>
        <p:txBody>
          <a:bodyPr>
            <a:noAutofit/>
          </a:bodyPr>
          <a:lstStyle/>
          <a:p>
            <a:r>
              <a:rPr lang="en-US" sz="5400" dirty="0">
                <a:latin typeface="Aldhabi"/>
                <a:cs typeface="Aldhabi"/>
              </a:rPr>
              <a:t>Exploratory Data Analysis (EDA)</a:t>
            </a:r>
          </a:p>
        </p:txBody>
      </p:sp>
      <p:sp>
        <p:nvSpPr>
          <p:cNvPr id="3" name="Content Placeholder 2">
            <a:extLst>
              <a:ext uri="{FF2B5EF4-FFF2-40B4-BE49-F238E27FC236}">
                <a16:creationId xmlns:a16="http://schemas.microsoft.com/office/drawing/2014/main" id="{9D6FFAC5-DEC0-4E0C-AB11-33F854688FB4}"/>
              </a:ext>
            </a:extLst>
          </p:cNvPr>
          <p:cNvSpPr>
            <a:spLocks noGrp="1"/>
          </p:cNvSpPr>
          <p:nvPr>
            <p:ph idx="1"/>
          </p:nvPr>
        </p:nvSpPr>
        <p:spPr>
          <a:xfrm>
            <a:off x="677334" y="1707583"/>
            <a:ext cx="8596668" cy="3880773"/>
          </a:xfrm>
        </p:spPr>
        <p:txBody>
          <a:bodyPr/>
          <a:lstStyle/>
          <a:p>
            <a:pPr marL="0" indent="0">
              <a:buNone/>
            </a:pPr>
            <a:r>
              <a:rPr lang="en-US" dirty="0"/>
              <a:t>Using the provided data from: kc_house_data.csv</a:t>
            </a:r>
          </a:p>
          <a:p>
            <a:pPr marL="0" indent="0">
              <a:buNone/>
            </a:pPr>
            <a:r>
              <a:rPr lang="en-US" dirty="0"/>
              <a:t>We restricted our data to provide a more meaningful relationship to our model by </a:t>
            </a:r>
            <a:r>
              <a:rPr lang="en-US" dirty="0">
                <a:solidFill>
                  <a:srgbClr val="FFFFFF"/>
                </a:solidFill>
                <a:latin typeface="Lato"/>
              </a:rPr>
              <a:t>a</a:t>
            </a:r>
            <a:r>
              <a:rPr lang="en-US" sz="1800" b="0" i="0" u="none" strike="noStrike" dirty="0">
                <a:solidFill>
                  <a:srgbClr val="FFFFFF"/>
                </a:solidFill>
                <a:effectLst/>
                <a:latin typeface="Lato"/>
              </a:rPr>
              <a:t>nalyzing data from a house price range from $150,000 to $710,000. </a:t>
            </a:r>
            <a:endParaRPr lang="en-US" dirty="0">
              <a:solidFill>
                <a:srgbClr val="FFFFFF"/>
              </a:solidFill>
              <a:latin typeface="Lato"/>
            </a:endParaRPr>
          </a:p>
          <a:p>
            <a:pPr marL="0" indent="0">
              <a:buNone/>
            </a:pPr>
            <a:endParaRPr lang="en-US" dirty="0">
              <a:solidFill>
                <a:srgbClr val="FFFFFF"/>
              </a:solidFill>
              <a:latin typeface="Lato"/>
            </a:endParaRPr>
          </a:p>
          <a:p>
            <a:pPr marL="0" indent="0">
              <a:buNone/>
            </a:pPr>
            <a:endParaRPr lang="en-US" dirty="0"/>
          </a:p>
        </p:txBody>
      </p:sp>
      <p:pic>
        <p:nvPicPr>
          <p:cNvPr id="7" name="Picture 6">
            <a:extLst>
              <a:ext uri="{FF2B5EF4-FFF2-40B4-BE49-F238E27FC236}">
                <a16:creationId xmlns:a16="http://schemas.microsoft.com/office/drawing/2014/main" id="{DF91E766-AAD8-4B4B-A38F-D725C319EAED}"/>
              </a:ext>
            </a:extLst>
          </p:cNvPr>
          <p:cNvPicPr>
            <a:picLocks noChangeAspect="1"/>
          </p:cNvPicPr>
          <p:nvPr/>
        </p:nvPicPr>
        <p:blipFill>
          <a:blip r:embed="rId2"/>
          <a:stretch>
            <a:fillRect/>
          </a:stretch>
        </p:blipFill>
        <p:spPr>
          <a:xfrm>
            <a:off x="1046985" y="3302346"/>
            <a:ext cx="4456728" cy="2963887"/>
          </a:xfrm>
          <a:prstGeom prst="rect">
            <a:avLst/>
          </a:prstGeom>
        </p:spPr>
      </p:pic>
      <p:pic>
        <p:nvPicPr>
          <p:cNvPr id="9" name="Picture 8">
            <a:extLst>
              <a:ext uri="{FF2B5EF4-FFF2-40B4-BE49-F238E27FC236}">
                <a16:creationId xmlns:a16="http://schemas.microsoft.com/office/drawing/2014/main" id="{7FE718D0-42FE-4CBE-8F8A-3D8EC08AD73A}"/>
              </a:ext>
            </a:extLst>
          </p:cNvPr>
          <p:cNvPicPr>
            <a:picLocks noChangeAspect="1"/>
          </p:cNvPicPr>
          <p:nvPr/>
        </p:nvPicPr>
        <p:blipFill>
          <a:blip r:embed="rId3"/>
          <a:stretch>
            <a:fillRect/>
          </a:stretch>
        </p:blipFill>
        <p:spPr>
          <a:xfrm>
            <a:off x="6377741" y="3302346"/>
            <a:ext cx="4456727" cy="2953662"/>
          </a:xfrm>
          <a:prstGeom prst="rect">
            <a:avLst/>
          </a:prstGeom>
        </p:spPr>
      </p:pic>
    </p:spTree>
    <p:extLst>
      <p:ext uri="{BB962C8B-B14F-4D97-AF65-F5344CB8AC3E}">
        <p14:creationId xmlns:p14="http://schemas.microsoft.com/office/powerpoint/2010/main" val="2843753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33936-9F52-4FB9-8ED6-48263A2EB9BD}"/>
              </a:ext>
            </a:extLst>
          </p:cNvPr>
          <p:cNvSpPr>
            <a:spLocks noGrp="1"/>
          </p:cNvSpPr>
          <p:nvPr>
            <p:ph type="title"/>
          </p:nvPr>
        </p:nvSpPr>
        <p:spPr>
          <a:xfrm>
            <a:off x="674946" y="320674"/>
            <a:ext cx="8588386" cy="881822"/>
          </a:xfrm>
        </p:spPr>
        <p:txBody>
          <a:bodyPr>
            <a:noAutofit/>
          </a:bodyPr>
          <a:lstStyle/>
          <a:p>
            <a:r>
              <a:rPr lang="en-US" sz="6000" dirty="0">
                <a:latin typeface="Aldhabi"/>
                <a:cs typeface="Aldhabi"/>
              </a:rPr>
              <a:t>Exploratory Data Analysis</a:t>
            </a:r>
            <a:r>
              <a:rPr lang="en-US" sz="5400" dirty="0">
                <a:latin typeface="Aldhabi"/>
                <a:cs typeface="Aldhabi"/>
              </a:rPr>
              <a:t> (EDA)</a:t>
            </a:r>
          </a:p>
        </p:txBody>
      </p:sp>
      <p:pic>
        <p:nvPicPr>
          <p:cNvPr id="9" name="Picture 8">
            <a:extLst>
              <a:ext uri="{FF2B5EF4-FFF2-40B4-BE49-F238E27FC236}">
                <a16:creationId xmlns:a16="http://schemas.microsoft.com/office/drawing/2014/main" id="{29718176-67BF-4140-AD19-BC63D391E8DF}"/>
              </a:ext>
            </a:extLst>
          </p:cNvPr>
          <p:cNvPicPr>
            <a:picLocks noChangeAspect="1"/>
          </p:cNvPicPr>
          <p:nvPr/>
        </p:nvPicPr>
        <p:blipFill>
          <a:blip r:embed="rId2"/>
          <a:stretch>
            <a:fillRect/>
          </a:stretch>
        </p:blipFill>
        <p:spPr>
          <a:xfrm>
            <a:off x="677685" y="4075889"/>
            <a:ext cx="4246654" cy="2579829"/>
          </a:xfrm>
          <a:prstGeom prst="rect">
            <a:avLst/>
          </a:prstGeom>
        </p:spPr>
      </p:pic>
      <p:sp>
        <p:nvSpPr>
          <p:cNvPr id="12" name="TextBox 11">
            <a:extLst>
              <a:ext uri="{FF2B5EF4-FFF2-40B4-BE49-F238E27FC236}">
                <a16:creationId xmlns:a16="http://schemas.microsoft.com/office/drawing/2014/main" id="{0D88ACCD-2A87-4B40-A7B8-C7C6AE01F4F2}"/>
              </a:ext>
            </a:extLst>
          </p:cNvPr>
          <p:cNvSpPr txBox="1"/>
          <p:nvPr/>
        </p:nvSpPr>
        <p:spPr>
          <a:xfrm>
            <a:off x="5729681" y="1854404"/>
            <a:ext cx="4018327" cy="4801314"/>
          </a:xfrm>
          <a:prstGeom prst="rect">
            <a:avLst/>
          </a:prstGeom>
          <a:noFill/>
        </p:spPr>
        <p:txBody>
          <a:bodyPr wrap="square" rtlCol="0">
            <a:spAutoFit/>
          </a:bodyPr>
          <a:lstStyle/>
          <a:p>
            <a:r>
              <a:rPr lang="en-US" dirty="0"/>
              <a:t>Some other house features were analyzed and corrected from possible outliers, data types, and missing data. </a:t>
            </a:r>
          </a:p>
          <a:p>
            <a:endParaRPr lang="en-US" dirty="0"/>
          </a:p>
          <a:p>
            <a:r>
              <a:rPr lang="en-US" dirty="0"/>
              <a:t>For regression accuracy purposes, we decided to drop house square footage data that was above 3,500 square feet. The graph reflects linearity.</a:t>
            </a:r>
          </a:p>
          <a:p>
            <a:endParaRPr lang="en-US" dirty="0"/>
          </a:p>
          <a:p>
            <a:r>
              <a:rPr lang="en-US" dirty="0"/>
              <a:t>On average, a house with more than one floor will sell at a higher price than a home with only a single floor. </a:t>
            </a:r>
          </a:p>
          <a:p>
            <a:endParaRPr lang="en-US" dirty="0"/>
          </a:p>
          <a:p>
            <a:endParaRPr lang="en-US" dirty="0"/>
          </a:p>
          <a:p>
            <a:endParaRPr lang="en-US" dirty="0"/>
          </a:p>
        </p:txBody>
      </p:sp>
      <p:pic>
        <p:nvPicPr>
          <p:cNvPr id="16" name="Picture 15">
            <a:extLst>
              <a:ext uri="{FF2B5EF4-FFF2-40B4-BE49-F238E27FC236}">
                <a16:creationId xmlns:a16="http://schemas.microsoft.com/office/drawing/2014/main" id="{0C546472-9B90-4304-92D3-C5DDA73825C6}"/>
              </a:ext>
            </a:extLst>
          </p:cNvPr>
          <p:cNvPicPr>
            <a:picLocks noChangeAspect="1"/>
          </p:cNvPicPr>
          <p:nvPr/>
        </p:nvPicPr>
        <p:blipFill>
          <a:blip r:embed="rId3"/>
          <a:stretch>
            <a:fillRect/>
          </a:stretch>
        </p:blipFill>
        <p:spPr>
          <a:xfrm>
            <a:off x="666664" y="1342417"/>
            <a:ext cx="4257675" cy="2579829"/>
          </a:xfrm>
          <a:prstGeom prst="rect">
            <a:avLst/>
          </a:prstGeom>
        </p:spPr>
      </p:pic>
    </p:spTree>
    <p:extLst>
      <p:ext uri="{BB962C8B-B14F-4D97-AF65-F5344CB8AC3E}">
        <p14:creationId xmlns:p14="http://schemas.microsoft.com/office/powerpoint/2010/main" val="2054427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7991-FAE0-4101-A9EA-79ABE5C46EF8}"/>
              </a:ext>
            </a:extLst>
          </p:cNvPr>
          <p:cNvSpPr>
            <a:spLocks noGrp="1"/>
          </p:cNvSpPr>
          <p:nvPr>
            <p:ph type="title"/>
          </p:nvPr>
        </p:nvSpPr>
        <p:spPr>
          <a:xfrm>
            <a:off x="553095" y="437846"/>
            <a:ext cx="8596668" cy="774148"/>
          </a:xfrm>
        </p:spPr>
        <p:txBody>
          <a:bodyPr>
            <a:noAutofit/>
          </a:bodyPr>
          <a:lstStyle/>
          <a:p>
            <a:r>
              <a:rPr lang="en-US" sz="5400" dirty="0">
                <a:latin typeface="Aldhabi"/>
                <a:cs typeface="Aldhabi"/>
              </a:rPr>
              <a:t>Exploratory Data Analysis (EDA)</a:t>
            </a:r>
          </a:p>
        </p:txBody>
      </p:sp>
      <p:pic>
        <p:nvPicPr>
          <p:cNvPr id="4" name="Picture 3">
            <a:extLst>
              <a:ext uri="{FF2B5EF4-FFF2-40B4-BE49-F238E27FC236}">
                <a16:creationId xmlns:a16="http://schemas.microsoft.com/office/drawing/2014/main" id="{0BA97900-47AB-4708-B11E-5276D0CBFB50}"/>
              </a:ext>
            </a:extLst>
          </p:cNvPr>
          <p:cNvPicPr>
            <a:picLocks noChangeAspect="1"/>
          </p:cNvPicPr>
          <p:nvPr/>
        </p:nvPicPr>
        <p:blipFill>
          <a:blip r:embed="rId2"/>
          <a:stretch>
            <a:fillRect/>
          </a:stretch>
        </p:blipFill>
        <p:spPr>
          <a:xfrm>
            <a:off x="3949107" y="1477037"/>
            <a:ext cx="7968163" cy="4852837"/>
          </a:xfrm>
          <a:prstGeom prst="rect">
            <a:avLst/>
          </a:prstGeom>
        </p:spPr>
      </p:pic>
      <p:sp>
        <p:nvSpPr>
          <p:cNvPr id="6" name="TextBox 5">
            <a:extLst>
              <a:ext uri="{FF2B5EF4-FFF2-40B4-BE49-F238E27FC236}">
                <a16:creationId xmlns:a16="http://schemas.microsoft.com/office/drawing/2014/main" id="{49B7ED39-9886-4692-BCB9-ACDD459C9982}"/>
              </a:ext>
            </a:extLst>
          </p:cNvPr>
          <p:cNvSpPr txBox="1"/>
          <p:nvPr/>
        </p:nvSpPr>
        <p:spPr>
          <a:xfrm>
            <a:off x="553673" y="1979802"/>
            <a:ext cx="3103927" cy="2585323"/>
          </a:xfrm>
          <a:prstGeom prst="rect">
            <a:avLst/>
          </a:prstGeom>
          <a:noFill/>
        </p:spPr>
        <p:txBody>
          <a:bodyPr wrap="square" rtlCol="0">
            <a:spAutoFit/>
          </a:bodyPr>
          <a:lstStyle/>
          <a:p>
            <a:r>
              <a:rPr lang="en-US" dirty="0"/>
              <a:t>In King County, the location of the home can have a large impact on how expensive the home sells for. The graph shows the more expensive homes in the county are towards the northside, and lower priced homes are in the south.</a:t>
            </a:r>
          </a:p>
        </p:txBody>
      </p:sp>
    </p:spTree>
    <p:extLst>
      <p:ext uri="{BB962C8B-B14F-4D97-AF65-F5344CB8AC3E}">
        <p14:creationId xmlns:p14="http://schemas.microsoft.com/office/powerpoint/2010/main" val="1812011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5ED99-4852-46E9-8D54-89B53626B893}"/>
              </a:ext>
            </a:extLst>
          </p:cNvPr>
          <p:cNvSpPr>
            <a:spLocks noGrp="1"/>
          </p:cNvSpPr>
          <p:nvPr>
            <p:ph type="title"/>
          </p:nvPr>
        </p:nvSpPr>
        <p:spPr>
          <a:xfrm>
            <a:off x="749030" y="228663"/>
            <a:ext cx="8596668" cy="972931"/>
          </a:xfrm>
        </p:spPr>
        <p:txBody>
          <a:bodyPr>
            <a:normAutofit/>
          </a:bodyPr>
          <a:lstStyle/>
          <a:p>
            <a:r>
              <a:rPr lang="en-US" sz="5400" dirty="0">
                <a:latin typeface="Aldhabi"/>
                <a:cs typeface="Aldhabi"/>
              </a:rPr>
              <a:t>Modeling Process</a:t>
            </a:r>
          </a:p>
        </p:txBody>
      </p:sp>
      <p:sp>
        <p:nvSpPr>
          <p:cNvPr id="4" name="Content Placeholder 3">
            <a:extLst>
              <a:ext uri="{FF2B5EF4-FFF2-40B4-BE49-F238E27FC236}">
                <a16:creationId xmlns:a16="http://schemas.microsoft.com/office/drawing/2014/main" id="{2A77EC8A-D067-495C-9987-D576A9F7F7C4}"/>
              </a:ext>
            </a:extLst>
          </p:cNvPr>
          <p:cNvSpPr txBox="1">
            <a:spLocks noGrp="1"/>
          </p:cNvSpPr>
          <p:nvPr>
            <p:ph idx="1"/>
          </p:nvPr>
        </p:nvSpPr>
        <p:spPr>
          <a:xfrm>
            <a:off x="1118884" y="1822227"/>
            <a:ext cx="8596312" cy="4206280"/>
          </a:xfrm>
          <a:prstGeom prst="rect">
            <a:avLst/>
          </a:prstGeom>
          <a:noFill/>
        </p:spPr>
        <p:txBody>
          <a:bodyPr wrap="square" rtlCol="0">
            <a:spAutoFit/>
          </a:bodyPr>
          <a:lstStyle/>
          <a:p>
            <a:pPr marL="285750" indent="-285750">
              <a:buFont typeface="Wingdings" panose="05000000000000000000" pitchFamily="2" charset="2"/>
              <a:buChar char="Ø"/>
            </a:pPr>
            <a:r>
              <a:rPr lang="en-US" dirty="0"/>
              <a:t>Removed collinear variables</a:t>
            </a:r>
          </a:p>
          <a:p>
            <a:pPr marL="685800" lvl="1">
              <a:buFont typeface="Wingdings" panose="05000000000000000000" pitchFamily="2" charset="2"/>
              <a:buChar char="Ø"/>
            </a:pPr>
            <a:r>
              <a:rPr lang="en-US" dirty="0"/>
              <a:t>Highly correlated features might alter after changing one feature</a:t>
            </a:r>
          </a:p>
          <a:p>
            <a:pPr marL="685800" lvl="1">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Detecting high P-values</a:t>
            </a:r>
          </a:p>
          <a:p>
            <a:pPr marL="685800" lvl="1">
              <a:buFont typeface="Wingdings" panose="05000000000000000000" pitchFamily="2" charset="2"/>
              <a:buChar char="Ø"/>
            </a:pPr>
            <a:r>
              <a:rPr lang="en-US" dirty="0"/>
              <a:t>High p-values assume there is little to no relationship in outcome</a:t>
            </a:r>
          </a:p>
          <a:p>
            <a:pPr marL="685800" lvl="1">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Log transformed house square foot </a:t>
            </a:r>
          </a:p>
          <a:p>
            <a:pPr marL="685800" lvl="1">
              <a:buFont typeface="Wingdings" panose="05000000000000000000" pitchFamily="2" charset="2"/>
              <a:buChar char="Ø"/>
            </a:pPr>
            <a:r>
              <a:rPr lang="en-US" dirty="0"/>
              <a:t>Will help with model accuracy</a:t>
            </a:r>
          </a:p>
          <a:p>
            <a:pPr marL="685800" lvl="1">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Categorized </a:t>
            </a:r>
            <a:r>
              <a:rPr lang="en-US" dirty="0" err="1"/>
              <a:t>zipcode</a:t>
            </a:r>
            <a:r>
              <a:rPr lang="en-US" dirty="0"/>
              <a:t> into four categories</a:t>
            </a:r>
          </a:p>
          <a:p>
            <a:pPr marL="685800" lvl="1">
              <a:buFont typeface="Wingdings" panose="05000000000000000000" pitchFamily="2" charset="2"/>
              <a:buChar char="Ø"/>
            </a:pPr>
            <a:r>
              <a:rPr lang="en-US" dirty="0" err="1"/>
              <a:t>Zipcodes</a:t>
            </a:r>
            <a:r>
              <a:rPr lang="en-US" dirty="0"/>
              <a:t> were categorized by price and frequencies found in raw data</a:t>
            </a:r>
          </a:p>
        </p:txBody>
      </p:sp>
      <p:pic>
        <p:nvPicPr>
          <p:cNvPr id="6" name="Picture 5">
            <a:extLst>
              <a:ext uri="{FF2B5EF4-FFF2-40B4-BE49-F238E27FC236}">
                <a16:creationId xmlns:a16="http://schemas.microsoft.com/office/drawing/2014/main" id="{5357AD4B-7C7C-4F0E-ADD4-6191219FD224}"/>
              </a:ext>
            </a:extLst>
          </p:cNvPr>
          <p:cNvPicPr>
            <a:picLocks noChangeAspect="1"/>
          </p:cNvPicPr>
          <p:nvPr/>
        </p:nvPicPr>
        <p:blipFill>
          <a:blip r:embed="rId2"/>
          <a:stretch>
            <a:fillRect/>
          </a:stretch>
        </p:blipFill>
        <p:spPr>
          <a:xfrm>
            <a:off x="8071902" y="1821499"/>
            <a:ext cx="3128614" cy="1279834"/>
          </a:xfrm>
          <a:prstGeom prst="rect">
            <a:avLst/>
          </a:prstGeom>
        </p:spPr>
      </p:pic>
      <p:sp>
        <p:nvSpPr>
          <p:cNvPr id="7" name="TextBox 6">
            <a:extLst>
              <a:ext uri="{FF2B5EF4-FFF2-40B4-BE49-F238E27FC236}">
                <a16:creationId xmlns:a16="http://schemas.microsoft.com/office/drawing/2014/main" id="{BD4F7160-CF32-414C-922C-4FF869BE156F}"/>
              </a:ext>
            </a:extLst>
          </p:cNvPr>
          <p:cNvSpPr txBox="1"/>
          <p:nvPr/>
        </p:nvSpPr>
        <p:spPr>
          <a:xfrm>
            <a:off x="7988268" y="1485844"/>
            <a:ext cx="3079837" cy="338554"/>
          </a:xfrm>
          <a:prstGeom prst="rect">
            <a:avLst/>
          </a:prstGeom>
          <a:noFill/>
        </p:spPr>
        <p:txBody>
          <a:bodyPr wrap="square" lIns="91440" tIns="45720" rIns="91440" bIns="45720" rtlCol="0" anchor="t">
            <a:spAutoFit/>
          </a:bodyPr>
          <a:lstStyle/>
          <a:p>
            <a:r>
              <a:rPr lang="en-US" sz="1600" dirty="0"/>
              <a:t>High Collinear Examples:</a:t>
            </a:r>
          </a:p>
        </p:txBody>
      </p:sp>
      <p:sp>
        <p:nvSpPr>
          <p:cNvPr id="8" name="TextBox 7">
            <a:extLst>
              <a:ext uri="{FF2B5EF4-FFF2-40B4-BE49-F238E27FC236}">
                <a16:creationId xmlns:a16="http://schemas.microsoft.com/office/drawing/2014/main" id="{022040C7-7272-4BD3-8F95-C5CE0414214A}"/>
              </a:ext>
            </a:extLst>
          </p:cNvPr>
          <p:cNvSpPr txBox="1"/>
          <p:nvPr/>
        </p:nvSpPr>
        <p:spPr>
          <a:xfrm>
            <a:off x="749030" y="1243391"/>
            <a:ext cx="6828817" cy="369332"/>
          </a:xfrm>
          <a:prstGeom prst="rect">
            <a:avLst/>
          </a:prstGeom>
          <a:noFill/>
        </p:spPr>
        <p:txBody>
          <a:bodyPr wrap="square" rtlCol="0">
            <a:spAutoFit/>
          </a:bodyPr>
          <a:lstStyle/>
          <a:p>
            <a:r>
              <a:rPr lang="en-US" dirty="0"/>
              <a:t>During the modeling process, we:</a:t>
            </a:r>
          </a:p>
        </p:txBody>
      </p:sp>
      <p:pic>
        <p:nvPicPr>
          <p:cNvPr id="10" name="Picture 9">
            <a:extLst>
              <a:ext uri="{FF2B5EF4-FFF2-40B4-BE49-F238E27FC236}">
                <a16:creationId xmlns:a16="http://schemas.microsoft.com/office/drawing/2014/main" id="{EA405B06-D6E9-4E2E-A532-C3FF60959F58}"/>
              </a:ext>
            </a:extLst>
          </p:cNvPr>
          <p:cNvPicPr>
            <a:picLocks noChangeAspect="1"/>
          </p:cNvPicPr>
          <p:nvPr/>
        </p:nvPicPr>
        <p:blipFill>
          <a:blip r:embed="rId3"/>
          <a:stretch>
            <a:fillRect/>
          </a:stretch>
        </p:blipFill>
        <p:spPr>
          <a:xfrm>
            <a:off x="9446811" y="3859198"/>
            <a:ext cx="534640" cy="2697714"/>
          </a:xfrm>
          <a:prstGeom prst="rect">
            <a:avLst/>
          </a:prstGeom>
        </p:spPr>
      </p:pic>
      <p:sp>
        <p:nvSpPr>
          <p:cNvPr id="11" name="TextBox 10">
            <a:extLst>
              <a:ext uri="{FF2B5EF4-FFF2-40B4-BE49-F238E27FC236}">
                <a16:creationId xmlns:a16="http://schemas.microsoft.com/office/drawing/2014/main" id="{5A3C70DC-1187-48A3-A26D-12D80619A840}"/>
              </a:ext>
            </a:extLst>
          </p:cNvPr>
          <p:cNvSpPr txBox="1"/>
          <p:nvPr/>
        </p:nvSpPr>
        <p:spPr>
          <a:xfrm>
            <a:off x="9178431" y="3487999"/>
            <a:ext cx="1864823" cy="369332"/>
          </a:xfrm>
          <a:prstGeom prst="rect">
            <a:avLst/>
          </a:prstGeom>
          <a:noFill/>
        </p:spPr>
        <p:txBody>
          <a:bodyPr wrap="square" rtlCol="0">
            <a:spAutoFit/>
          </a:bodyPr>
          <a:lstStyle/>
          <a:p>
            <a:r>
              <a:rPr lang="en-US" dirty="0"/>
              <a:t>P-Values</a:t>
            </a:r>
          </a:p>
        </p:txBody>
      </p:sp>
      <p:sp>
        <p:nvSpPr>
          <p:cNvPr id="12" name="Oval 11">
            <a:extLst>
              <a:ext uri="{FF2B5EF4-FFF2-40B4-BE49-F238E27FC236}">
                <a16:creationId xmlns:a16="http://schemas.microsoft.com/office/drawing/2014/main" id="{3825CF35-F356-45A6-9832-05B301D421B4}"/>
              </a:ext>
            </a:extLst>
          </p:cNvPr>
          <p:cNvSpPr/>
          <p:nvPr/>
        </p:nvSpPr>
        <p:spPr>
          <a:xfrm>
            <a:off x="9474688" y="3857331"/>
            <a:ext cx="478884" cy="28242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AF9A3EC9-C63A-4B06-A952-92615D36C8F7}"/>
              </a:ext>
            </a:extLst>
          </p:cNvPr>
          <p:cNvSpPr/>
          <p:nvPr/>
        </p:nvSpPr>
        <p:spPr>
          <a:xfrm>
            <a:off x="9464030" y="6173422"/>
            <a:ext cx="478884" cy="28242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69DDD83-8D4E-4E25-B775-D90F3BCC46FE}"/>
              </a:ext>
            </a:extLst>
          </p:cNvPr>
          <p:cNvSpPr/>
          <p:nvPr/>
        </p:nvSpPr>
        <p:spPr>
          <a:xfrm>
            <a:off x="9473323" y="5883984"/>
            <a:ext cx="478884" cy="28242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AB7916C-0B76-4914-B970-865069CB85E2}"/>
              </a:ext>
            </a:extLst>
          </p:cNvPr>
          <p:cNvSpPr/>
          <p:nvPr/>
        </p:nvSpPr>
        <p:spPr>
          <a:xfrm>
            <a:off x="9474689" y="4510982"/>
            <a:ext cx="478884" cy="28242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A05DA754-B59C-4690-B8D5-18925BED4E9F}"/>
              </a:ext>
            </a:extLst>
          </p:cNvPr>
          <p:cNvSpPr txBox="1"/>
          <p:nvPr/>
        </p:nvSpPr>
        <p:spPr>
          <a:xfrm>
            <a:off x="10458616" y="4847339"/>
            <a:ext cx="1157680" cy="738664"/>
          </a:xfrm>
          <a:prstGeom prst="rect">
            <a:avLst/>
          </a:prstGeom>
          <a:solidFill>
            <a:schemeClr val="tx2">
              <a:lumMod val="25000"/>
            </a:schemeClr>
          </a:solidFill>
        </p:spPr>
        <p:txBody>
          <a:bodyPr wrap="square" rtlCol="0">
            <a:spAutoFit/>
          </a:bodyPr>
          <a:lstStyle/>
          <a:p>
            <a:r>
              <a:rPr lang="en-US" sz="1400" dirty="0"/>
              <a:t>Little to no relationship on outcome</a:t>
            </a:r>
          </a:p>
        </p:txBody>
      </p:sp>
      <p:cxnSp>
        <p:nvCxnSpPr>
          <p:cNvPr id="28" name="Straight Arrow Connector 27">
            <a:extLst>
              <a:ext uri="{FF2B5EF4-FFF2-40B4-BE49-F238E27FC236}">
                <a16:creationId xmlns:a16="http://schemas.microsoft.com/office/drawing/2014/main" id="{8FE430CB-AFA8-4C50-9F32-8BEC833FF5CD}"/>
              </a:ext>
            </a:extLst>
          </p:cNvPr>
          <p:cNvCxnSpPr>
            <a:cxnSpLocks/>
          </p:cNvCxnSpPr>
          <p:nvPr/>
        </p:nvCxnSpPr>
        <p:spPr>
          <a:xfrm>
            <a:off x="10009328" y="4063591"/>
            <a:ext cx="592804" cy="5978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8157139C-DF8E-4A34-A9ED-59B17CE9E676}"/>
              </a:ext>
            </a:extLst>
          </p:cNvPr>
          <p:cNvCxnSpPr>
            <a:cxnSpLocks/>
          </p:cNvCxnSpPr>
          <p:nvPr/>
        </p:nvCxnSpPr>
        <p:spPr>
          <a:xfrm>
            <a:off x="9992109" y="4698655"/>
            <a:ext cx="446542" cy="1672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67357AD0-54EF-4B49-B184-9FDC9D0D550C}"/>
              </a:ext>
            </a:extLst>
          </p:cNvPr>
          <p:cNvCxnSpPr>
            <a:cxnSpLocks/>
          </p:cNvCxnSpPr>
          <p:nvPr/>
        </p:nvCxnSpPr>
        <p:spPr>
          <a:xfrm flipV="1">
            <a:off x="10010694" y="5612530"/>
            <a:ext cx="435884" cy="3916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369A4F46-D694-4A18-A833-237C311A32CA}"/>
              </a:ext>
            </a:extLst>
          </p:cNvPr>
          <p:cNvCxnSpPr>
            <a:cxnSpLocks/>
          </p:cNvCxnSpPr>
          <p:nvPr/>
        </p:nvCxnSpPr>
        <p:spPr>
          <a:xfrm flipV="1">
            <a:off x="9992109" y="5668286"/>
            <a:ext cx="716370" cy="7125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68475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AAE2F-1854-49CF-A523-5F3D8B863745}"/>
              </a:ext>
            </a:extLst>
          </p:cNvPr>
          <p:cNvSpPr>
            <a:spLocks noGrp="1"/>
          </p:cNvSpPr>
          <p:nvPr>
            <p:ph type="title"/>
          </p:nvPr>
        </p:nvSpPr>
        <p:spPr>
          <a:xfrm>
            <a:off x="748016" y="-117357"/>
            <a:ext cx="4024964" cy="1200280"/>
          </a:xfrm>
        </p:spPr>
        <p:txBody>
          <a:bodyPr vert="horz" lIns="91440" tIns="45720" rIns="91440" bIns="45720" rtlCol="0" anchor="t">
            <a:noAutofit/>
          </a:bodyPr>
          <a:lstStyle/>
          <a:p>
            <a:r>
              <a:rPr lang="en-US" sz="5400" dirty="0">
                <a:latin typeface="Aldhabi"/>
                <a:cs typeface="Aldhabi"/>
              </a:rPr>
              <a:t>Final</a:t>
            </a:r>
            <a:r>
              <a:rPr lang="en-US" sz="8000" dirty="0">
                <a:latin typeface="Aldhabi"/>
                <a:cs typeface="Aldhabi"/>
              </a:rPr>
              <a:t> </a:t>
            </a:r>
            <a:r>
              <a:rPr lang="en-US" sz="5400" dirty="0">
                <a:latin typeface="Aldhabi"/>
                <a:cs typeface="Aldhabi"/>
              </a:rPr>
              <a:t>Model</a:t>
            </a:r>
          </a:p>
        </p:txBody>
      </p:sp>
      <p:pic>
        <p:nvPicPr>
          <p:cNvPr id="5" name="Picture 4">
            <a:extLst>
              <a:ext uri="{FF2B5EF4-FFF2-40B4-BE49-F238E27FC236}">
                <a16:creationId xmlns:a16="http://schemas.microsoft.com/office/drawing/2014/main" id="{E1082E25-69CB-4D4D-9261-38C8E3942EC4}"/>
              </a:ext>
            </a:extLst>
          </p:cNvPr>
          <p:cNvPicPr>
            <a:picLocks noChangeAspect="1"/>
          </p:cNvPicPr>
          <p:nvPr/>
        </p:nvPicPr>
        <p:blipFill>
          <a:blip r:embed="rId2"/>
          <a:stretch>
            <a:fillRect/>
          </a:stretch>
        </p:blipFill>
        <p:spPr>
          <a:xfrm>
            <a:off x="5687582" y="353170"/>
            <a:ext cx="6210300" cy="6296025"/>
          </a:xfrm>
          <a:prstGeom prst="rect">
            <a:avLst/>
          </a:prstGeom>
        </p:spPr>
      </p:pic>
      <p:pic>
        <p:nvPicPr>
          <p:cNvPr id="23" name="Picture 22">
            <a:extLst>
              <a:ext uri="{FF2B5EF4-FFF2-40B4-BE49-F238E27FC236}">
                <a16:creationId xmlns:a16="http://schemas.microsoft.com/office/drawing/2014/main" id="{2C6584EF-F77B-417D-9A1A-E6749ADADF54}"/>
              </a:ext>
            </a:extLst>
          </p:cNvPr>
          <p:cNvPicPr>
            <a:picLocks noChangeAspect="1"/>
          </p:cNvPicPr>
          <p:nvPr/>
        </p:nvPicPr>
        <p:blipFill>
          <a:blip r:embed="rId3"/>
          <a:stretch>
            <a:fillRect/>
          </a:stretch>
        </p:blipFill>
        <p:spPr>
          <a:xfrm>
            <a:off x="748016" y="3288472"/>
            <a:ext cx="4024964" cy="2686614"/>
          </a:xfrm>
          <a:prstGeom prst="rect">
            <a:avLst/>
          </a:prstGeom>
        </p:spPr>
      </p:pic>
      <p:sp>
        <p:nvSpPr>
          <p:cNvPr id="27" name="Rectangle: Rounded Corners 26">
            <a:extLst>
              <a:ext uri="{FF2B5EF4-FFF2-40B4-BE49-F238E27FC236}">
                <a16:creationId xmlns:a16="http://schemas.microsoft.com/office/drawing/2014/main" id="{4C6A8BDB-2740-4C5B-B948-38B289F26DBD}"/>
              </a:ext>
            </a:extLst>
          </p:cNvPr>
          <p:cNvSpPr/>
          <p:nvPr/>
        </p:nvSpPr>
        <p:spPr>
          <a:xfrm>
            <a:off x="9346942" y="369948"/>
            <a:ext cx="437745" cy="22567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2B62E247-A8C7-4237-A665-B12F595EEA28}"/>
              </a:ext>
            </a:extLst>
          </p:cNvPr>
          <p:cNvSpPr/>
          <p:nvPr/>
        </p:nvSpPr>
        <p:spPr>
          <a:xfrm>
            <a:off x="9901434" y="2727820"/>
            <a:ext cx="437745" cy="2725024"/>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Rounded Corners 53">
            <a:extLst>
              <a:ext uri="{FF2B5EF4-FFF2-40B4-BE49-F238E27FC236}">
                <a16:creationId xmlns:a16="http://schemas.microsoft.com/office/drawing/2014/main" id="{756703F0-2E6E-49FE-B79F-95F267F6575E}"/>
              </a:ext>
            </a:extLst>
          </p:cNvPr>
          <p:cNvSpPr/>
          <p:nvPr/>
        </p:nvSpPr>
        <p:spPr>
          <a:xfrm>
            <a:off x="8128933" y="2726422"/>
            <a:ext cx="651544" cy="2726422"/>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8344CB2B-D251-42BE-A230-DFB41066E6FA}"/>
              </a:ext>
            </a:extLst>
          </p:cNvPr>
          <p:cNvSpPr txBox="1"/>
          <p:nvPr/>
        </p:nvSpPr>
        <p:spPr>
          <a:xfrm>
            <a:off x="748016" y="1154646"/>
            <a:ext cx="4228052" cy="2062103"/>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t>R-Squared is a statistical measure between 0 and 1 which calculates how well the regression line fits in our data set.</a:t>
            </a: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r>
              <a:rPr lang="en-US" sz="1600" dirty="0"/>
              <a:t>A coefficient is an indicator for each unit of “x” that is equal to the difference in outcome</a:t>
            </a:r>
          </a:p>
        </p:txBody>
      </p:sp>
      <p:sp>
        <p:nvSpPr>
          <p:cNvPr id="31" name="TextBox 30">
            <a:extLst>
              <a:ext uri="{FF2B5EF4-FFF2-40B4-BE49-F238E27FC236}">
                <a16:creationId xmlns:a16="http://schemas.microsoft.com/office/drawing/2014/main" id="{F6BFCEFD-54E8-4A1E-9B19-6ADE62355399}"/>
              </a:ext>
            </a:extLst>
          </p:cNvPr>
          <p:cNvSpPr txBox="1"/>
          <p:nvPr/>
        </p:nvSpPr>
        <p:spPr>
          <a:xfrm>
            <a:off x="1246564" y="6214117"/>
            <a:ext cx="4024964" cy="369332"/>
          </a:xfrm>
          <a:prstGeom prst="rect">
            <a:avLst/>
          </a:prstGeom>
          <a:noFill/>
        </p:spPr>
        <p:txBody>
          <a:bodyPr wrap="square" rtlCol="0">
            <a:spAutoFit/>
          </a:bodyPr>
          <a:lstStyle/>
          <a:p>
            <a:r>
              <a:rPr lang="en-US" dirty="0"/>
              <a:t>Next our recommendations…</a:t>
            </a:r>
          </a:p>
        </p:txBody>
      </p:sp>
    </p:spTree>
    <p:extLst>
      <p:ext uri="{BB962C8B-B14F-4D97-AF65-F5344CB8AC3E}">
        <p14:creationId xmlns:p14="http://schemas.microsoft.com/office/powerpoint/2010/main" val="3228478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15BAA-2D27-425F-B1B6-CE0B9B9D71FB}"/>
              </a:ext>
            </a:extLst>
          </p:cNvPr>
          <p:cNvSpPr>
            <a:spLocks noGrp="1"/>
          </p:cNvSpPr>
          <p:nvPr>
            <p:ph type="title"/>
          </p:nvPr>
        </p:nvSpPr>
        <p:spPr>
          <a:xfrm>
            <a:off x="4445346" y="505738"/>
            <a:ext cx="5952093" cy="758751"/>
          </a:xfrm>
        </p:spPr>
        <p:txBody>
          <a:bodyPr>
            <a:noAutofit/>
          </a:bodyPr>
          <a:lstStyle/>
          <a:p>
            <a:r>
              <a:rPr lang="en-US" sz="5400" dirty="0">
                <a:solidFill>
                  <a:schemeClr val="accent6">
                    <a:lumMod val="50000"/>
                  </a:schemeClr>
                </a:solidFill>
                <a:latin typeface="Aldhabi"/>
                <a:cs typeface="Aldhabi"/>
              </a:rPr>
              <a:t>Recommendations</a:t>
            </a:r>
          </a:p>
        </p:txBody>
      </p:sp>
      <p:sp>
        <p:nvSpPr>
          <p:cNvPr id="3" name="Content Placeholder 2">
            <a:extLst>
              <a:ext uri="{FF2B5EF4-FFF2-40B4-BE49-F238E27FC236}">
                <a16:creationId xmlns:a16="http://schemas.microsoft.com/office/drawing/2014/main" id="{695728D3-C31F-40A8-82B0-27C196D5C864}"/>
              </a:ext>
            </a:extLst>
          </p:cNvPr>
          <p:cNvSpPr>
            <a:spLocks noGrp="1"/>
          </p:cNvSpPr>
          <p:nvPr>
            <p:ph idx="1"/>
          </p:nvPr>
        </p:nvSpPr>
        <p:spPr>
          <a:xfrm>
            <a:off x="4445346" y="1586140"/>
            <a:ext cx="4946482" cy="5271859"/>
          </a:xfrm>
        </p:spPr>
        <p:txBody>
          <a:bodyPr>
            <a:normAutofit lnSpcReduction="10000"/>
          </a:bodyPr>
          <a:lstStyle/>
          <a:p>
            <a:pPr marL="0" indent="0">
              <a:buNone/>
            </a:pPr>
            <a:r>
              <a:rPr lang="en-US" sz="1600" dirty="0"/>
              <a:t>Looking at our model, we recommend:</a:t>
            </a:r>
          </a:p>
          <a:p>
            <a:pPr marL="0" indent="0">
              <a:buNone/>
            </a:pPr>
            <a:endParaRPr lang="en-US" sz="1600" dirty="0"/>
          </a:p>
          <a:p>
            <a:pPr>
              <a:buFont typeface="Wingdings" panose="05000000000000000000" pitchFamily="2" charset="2"/>
              <a:buChar char="Ø"/>
            </a:pPr>
            <a:r>
              <a:rPr lang="en-US" sz="1600" dirty="0"/>
              <a:t>Size, location and the number of floors have the biggest influences on house prices</a:t>
            </a:r>
          </a:p>
          <a:p>
            <a:pPr lvl="1">
              <a:buFont typeface="Wingdings" panose="05000000000000000000" pitchFamily="2" charset="2"/>
              <a:buChar char="Ø"/>
            </a:pPr>
            <a:r>
              <a:rPr lang="en-US" dirty="0"/>
              <a:t>More expensive homes are located on the northside of the county, while less expensive homes are in the south</a:t>
            </a:r>
          </a:p>
          <a:p>
            <a:pPr marL="457200" lvl="1" indent="0">
              <a:buNone/>
            </a:pPr>
            <a:endParaRPr lang="en-US" dirty="0"/>
          </a:p>
          <a:p>
            <a:pPr>
              <a:buFont typeface="Wingdings" panose="05000000000000000000" pitchFamily="2" charset="2"/>
              <a:buChar char="Ø"/>
            </a:pPr>
            <a:r>
              <a:rPr lang="en-US" sz="1600" dirty="0"/>
              <a:t>It's better to have an additional bathroom over an additional bedroom</a:t>
            </a:r>
          </a:p>
          <a:p>
            <a:pPr>
              <a:buFont typeface="Wingdings" panose="05000000000000000000" pitchFamily="2" charset="2"/>
              <a:buChar char="Ø"/>
            </a:pPr>
            <a:endParaRPr lang="en-US" sz="1600" dirty="0"/>
          </a:p>
          <a:p>
            <a:pPr>
              <a:buFont typeface="Wingdings" panose="05000000000000000000" pitchFamily="2" charset="2"/>
              <a:buChar char="Ø"/>
            </a:pPr>
            <a:r>
              <a:rPr lang="en-US" sz="1600" dirty="0"/>
              <a:t>Year Built has the lowest impact on resale price</a:t>
            </a:r>
          </a:p>
          <a:p>
            <a:pPr marL="0" indent="0">
              <a:buNone/>
            </a:pPr>
            <a:endParaRPr lang="en-US" sz="1600" dirty="0"/>
          </a:p>
          <a:p>
            <a:pPr marL="0" indent="0">
              <a:buNone/>
            </a:pPr>
            <a:r>
              <a:rPr lang="en-US" sz="1600" dirty="0"/>
              <a:t>We believe that the renovation team will be able to utilize this information to make sound decisions, to potentially increase their profits and work with efficiency when fixing homes.</a:t>
            </a:r>
          </a:p>
        </p:txBody>
      </p:sp>
      <p:pic>
        <p:nvPicPr>
          <p:cNvPr id="6" name="Picture 5">
            <a:extLst>
              <a:ext uri="{FF2B5EF4-FFF2-40B4-BE49-F238E27FC236}">
                <a16:creationId xmlns:a16="http://schemas.microsoft.com/office/drawing/2014/main" id="{62905EA4-B313-423D-8629-176596C5FB4B}"/>
              </a:ext>
            </a:extLst>
          </p:cNvPr>
          <p:cNvPicPr>
            <a:picLocks noChangeAspect="1"/>
          </p:cNvPicPr>
          <p:nvPr/>
        </p:nvPicPr>
        <p:blipFill rotWithShape="1">
          <a:blip r:embed="rId2"/>
          <a:srcRect l="57090" t="-847" r="-1049" b="423"/>
          <a:stretch/>
        </p:blipFill>
        <p:spPr>
          <a:xfrm>
            <a:off x="0" y="-24849"/>
            <a:ext cx="4516345" cy="6886913"/>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10" name="Isosceles Triangle 9">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 name="Rectangle 6">
            <a:extLst>
              <a:ext uri="{FF2B5EF4-FFF2-40B4-BE49-F238E27FC236}">
                <a16:creationId xmlns:a16="http://schemas.microsoft.com/office/drawing/2014/main" id="{48502AA7-B774-4F88-B6B2-58BD3BE1013D}"/>
              </a:ext>
            </a:extLst>
          </p:cNvPr>
          <p:cNvSpPr/>
          <p:nvPr/>
        </p:nvSpPr>
        <p:spPr>
          <a:xfrm>
            <a:off x="4445346" y="2144994"/>
            <a:ext cx="5014848" cy="3187582"/>
          </a:xfrm>
          <a:prstGeom prst="rect">
            <a:avLst/>
          </a:prstGeom>
          <a:noFill/>
          <a:ln w="5715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9835967"/>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78A7C-D7E6-489F-AB4F-085E3D5EF599}"/>
              </a:ext>
            </a:extLst>
          </p:cNvPr>
          <p:cNvSpPr>
            <a:spLocks noGrp="1"/>
          </p:cNvSpPr>
          <p:nvPr>
            <p:ph type="title"/>
          </p:nvPr>
        </p:nvSpPr>
        <p:spPr>
          <a:xfrm>
            <a:off x="777895" y="331304"/>
            <a:ext cx="8596668" cy="699605"/>
          </a:xfrm>
        </p:spPr>
        <p:txBody>
          <a:bodyPr>
            <a:noAutofit/>
          </a:bodyPr>
          <a:lstStyle/>
          <a:p>
            <a:r>
              <a:rPr lang="en-US" sz="4800" dirty="0">
                <a:latin typeface="Aldhabi"/>
                <a:cs typeface="Aldhabi"/>
              </a:rPr>
              <a:t>Predictive House Sales Calculator</a:t>
            </a:r>
          </a:p>
        </p:txBody>
      </p:sp>
      <p:sp>
        <p:nvSpPr>
          <p:cNvPr id="5" name="Rectangle 4">
            <a:extLst>
              <a:ext uri="{FF2B5EF4-FFF2-40B4-BE49-F238E27FC236}">
                <a16:creationId xmlns:a16="http://schemas.microsoft.com/office/drawing/2014/main" id="{6260F609-1360-4F30-8EC2-4B7436092A69}"/>
              </a:ext>
            </a:extLst>
          </p:cNvPr>
          <p:cNvSpPr/>
          <p:nvPr/>
        </p:nvSpPr>
        <p:spPr>
          <a:xfrm>
            <a:off x="1233182" y="1320800"/>
            <a:ext cx="3414319" cy="5113556"/>
          </a:xfrm>
          <a:prstGeom prst="rect">
            <a:avLst/>
          </a:prstGeom>
          <a:solidFill>
            <a:schemeClr val="tx2">
              <a:lumMod val="25000"/>
            </a:schemeClr>
          </a:solidFill>
          <a:ln w="952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CED0330-B037-4270-BAFC-DE1FB8804B0F}"/>
              </a:ext>
            </a:extLst>
          </p:cNvPr>
          <p:cNvSpPr/>
          <p:nvPr/>
        </p:nvSpPr>
        <p:spPr>
          <a:xfrm>
            <a:off x="1396398" y="5647865"/>
            <a:ext cx="1554074" cy="58962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92F2EA0-DA93-4B1C-81C4-F3E707FFFD5A}"/>
              </a:ext>
            </a:extLst>
          </p:cNvPr>
          <p:cNvSpPr/>
          <p:nvPr/>
        </p:nvSpPr>
        <p:spPr>
          <a:xfrm>
            <a:off x="1396398" y="4789711"/>
            <a:ext cx="1554074" cy="26844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71DAC7-6EB8-4687-8B15-F9B8A3F7029F}"/>
              </a:ext>
            </a:extLst>
          </p:cNvPr>
          <p:cNvSpPr/>
          <p:nvPr/>
        </p:nvSpPr>
        <p:spPr>
          <a:xfrm>
            <a:off x="1386267" y="4261946"/>
            <a:ext cx="1554074" cy="26844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342BD1F-91EE-4C08-879F-6FF80854690C}"/>
              </a:ext>
            </a:extLst>
          </p:cNvPr>
          <p:cNvSpPr/>
          <p:nvPr/>
        </p:nvSpPr>
        <p:spPr>
          <a:xfrm>
            <a:off x="1396398" y="3166039"/>
            <a:ext cx="1554074" cy="26844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466C0C-9700-4E87-B85E-8A6E201A21D7}"/>
              </a:ext>
            </a:extLst>
          </p:cNvPr>
          <p:cNvSpPr/>
          <p:nvPr/>
        </p:nvSpPr>
        <p:spPr>
          <a:xfrm>
            <a:off x="1396398" y="2606052"/>
            <a:ext cx="1554074" cy="26844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A28B698-7130-417D-809E-8D865A55E4AE}"/>
              </a:ext>
            </a:extLst>
          </p:cNvPr>
          <p:cNvSpPr/>
          <p:nvPr/>
        </p:nvSpPr>
        <p:spPr>
          <a:xfrm>
            <a:off x="1396398" y="2048714"/>
            <a:ext cx="1554074" cy="26844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50A465F-372F-40FA-906B-9F9B0C3395F5}"/>
              </a:ext>
            </a:extLst>
          </p:cNvPr>
          <p:cNvSpPr/>
          <p:nvPr/>
        </p:nvSpPr>
        <p:spPr>
          <a:xfrm>
            <a:off x="1401647" y="1491376"/>
            <a:ext cx="1554074" cy="26844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FFC85D9-A8D0-482B-9B64-EA9E809356ED}"/>
              </a:ext>
            </a:extLst>
          </p:cNvPr>
          <p:cNvSpPr/>
          <p:nvPr/>
        </p:nvSpPr>
        <p:spPr>
          <a:xfrm>
            <a:off x="1396398" y="3718187"/>
            <a:ext cx="1554074" cy="26844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D947617-F801-46C4-A1F5-9D59249CC292}"/>
              </a:ext>
            </a:extLst>
          </p:cNvPr>
          <p:cNvSpPr/>
          <p:nvPr/>
        </p:nvSpPr>
        <p:spPr>
          <a:xfrm>
            <a:off x="3229147" y="5899148"/>
            <a:ext cx="998904" cy="283749"/>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A0C1BA2-3A24-473D-A7CD-85F4DF3542BF}"/>
              </a:ext>
            </a:extLst>
          </p:cNvPr>
          <p:cNvSpPr/>
          <p:nvPr/>
        </p:nvSpPr>
        <p:spPr>
          <a:xfrm>
            <a:off x="3664550" y="4782864"/>
            <a:ext cx="783145" cy="28374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53565A3-2DE7-4571-95D9-09CEB3DC9D64}"/>
              </a:ext>
            </a:extLst>
          </p:cNvPr>
          <p:cNvSpPr/>
          <p:nvPr/>
        </p:nvSpPr>
        <p:spPr>
          <a:xfrm>
            <a:off x="3664550" y="4243108"/>
            <a:ext cx="783145" cy="28374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ACD4501-E4DD-4B85-A0AD-5E463DF48117}"/>
              </a:ext>
            </a:extLst>
          </p:cNvPr>
          <p:cNvSpPr/>
          <p:nvPr/>
        </p:nvSpPr>
        <p:spPr>
          <a:xfrm>
            <a:off x="3664551" y="3703352"/>
            <a:ext cx="783145" cy="28374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C603FDE-CC31-4250-89FD-7B4496C745EB}"/>
              </a:ext>
            </a:extLst>
          </p:cNvPr>
          <p:cNvSpPr/>
          <p:nvPr/>
        </p:nvSpPr>
        <p:spPr>
          <a:xfrm>
            <a:off x="3670659" y="3151335"/>
            <a:ext cx="783145" cy="28374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B8730E9-B983-4E26-8831-4E1F72AA6DA4}"/>
              </a:ext>
            </a:extLst>
          </p:cNvPr>
          <p:cNvSpPr/>
          <p:nvPr/>
        </p:nvSpPr>
        <p:spPr>
          <a:xfrm>
            <a:off x="3664551" y="2603248"/>
            <a:ext cx="783145" cy="28374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5AF471C-052B-4C78-8A04-EA640E9A2B7D}"/>
              </a:ext>
            </a:extLst>
          </p:cNvPr>
          <p:cNvSpPr/>
          <p:nvPr/>
        </p:nvSpPr>
        <p:spPr>
          <a:xfrm>
            <a:off x="3664552" y="2047312"/>
            <a:ext cx="783145" cy="28374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DF27367-5916-450A-8211-0D3158C30013}"/>
              </a:ext>
            </a:extLst>
          </p:cNvPr>
          <p:cNvSpPr/>
          <p:nvPr/>
        </p:nvSpPr>
        <p:spPr>
          <a:xfrm>
            <a:off x="3664552" y="1491376"/>
            <a:ext cx="783145" cy="28374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DE6C68FA-7B48-4447-9928-341F020A8868}"/>
              </a:ext>
            </a:extLst>
          </p:cNvPr>
          <p:cNvSpPr txBox="1"/>
          <p:nvPr/>
        </p:nvSpPr>
        <p:spPr>
          <a:xfrm>
            <a:off x="1343980" y="1458942"/>
            <a:ext cx="3212983" cy="5355312"/>
          </a:xfrm>
          <a:prstGeom prst="rect">
            <a:avLst/>
          </a:prstGeom>
          <a:noFill/>
        </p:spPr>
        <p:txBody>
          <a:bodyPr wrap="square" rtlCol="0">
            <a:spAutoFit/>
          </a:bodyPr>
          <a:lstStyle/>
          <a:p>
            <a:r>
              <a:rPr lang="en-US" dirty="0">
                <a:solidFill>
                  <a:schemeClr val="bg1"/>
                </a:solidFill>
              </a:rPr>
              <a:t>Bedrooms			3</a:t>
            </a:r>
          </a:p>
          <a:p>
            <a:endParaRPr lang="en-US" dirty="0">
              <a:solidFill>
                <a:schemeClr val="bg1"/>
              </a:solidFill>
            </a:endParaRPr>
          </a:p>
          <a:p>
            <a:r>
              <a:rPr lang="en-US" dirty="0">
                <a:solidFill>
                  <a:schemeClr val="bg1"/>
                </a:solidFill>
              </a:rPr>
              <a:t>Bathrooms			2</a:t>
            </a:r>
          </a:p>
          <a:p>
            <a:endParaRPr lang="en-US" dirty="0">
              <a:solidFill>
                <a:schemeClr val="bg1"/>
              </a:solidFill>
            </a:endParaRPr>
          </a:p>
          <a:p>
            <a:r>
              <a:rPr lang="en-US" dirty="0">
                <a:solidFill>
                  <a:schemeClr val="bg1"/>
                </a:solidFill>
              </a:rPr>
              <a:t>Floors				1</a:t>
            </a:r>
          </a:p>
          <a:p>
            <a:endParaRPr lang="en-US" dirty="0">
              <a:solidFill>
                <a:schemeClr val="bg1"/>
              </a:solidFill>
            </a:endParaRPr>
          </a:p>
          <a:p>
            <a:r>
              <a:rPr lang="en-US" dirty="0">
                <a:solidFill>
                  <a:schemeClr val="bg1"/>
                </a:solidFill>
              </a:rPr>
              <a:t>Year Built			2005</a:t>
            </a:r>
          </a:p>
          <a:p>
            <a:endParaRPr lang="en-US" dirty="0">
              <a:solidFill>
                <a:schemeClr val="bg1"/>
              </a:solidFill>
            </a:endParaRPr>
          </a:p>
          <a:p>
            <a:r>
              <a:rPr lang="en-US" dirty="0">
                <a:solidFill>
                  <a:schemeClr val="bg1"/>
                </a:solidFill>
              </a:rPr>
              <a:t>Has Basement		No</a:t>
            </a:r>
          </a:p>
          <a:p>
            <a:endParaRPr lang="en-US" dirty="0">
              <a:solidFill>
                <a:schemeClr val="bg1"/>
              </a:solidFill>
            </a:endParaRPr>
          </a:p>
          <a:p>
            <a:r>
              <a:rPr lang="en-US" dirty="0" err="1">
                <a:solidFill>
                  <a:schemeClr val="bg1"/>
                </a:solidFill>
              </a:rPr>
              <a:t>Zipcode</a:t>
            </a:r>
            <a:r>
              <a:rPr lang="en-US" dirty="0">
                <a:solidFill>
                  <a:schemeClr val="bg1"/>
                </a:solidFill>
              </a:rPr>
              <a:t>				98178</a:t>
            </a:r>
          </a:p>
          <a:p>
            <a:endParaRPr lang="en-US" dirty="0">
              <a:solidFill>
                <a:schemeClr val="bg1"/>
              </a:solidFill>
            </a:endParaRPr>
          </a:p>
          <a:p>
            <a:r>
              <a:rPr lang="en-US" dirty="0">
                <a:solidFill>
                  <a:schemeClr val="bg1"/>
                </a:solidFill>
              </a:rPr>
              <a:t>House </a:t>
            </a:r>
            <a:r>
              <a:rPr lang="en-US" dirty="0" err="1">
                <a:solidFill>
                  <a:schemeClr val="bg1"/>
                </a:solidFill>
              </a:rPr>
              <a:t>Sqft</a:t>
            </a:r>
            <a:r>
              <a:rPr lang="en-US" dirty="0">
                <a:solidFill>
                  <a:schemeClr val="bg1"/>
                </a:solidFill>
              </a:rPr>
              <a:t> 			1200</a:t>
            </a:r>
          </a:p>
          <a:p>
            <a:endParaRPr lang="en-US" dirty="0">
              <a:solidFill>
                <a:schemeClr val="bg1"/>
              </a:solidFill>
            </a:endParaRPr>
          </a:p>
          <a:p>
            <a:endParaRPr lang="en-US" dirty="0">
              <a:solidFill>
                <a:schemeClr val="bg1"/>
              </a:solidFill>
            </a:endParaRPr>
          </a:p>
          <a:p>
            <a:r>
              <a:rPr lang="en-US" dirty="0">
                <a:solidFill>
                  <a:schemeClr val="bg1"/>
                </a:solidFill>
              </a:rPr>
              <a:t>Estimated</a:t>
            </a:r>
          </a:p>
          <a:p>
            <a:r>
              <a:rPr lang="en-US" dirty="0">
                <a:solidFill>
                  <a:schemeClr val="bg1"/>
                </a:solidFill>
              </a:rPr>
              <a:t>Price			$231,927</a:t>
            </a:r>
          </a:p>
          <a:p>
            <a:endParaRPr lang="en-US" dirty="0">
              <a:solidFill>
                <a:schemeClr val="bg1"/>
              </a:solidFill>
            </a:endParaRPr>
          </a:p>
          <a:p>
            <a:endParaRPr lang="en-US" dirty="0">
              <a:solidFill>
                <a:schemeClr val="bg1"/>
              </a:solidFill>
            </a:endParaRPr>
          </a:p>
        </p:txBody>
      </p:sp>
      <p:sp>
        <p:nvSpPr>
          <p:cNvPr id="30" name="Minus Sign 29">
            <a:extLst>
              <a:ext uri="{FF2B5EF4-FFF2-40B4-BE49-F238E27FC236}">
                <a16:creationId xmlns:a16="http://schemas.microsoft.com/office/drawing/2014/main" id="{EA9E923B-7E7B-49F7-9DF5-C13B7600D6DA}"/>
              </a:ext>
            </a:extLst>
          </p:cNvPr>
          <p:cNvSpPr/>
          <p:nvPr/>
        </p:nvSpPr>
        <p:spPr>
          <a:xfrm>
            <a:off x="1249960" y="5230879"/>
            <a:ext cx="612397" cy="126974"/>
          </a:xfrm>
          <a:prstGeom prst="mathMinus">
            <a:avLst/>
          </a:prstGeom>
          <a:solidFill>
            <a:srgbClr val="FF00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Minus Sign 31">
            <a:extLst>
              <a:ext uri="{FF2B5EF4-FFF2-40B4-BE49-F238E27FC236}">
                <a16:creationId xmlns:a16="http://schemas.microsoft.com/office/drawing/2014/main" id="{7D0CB370-090A-4584-A1F1-DC895BD133AC}"/>
              </a:ext>
            </a:extLst>
          </p:cNvPr>
          <p:cNvSpPr/>
          <p:nvPr/>
        </p:nvSpPr>
        <p:spPr>
          <a:xfrm>
            <a:off x="2464624" y="5230879"/>
            <a:ext cx="612397" cy="126974"/>
          </a:xfrm>
          <a:prstGeom prst="mathMinus">
            <a:avLst/>
          </a:prstGeom>
          <a:solidFill>
            <a:srgbClr val="FF00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Minus Sign 32">
            <a:extLst>
              <a:ext uri="{FF2B5EF4-FFF2-40B4-BE49-F238E27FC236}">
                <a16:creationId xmlns:a16="http://schemas.microsoft.com/office/drawing/2014/main" id="{75794E80-1573-4AC8-99D9-0D9C79A16D72}"/>
              </a:ext>
            </a:extLst>
          </p:cNvPr>
          <p:cNvSpPr/>
          <p:nvPr/>
        </p:nvSpPr>
        <p:spPr>
          <a:xfrm>
            <a:off x="1862357" y="5230879"/>
            <a:ext cx="612397" cy="126974"/>
          </a:xfrm>
          <a:prstGeom prst="mathMinus">
            <a:avLst/>
          </a:prstGeom>
          <a:solidFill>
            <a:srgbClr val="FF00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Minus Sign 34">
            <a:extLst>
              <a:ext uri="{FF2B5EF4-FFF2-40B4-BE49-F238E27FC236}">
                <a16:creationId xmlns:a16="http://schemas.microsoft.com/office/drawing/2014/main" id="{69CD7FE6-6CC2-4B01-85BE-39920D180523}"/>
              </a:ext>
            </a:extLst>
          </p:cNvPr>
          <p:cNvSpPr/>
          <p:nvPr/>
        </p:nvSpPr>
        <p:spPr>
          <a:xfrm>
            <a:off x="3711789" y="5230879"/>
            <a:ext cx="612397" cy="126974"/>
          </a:xfrm>
          <a:prstGeom prst="mathMinus">
            <a:avLst/>
          </a:prstGeom>
          <a:solidFill>
            <a:srgbClr val="FF00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Minus Sign 35">
            <a:extLst>
              <a:ext uri="{FF2B5EF4-FFF2-40B4-BE49-F238E27FC236}">
                <a16:creationId xmlns:a16="http://schemas.microsoft.com/office/drawing/2014/main" id="{6E3FD9AA-90CF-4488-91EB-796FAA824196}"/>
              </a:ext>
            </a:extLst>
          </p:cNvPr>
          <p:cNvSpPr/>
          <p:nvPr/>
        </p:nvSpPr>
        <p:spPr>
          <a:xfrm>
            <a:off x="3077021" y="5224087"/>
            <a:ext cx="612397" cy="126974"/>
          </a:xfrm>
          <a:prstGeom prst="mathMinus">
            <a:avLst/>
          </a:prstGeom>
          <a:solidFill>
            <a:srgbClr val="FF00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Minus Sign 38">
            <a:extLst>
              <a:ext uri="{FF2B5EF4-FFF2-40B4-BE49-F238E27FC236}">
                <a16:creationId xmlns:a16="http://schemas.microsoft.com/office/drawing/2014/main" id="{0307019B-3259-4F37-B0E9-42479CF969E7}"/>
              </a:ext>
            </a:extLst>
          </p:cNvPr>
          <p:cNvSpPr/>
          <p:nvPr/>
        </p:nvSpPr>
        <p:spPr>
          <a:xfrm>
            <a:off x="4332575" y="5221533"/>
            <a:ext cx="340093" cy="161869"/>
          </a:xfrm>
          <a:prstGeom prst="mathMinus">
            <a:avLst/>
          </a:prstGeom>
          <a:solidFill>
            <a:srgbClr val="FF00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a:extLst>
              <a:ext uri="{FF2B5EF4-FFF2-40B4-BE49-F238E27FC236}">
                <a16:creationId xmlns:a16="http://schemas.microsoft.com/office/drawing/2014/main" id="{76B8ACEC-63A8-4569-AEBF-A1E1E7560B30}"/>
              </a:ext>
            </a:extLst>
          </p:cNvPr>
          <p:cNvPicPr>
            <a:picLocks noChangeAspect="1"/>
          </p:cNvPicPr>
          <p:nvPr/>
        </p:nvPicPr>
        <p:blipFill>
          <a:blip r:embed="rId2"/>
          <a:stretch>
            <a:fillRect/>
          </a:stretch>
        </p:blipFill>
        <p:spPr>
          <a:xfrm>
            <a:off x="5804307" y="3228493"/>
            <a:ext cx="3212983" cy="3205863"/>
          </a:xfrm>
          <a:prstGeom prst="rect">
            <a:avLst/>
          </a:prstGeom>
        </p:spPr>
      </p:pic>
      <p:sp>
        <p:nvSpPr>
          <p:cNvPr id="3" name="TextBox 2">
            <a:extLst>
              <a:ext uri="{FF2B5EF4-FFF2-40B4-BE49-F238E27FC236}">
                <a16:creationId xmlns:a16="http://schemas.microsoft.com/office/drawing/2014/main" id="{1708F4AC-49B0-40BC-9FA3-DDF26914CA28}"/>
              </a:ext>
            </a:extLst>
          </p:cNvPr>
          <p:cNvSpPr txBox="1"/>
          <p:nvPr/>
        </p:nvSpPr>
        <p:spPr>
          <a:xfrm>
            <a:off x="5703249" y="1615735"/>
            <a:ext cx="3807069" cy="1754326"/>
          </a:xfrm>
          <a:prstGeom prst="rect">
            <a:avLst/>
          </a:prstGeom>
          <a:noFill/>
        </p:spPr>
        <p:txBody>
          <a:bodyPr wrap="square" rtlCol="0">
            <a:spAutoFit/>
          </a:bodyPr>
          <a:lstStyle/>
          <a:p>
            <a:r>
              <a:rPr lang="en-US" dirty="0"/>
              <a:t>Based off our model, we created a calculator that inserts the housing features to output the predictive housing prices. </a:t>
            </a:r>
          </a:p>
          <a:p>
            <a:endParaRPr lang="en-US" dirty="0"/>
          </a:p>
          <a:p>
            <a:endParaRPr lang="en-US" dirty="0"/>
          </a:p>
        </p:txBody>
      </p:sp>
    </p:spTree>
    <p:extLst>
      <p:ext uri="{BB962C8B-B14F-4D97-AF65-F5344CB8AC3E}">
        <p14:creationId xmlns:p14="http://schemas.microsoft.com/office/powerpoint/2010/main" val="1523485002"/>
      </p:ext>
    </p:extLst>
  </p:cSld>
  <p:clrMapOvr>
    <a:masterClrMapping/>
  </p:clrMapOvr>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632</Words>
  <Application>Microsoft Office PowerPoint</Application>
  <PresentationFormat>Widescreen</PresentationFormat>
  <Paragraphs>81</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Aldhabi</vt:lpstr>
      <vt:lpstr>Arial</vt:lpstr>
      <vt:lpstr>Calibri</vt:lpstr>
      <vt:lpstr>Lato</vt:lpstr>
      <vt:lpstr>Trebuchet MS</vt:lpstr>
      <vt:lpstr>Wingdings</vt:lpstr>
      <vt:lpstr>Wingdings 3</vt:lpstr>
      <vt:lpstr>Facet</vt:lpstr>
      <vt:lpstr>King County Housing</vt:lpstr>
      <vt:lpstr>Business Case</vt:lpstr>
      <vt:lpstr>Exploratory Data Analysis (EDA)</vt:lpstr>
      <vt:lpstr>Exploratory Data Analysis (EDA)</vt:lpstr>
      <vt:lpstr>Exploratory Data Analysis (EDA)</vt:lpstr>
      <vt:lpstr>Modeling Process</vt:lpstr>
      <vt:lpstr>Final Model</vt:lpstr>
      <vt:lpstr>Recommendations</vt:lpstr>
      <vt:lpstr>Predictive House Sales Calculator</vt:lpstr>
      <vt:lpstr>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King County Housing</dc:title>
  <dc:creator>Deric Williamson</dc:creator>
  <cp:lastModifiedBy>Deric Williamson</cp:lastModifiedBy>
  <cp:revision>6</cp:revision>
  <dcterms:created xsi:type="dcterms:W3CDTF">2020-11-28T22:57:46Z</dcterms:created>
  <dcterms:modified xsi:type="dcterms:W3CDTF">2020-11-29T00:21:37Z</dcterms:modified>
</cp:coreProperties>
</file>