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62" r:id="rId4"/>
    <p:sldId id="260" r:id="rId5"/>
    <p:sldId id="261" r:id="rId6"/>
    <p:sldId id="269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88113" autoAdjust="0"/>
  </p:normalViewPr>
  <p:slideViewPr>
    <p:cSldViewPr snapToGrid="0" snapToObjects="1">
      <p:cViewPr varScale="1">
        <p:scale>
          <a:sx n="102" d="100"/>
          <a:sy n="102" d="100"/>
        </p:scale>
        <p:origin x="18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866EB4E4-CD1D-45AA-A89E-B02159AB7C88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6896D2B-5230-4963-8921-797090D62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226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526" cy="4806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987" y="0"/>
            <a:ext cx="3169526" cy="4806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ABC14-0A7F-2042-87E1-4F3BC1427C47}" type="datetimeFigureOut">
              <a:rPr lang="en-US" smtClean="0"/>
              <a:t>11/16/2016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689" y="4560266"/>
            <a:ext cx="5851823" cy="43214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011"/>
            <a:ext cx="3169526" cy="4806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987" y="9119011"/>
            <a:ext cx="3169526" cy="4806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D88FA-09E5-8349-AAB7-8A9654680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16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1" i="0" kern="1200" dirty="0">
              <a:solidFill>
                <a:schemeClr val="tx1"/>
              </a:solidFill>
              <a:effectLst/>
              <a:latin typeface="Courier New"/>
              <a:ea typeface="+mn-ea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D88FA-09E5-8349-AAB7-8A965468039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973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1" i="0" kern="1200" dirty="0">
              <a:solidFill>
                <a:schemeClr val="tx1"/>
              </a:solidFill>
              <a:effectLst/>
              <a:latin typeface="Courier New"/>
              <a:ea typeface="+mn-ea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D88FA-09E5-8349-AAB7-8A965468039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973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1" i="0" kern="1200" dirty="0">
              <a:solidFill>
                <a:schemeClr val="tx1"/>
              </a:solidFill>
              <a:effectLst/>
              <a:latin typeface="Courier New"/>
              <a:ea typeface="+mn-ea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D88FA-09E5-8349-AAB7-8A965468039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973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1" i="0" kern="1200" dirty="0">
              <a:solidFill>
                <a:schemeClr val="tx1"/>
              </a:solidFill>
              <a:effectLst/>
              <a:latin typeface="Courier New"/>
              <a:ea typeface="+mn-ea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D88FA-09E5-8349-AAB7-8A965468039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973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1" i="0" kern="1200" dirty="0">
              <a:solidFill>
                <a:schemeClr val="tx1"/>
              </a:solidFill>
              <a:effectLst/>
              <a:latin typeface="Courier New"/>
              <a:ea typeface="+mn-ea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D88FA-09E5-8349-AAB7-8A965468039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973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1" i="0" kern="1200" dirty="0">
              <a:solidFill>
                <a:schemeClr val="tx1"/>
              </a:solidFill>
              <a:effectLst/>
              <a:latin typeface="Courier New"/>
              <a:ea typeface="+mn-ea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D88FA-09E5-8349-AAB7-8A965468039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973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1" i="0" kern="1200" dirty="0">
              <a:solidFill>
                <a:schemeClr val="tx1"/>
              </a:solidFill>
              <a:effectLst/>
              <a:latin typeface="Courier New"/>
              <a:ea typeface="+mn-ea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D88FA-09E5-8349-AAB7-8A965468039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754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1" i="0" kern="1200" dirty="0">
              <a:solidFill>
                <a:schemeClr val="tx1"/>
              </a:solidFill>
              <a:effectLst/>
              <a:latin typeface="Courier New"/>
              <a:ea typeface="+mn-ea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D88FA-09E5-8349-AAB7-8A965468039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973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1" i="0" kern="1200" dirty="0">
              <a:solidFill>
                <a:schemeClr val="tx1"/>
              </a:solidFill>
              <a:effectLst/>
              <a:latin typeface="Courier New"/>
              <a:ea typeface="+mn-ea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D88FA-09E5-8349-AAB7-8A965468039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973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1" i="0" kern="1200" dirty="0">
              <a:solidFill>
                <a:schemeClr val="tx1"/>
              </a:solidFill>
              <a:effectLst/>
              <a:latin typeface="Courier New"/>
              <a:ea typeface="+mn-ea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D88FA-09E5-8349-AAB7-8A965468039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973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1" i="0" kern="1200" dirty="0">
              <a:solidFill>
                <a:schemeClr val="tx1"/>
              </a:solidFill>
              <a:effectLst/>
              <a:latin typeface="Courier New"/>
              <a:ea typeface="+mn-ea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D88FA-09E5-8349-AAB7-8A965468039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97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136" y="2130425"/>
            <a:ext cx="8603864" cy="1470025"/>
          </a:xfrm>
        </p:spPr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ustomShape 6"/>
          <p:cNvSpPr/>
          <p:nvPr userDrawn="1"/>
        </p:nvSpPr>
        <p:spPr>
          <a:xfrm>
            <a:off x="0" y="0"/>
            <a:ext cx="428400" cy="6857640"/>
          </a:xfrm>
          <a:prstGeom prst="rect">
            <a:avLst/>
          </a:prstGeom>
          <a:solidFill>
            <a:srgbClr val="595959"/>
          </a:solidFill>
          <a:ln w="25560">
            <a:solidFill>
              <a:srgbClr val="404040"/>
            </a:solidFill>
            <a:round/>
          </a:ln>
        </p:spPr>
      </p:sp>
      <p:sp>
        <p:nvSpPr>
          <p:cNvPr id="8" name="CustomShape 7"/>
          <p:cNvSpPr/>
          <p:nvPr userDrawn="1"/>
        </p:nvSpPr>
        <p:spPr>
          <a:xfrm rot="16200000">
            <a:off x="-3223800" y="3246840"/>
            <a:ext cx="6857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pt-BR" b="1" noProof="0" dirty="0">
                <a:solidFill>
                  <a:srgbClr val="FFFFFF"/>
                </a:solidFill>
                <a:latin typeface="Calibri"/>
              </a:rPr>
              <a:t>Universidade Federal de Viçosa</a:t>
            </a:r>
            <a:endParaRPr lang="pt-BR" noProof="0" dirty="0"/>
          </a:p>
        </p:txBody>
      </p:sp>
      <p:sp>
        <p:nvSpPr>
          <p:cNvPr id="9" name="CustomShape 5"/>
          <p:cNvSpPr/>
          <p:nvPr userDrawn="1"/>
        </p:nvSpPr>
        <p:spPr>
          <a:xfrm>
            <a:off x="2912400" y="287280"/>
            <a:ext cx="3928320" cy="913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Universidade Federal de Viçosa</a:t>
            </a:r>
            <a:endParaRPr/>
          </a:p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Departamento de Informática</a:t>
            </a:r>
            <a:endParaRPr/>
          </a:p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Centro de Ciências Exatas e Tecnológicas</a:t>
            </a:r>
            <a:endParaRPr/>
          </a:p>
        </p:txBody>
      </p:sp>
      <p:pic>
        <p:nvPicPr>
          <p:cNvPr id="10" name="Imagem 12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928800" y="214200"/>
            <a:ext cx="1408680" cy="1142640"/>
          </a:xfrm>
          <a:prstGeom prst="rect">
            <a:avLst/>
          </a:prstGeom>
          <a:ln>
            <a:noFill/>
          </a:ln>
        </p:spPr>
      </p:pic>
      <p:pic>
        <p:nvPicPr>
          <p:cNvPr id="11" name="Imagem 13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7548480" y="142920"/>
            <a:ext cx="1238040" cy="1142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29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00" y="71280"/>
            <a:ext cx="8715600" cy="11430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43132"/>
            <a:ext cx="8229600" cy="4783032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pic>
        <p:nvPicPr>
          <p:cNvPr id="7" name="Imagem 1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357200" y="6310440"/>
            <a:ext cx="615960" cy="499680"/>
          </a:xfrm>
          <a:prstGeom prst="rect">
            <a:avLst/>
          </a:prstGeom>
          <a:ln>
            <a:noFill/>
          </a:ln>
        </p:spPr>
      </p:pic>
      <p:pic>
        <p:nvPicPr>
          <p:cNvPr id="8" name="Imagem 15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2185868" y="6310440"/>
            <a:ext cx="541440" cy="499680"/>
          </a:xfrm>
          <a:prstGeom prst="rect">
            <a:avLst/>
          </a:prstGeom>
          <a:ln>
            <a:noFill/>
          </a:ln>
        </p:spPr>
      </p:pic>
      <p:sp>
        <p:nvSpPr>
          <p:cNvPr id="9" name="Line 10"/>
          <p:cNvSpPr/>
          <p:nvPr userDrawn="1"/>
        </p:nvSpPr>
        <p:spPr>
          <a:xfrm>
            <a:off x="428400" y="628632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0" name="Line 9"/>
          <p:cNvSpPr/>
          <p:nvPr userDrawn="1"/>
        </p:nvSpPr>
        <p:spPr>
          <a:xfrm>
            <a:off x="428400" y="121428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1" name="TextBox 10"/>
          <p:cNvSpPr txBox="1"/>
          <p:nvPr userDrawn="1"/>
        </p:nvSpPr>
        <p:spPr>
          <a:xfrm>
            <a:off x="3488745" y="6310440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Universidade Federal de Viçosa</a:t>
            </a:r>
            <a:endParaRPr lang="pt-BR" sz="1200" noProof="0" dirty="0"/>
          </a:p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Departamento de Informática</a:t>
            </a:r>
            <a:endParaRPr lang="pt-BR" sz="1200" noProof="0" dirty="0"/>
          </a:p>
        </p:txBody>
      </p:sp>
    </p:spTree>
    <p:extLst>
      <p:ext uri="{BB962C8B-B14F-4D97-AF65-F5344CB8AC3E}">
        <p14:creationId xmlns:p14="http://schemas.microsoft.com/office/powerpoint/2010/main" val="421793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pt-BR" noProof="0" dirty="0">
                <a:solidFill>
                  <a:srgbClr val="000000"/>
                </a:solidFill>
              </a:rPr>
              <a:t>Universidade Federal de Viçosa</a:t>
            </a:r>
            <a:endParaRPr lang="pt-BR" noProof="0" dirty="0"/>
          </a:p>
          <a:p>
            <a:r>
              <a:rPr lang="pt-BR" noProof="0" dirty="0">
                <a:solidFill>
                  <a:srgbClr val="000000"/>
                </a:solidFill>
              </a:rPr>
              <a:t>Departamento de Informática</a:t>
            </a:r>
            <a:endParaRPr lang="pt-BR" noProof="0" dirty="0"/>
          </a:p>
        </p:txBody>
      </p:sp>
      <p:pic>
        <p:nvPicPr>
          <p:cNvPr id="7" name="Imagem 1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357200" y="6310440"/>
            <a:ext cx="615960" cy="499680"/>
          </a:xfrm>
          <a:prstGeom prst="rect">
            <a:avLst/>
          </a:prstGeom>
          <a:ln>
            <a:noFill/>
          </a:ln>
        </p:spPr>
      </p:pic>
      <p:pic>
        <p:nvPicPr>
          <p:cNvPr id="8" name="Imagem 15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2185868" y="6310440"/>
            <a:ext cx="541440" cy="499680"/>
          </a:xfrm>
          <a:prstGeom prst="rect">
            <a:avLst/>
          </a:prstGeom>
          <a:ln>
            <a:noFill/>
          </a:ln>
        </p:spPr>
      </p:pic>
      <p:sp>
        <p:nvSpPr>
          <p:cNvPr id="9" name="Line 10"/>
          <p:cNvSpPr/>
          <p:nvPr userDrawn="1"/>
        </p:nvSpPr>
        <p:spPr>
          <a:xfrm>
            <a:off x="428400" y="628632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</p:spTree>
    <p:extLst>
      <p:ext uri="{BB962C8B-B14F-4D97-AF65-F5344CB8AC3E}">
        <p14:creationId xmlns:p14="http://schemas.microsoft.com/office/powerpoint/2010/main" val="298178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280"/>
            <a:ext cx="8686800" cy="1143000"/>
          </a:xfrm>
        </p:spPr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532"/>
            <a:ext cx="8229600" cy="4797631"/>
          </a:xfrm>
        </p:spPr>
        <p:txBody>
          <a:bodyPr/>
          <a:lstStyle/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pic>
        <p:nvPicPr>
          <p:cNvPr id="7" name="Imagem 1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357200" y="6310440"/>
            <a:ext cx="615960" cy="499680"/>
          </a:xfrm>
          <a:prstGeom prst="rect">
            <a:avLst/>
          </a:prstGeom>
          <a:ln>
            <a:noFill/>
          </a:ln>
        </p:spPr>
      </p:pic>
      <p:pic>
        <p:nvPicPr>
          <p:cNvPr id="8" name="Imagem 15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2185868" y="6310440"/>
            <a:ext cx="541440" cy="499680"/>
          </a:xfrm>
          <a:prstGeom prst="rect">
            <a:avLst/>
          </a:prstGeom>
          <a:ln>
            <a:noFill/>
          </a:ln>
        </p:spPr>
      </p:pic>
      <p:sp>
        <p:nvSpPr>
          <p:cNvPr id="9" name="Line 9"/>
          <p:cNvSpPr/>
          <p:nvPr userDrawn="1"/>
        </p:nvSpPr>
        <p:spPr>
          <a:xfrm>
            <a:off x="428400" y="121428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0" name="Line 10"/>
          <p:cNvSpPr/>
          <p:nvPr userDrawn="1"/>
        </p:nvSpPr>
        <p:spPr>
          <a:xfrm>
            <a:off x="428400" y="628632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4" name="TextBox 3"/>
          <p:cNvSpPr txBox="1"/>
          <p:nvPr userDrawn="1"/>
        </p:nvSpPr>
        <p:spPr>
          <a:xfrm>
            <a:off x="8321195" y="6388965"/>
            <a:ext cx="365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8B5A712B-EDC7-A64E-A619-3FFEBC16F10F}" type="slidenum">
              <a:rPr lang="en-US" sz="1200" smtClean="0"/>
              <a:pPr algn="r"/>
              <a:t>‹nº›</a:t>
            </a:fld>
            <a:r>
              <a:rPr lang="en-US" sz="1200" dirty="0"/>
              <a:t>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488745" y="6310440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Universidade Federal de Viçosa</a:t>
            </a:r>
            <a:endParaRPr lang="pt-BR" sz="1200" noProof="0" dirty="0"/>
          </a:p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Departamento de Informática</a:t>
            </a:r>
            <a:endParaRPr lang="pt-BR" sz="1200" noProof="0" dirty="0"/>
          </a:p>
        </p:txBody>
      </p:sp>
    </p:spTree>
    <p:extLst>
      <p:ext uri="{BB962C8B-B14F-4D97-AF65-F5344CB8AC3E}">
        <p14:creationId xmlns:p14="http://schemas.microsoft.com/office/powerpoint/2010/main" val="125866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pic>
        <p:nvPicPr>
          <p:cNvPr id="9" name="Imagem 1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357200" y="6310440"/>
            <a:ext cx="615960" cy="499680"/>
          </a:xfrm>
          <a:prstGeom prst="rect">
            <a:avLst/>
          </a:prstGeom>
          <a:ln>
            <a:noFill/>
          </a:ln>
        </p:spPr>
      </p:pic>
      <p:pic>
        <p:nvPicPr>
          <p:cNvPr id="10" name="Imagem 15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2185868" y="6310440"/>
            <a:ext cx="541440" cy="499680"/>
          </a:xfrm>
          <a:prstGeom prst="rect">
            <a:avLst/>
          </a:prstGeom>
          <a:ln>
            <a:noFill/>
          </a:ln>
        </p:spPr>
      </p:pic>
      <p:sp>
        <p:nvSpPr>
          <p:cNvPr id="11" name="Line 10"/>
          <p:cNvSpPr/>
          <p:nvPr userDrawn="1"/>
        </p:nvSpPr>
        <p:spPr>
          <a:xfrm>
            <a:off x="428400" y="628632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2" name="TextBox 11"/>
          <p:cNvSpPr txBox="1"/>
          <p:nvPr userDrawn="1"/>
        </p:nvSpPr>
        <p:spPr>
          <a:xfrm>
            <a:off x="3488745" y="6310440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Universidade Federal de Viçosa</a:t>
            </a:r>
            <a:endParaRPr lang="pt-BR" sz="1200" noProof="0" dirty="0"/>
          </a:p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Departamento de Informática</a:t>
            </a:r>
            <a:endParaRPr lang="pt-BR" sz="1200" noProof="0" dirty="0"/>
          </a:p>
        </p:txBody>
      </p:sp>
    </p:spTree>
    <p:extLst>
      <p:ext uri="{BB962C8B-B14F-4D97-AF65-F5344CB8AC3E}">
        <p14:creationId xmlns:p14="http://schemas.microsoft.com/office/powerpoint/2010/main" val="96786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280"/>
            <a:ext cx="8686800" cy="11430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132"/>
            <a:ext cx="4038600" cy="47830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132"/>
            <a:ext cx="4038600" cy="47830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pic>
        <p:nvPicPr>
          <p:cNvPr id="8" name="Imagem 1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357200" y="6310440"/>
            <a:ext cx="615960" cy="499680"/>
          </a:xfrm>
          <a:prstGeom prst="rect">
            <a:avLst/>
          </a:prstGeom>
          <a:ln>
            <a:noFill/>
          </a:ln>
        </p:spPr>
      </p:pic>
      <p:pic>
        <p:nvPicPr>
          <p:cNvPr id="9" name="Imagem 15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2185868" y="6310440"/>
            <a:ext cx="541440" cy="499680"/>
          </a:xfrm>
          <a:prstGeom prst="rect">
            <a:avLst/>
          </a:prstGeom>
          <a:ln>
            <a:noFill/>
          </a:ln>
        </p:spPr>
      </p:pic>
      <p:sp>
        <p:nvSpPr>
          <p:cNvPr id="10" name="Line 10"/>
          <p:cNvSpPr/>
          <p:nvPr userDrawn="1"/>
        </p:nvSpPr>
        <p:spPr>
          <a:xfrm>
            <a:off x="428400" y="628632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1" name="Line 9"/>
          <p:cNvSpPr/>
          <p:nvPr userDrawn="1"/>
        </p:nvSpPr>
        <p:spPr>
          <a:xfrm>
            <a:off x="428400" y="121428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2" name="TextBox 11"/>
          <p:cNvSpPr txBox="1"/>
          <p:nvPr userDrawn="1"/>
        </p:nvSpPr>
        <p:spPr>
          <a:xfrm>
            <a:off x="3488745" y="6310440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Universidade Federal de Viçosa</a:t>
            </a:r>
            <a:endParaRPr lang="pt-BR" sz="1200" noProof="0" dirty="0"/>
          </a:p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Departamento de Informática</a:t>
            </a:r>
            <a:endParaRPr lang="pt-BR" sz="1200" noProof="0" dirty="0"/>
          </a:p>
        </p:txBody>
      </p:sp>
    </p:spTree>
    <p:extLst>
      <p:ext uri="{BB962C8B-B14F-4D97-AF65-F5344CB8AC3E}">
        <p14:creationId xmlns:p14="http://schemas.microsoft.com/office/powerpoint/2010/main" val="388166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280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pic>
        <p:nvPicPr>
          <p:cNvPr id="10" name="Imagem 1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357200" y="6310440"/>
            <a:ext cx="615960" cy="499680"/>
          </a:xfrm>
          <a:prstGeom prst="rect">
            <a:avLst/>
          </a:prstGeom>
          <a:ln>
            <a:noFill/>
          </a:ln>
        </p:spPr>
      </p:pic>
      <p:pic>
        <p:nvPicPr>
          <p:cNvPr id="11" name="Imagem 15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2185868" y="6310440"/>
            <a:ext cx="541440" cy="499680"/>
          </a:xfrm>
          <a:prstGeom prst="rect">
            <a:avLst/>
          </a:prstGeom>
          <a:ln>
            <a:noFill/>
          </a:ln>
        </p:spPr>
      </p:pic>
      <p:sp>
        <p:nvSpPr>
          <p:cNvPr id="12" name="Line 10"/>
          <p:cNvSpPr/>
          <p:nvPr userDrawn="1"/>
        </p:nvSpPr>
        <p:spPr>
          <a:xfrm>
            <a:off x="428400" y="628632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3" name="Line 9"/>
          <p:cNvSpPr/>
          <p:nvPr userDrawn="1"/>
        </p:nvSpPr>
        <p:spPr>
          <a:xfrm>
            <a:off x="428400" y="121428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4" name="TextBox 13"/>
          <p:cNvSpPr txBox="1"/>
          <p:nvPr userDrawn="1"/>
        </p:nvSpPr>
        <p:spPr>
          <a:xfrm>
            <a:off x="3488745" y="6310440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Universidade Federal de Viçosa</a:t>
            </a:r>
            <a:endParaRPr lang="pt-BR" sz="1200" noProof="0" dirty="0"/>
          </a:p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Departamento de Informática</a:t>
            </a:r>
            <a:endParaRPr lang="pt-BR" sz="1200" noProof="0" dirty="0"/>
          </a:p>
        </p:txBody>
      </p:sp>
    </p:spTree>
    <p:extLst>
      <p:ext uri="{BB962C8B-B14F-4D97-AF65-F5344CB8AC3E}">
        <p14:creationId xmlns:p14="http://schemas.microsoft.com/office/powerpoint/2010/main" val="21491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280"/>
            <a:ext cx="8686800" cy="11430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5319DE-5841-2548-9C92-BCF2C2AB6B2F}" type="slidenum">
              <a:rPr lang="en-US" smtClean="0"/>
              <a:t>‹nº›</a:t>
            </a:fld>
            <a:endParaRPr lang="en-US"/>
          </a:p>
        </p:txBody>
      </p:sp>
      <p:pic>
        <p:nvPicPr>
          <p:cNvPr id="6" name="Imagem 1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357200" y="6310440"/>
            <a:ext cx="615960" cy="499680"/>
          </a:xfrm>
          <a:prstGeom prst="rect">
            <a:avLst/>
          </a:prstGeom>
          <a:ln>
            <a:noFill/>
          </a:ln>
        </p:spPr>
      </p:pic>
      <p:pic>
        <p:nvPicPr>
          <p:cNvPr id="7" name="Imagem 15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2185868" y="6310440"/>
            <a:ext cx="541440" cy="499680"/>
          </a:xfrm>
          <a:prstGeom prst="rect">
            <a:avLst/>
          </a:prstGeom>
          <a:ln>
            <a:noFill/>
          </a:ln>
        </p:spPr>
      </p:pic>
      <p:sp>
        <p:nvSpPr>
          <p:cNvPr id="8" name="Line 10"/>
          <p:cNvSpPr/>
          <p:nvPr userDrawn="1"/>
        </p:nvSpPr>
        <p:spPr>
          <a:xfrm>
            <a:off x="428400" y="628632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9" name="Line 9"/>
          <p:cNvSpPr/>
          <p:nvPr userDrawn="1"/>
        </p:nvSpPr>
        <p:spPr>
          <a:xfrm>
            <a:off x="428400" y="121428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0" name="TextBox 9"/>
          <p:cNvSpPr txBox="1"/>
          <p:nvPr userDrawn="1"/>
        </p:nvSpPr>
        <p:spPr>
          <a:xfrm>
            <a:off x="3488745" y="6310440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Universidade Federal de Viçosa</a:t>
            </a:r>
            <a:endParaRPr lang="pt-BR" sz="1200" noProof="0" dirty="0"/>
          </a:p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Departamento de Informática</a:t>
            </a:r>
            <a:endParaRPr lang="pt-BR" sz="1200" noProof="0" dirty="0"/>
          </a:p>
        </p:txBody>
      </p:sp>
    </p:spTree>
    <p:extLst>
      <p:ext uri="{BB962C8B-B14F-4D97-AF65-F5344CB8AC3E}">
        <p14:creationId xmlns:p14="http://schemas.microsoft.com/office/powerpoint/2010/main" val="41276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5319DE-5841-2548-9C92-BCF2C2AB6B2F}" type="slidenum">
              <a:rPr lang="en-US" smtClean="0"/>
              <a:t>‹nº›</a:t>
            </a:fld>
            <a:endParaRPr lang="en-US"/>
          </a:p>
        </p:txBody>
      </p:sp>
      <p:pic>
        <p:nvPicPr>
          <p:cNvPr id="5" name="Imagem 1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357200" y="6310440"/>
            <a:ext cx="615960" cy="499680"/>
          </a:xfrm>
          <a:prstGeom prst="rect">
            <a:avLst/>
          </a:prstGeom>
          <a:ln>
            <a:noFill/>
          </a:ln>
        </p:spPr>
      </p:pic>
      <p:pic>
        <p:nvPicPr>
          <p:cNvPr id="6" name="Imagem 15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2185868" y="6310440"/>
            <a:ext cx="541440" cy="499680"/>
          </a:xfrm>
          <a:prstGeom prst="rect">
            <a:avLst/>
          </a:prstGeom>
          <a:ln>
            <a:noFill/>
          </a:ln>
        </p:spPr>
      </p:pic>
      <p:sp>
        <p:nvSpPr>
          <p:cNvPr id="7" name="Line 10"/>
          <p:cNvSpPr/>
          <p:nvPr userDrawn="1"/>
        </p:nvSpPr>
        <p:spPr>
          <a:xfrm>
            <a:off x="428400" y="628632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8" name="TextBox 7"/>
          <p:cNvSpPr txBox="1"/>
          <p:nvPr userDrawn="1"/>
        </p:nvSpPr>
        <p:spPr>
          <a:xfrm>
            <a:off x="3488745" y="6310440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Universidade Federal de Viçosa</a:t>
            </a:r>
            <a:endParaRPr lang="pt-BR" sz="1200" noProof="0" dirty="0"/>
          </a:p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Departamento de Informática</a:t>
            </a:r>
            <a:endParaRPr lang="pt-BR" sz="1200" noProof="0" dirty="0"/>
          </a:p>
        </p:txBody>
      </p:sp>
    </p:spTree>
    <p:extLst>
      <p:ext uri="{BB962C8B-B14F-4D97-AF65-F5344CB8AC3E}">
        <p14:creationId xmlns:p14="http://schemas.microsoft.com/office/powerpoint/2010/main" val="361859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pic>
        <p:nvPicPr>
          <p:cNvPr id="8" name="Imagem 1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357200" y="6310440"/>
            <a:ext cx="615960" cy="499680"/>
          </a:xfrm>
          <a:prstGeom prst="rect">
            <a:avLst/>
          </a:prstGeom>
          <a:ln>
            <a:noFill/>
          </a:ln>
        </p:spPr>
      </p:pic>
      <p:pic>
        <p:nvPicPr>
          <p:cNvPr id="9" name="Imagem 15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2185868" y="6310440"/>
            <a:ext cx="541440" cy="499680"/>
          </a:xfrm>
          <a:prstGeom prst="rect">
            <a:avLst/>
          </a:prstGeom>
          <a:ln>
            <a:noFill/>
          </a:ln>
        </p:spPr>
      </p:pic>
      <p:sp>
        <p:nvSpPr>
          <p:cNvPr id="10" name="Line 10"/>
          <p:cNvSpPr/>
          <p:nvPr userDrawn="1"/>
        </p:nvSpPr>
        <p:spPr>
          <a:xfrm>
            <a:off x="428400" y="628632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1" name="TextBox 10"/>
          <p:cNvSpPr txBox="1"/>
          <p:nvPr userDrawn="1"/>
        </p:nvSpPr>
        <p:spPr>
          <a:xfrm>
            <a:off x="3488745" y="6310440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Universidade Federal de Viçosa</a:t>
            </a:r>
            <a:endParaRPr lang="pt-BR" sz="1200" noProof="0" dirty="0"/>
          </a:p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Departamento de Informática</a:t>
            </a:r>
            <a:endParaRPr lang="pt-BR" sz="1200" noProof="0" dirty="0"/>
          </a:p>
        </p:txBody>
      </p:sp>
    </p:spTree>
    <p:extLst>
      <p:ext uri="{BB962C8B-B14F-4D97-AF65-F5344CB8AC3E}">
        <p14:creationId xmlns:p14="http://schemas.microsoft.com/office/powerpoint/2010/main" val="330088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pic>
        <p:nvPicPr>
          <p:cNvPr id="8" name="Imagem 1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357200" y="6310440"/>
            <a:ext cx="615960" cy="499680"/>
          </a:xfrm>
          <a:prstGeom prst="rect">
            <a:avLst/>
          </a:prstGeom>
          <a:ln>
            <a:noFill/>
          </a:ln>
        </p:spPr>
      </p:pic>
      <p:pic>
        <p:nvPicPr>
          <p:cNvPr id="9" name="Imagem 15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2185868" y="6310440"/>
            <a:ext cx="541440" cy="499680"/>
          </a:xfrm>
          <a:prstGeom prst="rect">
            <a:avLst/>
          </a:prstGeom>
          <a:ln>
            <a:noFill/>
          </a:ln>
        </p:spPr>
      </p:pic>
      <p:sp>
        <p:nvSpPr>
          <p:cNvPr id="10" name="Line 10"/>
          <p:cNvSpPr/>
          <p:nvPr userDrawn="1"/>
        </p:nvSpPr>
        <p:spPr>
          <a:xfrm>
            <a:off x="428400" y="628632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1" name="TextBox 10"/>
          <p:cNvSpPr txBox="1"/>
          <p:nvPr userDrawn="1"/>
        </p:nvSpPr>
        <p:spPr>
          <a:xfrm>
            <a:off x="3488745" y="6310440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Universidade Federal de Viçosa</a:t>
            </a:r>
            <a:endParaRPr lang="pt-BR" sz="1200" noProof="0" dirty="0"/>
          </a:p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Departamento de Informática</a:t>
            </a:r>
            <a:endParaRPr lang="pt-BR" sz="1200" noProof="0" dirty="0"/>
          </a:p>
        </p:txBody>
      </p:sp>
    </p:spTree>
    <p:extLst>
      <p:ext uri="{BB962C8B-B14F-4D97-AF65-F5344CB8AC3E}">
        <p14:creationId xmlns:p14="http://schemas.microsoft.com/office/powerpoint/2010/main" val="327207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ustomShape 7"/>
          <p:cNvSpPr/>
          <p:nvPr userDrawn="1"/>
        </p:nvSpPr>
        <p:spPr>
          <a:xfrm>
            <a:off x="0" y="0"/>
            <a:ext cx="428400" cy="6857640"/>
          </a:xfrm>
          <a:prstGeom prst="rect">
            <a:avLst/>
          </a:prstGeom>
          <a:solidFill>
            <a:srgbClr val="595959"/>
          </a:solidFill>
          <a:ln w="25560">
            <a:solidFill>
              <a:srgbClr val="404040"/>
            </a:solidFill>
            <a:round/>
          </a:ln>
        </p:spPr>
      </p:sp>
      <p:sp>
        <p:nvSpPr>
          <p:cNvPr id="8" name="CustomShape 8"/>
          <p:cNvSpPr/>
          <p:nvPr userDrawn="1"/>
        </p:nvSpPr>
        <p:spPr>
          <a:xfrm rot="16200000">
            <a:off x="-3223800" y="3246840"/>
            <a:ext cx="6857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pt-BR" b="1" noProof="0" dirty="0">
                <a:solidFill>
                  <a:srgbClr val="FFFFFF"/>
                </a:solidFill>
                <a:latin typeface="Calibri"/>
              </a:rPr>
              <a:t>INF 100 – Introdução à Programação</a:t>
            </a:r>
            <a:endParaRPr lang="pt-BR" noProof="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321195" y="6388965"/>
            <a:ext cx="365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8B5A712B-EDC7-A64E-A619-3FFEBC16F10F}" type="slidenum">
              <a:rPr lang="en-US" sz="1200" smtClean="0"/>
              <a:pPr algn="r"/>
              <a:t>‹nº›</a:t>
            </a:fld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017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333" y="2130425"/>
            <a:ext cx="8665667" cy="1470025"/>
          </a:xfrm>
        </p:spPr>
        <p:txBody>
          <a:bodyPr/>
          <a:lstStyle/>
          <a:p>
            <a:r>
              <a:rPr lang="pt-BR" noProof="0" dirty="0"/>
              <a:t>INF 100 – Introdução à Programação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Exercícios de Revisão</a:t>
            </a:r>
          </a:p>
        </p:txBody>
      </p:sp>
    </p:spTree>
    <p:extLst>
      <p:ext uri="{BB962C8B-B14F-4D97-AF65-F5344CB8AC3E}">
        <p14:creationId xmlns:p14="http://schemas.microsoft.com/office/powerpoint/2010/main" val="2321000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722" y="58846"/>
            <a:ext cx="854727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Escreva um </a:t>
            </a:r>
            <a:r>
              <a:rPr lang="pt-BR" sz="2400" u="sng" dirty="0"/>
              <a:t>algoritmo refinado completo</a:t>
            </a:r>
            <a:r>
              <a:rPr lang="pt-BR" sz="2400" dirty="0"/>
              <a:t> ou um </a:t>
            </a:r>
            <a:r>
              <a:rPr lang="pt-BR" sz="2400" u="sng" dirty="0"/>
              <a:t>programa em Python</a:t>
            </a:r>
            <a:r>
              <a:rPr lang="pt-BR" sz="2400" dirty="0"/>
              <a:t> que leia um texto qualquer pelo teclado. Em seguida, o programa deverá ler um caractere </a:t>
            </a:r>
            <a:r>
              <a:rPr lang="pt-BR" sz="2400" i="1" dirty="0"/>
              <a:t>c</a:t>
            </a:r>
            <a:r>
              <a:rPr lang="pt-BR" sz="2400" dirty="0"/>
              <a:t> qualquer do teclado. Depois disso, deve determinar e escrever na tela a posição da </a:t>
            </a:r>
            <a:r>
              <a:rPr lang="pt-BR" sz="2400" u="sng" dirty="0"/>
              <a:t>última</a:t>
            </a:r>
            <a:r>
              <a:rPr lang="pt-BR" sz="2400" dirty="0"/>
              <a:t> ocorrência do caractere </a:t>
            </a:r>
            <a:r>
              <a:rPr lang="pt-BR" sz="2400" i="1" dirty="0"/>
              <a:t>c</a:t>
            </a:r>
            <a:r>
              <a:rPr lang="pt-BR" sz="2400" dirty="0"/>
              <a:t> em </a:t>
            </a:r>
            <a:r>
              <a:rPr lang="pt-BR" sz="2400" i="1" dirty="0"/>
              <a:t>A</a:t>
            </a:r>
            <a:r>
              <a:rPr lang="pt-BR" sz="2400" dirty="0"/>
              <a:t>. Caso o caractere não seja encontrado, o programa deve escrever uma mensagem apropriada conforme os exemplos de funcionamento do programa a seguir. A entrada fornecida pelo usuário aparece </a:t>
            </a:r>
            <a:r>
              <a:rPr lang="pt-BR" sz="2400" u="sng" dirty="0"/>
              <a:t>sublinhada</a:t>
            </a:r>
            <a:r>
              <a:rPr lang="pt-BR" sz="2400" dirty="0"/>
              <a:t>: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8729220" y="0"/>
            <a:ext cx="414779" cy="4147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4855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478219" y="577381"/>
            <a:ext cx="866577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Exemplo 1:</a:t>
            </a:r>
          </a:p>
          <a:p>
            <a:endParaRPr lang="pt-BR" sz="2400" dirty="0"/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Escreva um texto qualquer:</a:t>
            </a:r>
          </a:p>
          <a:p>
            <a:r>
              <a:rPr lang="pt-BR" sz="2400" u="sng" dirty="0">
                <a:solidFill>
                  <a:srgbClr val="0000FF"/>
                </a:solidFill>
                <a:latin typeface="Consolas" panose="020B0609020204030204" pitchFamily="49" charset="0"/>
              </a:rPr>
              <a:t>Isso é uma mensagem de teste.</a:t>
            </a: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Entre com o caractere a procurar: </a:t>
            </a:r>
            <a:r>
              <a:rPr lang="pt-BR" sz="2400" u="sng" dirty="0">
                <a:solidFill>
                  <a:srgbClr val="0000FF"/>
                </a:solidFill>
                <a:latin typeface="Consolas" panose="020B0609020204030204" pitchFamily="49" charset="0"/>
              </a:rPr>
              <a:t>m</a:t>
            </a: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A última ocorrência de 'm' é na posição 18</a:t>
            </a:r>
          </a:p>
          <a:p>
            <a:r>
              <a:rPr lang="pt-BR" sz="2400" dirty="0"/>
              <a:t> </a:t>
            </a:r>
          </a:p>
          <a:p>
            <a:r>
              <a:rPr lang="pt-BR" sz="2400" dirty="0"/>
              <a:t>Exemplo 2:</a:t>
            </a:r>
          </a:p>
          <a:p>
            <a:endParaRPr lang="pt-BR" sz="2400" dirty="0"/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Escreva um texto qualquer:</a:t>
            </a:r>
          </a:p>
          <a:p>
            <a:r>
              <a:rPr lang="pt-BR" sz="2400" u="sng" dirty="0">
                <a:solidFill>
                  <a:srgbClr val="0000FF"/>
                </a:solidFill>
                <a:latin typeface="Consolas" panose="020B0609020204030204" pitchFamily="49" charset="0"/>
              </a:rPr>
              <a:t>Isso é uma mensagem de teste.</a:t>
            </a: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Entre com o caractere a procurar: </a:t>
            </a:r>
            <a:r>
              <a:rPr lang="pt-BR" sz="2400" u="sng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Caractere 'x' não encontrado</a:t>
            </a:r>
          </a:p>
        </p:txBody>
      </p:sp>
      <p:sp>
        <p:nvSpPr>
          <p:cNvPr id="6" name="Elipse 5"/>
          <p:cNvSpPr/>
          <p:nvPr/>
        </p:nvSpPr>
        <p:spPr>
          <a:xfrm>
            <a:off x="8729220" y="0"/>
            <a:ext cx="414779" cy="4147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3297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99242" y="86822"/>
            <a:ext cx="864475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Dadas duas retas: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podemos dizer que essas retas são paralelas se seus coeficientes atenderem as seguintes propriedades:</a:t>
            </a:r>
          </a:p>
          <a:p>
            <a:endParaRPr lang="pt-BR" sz="2400" dirty="0"/>
          </a:p>
          <a:p>
            <a:r>
              <a:rPr lang="pt-BR" sz="2400" dirty="0"/>
              <a:t>				   ou </a:t>
            </a:r>
          </a:p>
          <a:p>
            <a:endParaRPr lang="pt-BR" sz="2400" dirty="0"/>
          </a:p>
          <a:p>
            <a:r>
              <a:rPr lang="pt-BR" sz="2400" dirty="0"/>
              <a:t>Escreva uma </a:t>
            </a:r>
            <a:r>
              <a:rPr lang="pt-BR" sz="2400" u="sng" dirty="0"/>
              <a:t>função em Python</a:t>
            </a:r>
            <a:r>
              <a:rPr lang="pt-BR" sz="2400" dirty="0"/>
              <a:t> que recebe como parâmetros os valores dos coeficientes 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dirty="0"/>
              <a:t>, e retorna </a:t>
            </a:r>
            <a:r>
              <a:rPr lang="pt-BR" sz="2400" dirty="0" err="1">
                <a:solidFill>
                  <a:srgbClr val="0000FF"/>
                </a:solidFill>
              </a:rPr>
              <a:t>True</a:t>
            </a:r>
            <a:r>
              <a:rPr lang="pt-BR" sz="2400" dirty="0"/>
              <a:t> se esses valores representarem os coeficientes de duas retas paralelas, e </a:t>
            </a:r>
            <a:r>
              <a:rPr lang="pt-BR" sz="2400" dirty="0">
                <a:solidFill>
                  <a:srgbClr val="0000FF"/>
                </a:solidFill>
              </a:rPr>
              <a:t>False</a:t>
            </a:r>
            <a:r>
              <a:rPr lang="pt-BR" sz="2400" dirty="0"/>
              <a:t> caso contrário.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7" name="Objeto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978863"/>
              </p:ext>
            </p:extLst>
          </p:nvPr>
        </p:nvGraphicFramePr>
        <p:xfrm>
          <a:off x="962681" y="748204"/>
          <a:ext cx="2427326" cy="102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4" imgW="1079280" imgH="457200" progId="Equation.DSMT4">
                  <p:embed/>
                </p:oleObj>
              </mc:Choice>
              <mc:Fallback>
                <p:oleObj name="Equation" r:id="rId4" imgW="107928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681" y="748204"/>
                        <a:ext cx="2427326" cy="10280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9" name="Objeto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475611"/>
              </p:ext>
            </p:extLst>
          </p:nvPr>
        </p:nvGraphicFramePr>
        <p:xfrm>
          <a:off x="889107" y="3034890"/>
          <a:ext cx="1548728" cy="507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6" imgW="774364" imgH="253890" progId="Equation.DSMT4">
                  <p:embed/>
                </p:oleObj>
              </mc:Choice>
              <mc:Fallback>
                <p:oleObj name="Equation" r:id="rId6" imgW="774364" imgH="25389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107" y="3034890"/>
                        <a:ext cx="1548728" cy="5077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21" name="Objeto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674586"/>
              </p:ext>
            </p:extLst>
          </p:nvPr>
        </p:nvGraphicFramePr>
        <p:xfrm>
          <a:off x="3115274" y="3034890"/>
          <a:ext cx="3937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8" imgW="1968500" imgH="254000" progId="Equation.DSMT4">
                  <p:embed/>
                </p:oleObj>
              </mc:Choice>
              <mc:Fallback>
                <p:oleObj name="Equation" r:id="rId8" imgW="1968500" imgH="254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5274" y="3034890"/>
                        <a:ext cx="3937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Elipse 11"/>
          <p:cNvSpPr/>
          <p:nvPr/>
        </p:nvSpPr>
        <p:spPr>
          <a:xfrm>
            <a:off x="8729220" y="0"/>
            <a:ext cx="414779" cy="4147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1750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722" y="58846"/>
            <a:ext cx="854727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Considere que os valores (inteiros e positivos) </a:t>
            </a:r>
            <a:r>
              <a:rPr lang="pt-BR" sz="2400" i="1" dirty="0"/>
              <a:t>a</a:t>
            </a:r>
            <a:r>
              <a:rPr lang="pt-BR" sz="2400" dirty="0"/>
              <a:t>, </a:t>
            </a:r>
            <a:r>
              <a:rPr lang="pt-BR" sz="2400" i="1" dirty="0"/>
              <a:t>b</a:t>
            </a:r>
            <a:r>
              <a:rPr lang="pt-BR" sz="2400" dirty="0"/>
              <a:t> e </a:t>
            </a:r>
            <a:r>
              <a:rPr lang="pt-BR" sz="2400" i="1" dirty="0"/>
              <a:t>c</a:t>
            </a:r>
            <a:r>
              <a:rPr lang="pt-BR" sz="2400" dirty="0"/>
              <a:t> correspondem aos lados de um triângulo qualquer. Pelo Teorema de Heron, podemos determinar a área desse triângulo como sendo igual a:</a:t>
            </a:r>
          </a:p>
          <a:p>
            <a:r>
              <a:rPr lang="pt-BR" sz="2400" dirty="0"/>
              <a:t> </a:t>
            </a:r>
          </a:p>
          <a:p>
            <a:r>
              <a:rPr lang="pt-BR" sz="2400" dirty="0"/>
              <a:t> </a:t>
            </a:r>
          </a:p>
          <a:p>
            <a:r>
              <a:rPr lang="pt-BR" sz="2400" dirty="0"/>
              <a:t> </a:t>
            </a:r>
          </a:p>
          <a:p>
            <a:r>
              <a:rPr lang="pt-BR" sz="2400" dirty="0"/>
              <a:t>onde</a:t>
            </a:r>
          </a:p>
          <a:p>
            <a:r>
              <a:rPr lang="pt-BR" sz="2400" dirty="0"/>
              <a:t> </a:t>
            </a:r>
          </a:p>
          <a:p>
            <a:r>
              <a:rPr lang="pt-BR" sz="2400" dirty="0"/>
              <a:t>Escreva </a:t>
            </a:r>
            <a:r>
              <a:rPr lang="pt-BR" sz="2400" u="sng" dirty="0"/>
              <a:t>uma função em Python</a:t>
            </a:r>
            <a:r>
              <a:rPr lang="pt-BR" sz="2400" dirty="0"/>
              <a:t> que receba como parâmetros os valores dos lados de um triângulo e retorne o valor da área desse triângulo usando o Teorema de Heron. Obs.: para obter a raiz quadrada de </a:t>
            </a:r>
            <a:r>
              <a:rPr lang="pt-BR" sz="2400" i="1" dirty="0"/>
              <a:t>x</a:t>
            </a:r>
            <a:r>
              <a:rPr lang="pt-BR" sz="2400" dirty="0"/>
              <a:t> em Python, você pode fazer (x ** 0.5).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330281"/>
              </p:ext>
            </p:extLst>
          </p:nvPr>
        </p:nvGraphicFramePr>
        <p:xfrm>
          <a:off x="1174915" y="1829294"/>
          <a:ext cx="4041102" cy="529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4" imgW="1968480" imgH="253800" progId="Equation.DSMT4">
                  <p:embed/>
                </p:oleObj>
              </mc:Choice>
              <mc:Fallback>
                <p:oleObj name="Equation" r:id="rId4" imgW="1968480" imgH="253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915" y="1829294"/>
                        <a:ext cx="4041102" cy="5292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886695"/>
              </p:ext>
            </p:extLst>
          </p:nvPr>
        </p:nvGraphicFramePr>
        <p:xfrm>
          <a:off x="1524000" y="2505669"/>
          <a:ext cx="1560140" cy="7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6" imgW="812447" imgH="393529" progId="Equation.DSMT4">
                  <p:embed/>
                </p:oleObj>
              </mc:Choice>
              <mc:Fallback>
                <p:oleObj name="Equation" r:id="rId6" imgW="812447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05669"/>
                        <a:ext cx="1560140" cy="752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Elipse 6"/>
          <p:cNvSpPr/>
          <p:nvPr/>
        </p:nvSpPr>
        <p:spPr>
          <a:xfrm>
            <a:off x="8729220" y="0"/>
            <a:ext cx="414779" cy="4147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167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722" y="58846"/>
            <a:ext cx="854727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Considere a seguinte situação bastante comum: você precisa comprar um determinado bem (por exemplo, uma nova TV), mas não tem dinheiro para comprar à vista. Esse bem custa </a:t>
            </a:r>
            <a:r>
              <a:rPr lang="pt-BR" sz="2400" i="1" dirty="0"/>
              <a:t>P</a:t>
            </a:r>
            <a:r>
              <a:rPr lang="pt-BR" sz="2400" dirty="0"/>
              <a:t> reais à vista, mas se comprado a prazo, o vendedor cobra uma taxa de juros </a:t>
            </a:r>
            <a:r>
              <a:rPr lang="pt-BR" sz="2400" i="1" dirty="0"/>
              <a:t>i</a:t>
            </a:r>
            <a:r>
              <a:rPr lang="pt-BR" sz="2400" dirty="0"/>
              <a:t> (por exemplo, </a:t>
            </a:r>
            <a:r>
              <a:rPr lang="pt-BR" sz="2400" i="1" dirty="0"/>
              <a:t>i</a:t>
            </a:r>
            <a:r>
              <a:rPr lang="pt-BR" sz="2400" dirty="0"/>
              <a:t> = 0,08 significa uma taxa de juros de 8%). Sabe-se que, para calcular o valor da prestação mensal </a:t>
            </a:r>
            <a:r>
              <a:rPr lang="pt-BR" sz="2400" i="1" dirty="0"/>
              <a:t>m</a:t>
            </a:r>
            <a:r>
              <a:rPr lang="pt-BR" sz="2400" dirty="0"/>
              <a:t> correspondente ao pagamento de um bem cujo valor à vista é </a:t>
            </a:r>
            <a:r>
              <a:rPr lang="pt-BR" sz="2400" i="1" dirty="0"/>
              <a:t>P</a:t>
            </a:r>
            <a:r>
              <a:rPr lang="pt-BR" sz="2400" dirty="0"/>
              <a:t>, sob uma taxa de juros </a:t>
            </a:r>
            <a:r>
              <a:rPr lang="pt-BR" sz="2400" i="1" dirty="0"/>
              <a:t>i</a:t>
            </a:r>
            <a:r>
              <a:rPr lang="pt-BR" sz="2400" dirty="0"/>
              <a:t>, durante </a:t>
            </a:r>
            <a:r>
              <a:rPr lang="pt-BR" sz="2400" i="1" dirty="0"/>
              <a:t>n</a:t>
            </a:r>
            <a:r>
              <a:rPr lang="pt-BR" sz="2400" dirty="0"/>
              <a:t> meses, podemos usar a seguinte fórmula:</a:t>
            </a:r>
          </a:p>
          <a:p>
            <a:r>
              <a:rPr lang="pt-BR" sz="2400" dirty="0"/>
              <a:t> 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 </a:t>
            </a:r>
          </a:p>
          <a:p>
            <a:r>
              <a:rPr lang="pt-BR" sz="2400" dirty="0"/>
              <a:t> Escreva </a:t>
            </a:r>
            <a:r>
              <a:rPr lang="pt-BR" sz="2400" u="sng" dirty="0"/>
              <a:t>uma função em Python</a:t>
            </a:r>
            <a:r>
              <a:rPr lang="pt-BR" sz="2400" dirty="0"/>
              <a:t> que receba como parâmetros os valores de </a:t>
            </a:r>
            <a:r>
              <a:rPr lang="pt-BR" sz="2400" i="1" dirty="0"/>
              <a:t>P</a:t>
            </a:r>
            <a:r>
              <a:rPr lang="pt-BR" sz="2400" dirty="0"/>
              <a:t>, </a:t>
            </a:r>
            <a:r>
              <a:rPr lang="pt-BR" sz="2400" i="1" dirty="0"/>
              <a:t>i</a:t>
            </a:r>
            <a:r>
              <a:rPr lang="pt-BR" sz="2400" dirty="0"/>
              <a:t> e </a:t>
            </a:r>
            <a:r>
              <a:rPr lang="pt-BR" sz="2400" i="1" dirty="0"/>
              <a:t>n</a:t>
            </a:r>
            <a:r>
              <a:rPr lang="pt-BR" sz="2400" dirty="0"/>
              <a:t>, e retorne o valor da prestação mensal </a:t>
            </a:r>
            <a:r>
              <a:rPr lang="pt-BR" sz="2400" i="1" dirty="0"/>
              <a:t>m</a:t>
            </a:r>
            <a:r>
              <a:rPr lang="pt-BR" sz="2400" dirty="0"/>
              <a:t> como descrito acima.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140526"/>
              </p:ext>
            </p:extLst>
          </p:nvPr>
        </p:nvGraphicFramePr>
        <p:xfrm>
          <a:off x="1171575" y="3573518"/>
          <a:ext cx="2509496" cy="1040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4" imgW="1167893" imgH="482391" progId="Equation.DSMT4">
                  <p:embed/>
                </p:oleObj>
              </mc:Choice>
              <mc:Fallback>
                <p:oleObj name="Equation" r:id="rId4" imgW="1167893" imgH="48239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3573518"/>
                        <a:ext cx="2509496" cy="10405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Elipse 8"/>
          <p:cNvSpPr/>
          <p:nvPr/>
        </p:nvSpPr>
        <p:spPr>
          <a:xfrm>
            <a:off x="8729220" y="0"/>
            <a:ext cx="414779" cy="4147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0088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09752" y="26810"/>
            <a:ext cx="863424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No processamento de imagens digitais (por exemplo, fotos), um operador muito comum encontrado em todos os softwares do gênero (</a:t>
            </a:r>
            <a:r>
              <a:rPr lang="pt-BR" sz="2400" dirty="0" err="1"/>
              <a:t>PhotoShop</a:t>
            </a:r>
            <a:r>
              <a:rPr lang="pt-BR" sz="2400" dirty="0"/>
              <a:t>, </a:t>
            </a:r>
            <a:r>
              <a:rPr lang="pt-BR" sz="2400" dirty="0" err="1"/>
              <a:t>Gimp</a:t>
            </a:r>
            <a:r>
              <a:rPr lang="pt-BR" sz="2400" dirty="0"/>
              <a:t>, Corel </a:t>
            </a:r>
            <a:r>
              <a:rPr lang="pt-BR" sz="2400" dirty="0" err="1"/>
              <a:t>PhotoPaint</a:t>
            </a:r>
            <a:r>
              <a:rPr lang="pt-BR" sz="2400" dirty="0"/>
              <a:t>, etc.) é um operador chamado “Suavização” ou “Suavizar”. Uma das maneiras mais simples que temos para implementar esse operador é pegar um pedacinho da imagem, em geral uma matriz quadrada de pixels não muito grande, calcular o valor médio desses pixels, e depois atribuir esse valor médio a todos os pixels daquele quadradinho. Um exemplo é dado abaixo: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Se dividirmos a imagem toda em pequenos blocos de </a:t>
            </a:r>
            <a:r>
              <a:rPr lang="pt-BR" sz="2400" i="1" dirty="0"/>
              <a:t>n</a:t>
            </a:r>
            <a:r>
              <a:rPr lang="pt-BR" sz="2400" dirty="0"/>
              <a:t> x </a:t>
            </a:r>
            <a:r>
              <a:rPr lang="pt-BR" sz="2400" i="1" dirty="0"/>
              <a:t>n</a:t>
            </a:r>
            <a:r>
              <a:rPr lang="pt-BR" sz="2400" dirty="0"/>
              <a:t> pixels e aplicarmos esse operador em cada um desses blocos como mostrado acima, teremos uma imagem suavizada.</a:t>
            </a: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82"/>
          <a:stretch/>
        </p:blipFill>
        <p:spPr bwMode="auto">
          <a:xfrm>
            <a:off x="987371" y="3632036"/>
            <a:ext cx="6474974" cy="137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lipse 5"/>
          <p:cNvSpPr/>
          <p:nvPr/>
        </p:nvSpPr>
        <p:spPr>
          <a:xfrm>
            <a:off x="8729220" y="0"/>
            <a:ext cx="414779" cy="4147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7960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09752" y="26810"/>
            <a:ext cx="86342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Suponha que, dentro de um programa, você já tem uma matriz quadrada M de ordem </a:t>
            </a:r>
            <a:r>
              <a:rPr lang="pt-BR" sz="2400" i="1" dirty="0"/>
              <a:t>n</a:t>
            </a:r>
            <a:r>
              <a:rPr lang="pt-BR" sz="2400" dirty="0"/>
              <a:t>, contendo valores inteiros representando os pixels de uma pequena porção de uma fotografia (as variáveis M e n são conhecidas, e a matriz M já está preenchida). Cada pixel é representado por um número inteiro indicando a cor do pixel. Escreva </a:t>
            </a:r>
            <a:r>
              <a:rPr lang="pt-BR" sz="2400" u="sng" dirty="0"/>
              <a:t>um trecho de programa em Python</a:t>
            </a:r>
            <a:r>
              <a:rPr lang="pt-BR" sz="2400" dirty="0"/>
              <a:t> que (1) calcule o valor médio dos elementos da matriz, e (2) atribua o valor médio calculado a todos os elementos da matriz.</a:t>
            </a:r>
          </a:p>
          <a:p>
            <a:br>
              <a:rPr lang="pt-BR" sz="2400" dirty="0"/>
            </a:br>
            <a:r>
              <a:rPr lang="pt-BR" sz="2400" dirty="0"/>
              <a:t>Dica: use </a:t>
            </a:r>
            <a:r>
              <a:rPr lang="pt-BR" sz="2400" u="sng" dirty="0"/>
              <a:t>somente variáveis inteiras</a:t>
            </a:r>
            <a:r>
              <a:rPr lang="pt-BR" sz="2400" dirty="0"/>
              <a:t> em todo o seu trecho de programa. Dessa forma, mesmo que a média dos valores dê um valor não inteiro (no exemplo acima, a média real é igual a 102.333), a parte decimal será ignorada sem maiores problemas para o programa.</a:t>
            </a:r>
          </a:p>
        </p:txBody>
      </p:sp>
      <p:sp>
        <p:nvSpPr>
          <p:cNvPr id="6" name="Elipse 5"/>
          <p:cNvSpPr/>
          <p:nvPr/>
        </p:nvSpPr>
        <p:spPr>
          <a:xfrm>
            <a:off x="8729220" y="0"/>
            <a:ext cx="414779" cy="4147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7451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09751" y="26810"/>
            <a:ext cx="86342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Como variação do exercício anterior, divida a matriz toda em </a:t>
            </a:r>
            <a:r>
              <a:rPr lang="pt-BR" sz="2400" dirty="0" err="1"/>
              <a:t>submatrizes</a:t>
            </a:r>
            <a:r>
              <a:rPr lang="pt-BR" sz="2400" dirty="0"/>
              <a:t> de tamanho 3x3 e faça o processamento pedido em cada </a:t>
            </a:r>
            <a:r>
              <a:rPr lang="pt-BR" sz="2400" dirty="0" err="1"/>
              <a:t>submatriz</a:t>
            </a:r>
            <a:r>
              <a:rPr lang="pt-BR" sz="2400" dirty="0"/>
              <a:t>. Use a função 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round()</a:t>
            </a:r>
            <a:r>
              <a:rPr lang="pt-BR" sz="2400" dirty="0"/>
              <a:t> para arredondar o valor da média para o valor inteiro mais próximo. Para simplificar o processo, considere que tanto o número de linhas como o de colunas da matriz são múltiplos de 3.</a:t>
            </a:r>
          </a:p>
        </p:txBody>
      </p:sp>
      <p:sp>
        <p:nvSpPr>
          <p:cNvPr id="6" name="Elipse 5"/>
          <p:cNvSpPr/>
          <p:nvPr/>
        </p:nvSpPr>
        <p:spPr>
          <a:xfrm>
            <a:off x="8729220" y="0"/>
            <a:ext cx="414779" cy="4147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712550"/>
              </p:ext>
            </p:extLst>
          </p:nvPr>
        </p:nvGraphicFramePr>
        <p:xfrm>
          <a:off x="967819" y="2622484"/>
          <a:ext cx="2840610" cy="3086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435">
                  <a:extLst>
                    <a:ext uri="{9D8B030D-6E8A-4147-A177-3AD203B41FA5}">
                      <a16:colId xmlns:a16="http://schemas.microsoft.com/office/drawing/2014/main" val="771194621"/>
                    </a:ext>
                  </a:extLst>
                </a:gridCol>
                <a:gridCol w="473435">
                  <a:extLst>
                    <a:ext uri="{9D8B030D-6E8A-4147-A177-3AD203B41FA5}">
                      <a16:colId xmlns:a16="http://schemas.microsoft.com/office/drawing/2014/main" val="2590163350"/>
                    </a:ext>
                  </a:extLst>
                </a:gridCol>
                <a:gridCol w="473435">
                  <a:extLst>
                    <a:ext uri="{9D8B030D-6E8A-4147-A177-3AD203B41FA5}">
                      <a16:colId xmlns:a16="http://schemas.microsoft.com/office/drawing/2014/main" val="3924141986"/>
                    </a:ext>
                  </a:extLst>
                </a:gridCol>
                <a:gridCol w="473435">
                  <a:extLst>
                    <a:ext uri="{9D8B030D-6E8A-4147-A177-3AD203B41FA5}">
                      <a16:colId xmlns:a16="http://schemas.microsoft.com/office/drawing/2014/main" val="3713433926"/>
                    </a:ext>
                  </a:extLst>
                </a:gridCol>
                <a:gridCol w="473435">
                  <a:extLst>
                    <a:ext uri="{9D8B030D-6E8A-4147-A177-3AD203B41FA5}">
                      <a16:colId xmlns:a16="http://schemas.microsoft.com/office/drawing/2014/main" val="3982766491"/>
                    </a:ext>
                  </a:extLst>
                </a:gridCol>
                <a:gridCol w="473435">
                  <a:extLst>
                    <a:ext uri="{9D8B030D-6E8A-4147-A177-3AD203B41FA5}">
                      <a16:colId xmlns:a16="http://schemas.microsoft.com/office/drawing/2014/main" val="4146424141"/>
                    </a:ext>
                  </a:extLst>
                </a:gridCol>
              </a:tblGrid>
              <a:tr h="51433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325546"/>
                  </a:ext>
                </a:extLst>
              </a:tr>
              <a:tr h="51433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15430"/>
                  </a:ext>
                </a:extLst>
              </a:tr>
              <a:tr h="51433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640469"/>
                  </a:ext>
                </a:extLst>
              </a:tr>
              <a:tr h="51433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749488"/>
                  </a:ext>
                </a:extLst>
              </a:tr>
              <a:tr h="51433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283879"/>
                  </a:ext>
                </a:extLst>
              </a:tr>
              <a:tr h="51433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4978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409672"/>
              </p:ext>
            </p:extLst>
          </p:nvPr>
        </p:nvGraphicFramePr>
        <p:xfrm>
          <a:off x="5279010" y="2622483"/>
          <a:ext cx="2839038" cy="3086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863">
                  <a:extLst>
                    <a:ext uri="{9D8B030D-6E8A-4147-A177-3AD203B41FA5}">
                      <a16:colId xmlns:a16="http://schemas.microsoft.com/office/drawing/2014/main" val="771194621"/>
                    </a:ext>
                  </a:extLst>
                </a:gridCol>
                <a:gridCol w="473435">
                  <a:extLst>
                    <a:ext uri="{9D8B030D-6E8A-4147-A177-3AD203B41FA5}">
                      <a16:colId xmlns:a16="http://schemas.microsoft.com/office/drawing/2014/main" val="2590163350"/>
                    </a:ext>
                  </a:extLst>
                </a:gridCol>
                <a:gridCol w="473435">
                  <a:extLst>
                    <a:ext uri="{9D8B030D-6E8A-4147-A177-3AD203B41FA5}">
                      <a16:colId xmlns:a16="http://schemas.microsoft.com/office/drawing/2014/main" val="3924141986"/>
                    </a:ext>
                  </a:extLst>
                </a:gridCol>
                <a:gridCol w="473435">
                  <a:extLst>
                    <a:ext uri="{9D8B030D-6E8A-4147-A177-3AD203B41FA5}">
                      <a16:colId xmlns:a16="http://schemas.microsoft.com/office/drawing/2014/main" val="3713433926"/>
                    </a:ext>
                  </a:extLst>
                </a:gridCol>
                <a:gridCol w="473435">
                  <a:extLst>
                    <a:ext uri="{9D8B030D-6E8A-4147-A177-3AD203B41FA5}">
                      <a16:colId xmlns:a16="http://schemas.microsoft.com/office/drawing/2014/main" val="3982766491"/>
                    </a:ext>
                  </a:extLst>
                </a:gridCol>
                <a:gridCol w="473435">
                  <a:extLst>
                    <a:ext uri="{9D8B030D-6E8A-4147-A177-3AD203B41FA5}">
                      <a16:colId xmlns:a16="http://schemas.microsoft.com/office/drawing/2014/main" val="4146424141"/>
                    </a:ext>
                  </a:extLst>
                </a:gridCol>
              </a:tblGrid>
              <a:tr h="51433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325546"/>
                  </a:ext>
                </a:extLst>
              </a:tr>
              <a:tr h="51433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15430"/>
                  </a:ext>
                </a:extLst>
              </a:tr>
              <a:tr h="51433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640469"/>
                  </a:ext>
                </a:extLst>
              </a:tr>
              <a:tr h="51433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749488"/>
                  </a:ext>
                </a:extLst>
              </a:tr>
              <a:tr h="51433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283879"/>
                  </a:ext>
                </a:extLst>
              </a:tr>
              <a:tr h="51433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64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723" y="58846"/>
            <a:ext cx="85472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Dadas duas matrizes A e B de dimensões </a:t>
            </a:r>
            <a:r>
              <a:rPr lang="pt-BR" sz="2400" b="1" i="1" dirty="0"/>
              <a:t>m</a:t>
            </a:r>
            <a:r>
              <a:rPr lang="pt-BR" sz="2400" dirty="0"/>
              <a:t> x</a:t>
            </a:r>
            <a:r>
              <a:rPr lang="pt-BR" sz="2400" b="1" i="1" dirty="0"/>
              <a:t> n</a:t>
            </a:r>
            <a:r>
              <a:rPr lang="pt-BR" sz="2400" dirty="0"/>
              <a:t>, temos que:</a:t>
            </a:r>
          </a:p>
          <a:p>
            <a:r>
              <a:rPr lang="pt-BR" sz="2400" dirty="0"/>
              <a:t>	C = A + B,</a:t>
            </a:r>
          </a:p>
          <a:p>
            <a:r>
              <a:rPr lang="pt-BR" sz="2400" dirty="0"/>
              <a:t>se e somente se </a:t>
            </a:r>
            <a:r>
              <a:rPr lang="pt-BR" sz="2400" i="1" dirty="0" err="1"/>
              <a:t>c</a:t>
            </a:r>
            <a:r>
              <a:rPr lang="pt-BR" sz="2400" i="1" baseline="-25000" dirty="0" err="1"/>
              <a:t>ij</a:t>
            </a:r>
            <a:r>
              <a:rPr lang="pt-BR" sz="2400" dirty="0"/>
              <a:t> = </a:t>
            </a:r>
            <a:r>
              <a:rPr lang="pt-BR" sz="2400" i="1" dirty="0" err="1"/>
              <a:t>a</a:t>
            </a:r>
            <a:r>
              <a:rPr lang="pt-BR" sz="2400" i="1" baseline="-25000" dirty="0" err="1"/>
              <a:t>ij</a:t>
            </a:r>
            <a:r>
              <a:rPr lang="pt-BR" sz="2400" dirty="0"/>
              <a:t> + </a:t>
            </a:r>
            <a:r>
              <a:rPr lang="pt-BR" sz="2400" i="1" dirty="0" err="1"/>
              <a:t>b</a:t>
            </a:r>
            <a:r>
              <a:rPr lang="pt-BR" sz="2400" i="1" baseline="-25000" dirty="0" err="1"/>
              <a:t>ij</a:t>
            </a:r>
            <a:r>
              <a:rPr lang="pt-BR" sz="2400" dirty="0"/>
              <a:t> para todo </a:t>
            </a:r>
            <a:r>
              <a:rPr lang="pt-BR" sz="2400" i="1" dirty="0"/>
              <a:t>i</a:t>
            </a:r>
            <a:r>
              <a:rPr lang="pt-BR" sz="2400" dirty="0"/>
              <a:t> = 1, 2, ..., </a:t>
            </a:r>
            <a:r>
              <a:rPr lang="pt-BR" sz="2400" i="1" dirty="0"/>
              <a:t>m</a:t>
            </a:r>
            <a:r>
              <a:rPr lang="pt-BR" sz="2400" dirty="0"/>
              <a:t>, e todo </a:t>
            </a:r>
            <a:r>
              <a:rPr lang="pt-BR" sz="2400" i="1" dirty="0"/>
              <a:t>j</a:t>
            </a:r>
            <a:r>
              <a:rPr lang="pt-BR" sz="2400" dirty="0"/>
              <a:t> = 1, 2, ..., </a:t>
            </a:r>
            <a:r>
              <a:rPr lang="pt-BR" sz="2400" i="1" dirty="0"/>
              <a:t>n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Escreva um </a:t>
            </a:r>
            <a:r>
              <a:rPr lang="pt-BR" sz="2400" u="sng" dirty="0"/>
              <a:t>algoritmo refinado completo</a:t>
            </a:r>
            <a:r>
              <a:rPr lang="pt-BR" sz="2400" dirty="0"/>
              <a:t> ou um </a:t>
            </a:r>
            <a:r>
              <a:rPr lang="pt-BR" sz="2400" u="sng" dirty="0"/>
              <a:t>programa em Python</a:t>
            </a:r>
            <a:r>
              <a:rPr lang="pt-BR" sz="2400" dirty="0"/>
              <a:t> que leia dois valores inteiros </a:t>
            </a:r>
            <a:r>
              <a:rPr lang="pt-BR" sz="2400" b="1" i="1" dirty="0"/>
              <a:t>m</a:t>
            </a:r>
            <a:r>
              <a:rPr lang="pt-BR" sz="2400" dirty="0"/>
              <a:t> e </a:t>
            </a:r>
            <a:r>
              <a:rPr lang="pt-BR" sz="2400" b="1" i="1" dirty="0"/>
              <a:t>n</a:t>
            </a:r>
            <a:r>
              <a:rPr lang="pt-BR" sz="2400" dirty="0"/>
              <a:t>, depois leia duas matrizes de tamanho </a:t>
            </a:r>
            <a:r>
              <a:rPr lang="pt-BR" sz="2400" b="1" i="1" dirty="0"/>
              <a:t>m</a:t>
            </a:r>
            <a:r>
              <a:rPr lang="pt-BR" sz="2400" dirty="0"/>
              <a:t> x</a:t>
            </a:r>
            <a:r>
              <a:rPr lang="pt-BR" sz="2400" b="1" i="1" dirty="0"/>
              <a:t> n</a:t>
            </a:r>
            <a:r>
              <a:rPr lang="pt-BR" sz="2400" dirty="0"/>
              <a:t>, e por fim imprima a soma das duas matrizes na tela. Não é necessário armazenar a soma em alguma variável.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8729220" y="0"/>
            <a:ext cx="414779" cy="4147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36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723" y="58846"/>
            <a:ext cx="813249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Escreva uma </a:t>
            </a:r>
            <a:r>
              <a:rPr lang="pt-BR" sz="2400" u="sng" dirty="0"/>
              <a:t>função em Python</a:t>
            </a:r>
            <a:r>
              <a:rPr lang="pt-BR" sz="2400" dirty="0"/>
              <a:t> que receba como parâmetros dois arranjos unidimensionais (vetores) A e B, e retorne um arranjo C contendo a soma de A e B. Você pode usar a função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len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pt-BR" sz="2400" dirty="0"/>
              <a:t> para obter o número de elementos de um arranjo. Segue um exemplo de uso dessa função:</a:t>
            </a:r>
          </a:p>
          <a:p>
            <a:endParaRPr lang="pt-BR" sz="2400" dirty="0"/>
          </a:p>
          <a:p>
            <a:endParaRPr lang="pt-BR" sz="2400" dirty="0"/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C </a:t>
            </a:r>
            <a:r>
              <a:rPr lang="pt-BR" altLang="pt-BR" sz="2400" dirty="0">
                <a:solidFill>
                  <a:srgbClr val="FF5600"/>
                </a:solidFill>
                <a:latin typeface="Consolas" pitchFamily="49" charset="0"/>
                <a:cs typeface="Arial" pitchFamily="34" charset="0"/>
              </a:rPr>
              <a:t>=</a:t>
            </a:r>
            <a:r>
              <a:rPr lang="pt-BR" altLang="pt-BR" sz="24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pt-BR" altLang="pt-BR" sz="24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somaVetor</a:t>
            </a:r>
            <a:r>
              <a:rPr lang="pt-BR" altLang="pt-BR" sz="24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 A, B )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pt-BR" altLang="pt-BR" sz="2400" dirty="0">
              <a:solidFill>
                <a:srgbClr val="000000"/>
              </a:solidFill>
              <a:latin typeface="Consolas" pitchFamily="49" charset="0"/>
              <a:cs typeface="Arial" pitchFamily="34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919191"/>
                </a:solidFill>
                <a:latin typeface="Consolas" pitchFamily="49" charset="0"/>
                <a:cs typeface="Arial" pitchFamily="34" charset="0"/>
              </a:rPr>
              <a:t># Escrever o vetor C na tela:</a:t>
            </a:r>
            <a:endParaRPr lang="pt-BR" altLang="pt-BR" sz="2400" dirty="0">
              <a:solidFill>
                <a:srgbClr val="000000"/>
              </a:solidFill>
              <a:latin typeface="Consolas" pitchFamily="49" charset="0"/>
              <a:cs typeface="Arial" pitchFamily="34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 err="1">
                <a:solidFill>
                  <a:srgbClr val="FF5600"/>
                </a:solidFill>
                <a:latin typeface="Consolas" pitchFamily="49" charset="0"/>
                <a:cs typeface="Arial" pitchFamily="34" charset="0"/>
              </a:rPr>
              <a:t>print</a:t>
            </a:r>
            <a:r>
              <a:rPr lang="pt-BR" altLang="pt-BR" sz="24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 C )</a:t>
            </a:r>
            <a:endParaRPr lang="pt-BR" altLang="pt-BR" sz="24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8729220" y="0"/>
            <a:ext cx="414779" cy="4147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9715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722" y="58846"/>
            <a:ext cx="822676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Escreva uma </a:t>
            </a:r>
            <a:r>
              <a:rPr lang="pt-BR" sz="2400" u="sng" dirty="0"/>
              <a:t>função em Python</a:t>
            </a:r>
            <a:r>
              <a:rPr lang="pt-BR" sz="2400" dirty="0"/>
              <a:t> que receba como parâmetros duas matrizes A e B, e retorne uma matriz C contendo a soma de A e B. Segue um exemplo de uso dessa função:</a:t>
            </a:r>
          </a:p>
          <a:p>
            <a:endParaRPr lang="pt-BR" sz="2400" dirty="0"/>
          </a:p>
          <a:p>
            <a:endParaRPr lang="pt-BR" sz="2400" dirty="0"/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C </a:t>
            </a:r>
            <a:r>
              <a:rPr lang="pt-BR" altLang="pt-BR" sz="2400" dirty="0">
                <a:solidFill>
                  <a:srgbClr val="FF5600"/>
                </a:solidFill>
                <a:latin typeface="Consolas" pitchFamily="49" charset="0"/>
                <a:cs typeface="Arial" pitchFamily="34" charset="0"/>
              </a:rPr>
              <a:t>=</a:t>
            </a:r>
            <a:r>
              <a:rPr lang="pt-BR" altLang="pt-BR" sz="24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pt-BR" altLang="pt-BR" sz="24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somaMatriz</a:t>
            </a:r>
            <a:r>
              <a:rPr lang="pt-BR" altLang="pt-BR" sz="24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 A, B )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pt-BR" altLang="pt-BR" sz="2400" dirty="0">
              <a:solidFill>
                <a:srgbClr val="000000"/>
              </a:solidFill>
              <a:latin typeface="Consolas" pitchFamily="49" charset="0"/>
              <a:cs typeface="Arial" pitchFamily="34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919191"/>
                </a:solidFill>
                <a:latin typeface="Consolas" pitchFamily="49" charset="0"/>
                <a:cs typeface="Arial" pitchFamily="34" charset="0"/>
              </a:rPr>
              <a:t># Escrever a matriz C na tela:</a:t>
            </a:r>
            <a:endParaRPr lang="pt-BR" altLang="pt-BR" sz="2400" dirty="0">
              <a:solidFill>
                <a:srgbClr val="000000"/>
              </a:solidFill>
              <a:latin typeface="Consolas" pitchFamily="49" charset="0"/>
              <a:cs typeface="Arial" pitchFamily="34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 err="1">
                <a:solidFill>
                  <a:srgbClr val="FF5600"/>
                </a:solidFill>
                <a:latin typeface="Consolas" pitchFamily="49" charset="0"/>
                <a:cs typeface="Arial" pitchFamily="34" charset="0"/>
              </a:rPr>
              <a:t>print</a:t>
            </a:r>
            <a:r>
              <a:rPr lang="pt-BR" altLang="pt-BR" sz="24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 C )</a:t>
            </a:r>
            <a:endParaRPr lang="pt-BR" altLang="pt-BR" sz="2400" dirty="0">
              <a:latin typeface="Consolas" panose="020B0609020204030204" pitchFamily="49" charset="0"/>
              <a:cs typeface="Arial" pitchFamily="34" charset="0"/>
            </a:endParaRP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Você pode usar a função mostrada no exemplo abaixo para obter o número de linhas e colunas de uma matriz A qualquer:</a:t>
            </a:r>
          </a:p>
          <a:p>
            <a:endParaRPr lang="pt-BR" sz="2400" dirty="0"/>
          </a:p>
          <a:p>
            <a:pPr lvl="0"/>
            <a:r>
              <a:rPr lang="pt-BR" altLang="pt-BR" sz="24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m, n </a:t>
            </a:r>
            <a:r>
              <a:rPr lang="pt-BR" altLang="pt-BR" sz="2400" dirty="0">
                <a:solidFill>
                  <a:srgbClr val="FF5600"/>
                </a:solidFill>
                <a:latin typeface="Consolas" pitchFamily="49" charset="0"/>
                <a:cs typeface="Arial" pitchFamily="34" charset="0"/>
              </a:rPr>
              <a:t>=</a:t>
            </a:r>
            <a:r>
              <a:rPr lang="pt-BR" altLang="pt-BR" sz="24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pt-BR" altLang="pt-BR" sz="24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A.shape</a:t>
            </a:r>
            <a:endParaRPr lang="pt-BR" altLang="pt-BR" sz="2400" dirty="0">
              <a:solidFill>
                <a:srgbClr val="000000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8729220" y="0"/>
            <a:ext cx="414779" cy="4147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4331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854</Words>
  <Application>Microsoft Office PowerPoint</Application>
  <PresentationFormat>Apresentação na tela (4:3)</PresentationFormat>
  <Paragraphs>167</Paragraphs>
  <Slides>12</Slides>
  <Notes>11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Times New Roman</vt:lpstr>
      <vt:lpstr>Office Theme</vt:lpstr>
      <vt:lpstr>Equation</vt:lpstr>
      <vt:lpstr>INF 100 – Introdução à Programação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Mauro Nacif Rocha</dc:creator>
  <cp:lastModifiedBy>Mauro Rocha</cp:lastModifiedBy>
  <cp:revision>115</cp:revision>
  <cp:lastPrinted>2016-06-20T12:17:25Z</cp:lastPrinted>
  <dcterms:created xsi:type="dcterms:W3CDTF">2014-08-12T23:41:26Z</dcterms:created>
  <dcterms:modified xsi:type="dcterms:W3CDTF">2016-11-16T17:21:47Z</dcterms:modified>
</cp:coreProperties>
</file>