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</p:sldIdLst>
  <p:sldSz cx="9144000" cy="6858000" type="screen4x3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 autoAdjust="0"/>
    <p:restoredTop sz="88144" autoAdjust="0"/>
  </p:normalViewPr>
  <p:slideViewPr>
    <p:cSldViewPr snapToGrid="0" snapToObjects="1">
      <p:cViewPr varScale="1">
        <p:scale>
          <a:sx n="102" d="100"/>
          <a:sy n="102" d="100"/>
        </p:scale>
        <p:origin x="1248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48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169920" cy="480060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4143588" y="0"/>
            <a:ext cx="3169920" cy="480060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r">
              <a:defRPr sz="1300"/>
            </a:lvl1pPr>
          </a:lstStyle>
          <a:p>
            <a:fld id="{866EB4E4-CD1D-45AA-A89E-B02159AB7C88}" type="datetimeFigureOut">
              <a:rPr lang="pt-BR" smtClean="0"/>
              <a:t>24/11/2016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1" y="9119474"/>
            <a:ext cx="3169920" cy="480060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4143588" y="9119474"/>
            <a:ext cx="3169920" cy="480060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r">
              <a:defRPr sz="1300"/>
            </a:lvl1pPr>
          </a:lstStyle>
          <a:p>
            <a:fld id="{76896D2B-5230-4963-8921-797090D623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22264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526" cy="4806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987" y="0"/>
            <a:ext cx="3169526" cy="4806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CABC14-0A7F-2042-87E1-4F3BC1427C47}" type="datetimeFigureOut">
              <a:rPr lang="en-US" smtClean="0"/>
              <a:t>11/24/2016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689" y="4560266"/>
            <a:ext cx="5851823" cy="432145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011"/>
            <a:ext cx="3169526" cy="4806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987" y="9119011"/>
            <a:ext cx="3169526" cy="4806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8D88FA-09E5-8349-AAB7-8A96546803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91659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sz="1200" b="1" i="0" kern="1200" dirty="0">
              <a:solidFill>
                <a:schemeClr val="tx1"/>
              </a:solidFill>
              <a:effectLst/>
              <a:latin typeface="Courier New"/>
              <a:ea typeface="+mn-ea"/>
              <a:cs typeface="Courier New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8D88FA-09E5-8349-AAB7-8A965468039D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69733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sz="1200" b="1" i="0" kern="1200" dirty="0">
              <a:solidFill>
                <a:schemeClr val="tx1"/>
              </a:solidFill>
              <a:effectLst/>
              <a:latin typeface="Courier New"/>
              <a:ea typeface="+mn-ea"/>
              <a:cs typeface="Courier New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8D88FA-09E5-8349-AAB7-8A965468039D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70271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sz="1200" b="1" i="0" kern="1200" dirty="0">
              <a:solidFill>
                <a:schemeClr val="tx1"/>
              </a:solidFill>
              <a:effectLst/>
              <a:latin typeface="Courier New"/>
              <a:ea typeface="+mn-ea"/>
              <a:cs typeface="Courier New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8D88FA-09E5-8349-AAB7-8A965468039D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5631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sz="1200" b="1" i="0" kern="1200" dirty="0">
              <a:solidFill>
                <a:schemeClr val="tx1"/>
              </a:solidFill>
              <a:effectLst/>
              <a:latin typeface="Courier New"/>
              <a:ea typeface="+mn-ea"/>
              <a:cs typeface="Courier New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8D88FA-09E5-8349-AAB7-8A965468039D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72342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sz="1200" b="1" i="0" kern="1200" dirty="0">
              <a:solidFill>
                <a:schemeClr val="tx1"/>
              </a:solidFill>
              <a:effectLst/>
              <a:latin typeface="Courier New"/>
              <a:ea typeface="+mn-ea"/>
              <a:cs typeface="Courier New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8D88FA-09E5-8349-AAB7-8A965468039D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0982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sz="1200" b="1" i="0" kern="1200" dirty="0">
              <a:solidFill>
                <a:schemeClr val="tx1"/>
              </a:solidFill>
              <a:effectLst/>
              <a:latin typeface="Courier New"/>
              <a:ea typeface="+mn-ea"/>
              <a:cs typeface="Courier New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8D88FA-09E5-8349-AAB7-8A965468039D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71812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sz="1200" b="1" i="0" kern="1200" dirty="0">
              <a:solidFill>
                <a:schemeClr val="tx1"/>
              </a:solidFill>
              <a:effectLst/>
              <a:latin typeface="Courier New"/>
              <a:ea typeface="+mn-ea"/>
              <a:cs typeface="Courier New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8D88FA-09E5-8349-AAB7-8A965468039D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46748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sz="1200" b="1" i="0" kern="1200" dirty="0">
              <a:solidFill>
                <a:schemeClr val="tx1"/>
              </a:solidFill>
              <a:effectLst/>
              <a:latin typeface="Courier New"/>
              <a:ea typeface="+mn-ea"/>
              <a:cs typeface="Courier New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8D88FA-09E5-8349-AAB7-8A965468039D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61821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1" i="0" kern="1200" dirty="0">
                <a:solidFill>
                  <a:schemeClr val="tx1"/>
                </a:solidFill>
                <a:effectLst/>
                <a:latin typeface="Courier New"/>
                <a:ea typeface="+mn-ea"/>
                <a:cs typeface="Courier New"/>
              </a:rPr>
              <a:t>Programa completo para testes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8D88FA-09E5-8349-AAB7-8A965468039D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90109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136" y="2130425"/>
            <a:ext cx="8603864" cy="1470025"/>
          </a:xfrm>
        </p:spPr>
        <p:txBody>
          <a:bodyPr/>
          <a:lstStyle/>
          <a:p>
            <a:r>
              <a:rPr lang="pt-BR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noProof="0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CustomShape 6"/>
          <p:cNvSpPr/>
          <p:nvPr userDrawn="1"/>
        </p:nvSpPr>
        <p:spPr>
          <a:xfrm>
            <a:off x="0" y="0"/>
            <a:ext cx="428400" cy="6857640"/>
          </a:xfrm>
          <a:prstGeom prst="rect">
            <a:avLst/>
          </a:prstGeom>
          <a:solidFill>
            <a:srgbClr val="595959"/>
          </a:solidFill>
          <a:ln w="25560">
            <a:solidFill>
              <a:srgbClr val="404040"/>
            </a:solidFill>
            <a:round/>
          </a:ln>
        </p:spPr>
      </p:sp>
      <p:sp>
        <p:nvSpPr>
          <p:cNvPr id="8" name="CustomShape 7"/>
          <p:cNvSpPr/>
          <p:nvPr userDrawn="1"/>
        </p:nvSpPr>
        <p:spPr>
          <a:xfrm rot="16200000">
            <a:off x="-3223800" y="3246840"/>
            <a:ext cx="685764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/>
            <a:r>
              <a:rPr lang="pt-BR" b="1" noProof="0" dirty="0">
                <a:solidFill>
                  <a:srgbClr val="FFFFFF"/>
                </a:solidFill>
                <a:latin typeface="Calibri"/>
              </a:rPr>
              <a:t>Universidade Federal de Viçosa</a:t>
            </a:r>
            <a:endParaRPr lang="pt-BR" noProof="0" dirty="0"/>
          </a:p>
        </p:txBody>
      </p:sp>
      <p:sp>
        <p:nvSpPr>
          <p:cNvPr id="9" name="CustomShape 5"/>
          <p:cNvSpPr/>
          <p:nvPr userDrawn="1"/>
        </p:nvSpPr>
        <p:spPr>
          <a:xfrm>
            <a:off x="2912400" y="287280"/>
            <a:ext cx="3928320" cy="91332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 algn="ctr"/>
            <a:r>
              <a:rPr lang="en-US">
                <a:solidFill>
                  <a:srgbClr val="000000"/>
                </a:solidFill>
                <a:latin typeface="Calibri"/>
              </a:rPr>
              <a:t>Universidade Federal de Viçosa</a:t>
            </a:r>
            <a:endParaRPr/>
          </a:p>
          <a:p>
            <a:pPr algn="ctr"/>
            <a:r>
              <a:rPr lang="en-US">
                <a:solidFill>
                  <a:srgbClr val="000000"/>
                </a:solidFill>
                <a:latin typeface="Calibri"/>
              </a:rPr>
              <a:t>Departamento de Informática</a:t>
            </a:r>
            <a:endParaRPr/>
          </a:p>
          <a:p>
            <a:pPr algn="ctr"/>
            <a:r>
              <a:rPr lang="en-US">
                <a:solidFill>
                  <a:srgbClr val="000000"/>
                </a:solidFill>
                <a:latin typeface="Calibri"/>
              </a:rPr>
              <a:t>Centro de Ciências Exatas e Tecnológicas</a:t>
            </a:r>
            <a:endParaRPr/>
          </a:p>
        </p:txBody>
      </p:sp>
      <p:pic>
        <p:nvPicPr>
          <p:cNvPr id="10" name="Imagem 12"/>
          <p:cNvPicPr/>
          <p:nvPr userDrawn="1"/>
        </p:nvPicPr>
        <p:blipFill>
          <a:blip r:embed="rId2"/>
          <a:stretch>
            <a:fillRect/>
          </a:stretch>
        </p:blipFill>
        <p:spPr>
          <a:xfrm>
            <a:off x="928800" y="214200"/>
            <a:ext cx="1408680" cy="1142640"/>
          </a:xfrm>
          <a:prstGeom prst="rect">
            <a:avLst/>
          </a:prstGeom>
          <a:ln>
            <a:noFill/>
          </a:ln>
        </p:spPr>
      </p:pic>
      <p:pic>
        <p:nvPicPr>
          <p:cNvPr id="11" name="Imagem 13"/>
          <p:cNvPicPr/>
          <p:nvPr userDrawn="1"/>
        </p:nvPicPr>
        <p:blipFill>
          <a:blip r:embed="rId3">
            <a:lum bright="-30000" contrast="30000"/>
          </a:blip>
          <a:stretch>
            <a:fillRect/>
          </a:stretch>
        </p:blipFill>
        <p:spPr>
          <a:xfrm>
            <a:off x="7548480" y="142920"/>
            <a:ext cx="1238040" cy="114264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32933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400" y="71280"/>
            <a:ext cx="8715600" cy="1143000"/>
          </a:xfrm>
        </p:spPr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343132"/>
            <a:ext cx="8229600" cy="4783032"/>
          </a:xfrm>
        </p:spPr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pic>
        <p:nvPicPr>
          <p:cNvPr id="7" name="Imagem 14"/>
          <p:cNvPicPr/>
          <p:nvPr userDrawn="1"/>
        </p:nvPicPr>
        <p:blipFill>
          <a:blip r:embed="rId2"/>
          <a:stretch>
            <a:fillRect/>
          </a:stretch>
        </p:blipFill>
        <p:spPr>
          <a:xfrm>
            <a:off x="1357200" y="6310440"/>
            <a:ext cx="615960" cy="499680"/>
          </a:xfrm>
          <a:prstGeom prst="rect">
            <a:avLst/>
          </a:prstGeom>
          <a:ln>
            <a:noFill/>
          </a:ln>
        </p:spPr>
      </p:pic>
      <p:pic>
        <p:nvPicPr>
          <p:cNvPr id="8" name="Imagem 15"/>
          <p:cNvPicPr/>
          <p:nvPr userDrawn="1"/>
        </p:nvPicPr>
        <p:blipFill>
          <a:blip r:embed="rId3">
            <a:lum bright="-30000" contrast="30000"/>
          </a:blip>
          <a:stretch>
            <a:fillRect/>
          </a:stretch>
        </p:blipFill>
        <p:spPr>
          <a:xfrm>
            <a:off x="2185868" y="6310440"/>
            <a:ext cx="541440" cy="499680"/>
          </a:xfrm>
          <a:prstGeom prst="rect">
            <a:avLst/>
          </a:prstGeom>
          <a:ln>
            <a:noFill/>
          </a:ln>
        </p:spPr>
      </p:pic>
      <p:sp>
        <p:nvSpPr>
          <p:cNvPr id="9" name="Line 10"/>
          <p:cNvSpPr/>
          <p:nvPr userDrawn="1"/>
        </p:nvSpPr>
        <p:spPr>
          <a:xfrm>
            <a:off x="428400" y="6286320"/>
            <a:ext cx="8715600" cy="0"/>
          </a:xfrm>
          <a:prstGeom prst="line">
            <a:avLst/>
          </a:prstGeom>
          <a:ln w="15840">
            <a:solidFill>
              <a:srgbClr val="404040"/>
            </a:solidFill>
            <a:custDash>
              <a:ds d="176000" sp="132000"/>
            </a:custDash>
            <a:round/>
          </a:ln>
        </p:spPr>
      </p:sp>
      <p:sp>
        <p:nvSpPr>
          <p:cNvPr id="10" name="Line 9"/>
          <p:cNvSpPr/>
          <p:nvPr userDrawn="1"/>
        </p:nvSpPr>
        <p:spPr>
          <a:xfrm>
            <a:off x="428400" y="1214280"/>
            <a:ext cx="8715600" cy="0"/>
          </a:xfrm>
          <a:prstGeom prst="line">
            <a:avLst/>
          </a:prstGeom>
          <a:ln w="15840">
            <a:solidFill>
              <a:srgbClr val="404040"/>
            </a:solidFill>
            <a:custDash>
              <a:ds d="176000" sp="132000"/>
            </a:custDash>
            <a:round/>
          </a:ln>
        </p:spPr>
      </p:sp>
      <p:sp>
        <p:nvSpPr>
          <p:cNvPr id="11" name="TextBox 10"/>
          <p:cNvSpPr txBox="1"/>
          <p:nvPr userDrawn="1"/>
        </p:nvSpPr>
        <p:spPr>
          <a:xfrm>
            <a:off x="3488745" y="6310440"/>
            <a:ext cx="21467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00" noProof="0" dirty="0">
                <a:solidFill>
                  <a:srgbClr val="000000"/>
                </a:solidFill>
                <a:latin typeface="+mn-lt"/>
              </a:rPr>
              <a:t>Universidade Federal de Viçosa</a:t>
            </a:r>
            <a:endParaRPr lang="pt-BR" sz="1200" noProof="0" dirty="0"/>
          </a:p>
          <a:p>
            <a:pPr algn="ctr"/>
            <a:r>
              <a:rPr lang="pt-BR" sz="1200" noProof="0" dirty="0">
                <a:solidFill>
                  <a:srgbClr val="000000"/>
                </a:solidFill>
                <a:latin typeface="+mn-lt"/>
              </a:rPr>
              <a:t>Departamento de Informática</a:t>
            </a:r>
            <a:endParaRPr lang="pt-BR" sz="1200" noProof="0" dirty="0"/>
          </a:p>
        </p:txBody>
      </p:sp>
    </p:spTree>
    <p:extLst>
      <p:ext uri="{BB962C8B-B14F-4D97-AF65-F5344CB8AC3E}">
        <p14:creationId xmlns:p14="http://schemas.microsoft.com/office/powerpoint/2010/main" val="4217938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r>
              <a:rPr lang="pt-BR" noProof="0" dirty="0">
                <a:solidFill>
                  <a:srgbClr val="000000"/>
                </a:solidFill>
              </a:rPr>
              <a:t>Universidade Federal de Viçosa</a:t>
            </a:r>
            <a:endParaRPr lang="pt-BR" noProof="0" dirty="0"/>
          </a:p>
          <a:p>
            <a:r>
              <a:rPr lang="pt-BR" noProof="0" dirty="0">
                <a:solidFill>
                  <a:srgbClr val="000000"/>
                </a:solidFill>
              </a:rPr>
              <a:t>Departamento de Informática</a:t>
            </a:r>
            <a:endParaRPr lang="pt-BR" noProof="0" dirty="0"/>
          </a:p>
        </p:txBody>
      </p:sp>
      <p:pic>
        <p:nvPicPr>
          <p:cNvPr id="7" name="Imagem 14"/>
          <p:cNvPicPr/>
          <p:nvPr userDrawn="1"/>
        </p:nvPicPr>
        <p:blipFill>
          <a:blip r:embed="rId2"/>
          <a:stretch>
            <a:fillRect/>
          </a:stretch>
        </p:blipFill>
        <p:spPr>
          <a:xfrm>
            <a:off x="1357200" y="6310440"/>
            <a:ext cx="615960" cy="499680"/>
          </a:xfrm>
          <a:prstGeom prst="rect">
            <a:avLst/>
          </a:prstGeom>
          <a:ln>
            <a:noFill/>
          </a:ln>
        </p:spPr>
      </p:pic>
      <p:pic>
        <p:nvPicPr>
          <p:cNvPr id="8" name="Imagem 15"/>
          <p:cNvPicPr/>
          <p:nvPr userDrawn="1"/>
        </p:nvPicPr>
        <p:blipFill>
          <a:blip r:embed="rId3">
            <a:lum bright="-30000" contrast="30000"/>
          </a:blip>
          <a:stretch>
            <a:fillRect/>
          </a:stretch>
        </p:blipFill>
        <p:spPr>
          <a:xfrm>
            <a:off x="2185868" y="6310440"/>
            <a:ext cx="541440" cy="499680"/>
          </a:xfrm>
          <a:prstGeom prst="rect">
            <a:avLst/>
          </a:prstGeom>
          <a:ln>
            <a:noFill/>
          </a:ln>
        </p:spPr>
      </p:pic>
      <p:sp>
        <p:nvSpPr>
          <p:cNvPr id="9" name="Line 10"/>
          <p:cNvSpPr/>
          <p:nvPr userDrawn="1"/>
        </p:nvSpPr>
        <p:spPr>
          <a:xfrm>
            <a:off x="428400" y="6286320"/>
            <a:ext cx="8715600" cy="0"/>
          </a:xfrm>
          <a:prstGeom prst="line">
            <a:avLst/>
          </a:prstGeom>
          <a:ln w="15840">
            <a:solidFill>
              <a:srgbClr val="404040"/>
            </a:solidFill>
            <a:custDash>
              <a:ds d="176000" sp="132000"/>
            </a:custDash>
            <a:round/>
          </a:ln>
        </p:spPr>
      </p:sp>
    </p:spTree>
    <p:extLst>
      <p:ext uri="{BB962C8B-B14F-4D97-AF65-F5344CB8AC3E}">
        <p14:creationId xmlns:p14="http://schemas.microsoft.com/office/powerpoint/2010/main" val="2981786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280"/>
            <a:ext cx="8686800" cy="1143000"/>
          </a:xfrm>
        </p:spPr>
        <p:txBody>
          <a:bodyPr/>
          <a:lstStyle/>
          <a:p>
            <a:r>
              <a:rPr lang="pt-BR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28532"/>
            <a:ext cx="8229600" cy="4797631"/>
          </a:xfrm>
        </p:spPr>
        <p:txBody>
          <a:bodyPr/>
          <a:lstStyle/>
          <a:p>
            <a:pPr lvl="0"/>
            <a:r>
              <a:rPr lang="pt-BR" noProof="0"/>
              <a:t>Click to edit Master text styles</a:t>
            </a:r>
          </a:p>
          <a:p>
            <a:pPr lvl="1"/>
            <a:r>
              <a:rPr lang="pt-BR" noProof="0"/>
              <a:t>Second level</a:t>
            </a:r>
          </a:p>
          <a:p>
            <a:pPr lvl="2"/>
            <a:r>
              <a:rPr lang="pt-BR" noProof="0"/>
              <a:t>Third level</a:t>
            </a:r>
          </a:p>
          <a:p>
            <a:pPr lvl="3"/>
            <a:r>
              <a:rPr lang="pt-BR" noProof="0"/>
              <a:t>Fourth level</a:t>
            </a:r>
          </a:p>
          <a:p>
            <a:pPr lvl="4"/>
            <a:r>
              <a:rPr lang="pt-BR" noProof="0"/>
              <a:t>Fifth level</a:t>
            </a:r>
          </a:p>
        </p:txBody>
      </p:sp>
      <p:pic>
        <p:nvPicPr>
          <p:cNvPr id="7" name="Imagem 14"/>
          <p:cNvPicPr/>
          <p:nvPr userDrawn="1"/>
        </p:nvPicPr>
        <p:blipFill>
          <a:blip r:embed="rId2"/>
          <a:stretch>
            <a:fillRect/>
          </a:stretch>
        </p:blipFill>
        <p:spPr>
          <a:xfrm>
            <a:off x="1357200" y="6310440"/>
            <a:ext cx="615960" cy="499680"/>
          </a:xfrm>
          <a:prstGeom prst="rect">
            <a:avLst/>
          </a:prstGeom>
          <a:ln>
            <a:noFill/>
          </a:ln>
        </p:spPr>
      </p:pic>
      <p:pic>
        <p:nvPicPr>
          <p:cNvPr id="8" name="Imagem 15"/>
          <p:cNvPicPr/>
          <p:nvPr userDrawn="1"/>
        </p:nvPicPr>
        <p:blipFill>
          <a:blip r:embed="rId3">
            <a:lum bright="-30000" contrast="30000"/>
          </a:blip>
          <a:stretch>
            <a:fillRect/>
          </a:stretch>
        </p:blipFill>
        <p:spPr>
          <a:xfrm>
            <a:off x="2185868" y="6310440"/>
            <a:ext cx="541440" cy="499680"/>
          </a:xfrm>
          <a:prstGeom prst="rect">
            <a:avLst/>
          </a:prstGeom>
          <a:ln>
            <a:noFill/>
          </a:ln>
        </p:spPr>
      </p:pic>
      <p:sp>
        <p:nvSpPr>
          <p:cNvPr id="9" name="Line 9"/>
          <p:cNvSpPr/>
          <p:nvPr userDrawn="1"/>
        </p:nvSpPr>
        <p:spPr>
          <a:xfrm>
            <a:off x="428400" y="1214280"/>
            <a:ext cx="8715600" cy="0"/>
          </a:xfrm>
          <a:prstGeom prst="line">
            <a:avLst/>
          </a:prstGeom>
          <a:ln w="15840">
            <a:solidFill>
              <a:srgbClr val="404040"/>
            </a:solidFill>
            <a:custDash>
              <a:ds d="176000" sp="132000"/>
            </a:custDash>
            <a:round/>
          </a:ln>
        </p:spPr>
      </p:sp>
      <p:sp>
        <p:nvSpPr>
          <p:cNvPr id="10" name="Line 10"/>
          <p:cNvSpPr/>
          <p:nvPr userDrawn="1"/>
        </p:nvSpPr>
        <p:spPr>
          <a:xfrm>
            <a:off x="428400" y="6286320"/>
            <a:ext cx="8715600" cy="0"/>
          </a:xfrm>
          <a:prstGeom prst="line">
            <a:avLst/>
          </a:prstGeom>
          <a:ln w="15840">
            <a:solidFill>
              <a:srgbClr val="404040"/>
            </a:solidFill>
            <a:custDash>
              <a:ds d="176000" sp="132000"/>
            </a:custDash>
            <a:round/>
          </a:ln>
        </p:spPr>
      </p:sp>
      <p:sp>
        <p:nvSpPr>
          <p:cNvPr id="4" name="TextBox 3"/>
          <p:cNvSpPr txBox="1"/>
          <p:nvPr userDrawn="1"/>
        </p:nvSpPr>
        <p:spPr>
          <a:xfrm>
            <a:off x="8321195" y="6388965"/>
            <a:ext cx="3656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fld id="{8B5A712B-EDC7-A64E-A619-3FFEBC16F10F}" type="slidenum">
              <a:rPr lang="en-US" sz="1200" smtClean="0"/>
              <a:pPr algn="r"/>
              <a:t>‹nº›</a:t>
            </a:fld>
            <a:r>
              <a:rPr lang="en-US" sz="1200" dirty="0"/>
              <a:t> 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3488745" y="6310440"/>
            <a:ext cx="21467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00" noProof="0" dirty="0">
                <a:solidFill>
                  <a:srgbClr val="000000"/>
                </a:solidFill>
                <a:latin typeface="+mn-lt"/>
              </a:rPr>
              <a:t>Universidade Federal de Viçosa</a:t>
            </a:r>
            <a:endParaRPr lang="pt-BR" sz="1200" noProof="0" dirty="0"/>
          </a:p>
          <a:p>
            <a:pPr algn="ctr"/>
            <a:r>
              <a:rPr lang="pt-BR" sz="1200" noProof="0" dirty="0">
                <a:solidFill>
                  <a:srgbClr val="000000"/>
                </a:solidFill>
                <a:latin typeface="+mn-lt"/>
              </a:rPr>
              <a:t>Departamento de Informática</a:t>
            </a:r>
            <a:endParaRPr lang="pt-BR" sz="1200" noProof="0" dirty="0"/>
          </a:p>
        </p:txBody>
      </p:sp>
    </p:spTree>
    <p:extLst>
      <p:ext uri="{BB962C8B-B14F-4D97-AF65-F5344CB8AC3E}">
        <p14:creationId xmlns:p14="http://schemas.microsoft.com/office/powerpoint/2010/main" val="1258666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pic>
        <p:nvPicPr>
          <p:cNvPr id="9" name="Imagem 14"/>
          <p:cNvPicPr/>
          <p:nvPr userDrawn="1"/>
        </p:nvPicPr>
        <p:blipFill>
          <a:blip r:embed="rId2"/>
          <a:stretch>
            <a:fillRect/>
          </a:stretch>
        </p:blipFill>
        <p:spPr>
          <a:xfrm>
            <a:off x="1357200" y="6310440"/>
            <a:ext cx="615960" cy="499680"/>
          </a:xfrm>
          <a:prstGeom prst="rect">
            <a:avLst/>
          </a:prstGeom>
          <a:ln>
            <a:noFill/>
          </a:ln>
        </p:spPr>
      </p:pic>
      <p:pic>
        <p:nvPicPr>
          <p:cNvPr id="10" name="Imagem 15"/>
          <p:cNvPicPr/>
          <p:nvPr userDrawn="1"/>
        </p:nvPicPr>
        <p:blipFill>
          <a:blip r:embed="rId3">
            <a:lum bright="-30000" contrast="30000"/>
          </a:blip>
          <a:stretch>
            <a:fillRect/>
          </a:stretch>
        </p:blipFill>
        <p:spPr>
          <a:xfrm>
            <a:off x="2185868" y="6310440"/>
            <a:ext cx="541440" cy="499680"/>
          </a:xfrm>
          <a:prstGeom prst="rect">
            <a:avLst/>
          </a:prstGeom>
          <a:ln>
            <a:noFill/>
          </a:ln>
        </p:spPr>
      </p:pic>
      <p:sp>
        <p:nvSpPr>
          <p:cNvPr id="11" name="Line 10"/>
          <p:cNvSpPr/>
          <p:nvPr userDrawn="1"/>
        </p:nvSpPr>
        <p:spPr>
          <a:xfrm>
            <a:off x="428400" y="6286320"/>
            <a:ext cx="8715600" cy="0"/>
          </a:xfrm>
          <a:prstGeom prst="line">
            <a:avLst/>
          </a:prstGeom>
          <a:ln w="15840">
            <a:solidFill>
              <a:srgbClr val="404040"/>
            </a:solidFill>
            <a:custDash>
              <a:ds d="176000" sp="132000"/>
            </a:custDash>
            <a:round/>
          </a:ln>
        </p:spPr>
      </p:sp>
      <p:sp>
        <p:nvSpPr>
          <p:cNvPr id="12" name="TextBox 11"/>
          <p:cNvSpPr txBox="1"/>
          <p:nvPr userDrawn="1"/>
        </p:nvSpPr>
        <p:spPr>
          <a:xfrm>
            <a:off x="3488745" y="6310440"/>
            <a:ext cx="21467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00" noProof="0" dirty="0">
                <a:solidFill>
                  <a:srgbClr val="000000"/>
                </a:solidFill>
                <a:latin typeface="+mn-lt"/>
              </a:rPr>
              <a:t>Universidade Federal de Viçosa</a:t>
            </a:r>
            <a:endParaRPr lang="pt-BR" sz="1200" noProof="0" dirty="0"/>
          </a:p>
          <a:p>
            <a:pPr algn="ctr"/>
            <a:r>
              <a:rPr lang="pt-BR" sz="1200" noProof="0" dirty="0">
                <a:solidFill>
                  <a:srgbClr val="000000"/>
                </a:solidFill>
                <a:latin typeface="+mn-lt"/>
              </a:rPr>
              <a:t>Departamento de Informática</a:t>
            </a:r>
            <a:endParaRPr lang="pt-BR" sz="1200" noProof="0" dirty="0"/>
          </a:p>
        </p:txBody>
      </p:sp>
    </p:spTree>
    <p:extLst>
      <p:ext uri="{BB962C8B-B14F-4D97-AF65-F5344CB8AC3E}">
        <p14:creationId xmlns:p14="http://schemas.microsoft.com/office/powerpoint/2010/main" val="967865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280"/>
            <a:ext cx="8686800" cy="1143000"/>
          </a:xfrm>
        </p:spPr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43132"/>
            <a:ext cx="4038600" cy="478303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43132"/>
            <a:ext cx="4038600" cy="478303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dirty="0"/>
              <a:t>Click to edit Master text styles</a:t>
            </a:r>
          </a:p>
          <a:p>
            <a:pPr lvl="1"/>
            <a:r>
              <a:rPr lang="x-none" dirty="0"/>
              <a:t>Second level</a:t>
            </a:r>
          </a:p>
          <a:p>
            <a:pPr lvl="2"/>
            <a:r>
              <a:rPr lang="x-none" dirty="0"/>
              <a:t>Third level</a:t>
            </a:r>
          </a:p>
          <a:p>
            <a:pPr lvl="3"/>
            <a:r>
              <a:rPr lang="x-none" dirty="0"/>
              <a:t>Fourth level</a:t>
            </a:r>
          </a:p>
          <a:p>
            <a:pPr lvl="4"/>
            <a:r>
              <a:rPr lang="x-none" dirty="0"/>
              <a:t>Fifth level</a:t>
            </a:r>
            <a:endParaRPr lang="en-US" dirty="0"/>
          </a:p>
        </p:txBody>
      </p:sp>
      <p:pic>
        <p:nvPicPr>
          <p:cNvPr id="8" name="Imagem 14"/>
          <p:cNvPicPr/>
          <p:nvPr userDrawn="1"/>
        </p:nvPicPr>
        <p:blipFill>
          <a:blip r:embed="rId2"/>
          <a:stretch>
            <a:fillRect/>
          </a:stretch>
        </p:blipFill>
        <p:spPr>
          <a:xfrm>
            <a:off x="1357200" y="6310440"/>
            <a:ext cx="615960" cy="499680"/>
          </a:xfrm>
          <a:prstGeom prst="rect">
            <a:avLst/>
          </a:prstGeom>
          <a:ln>
            <a:noFill/>
          </a:ln>
        </p:spPr>
      </p:pic>
      <p:pic>
        <p:nvPicPr>
          <p:cNvPr id="9" name="Imagem 15"/>
          <p:cNvPicPr/>
          <p:nvPr userDrawn="1"/>
        </p:nvPicPr>
        <p:blipFill>
          <a:blip r:embed="rId3">
            <a:lum bright="-30000" contrast="30000"/>
          </a:blip>
          <a:stretch>
            <a:fillRect/>
          </a:stretch>
        </p:blipFill>
        <p:spPr>
          <a:xfrm>
            <a:off x="2185868" y="6310440"/>
            <a:ext cx="541440" cy="499680"/>
          </a:xfrm>
          <a:prstGeom prst="rect">
            <a:avLst/>
          </a:prstGeom>
          <a:ln>
            <a:noFill/>
          </a:ln>
        </p:spPr>
      </p:pic>
      <p:sp>
        <p:nvSpPr>
          <p:cNvPr id="10" name="Line 10"/>
          <p:cNvSpPr/>
          <p:nvPr userDrawn="1"/>
        </p:nvSpPr>
        <p:spPr>
          <a:xfrm>
            <a:off x="428400" y="6286320"/>
            <a:ext cx="8715600" cy="0"/>
          </a:xfrm>
          <a:prstGeom prst="line">
            <a:avLst/>
          </a:prstGeom>
          <a:ln w="15840">
            <a:solidFill>
              <a:srgbClr val="404040"/>
            </a:solidFill>
            <a:custDash>
              <a:ds d="176000" sp="132000"/>
            </a:custDash>
            <a:round/>
          </a:ln>
        </p:spPr>
      </p:sp>
      <p:sp>
        <p:nvSpPr>
          <p:cNvPr id="11" name="Line 9"/>
          <p:cNvSpPr/>
          <p:nvPr userDrawn="1"/>
        </p:nvSpPr>
        <p:spPr>
          <a:xfrm>
            <a:off x="428400" y="1214280"/>
            <a:ext cx="8715600" cy="0"/>
          </a:xfrm>
          <a:prstGeom prst="line">
            <a:avLst/>
          </a:prstGeom>
          <a:ln w="15840">
            <a:solidFill>
              <a:srgbClr val="404040"/>
            </a:solidFill>
            <a:custDash>
              <a:ds d="176000" sp="132000"/>
            </a:custDash>
            <a:round/>
          </a:ln>
        </p:spPr>
      </p:sp>
      <p:sp>
        <p:nvSpPr>
          <p:cNvPr id="12" name="TextBox 11"/>
          <p:cNvSpPr txBox="1"/>
          <p:nvPr userDrawn="1"/>
        </p:nvSpPr>
        <p:spPr>
          <a:xfrm>
            <a:off x="3488745" y="6310440"/>
            <a:ext cx="21467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00" noProof="0" dirty="0">
                <a:solidFill>
                  <a:srgbClr val="000000"/>
                </a:solidFill>
                <a:latin typeface="+mn-lt"/>
              </a:rPr>
              <a:t>Universidade Federal de Viçosa</a:t>
            </a:r>
            <a:endParaRPr lang="pt-BR" sz="1200" noProof="0" dirty="0"/>
          </a:p>
          <a:p>
            <a:pPr algn="ctr"/>
            <a:r>
              <a:rPr lang="pt-BR" sz="1200" noProof="0" dirty="0">
                <a:solidFill>
                  <a:srgbClr val="000000"/>
                </a:solidFill>
                <a:latin typeface="+mn-lt"/>
              </a:rPr>
              <a:t>Departamento de Informática</a:t>
            </a:r>
            <a:endParaRPr lang="pt-BR" sz="1200" noProof="0" dirty="0"/>
          </a:p>
        </p:txBody>
      </p:sp>
    </p:spTree>
    <p:extLst>
      <p:ext uri="{BB962C8B-B14F-4D97-AF65-F5344CB8AC3E}">
        <p14:creationId xmlns:p14="http://schemas.microsoft.com/office/powerpoint/2010/main" val="3881666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280"/>
            <a:ext cx="8686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pic>
        <p:nvPicPr>
          <p:cNvPr id="10" name="Imagem 14"/>
          <p:cNvPicPr/>
          <p:nvPr userDrawn="1"/>
        </p:nvPicPr>
        <p:blipFill>
          <a:blip r:embed="rId2"/>
          <a:stretch>
            <a:fillRect/>
          </a:stretch>
        </p:blipFill>
        <p:spPr>
          <a:xfrm>
            <a:off x="1357200" y="6310440"/>
            <a:ext cx="615960" cy="499680"/>
          </a:xfrm>
          <a:prstGeom prst="rect">
            <a:avLst/>
          </a:prstGeom>
          <a:ln>
            <a:noFill/>
          </a:ln>
        </p:spPr>
      </p:pic>
      <p:pic>
        <p:nvPicPr>
          <p:cNvPr id="11" name="Imagem 15"/>
          <p:cNvPicPr/>
          <p:nvPr userDrawn="1"/>
        </p:nvPicPr>
        <p:blipFill>
          <a:blip r:embed="rId3">
            <a:lum bright="-30000" contrast="30000"/>
          </a:blip>
          <a:stretch>
            <a:fillRect/>
          </a:stretch>
        </p:blipFill>
        <p:spPr>
          <a:xfrm>
            <a:off x="2185868" y="6310440"/>
            <a:ext cx="541440" cy="499680"/>
          </a:xfrm>
          <a:prstGeom prst="rect">
            <a:avLst/>
          </a:prstGeom>
          <a:ln>
            <a:noFill/>
          </a:ln>
        </p:spPr>
      </p:pic>
      <p:sp>
        <p:nvSpPr>
          <p:cNvPr id="12" name="Line 10"/>
          <p:cNvSpPr/>
          <p:nvPr userDrawn="1"/>
        </p:nvSpPr>
        <p:spPr>
          <a:xfrm>
            <a:off x="428400" y="6286320"/>
            <a:ext cx="8715600" cy="0"/>
          </a:xfrm>
          <a:prstGeom prst="line">
            <a:avLst/>
          </a:prstGeom>
          <a:ln w="15840">
            <a:solidFill>
              <a:srgbClr val="404040"/>
            </a:solidFill>
            <a:custDash>
              <a:ds d="176000" sp="132000"/>
            </a:custDash>
            <a:round/>
          </a:ln>
        </p:spPr>
      </p:sp>
      <p:sp>
        <p:nvSpPr>
          <p:cNvPr id="13" name="Line 9"/>
          <p:cNvSpPr/>
          <p:nvPr userDrawn="1"/>
        </p:nvSpPr>
        <p:spPr>
          <a:xfrm>
            <a:off x="428400" y="1214280"/>
            <a:ext cx="8715600" cy="0"/>
          </a:xfrm>
          <a:prstGeom prst="line">
            <a:avLst/>
          </a:prstGeom>
          <a:ln w="15840">
            <a:solidFill>
              <a:srgbClr val="404040"/>
            </a:solidFill>
            <a:custDash>
              <a:ds d="176000" sp="132000"/>
            </a:custDash>
            <a:round/>
          </a:ln>
        </p:spPr>
      </p:sp>
      <p:sp>
        <p:nvSpPr>
          <p:cNvPr id="14" name="TextBox 13"/>
          <p:cNvSpPr txBox="1"/>
          <p:nvPr userDrawn="1"/>
        </p:nvSpPr>
        <p:spPr>
          <a:xfrm>
            <a:off x="3488745" y="6310440"/>
            <a:ext cx="21467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00" noProof="0" dirty="0">
                <a:solidFill>
                  <a:srgbClr val="000000"/>
                </a:solidFill>
                <a:latin typeface="+mn-lt"/>
              </a:rPr>
              <a:t>Universidade Federal de Viçosa</a:t>
            </a:r>
            <a:endParaRPr lang="pt-BR" sz="1200" noProof="0" dirty="0"/>
          </a:p>
          <a:p>
            <a:pPr algn="ctr"/>
            <a:r>
              <a:rPr lang="pt-BR" sz="1200" noProof="0" dirty="0">
                <a:solidFill>
                  <a:srgbClr val="000000"/>
                </a:solidFill>
                <a:latin typeface="+mn-lt"/>
              </a:rPr>
              <a:t>Departamento de Informática</a:t>
            </a:r>
            <a:endParaRPr lang="pt-BR" sz="1200" noProof="0" dirty="0"/>
          </a:p>
        </p:txBody>
      </p:sp>
    </p:spTree>
    <p:extLst>
      <p:ext uri="{BB962C8B-B14F-4D97-AF65-F5344CB8AC3E}">
        <p14:creationId xmlns:p14="http://schemas.microsoft.com/office/powerpoint/2010/main" val="214915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280"/>
            <a:ext cx="8686800" cy="1143000"/>
          </a:xfrm>
        </p:spPr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E5319DE-5841-2548-9C92-BCF2C2AB6B2F}" type="slidenum">
              <a:rPr lang="en-US" smtClean="0"/>
              <a:t>‹nº›</a:t>
            </a:fld>
            <a:endParaRPr lang="en-US"/>
          </a:p>
        </p:txBody>
      </p:sp>
      <p:pic>
        <p:nvPicPr>
          <p:cNvPr id="6" name="Imagem 14"/>
          <p:cNvPicPr/>
          <p:nvPr userDrawn="1"/>
        </p:nvPicPr>
        <p:blipFill>
          <a:blip r:embed="rId2"/>
          <a:stretch>
            <a:fillRect/>
          </a:stretch>
        </p:blipFill>
        <p:spPr>
          <a:xfrm>
            <a:off x="1357200" y="6310440"/>
            <a:ext cx="615960" cy="499680"/>
          </a:xfrm>
          <a:prstGeom prst="rect">
            <a:avLst/>
          </a:prstGeom>
          <a:ln>
            <a:noFill/>
          </a:ln>
        </p:spPr>
      </p:pic>
      <p:pic>
        <p:nvPicPr>
          <p:cNvPr id="7" name="Imagem 15"/>
          <p:cNvPicPr/>
          <p:nvPr userDrawn="1"/>
        </p:nvPicPr>
        <p:blipFill>
          <a:blip r:embed="rId3">
            <a:lum bright="-30000" contrast="30000"/>
          </a:blip>
          <a:stretch>
            <a:fillRect/>
          </a:stretch>
        </p:blipFill>
        <p:spPr>
          <a:xfrm>
            <a:off x="2185868" y="6310440"/>
            <a:ext cx="541440" cy="499680"/>
          </a:xfrm>
          <a:prstGeom prst="rect">
            <a:avLst/>
          </a:prstGeom>
          <a:ln>
            <a:noFill/>
          </a:ln>
        </p:spPr>
      </p:pic>
      <p:sp>
        <p:nvSpPr>
          <p:cNvPr id="8" name="Line 10"/>
          <p:cNvSpPr/>
          <p:nvPr userDrawn="1"/>
        </p:nvSpPr>
        <p:spPr>
          <a:xfrm>
            <a:off x="428400" y="6286320"/>
            <a:ext cx="8715600" cy="0"/>
          </a:xfrm>
          <a:prstGeom prst="line">
            <a:avLst/>
          </a:prstGeom>
          <a:ln w="15840">
            <a:solidFill>
              <a:srgbClr val="404040"/>
            </a:solidFill>
            <a:custDash>
              <a:ds d="176000" sp="132000"/>
            </a:custDash>
            <a:round/>
          </a:ln>
        </p:spPr>
      </p:sp>
      <p:sp>
        <p:nvSpPr>
          <p:cNvPr id="9" name="Line 9"/>
          <p:cNvSpPr/>
          <p:nvPr userDrawn="1"/>
        </p:nvSpPr>
        <p:spPr>
          <a:xfrm>
            <a:off x="428400" y="1214280"/>
            <a:ext cx="8715600" cy="0"/>
          </a:xfrm>
          <a:prstGeom prst="line">
            <a:avLst/>
          </a:prstGeom>
          <a:ln w="15840">
            <a:solidFill>
              <a:srgbClr val="404040"/>
            </a:solidFill>
            <a:custDash>
              <a:ds d="176000" sp="132000"/>
            </a:custDash>
            <a:round/>
          </a:ln>
        </p:spPr>
      </p:sp>
      <p:sp>
        <p:nvSpPr>
          <p:cNvPr id="10" name="TextBox 9"/>
          <p:cNvSpPr txBox="1"/>
          <p:nvPr userDrawn="1"/>
        </p:nvSpPr>
        <p:spPr>
          <a:xfrm>
            <a:off x="3488745" y="6310440"/>
            <a:ext cx="21467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00" noProof="0" dirty="0">
                <a:solidFill>
                  <a:srgbClr val="000000"/>
                </a:solidFill>
                <a:latin typeface="+mn-lt"/>
              </a:rPr>
              <a:t>Universidade Federal de Viçosa</a:t>
            </a:r>
            <a:endParaRPr lang="pt-BR" sz="1200" noProof="0" dirty="0"/>
          </a:p>
          <a:p>
            <a:pPr algn="ctr"/>
            <a:r>
              <a:rPr lang="pt-BR" sz="1200" noProof="0" dirty="0">
                <a:solidFill>
                  <a:srgbClr val="000000"/>
                </a:solidFill>
                <a:latin typeface="+mn-lt"/>
              </a:rPr>
              <a:t>Departamento de Informática</a:t>
            </a:r>
            <a:endParaRPr lang="pt-BR" sz="1200" noProof="0" dirty="0"/>
          </a:p>
        </p:txBody>
      </p:sp>
    </p:spTree>
    <p:extLst>
      <p:ext uri="{BB962C8B-B14F-4D97-AF65-F5344CB8AC3E}">
        <p14:creationId xmlns:p14="http://schemas.microsoft.com/office/powerpoint/2010/main" val="412769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E5319DE-5841-2548-9C92-BCF2C2AB6B2F}" type="slidenum">
              <a:rPr lang="en-US" smtClean="0"/>
              <a:t>‹nº›</a:t>
            </a:fld>
            <a:endParaRPr lang="en-US"/>
          </a:p>
        </p:txBody>
      </p:sp>
      <p:pic>
        <p:nvPicPr>
          <p:cNvPr id="5" name="Imagem 14"/>
          <p:cNvPicPr/>
          <p:nvPr userDrawn="1"/>
        </p:nvPicPr>
        <p:blipFill>
          <a:blip r:embed="rId2"/>
          <a:stretch>
            <a:fillRect/>
          </a:stretch>
        </p:blipFill>
        <p:spPr>
          <a:xfrm>
            <a:off x="1357200" y="6310440"/>
            <a:ext cx="615960" cy="499680"/>
          </a:xfrm>
          <a:prstGeom prst="rect">
            <a:avLst/>
          </a:prstGeom>
          <a:ln>
            <a:noFill/>
          </a:ln>
        </p:spPr>
      </p:pic>
      <p:pic>
        <p:nvPicPr>
          <p:cNvPr id="6" name="Imagem 15"/>
          <p:cNvPicPr/>
          <p:nvPr userDrawn="1"/>
        </p:nvPicPr>
        <p:blipFill>
          <a:blip r:embed="rId3">
            <a:lum bright="-30000" contrast="30000"/>
          </a:blip>
          <a:stretch>
            <a:fillRect/>
          </a:stretch>
        </p:blipFill>
        <p:spPr>
          <a:xfrm>
            <a:off x="2185868" y="6310440"/>
            <a:ext cx="541440" cy="499680"/>
          </a:xfrm>
          <a:prstGeom prst="rect">
            <a:avLst/>
          </a:prstGeom>
          <a:ln>
            <a:noFill/>
          </a:ln>
        </p:spPr>
      </p:pic>
      <p:sp>
        <p:nvSpPr>
          <p:cNvPr id="7" name="Line 10"/>
          <p:cNvSpPr/>
          <p:nvPr userDrawn="1"/>
        </p:nvSpPr>
        <p:spPr>
          <a:xfrm>
            <a:off x="428400" y="6286320"/>
            <a:ext cx="8715600" cy="0"/>
          </a:xfrm>
          <a:prstGeom prst="line">
            <a:avLst/>
          </a:prstGeom>
          <a:ln w="15840">
            <a:solidFill>
              <a:srgbClr val="404040"/>
            </a:solidFill>
            <a:custDash>
              <a:ds d="176000" sp="132000"/>
            </a:custDash>
            <a:round/>
          </a:ln>
        </p:spPr>
      </p:sp>
      <p:sp>
        <p:nvSpPr>
          <p:cNvPr id="8" name="TextBox 7"/>
          <p:cNvSpPr txBox="1"/>
          <p:nvPr userDrawn="1"/>
        </p:nvSpPr>
        <p:spPr>
          <a:xfrm>
            <a:off x="3488745" y="6310440"/>
            <a:ext cx="21467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00" noProof="0" dirty="0">
                <a:solidFill>
                  <a:srgbClr val="000000"/>
                </a:solidFill>
                <a:latin typeface="+mn-lt"/>
              </a:rPr>
              <a:t>Universidade Federal de Viçosa</a:t>
            </a:r>
            <a:endParaRPr lang="pt-BR" sz="1200" noProof="0" dirty="0"/>
          </a:p>
          <a:p>
            <a:pPr algn="ctr"/>
            <a:r>
              <a:rPr lang="pt-BR" sz="1200" noProof="0" dirty="0">
                <a:solidFill>
                  <a:srgbClr val="000000"/>
                </a:solidFill>
                <a:latin typeface="+mn-lt"/>
              </a:rPr>
              <a:t>Departamento de Informática</a:t>
            </a:r>
            <a:endParaRPr lang="pt-BR" sz="1200" noProof="0" dirty="0"/>
          </a:p>
        </p:txBody>
      </p:sp>
    </p:spTree>
    <p:extLst>
      <p:ext uri="{BB962C8B-B14F-4D97-AF65-F5344CB8AC3E}">
        <p14:creationId xmlns:p14="http://schemas.microsoft.com/office/powerpoint/2010/main" val="3618593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pic>
        <p:nvPicPr>
          <p:cNvPr id="8" name="Imagem 14"/>
          <p:cNvPicPr/>
          <p:nvPr userDrawn="1"/>
        </p:nvPicPr>
        <p:blipFill>
          <a:blip r:embed="rId2"/>
          <a:stretch>
            <a:fillRect/>
          </a:stretch>
        </p:blipFill>
        <p:spPr>
          <a:xfrm>
            <a:off x="1357200" y="6310440"/>
            <a:ext cx="615960" cy="499680"/>
          </a:xfrm>
          <a:prstGeom prst="rect">
            <a:avLst/>
          </a:prstGeom>
          <a:ln>
            <a:noFill/>
          </a:ln>
        </p:spPr>
      </p:pic>
      <p:pic>
        <p:nvPicPr>
          <p:cNvPr id="9" name="Imagem 15"/>
          <p:cNvPicPr/>
          <p:nvPr userDrawn="1"/>
        </p:nvPicPr>
        <p:blipFill>
          <a:blip r:embed="rId3">
            <a:lum bright="-30000" contrast="30000"/>
          </a:blip>
          <a:stretch>
            <a:fillRect/>
          </a:stretch>
        </p:blipFill>
        <p:spPr>
          <a:xfrm>
            <a:off x="2185868" y="6310440"/>
            <a:ext cx="541440" cy="499680"/>
          </a:xfrm>
          <a:prstGeom prst="rect">
            <a:avLst/>
          </a:prstGeom>
          <a:ln>
            <a:noFill/>
          </a:ln>
        </p:spPr>
      </p:pic>
      <p:sp>
        <p:nvSpPr>
          <p:cNvPr id="10" name="Line 10"/>
          <p:cNvSpPr/>
          <p:nvPr userDrawn="1"/>
        </p:nvSpPr>
        <p:spPr>
          <a:xfrm>
            <a:off x="428400" y="6286320"/>
            <a:ext cx="8715600" cy="0"/>
          </a:xfrm>
          <a:prstGeom prst="line">
            <a:avLst/>
          </a:prstGeom>
          <a:ln w="15840">
            <a:solidFill>
              <a:srgbClr val="404040"/>
            </a:solidFill>
            <a:custDash>
              <a:ds d="176000" sp="132000"/>
            </a:custDash>
            <a:round/>
          </a:ln>
        </p:spPr>
      </p:sp>
      <p:sp>
        <p:nvSpPr>
          <p:cNvPr id="11" name="TextBox 10"/>
          <p:cNvSpPr txBox="1"/>
          <p:nvPr userDrawn="1"/>
        </p:nvSpPr>
        <p:spPr>
          <a:xfrm>
            <a:off x="3488745" y="6310440"/>
            <a:ext cx="21467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00" noProof="0" dirty="0">
                <a:solidFill>
                  <a:srgbClr val="000000"/>
                </a:solidFill>
                <a:latin typeface="+mn-lt"/>
              </a:rPr>
              <a:t>Universidade Federal de Viçosa</a:t>
            </a:r>
            <a:endParaRPr lang="pt-BR" sz="1200" noProof="0" dirty="0"/>
          </a:p>
          <a:p>
            <a:pPr algn="ctr"/>
            <a:r>
              <a:rPr lang="pt-BR" sz="1200" noProof="0" dirty="0">
                <a:solidFill>
                  <a:srgbClr val="000000"/>
                </a:solidFill>
                <a:latin typeface="+mn-lt"/>
              </a:rPr>
              <a:t>Departamento de Informática</a:t>
            </a:r>
            <a:endParaRPr lang="pt-BR" sz="1200" noProof="0" dirty="0"/>
          </a:p>
        </p:txBody>
      </p:sp>
    </p:spTree>
    <p:extLst>
      <p:ext uri="{BB962C8B-B14F-4D97-AF65-F5344CB8AC3E}">
        <p14:creationId xmlns:p14="http://schemas.microsoft.com/office/powerpoint/2010/main" val="3300888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pic>
        <p:nvPicPr>
          <p:cNvPr id="8" name="Imagem 14"/>
          <p:cNvPicPr/>
          <p:nvPr userDrawn="1"/>
        </p:nvPicPr>
        <p:blipFill>
          <a:blip r:embed="rId2"/>
          <a:stretch>
            <a:fillRect/>
          </a:stretch>
        </p:blipFill>
        <p:spPr>
          <a:xfrm>
            <a:off x="1357200" y="6310440"/>
            <a:ext cx="615960" cy="499680"/>
          </a:xfrm>
          <a:prstGeom prst="rect">
            <a:avLst/>
          </a:prstGeom>
          <a:ln>
            <a:noFill/>
          </a:ln>
        </p:spPr>
      </p:pic>
      <p:pic>
        <p:nvPicPr>
          <p:cNvPr id="9" name="Imagem 15"/>
          <p:cNvPicPr/>
          <p:nvPr userDrawn="1"/>
        </p:nvPicPr>
        <p:blipFill>
          <a:blip r:embed="rId3">
            <a:lum bright="-30000" contrast="30000"/>
          </a:blip>
          <a:stretch>
            <a:fillRect/>
          </a:stretch>
        </p:blipFill>
        <p:spPr>
          <a:xfrm>
            <a:off x="2185868" y="6310440"/>
            <a:ext cx="541440" cy="499680"/>
          </a:xfrm>
          <a:prstGeom prst="rect">
            <a:avLst/>
          </a:prstGeom>
          <a:ln>
            <a:noFill/>
          </a:ln>
        </p:spPr>
      </p:pic>
      <p:sp>
        <p:nvSpPr>
          <p:cNvPr id="10" name="Line 10"/>
          <p:cNvSpPr/>
          <p:nvPr userDrawn="1"/>
        </p:nvSpPr>
        <p:spPr>
          <a:xfrm>
            <a:off x="428400" y="6286320"/>
            <a:ext cx="8715600" cy="0"/>
          </a:xfrm>
          <a:prstGeom prst="line">
            <a:avLst/>
          </a:prstGeom>
          <a:ln w="15840">
            <a:solidFill>
              <a:srgbClr val="404040"/>
            </a:solidFill>
            <a:custDash>
              <a:ds d="176000" sp="132000"/>
            </a:custDash>
            <a:round/>
          </a:ln>
        </p:spPr>
      </p:sp>
      <p:sp>
        <p:nvSpPr>
          <p:cNvPr id="11" name="TextBox 10"/>
          <p:cNvSpPr txBox="1"/>
          <p:nvPr userDrawn="1"/>
        </p:nvSpPr>
        <p:spPr>
          <a:xfrm>
            <a:off x="3488745" y="6310440"/>
            <a:ext cx="21467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00" noProof="0" dirty="0">
                <a:solidFill>
                  <a:srgbClr val="000000"/>
                </a:solidFill>
                <a:latin typeface="+mn-lt"/>
              </a:rPr>
              <a:t>Universidade Federal de Viçosa</a:t>
            </a:r>
            <a:endParaRPr lang="pt-BR" sz="1200" noProof="0" dirty="0"/>
          </a:p>
          <a:p>
            <a:pPr algn="ctr"/>
            <a:r>
              <a:rPr lang="pt-BR" sz="1200" noProof="0" dirty="0">
                <a:solidFill>
                  <a:srgbClr val="000000"/>
                </a:solidFill>
                <a:latin typeface="+mn-lt"/>
              </a:rPr>
              <a:t>Departamento de Informática</a:t>
            </a:r>
            <a:endParaRPr lang="pt-BR" sz="1200" noProof="0" dirty="0"/>
          </a:p>
        </p:txBody>
      </p:sp>
    </p:spTree>
    <p:extLst>
      <p:ext uri="{BB962C8B-B14F-4D97-AF65-F5344CB8AC3E}">
        <p14:creationId xmlns:p14="http://schemas.microsoft.com/office/powerpoint/2010/main" val="3272070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/>
              <a:t>Click to edit Master text styles</a:t>
            </a:r>
          </a:p>
          <a:p>
            <a:pPr lvl="1"/>
            <a:r>
              <a:rPr lang="pt-BR" noProof="0"/>
              <a:t>Second level</a:t>
            </a:r>
          </a:p>
          <a:p>
            <a:pPr lvl="2"/>
            <a:r>
              <a:rPr lang="pt-BR" noProof="0"/>
              <a:t>Third level</a:t>
            </a:r>
          </a:p>
          <a:p>
            <a:pPr lvl="3"/>
            <a:r>
              <a:rPr lang="pt-BR" noProof="0"/>
              <a:t>Fourth level</a:t>
            </a:r>
          </a:p>
          <a:p>
            <a:pPr lvl="4"/>
            <a:r>
              <a:rPr lang="pt-BR" noProof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CustomShape 7"/>
          <p:cNvSpPr/>
          <p:nvPr userDrawn="1"/>
        </p:nvSpPr>
        <p:spPr>
          <a:xfrm>
            <a:off x="0" y="0"/>
            <a:ext cx="428400" cy="6857640"/>
          </a:xfrm>
          <a:prstGeom prst="rect">
            <a:avLst/>
          </a:prstGeom>
          <a:solidFill>
            <a:srgbClr val="595959"/>
          </a:solidFill>
          <a:ln w="25560">
            <a:solidFill>
              <a:srgbClr val="404040"/>
            </a:solidFill>
            <a:round/>
          </a:ln>
        </p:spPr>
      </p:sp>
      <p:sp>
        <p:nvSpPr>
          <p:cNvPr id="8" name="CustomShape 8"/>
          <p:cNvSpPr/>
          <p:nvPr userDrawn="1"/>
        </p:nvSpPr>
        <p:spPr>
          <a:xfrm rot="16200000">
            <a:off x="-3223800" y="3246840"/>
            <a:ext cx="685764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/>
            <a:r>
              <a:rPr lang="pt-BR" b="1" noProof="0" dirty="0">
                <a:solidFill>
                  <a:srgbClr val="FFFFFF"/>
                </a:solidFill>
                <a:latin typeface="Calibri"/>
              </a:rPr>
              <a:t>INF 100 – Introdução à Programação</a:t>
            </a:r>
            <a:endParaRPr lang="pt-BR" noProof="0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8321195" y="6388965"/>
            <a:ext cx="3656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fld id="{8B5A712B-EDC7-A64E-A619-3FFEBC16F10F}" type="slidenum">
              <a:rPr lang="en-US" sz="1200" smtClean="0"/>
              <a:pPr algn="r"/>
              <a:t>‹nº›</a:t>
            </a:fld>
            <a:r>
              <a:rPr lang="en-US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60173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8333" y="2130425"/>
            <a:ext cx="8665667" cy="1470025"/>
          </a:xfrm>
        </p:spPr>
        <p:txBody>
          <a:bodyPr/>
          <a:lstStyle/>
          <a:p>
            <a:r>
              <a:rPr lang="pt-BR" noProof="0" dirty="0"/>
              <a:t>INF 100 – Introdução à Programação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Exercícios de Revisão</a:t>
            </a:r>
          </a:p>
        </p:txBody>
      </p:sp>
    </p:spTree>
    <p:extLst>
      <p:ext uri="{BB962C8B-B14F-4D97-AF65-F5344CB8AC3E}">
        <p14:creationId xmlns:p14="http://schemas.microsoft.com/office/powerpoint/2010/main" val="23210002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7" name="Elipse 6"/>
          <p:cNvSpPr/>
          <p:nvPr/>
        </p:nvSpPr>
        <p:spPr>
          <a:xfrm>
            <a:off x="8729220" y="0"/>
            <a:ext cx="414779" cy="41478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" name="Retângulo 7"/>
          <p:cNvSpPr/>
          <p:nvPr/>
        </p:nvSpPr>
        <p:spPr>
          <a:xfrm>
            <a:off x="655162" y="9427"/>
            <a:ext cx="7942083" cy="6005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pt-BR" sz="2000" dirty="0" err="1">
                <a:solidFill>
                  <a:srgbClr val="FF5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import</a:t>
            </a:r>
            <a:r>
              <a:rPr lang="pt-BR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pt-BR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numpy</a:t>
            </a:r>
            <a:r>
              <a:rPr lang="pt-BR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pt-BR" sz="2000" dirty="0">
                <a:solidFill>
                  <a:srgbClr val="FF5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as</a:t>
            </a:r>
            <a:r>
              <a:rPr lang="pt-BR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pt-BR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np</a:t>
            </a:r>
            <a:endParaRPr lang="pt-BR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pt-BR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endParaRPr lang="pt-BR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pt-BR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 </a:t>
            </a:r>
            <a:r>
              <a:rPr lang="pt-BR" sz="2000" dirty="0">
                <a:solidFill>
                  <a:srgbClr val="FF5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pt-BR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pt-BR" sz="2000" dirty="0" err="1">
                <a:solidFill>
                  <a:srgbClr val="A535A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</a:t>
            </a:r>
            <a:r>
              <a:rPr lang="pt-BR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 </a:t>
            </a:r>
            <a:r>
              <a:rPr lang="pt-BR" sz="2000" dirty="0">
                <a:solidFill>
                  <a:srgbClr val="A535A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input</a:t>
            </a:r>
            <a:r>
              <a:rPr lang="pt-BR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pt-BR" sz="2000" dirty="0">
                <a:solidFill>
                  <a:srgbClr val="00A33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'Número de elementos: '</a:t>
            </a:r>
            <a:r>
              <a:rPr lang="pt-BR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))</a:t>
            </a:r>
            <a:endParaRPr lang="pt-BR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pt-BR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 </a:t>
            </a:r>
            <a:r>
              <a:rPr lang="pt-BR" sz="2000" dirty="0">
                <a:solidFill>
                  <a:srgbClr val="FF5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pt-BR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pt-BR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np.random.randint</a:t>
            </a:r>
            <a:r>
              <a:rPr lang="pt-BR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 </a:t>
            </a:r>
            <a:r>
              <a:rPr lang="pt-BR" sz="2000" dirty="0">
                <a:solidFill>
                  <a:srgbClr val="FF5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-</a:t>
            </a:r>
            <a:r>
              <a:rPr lang="pt-BR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2</a:t>
            </a:r>
            <a:r>
              <a:rPr lang="pt-BR" sz="2000" dirty="0">
                <a:solidFill>
                  <a:srgbClr val="FF5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</a:t>
            </a:r>
            <a:r>
              <a:rPr lang="pt-BR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n, 2</a:t>
            </a:r>
            <a:r>
              <a:rPr lang="pt-BR" sz="2000" dirty="0">
                <a:solidFill>
                  <a:srgbClr val="FF5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</a:t>
            </a:r>
            <a:r>
              <a:rPr lang="pt-BR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</a:t>
            </a:r>
            <a:r>
              <a:rPr lang="pt-BR" sz="2000" dirty="0">
                <a:solidFill>
                  <a:srgbClr val="FF5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+</a:t>
            </a:r>
            <a:r>
              <a:rPr lang="pt-BR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1, n )</a:t>
            </a:r>
            <a:endParaRPr lang="pt-BR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pt-BR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endParaRPr lang="pt-BR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pt-BR" sz="2000" dirty="0" err="1">
                <a:solidFill>
                  <a:srgbClr val="FF5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print</a:t>
            </a:r>
            <a:r>
              <a:rPr lang="pt-BR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pt-BR" sz="2000" dirty="0">
                <a:solidFill>
                  <a:srgbClr val="00A33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'Ordenando vetor de'</a:t>
            </a:r>
            <a:r>
              <a:rPr lang="pt-BR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n, </a:t>
            </a:r>
            <a:r>
              <a:rPr lang="pt-BR" sz="2000" dirty="0">
                <a:solidFill>
                  <a:srgbClr val="00A33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'elementos...\n'</a:t>
            </a:r>
            <a:r>
              <a:rPr lang="pt-BR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pt-BR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pt-BR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endParaRPr lang="pt-BR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pt-BR" sz="2000" dirty="0">
                <a:solidFill>
                  <a:srgbClr val="FF5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for</a:t>
            </a:r>
            <a:r>
              <a:rPr lang="pt-BR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i </a:t>
            </a:r>
            <a:r>
              <a:rPr lang="pt-BR" sz="2000" dirty="0">
                <a:solidFill>
                  <a:srgbClr val="FF5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</a:t>
            </a:r>
            <a:r>
              <a:rPr lang="pt-BR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pt-BR" sz="2000" dirty="0">
                <a:solidFill>
                  <a:srgbClr val="A535A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range</a:t>
            </a:r>
            <a:r>
              <a:rPr lang="pt-BR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( 0, n</a:t>
            </a:r>
            <a:r>
              <a:rPr lang="pt-BR" sz="2000" dirty="0">
                <a:solidFill>
                  <a:srgbClr val="FF5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-</a:t>
            </a:r>
            <a:r>
              <a:rPr lang="pt-BR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1 ):</a:t>
            </a:r>
            <a:endParaRPr lang="pt-BR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pt-BR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pt-BR" sz="2000" dirty="0">
                <a:solidFill>
                  <a:srgbClr val="91919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# Encontre o menor elemento de i até n-1:</a:t>
            </a:r>
            <a:endParaRPr lang="pt-BR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pt-BR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pt-BR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i_menor</a:t>
            </a:r>
            <a:r>
              <a:rPr lang="pt-BR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pt-BR" sz="2000" dirty="0">
                <a:solidFill>
                  <a:srgbClr val="FF5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pt-BR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i</a:t>
            </a:r>
            <a:endParaRPr lang="pt-BR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pt-BR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pt-BR" sz="2000" dirty="0">
                <a:solidFill>
                  <a:srgbClr val="FF5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for</a:t>
            </a:r>
            <a:r>
              <a:rPr lang="pt-BR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j </a:t>
            </a:r>
            <a:r>
              <a:rPr lang="pt-BR" sz="2000" dirty="0">
                <a:solidFill>
                  <a:srgbClr val="FF5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</a:t>
            </a:r>
            <a:r>
              <a:rPr lang="pt-BR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pt-BR" sz="2000" dirty="0">
                <a:solidFill>
                  <a:srgbClr val="A535A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range</a:t>
            </a:r>
            <a:r>
              <a:rPr lang="pt-BR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 i</a:t>
            </a:r>
            <a:r>
              <a:rPr lang="pt-BR" sz="2000" dirty="0">
                <a:solidFill>
                  <a:srgbClr val="FF5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+</a:t>
            </a:r>
            <a:r>
              <a:rPr lang="pt-BR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1, n ):</a:t>
            </a:r>
            <a:endParaRPr lang="pt-BR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pt-BR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lang="pt-BR" sz="2000" dirty="0" err="1">
                <a:solidFill>
                  <a:srgbClr val="FF5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if</a:t>
            </a:r>
            <a:r>
              <a:rPr lang="pt-BR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v[j] </a:t>
            </a:r>
            <a:r>
              <a:rPr lang="pt-BR" sz="2000" dirty="0">
                <a:solidFill>
                  <a:srgbClr val="FF5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</a:t>
            </a:r>
            <a:r>
              <a:rPr lang="pt-BR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v[</a:t>
            </a:r>
            <a:r>
              <a:rPr lang="pt-BR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i_menor</a:t>
            </a:r>
            <a:r>
              <a:rPr lang="pt-BR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]:</a:t>
            </a:r>
            <a:endParaRPr lang="pt-BR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pt-BR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</a:t>
            </a:r>
            <a:r>
              <a:rPr lang="pt-BR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i_menor</a:t>
            </a:r>
            <a:r>
              <a:rPr lang="pt-BR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pt-BR" sz="2000" dirty="0">
                <a:solidFill>
                  <a:srgbClr val="FF5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pt-BR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j</a:t>
            </a:r>
            <a:endParaRPr lang="pt-BR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pt-BR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pt-BR" sz="2000" dirty="0">
                <a:solidFill>
                  <a:srgbClr val="91919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# Se </a:t>
            </a:r>
            <a:r>
              <a:rPr lang="pt-BR" sz="2000" dirty="0" err="1">
                <a:solidFill>
                  <a:srgbClr val="91919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i_menor</a:t>
            </a:r>
            <a:r>
              <a:rPr lang="pt-BR" sz="2000" dirty="0">
                <a:solidFill>
                  <a:srgbClr val="91919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diferente de i, trocar os dois:</a:t>
            </a:r>
            <a:endParaRPr lang="pt-BR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pt-BR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pt-BR" sz="2000" dirty="0" err="1">
                <a:solidFill>
                  <a:srgbClr val="FF5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if</a:t>
            </a:r>
            <a:r>
              <a:rPr lang="pt-BR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pt-BR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i_menor</a:t>
            </a:r>
            <a:r>
              <a:rPr lang="pt-BR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pt-BR" sz="2000" dirty="0">
                <a:solidFill>
                  <a:srgbClr val="FF5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!=</a:t>
            </a:r>
            <a:r>
              <a:rPr lang="pt-BR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i:</a:t>
            </a:r>
            <a:endParaRPr lang="pt-BR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pt-BR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v[i], v[</a:t>
            </a:r>
            <a:r>
              <a:rPr lang="pt-BR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i_menor</a:t>
            </a:r>
            <a:r>
              <a:rPr lang="pt-BR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] </a:t>
            </a:r>
            <a:r>
              <a:rPr lang="pt-BR" sz="2000" dirty="0">
                <a:solidFill>
                  <a:srgbClr val="FF5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pt-BR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v[</a:t>
            </a:r>
            <a:r>
              <a:rPr lang="pt-BR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i_menor</a:t>
            </a:r>
            <a:r>
              <a:rPr lang="pt-BR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], v[i]</a:t>
            </a:r>
            <a:endParaRPr lang="pt-BR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pt-BR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endParaRPr lang="pt-BR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pt-BR" sz="2000" dirty="0" err="1">
                <a:solidFill>
                  <a:srgbClr val="FF5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print</a:t>
            </a:r>
            <a:r>
              <a:rPr lang="pt-BR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 v )</a:t>
            </a:r>
            <a:endParaRPr lang="pt-BR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8840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96722" y="58846"/>
            <a:ext cx="8547277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/>
              <a:t>O método de </a:t>
            </a:r>
            <a:r>
              <a:rPr lang="pt-BR" sz="2400" u="sng" dirty="0"/>
              <a:t>ordenação por seleção</a:t>
            </a:r>
            <a:r>
              <a:rPr lang="pt-BR" sz="2400" dirty="0"/>
              <a:t> funciona assim:</a:t>
            </a:r>
          </a:p>
          <a:p>
            <a:endParaRPr lang="pt-BR" sz="2400" dirty="0"/>
          </a:p>
          <a:p>
            <a:pPr marL="457200" indent="-457200">
              <a:buFont typeface="+mj-lt"/>
              <a:buAutoNum type="arabicPeriod"/>
            </a:pPr>
            <a:r>
              <a:rPr lang="pt-BR" sz="2400" dirty="0"/>
              <a:t>Encontre o menor elemento do arranjo, entre os elementos de 0 a n-1.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400" dirty="0"/>
              <a:t>Troque-o de posição com o elemento 0.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400" dirty="0"/>
              <a:t>Encontre o menor elemento do arranjo, entre os elementos de 1 a n-1.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400" dirty="0"/>
              <a:t>Troque-o de posição com o elemento 1.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400" dirty="0"/>
              <a:t>Encontre o menor elemento do arranjo, entre os elementos de 2 a n-1.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400" dirty="0"/>
              <a:t>Troque-o de posição com o elemento 2.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400" dirty="0"/>
              <a:t>... e assim por diante, até que todos os elementos estejam ordenados.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7" name="Elipse 6"/>
          <p:cNvSpPr/>
          <p:nvPr/>
        </p:nvSpPr>
        <p:spPr>
          <a:xfrm>
            <a:off x="8729220" y="0"/>
            <a:ext cx="414779" cy="41478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341677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96722" y="58846"/>
            <a:ext cx="85472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/>
              <a:t>Exemplo: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7" name="Elipse 6"/>
          <p:cNvSpPr/>
          <p:nvPr/>
        </p:nvSpPr>
        <p:spPr>
          <a:xfrm>
            <a:off x="8729220" y="0"/>
            <a:ext cx="414779" cy="41478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</a:t>
            </a:r>
          </a:p>
        </p:txBody>
      </p:sp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3639235"/>
              </p:ext>
            </p:extLst>
          </p:nvPr>
        </p:nvGraphicFramePr>
        <p:xfrm>
          <a:off x="2089608" y="1149555"/>
          <a:ext cx="331195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2390">
                  <a:extLst>
                    <a:ext uri="{9D8B030D-6E8A-4147-A177-3AD203B41FA5}">
                      <a16:colId xmlns:a16="http://schemas.microsoft.com/office/drawing/2014/main" val="19701596"/>
                    </a:ext>
                  </a:extLst>
                </a:gridCol>
                <a:gridCol w="662390">
                  <a:extLst>
                    <a:ext uri="{9D8B030D-6E8A-4147-A177-3AD203B41FA5}">
                      <a16:colId xmlns:a16="http://schemas.microsoft.com/office/drawing/2014/main" val="3900355234"/>
                    </a:ext>
                  </a:extLst>
                </a:gridCol>
                <a:gridCol w="662390">
                  <a:extLst>
                    <a:ext uri="{9D8B030D-6E8A-4147-A177-3AD203B41FA5}">
                      <a16:colId xmlns:a16="http://schemas.microsoft.com/office/drawing/2014/main" val="1544818876"/>
                    </a:ext>
                  </a:extLst>
                </a:gridCol>
                <a:gridCol w="662390">
                  <a:extLst>
                    <a:ext uri="{9D8B030D-6E8A-4147-A177-3AD203B41FA5}">
                      <a16:colId xmlns:a16="http://schemas.microsoft.com/office/drawing/2014/main" val="2634485394"/>
                    </a:ext>
                  </a:extLst>
                </a:gridCol>
                <a:gridCol w="662390">
                  <a:extLst>
                    <a:ext uri="{9D8B030D-6E8A-4147-A177-3AD203B41FA5}">
                      <a16:colId xmlns:a16="http://schemas.microsoft.com/office/drawing/2014/main" val="14765509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-5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2730759"/>
                  </a:ext>
                </a:extLst>
              </a:tr>
            </a:tbl>
          </a:graphicData>
        </a:graphic>
      </p:graphicFrame>
      <p:sp>
        <p:nvSpPr>
          <p:cNvPr id="6" name="Elipse 5"/>
          <p:cNvSpPr/>
          <p:nvPr/>
        </p:nvSpPr>
        <p:spPr>
          <a:xfrm>
            <a:off x="3516199" y="1100589"/>
            <a:ext cx="461913" cy="448087"/>
          </a:xfrm>
          <a:prstGeom prst="ellipse">
            <a:avLst/>
          </a:prstGeom>
          <a:noFill/>
          <a:ln w="28575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8" name="Tabe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3974005"/>
              </p:ext>
            </p:extLst>
          </p:nvPr>
        </p:nvGraphicFramePr>
        <p:xfrm>
          <a:off x="2075467" y="1523065"/>
          <a:ext cx="331195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2390">
                  <a:extLst>
                    <a:ext uri="{9D8B030D-6E8A-4147-A177-3AD203B41FA5}">
                      <a16:colId xmlns:a16="http://schemas.microsoft.com/office/drawing/2014/main" val="3910023344"/>
                    </a:ext>
                  </a:extLst>
                </a:gridCol>
                <a:gridCol w="662390">
                  <a:extLst>
                    <a:ext uri="{9D8B030D-6E8A-4147-A177-3AD203B41FA5}">
                      <a16:colId xmlns:a16="http://schemas.microsoft.com/office/drawing/2014/main" val="1005337081"/>
                    </a:ext>
                  </a:extLst>
                </a:gridCol>
                <a:gridCol w="662390">
                  <a:extLst>
                    <a:ext uri="{9D8B030D-6E8A-4147-A177-3AD203B41FA5}">
                      <a16:colId xmlns:a16="http://schemas.microsoft.com/office/drawing/2014/main" val="3106885781"/>
                    </a:ext>
                  </a:extLst>
                </a:gridCol>
                <a:gridCol w="662390">
                  <a:extLst>
                    <a:ext uri="{9D8B030D-6E8A-4147-A177-3AD203B41FA5}">
                      <a16:colId xmlns:a16="http://schemas.microsoft.com/office/drawing/2014/main" val="3056271365"/>
                    </a:ext>
                  </a:extLst>
                </a:gridCol>
                <a:gridCol w="662390">
                  <a:extLst>
                    <a:ext uri="{9D8B030D-6E8A-4147-A177-3AD203B41FA5}">
                      <a16:colId xmlns:a16="http://schemas.microsoft.com/office/drawing/2014/main" val="337060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400" b="1" i="0" dirty="0">
                          <a:solidFill>
                            <a:srgbClr val="0000FF"/>
                          </a:solidFill>
                          <a:latin typeface="TechnicBold" panose="00000400000000000000" pitchFamily="2" charset="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i="0" dirty="0">
                          <a:solidFill>
                            <a:srgbClr val="0000FF"/>
                          </a:solidFill>
                          <a:latin typeface="TechnicBold" panose="00000400000000000000" pitchFamily="2" charset="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i="0" dirty="0">
                          <a:solidFill>
                            <a:srgbClr val="0000FF"/>
                          </a:solidFill>
                          <a:latin typeface="TechnicBold" panose="00000400000000000000" pitchFamily="2" charset="2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i="0" dirty="0">
                          <a:solidFill>
                            <a:srgbClr val="0000FF"/>
                          </a:solidFill>
                          <a:latin typeface="TechnicBold" panose="00000400000000000000" pitchFamily="2" charset="2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i="0" dirty="0">
                          <a:solidFill>
                            <a:srgbClr val="0000FF"/>
                          </a:solidFill>
                          <a:latin typeface="TechnicBold" panose="00000400000000000000" pitchFamily="2" charset="2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2372082"/>
                  </a:ext>
                </a:extLst>
              </a:tr>
            </a:tbl>
          </a:graphicData>
        </a:graphic>
      </p:graphicFrame>
      <p:cxnSp>
        <p:nvCxnSpPr>
          <p:cNvPr id="10" name="Conector de Seta Reta 9"/>
          <p:cNvCxnSpPr/>
          <p:nvPr/>
        </p:nvCxnSpPr>
        <p:spPr>
          <a:xfrm>
            <a:off x="2205872" y="1893905"/>
            <a:ext cx="3181545" cy="0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/>
          <p:cNvSpPr txBox="1"/>
          <p:nvPr/>
        </p:nvSpPr>
        <p:spPr>
          <a:xfrm>
            <a:off x="3061322" y="1886165"/>
            <a:ext cx="1340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Menor valor</a:t>
            </a:r>
          </a:p>
        </p:txBody>
      </p:sp>
    </p:spTree>
    <p:extLst>
      <p:ext uri="{BB962C8B-B14F-4D97-AF65-F5344CB8AC3E}">
        <p14:creationId xmlns:p14="http://schemas.microsoft.com/office/powerpoint/2010/main" val="2608016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96722" y="58846"/>
            <a:ext cx="85472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/>
              <a:t>Exemplo: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7" name="Elipse 6"/>
          <p:cNvSpPr/>
          <p:nvPr/>
        </p:nvSpPr>
        <p:spPr>
          <a:xfrm>
            <a:off x="8729220" y="0"/>
            <a:ext cx="414779" cy="41478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</a:t>
            </a:r>
          </a:p>
        </p:txBody>
      </p:sp>
      <p:graphicFrame>
        <p:nvGraphicFramePr>
          <p:cNvPr id="3" name="Tabela 2"/>
          <p:cNvGraphicFramePr>
            <a:graphicFrameLocks noGrp="1"/>
          </p:cNvGraphicFramePr>
          <p:nvPr/>
        </p:nvGraphicFramePr>
        <p:xfrm>
          <a:off x="2089608" y="1149555"/>
          <a:ext cx="331195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2390">
                  <a:extLst>
                    <a:ext uri="{9D8B030D-6E8A-4147-A177-3AD203B41FA5}">
                      <a16:colId xmlns:a16="http://schemas.microsoft.com/office/drawing/2014/main" val="19701596"/>
                    </a:ext>
                  </a:extLst>
                </a:gridCol>
                <a:gridCol w="662390">
                  <a:extLst>
                    <a:ext uri="{9D8B030D-6E8A-4147-A177-3AD203B41FA5}">
                      <a16:colId xmlns:a16="http://schemas.microsoft.com/office/drawing/2014/main" val="3900355234"/>
                    </a:ext>
                  </a:extLst>
                </a:gridCol>
                <a:gridCol w="662390">
                  <a:extLst>
                    <a:ext uri="{9D8B030D-6E8A-4147-A177-3AD203B41FA5}">
                      <a16:colId xmlns:a16="http://schemas.microsoft.com/office/drawing/2014/main" val="1544818876"/>
                    </a:ext>
                  </a:extLst>
                </a:gridCol>
                <a:gridCol w="662390">
                  <a:extLst>
                    <a:ext uri="{9D8B030D-6E8A-4147-A177-3AD203B41FA5}">
                      <a16:colId xmlns:a16="http://schemas.microsoft.com/office/drawing/2014/main" val="2634485394"/>
                    </a:ext>
                  </a:extLst>
                </a:gridCol>
                <a:gridCol w="662390">
                  <a:extLst>
                    <a:ext uri="{9D8B030D-6E8A-4147-A177-3AD203B41FA5}">
                      <a16:colId xmlns:a16="http://schemas.microsoft.com/office/drawing/2014/main" val="14765509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-5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2730759"/>
                  </a:ext>
                </a:extLst>
              </a:tr>
            </a:tbl>
          </a:graphicData>
        </a:graphic>
      </p:graphicFrame>
      <p:graphicFrame>
        <p:nvGraphicFramePr>
          <p:cNvPr id="8" name="Tabe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4893320"/>
              </p:ext>
            </p:extLst>
          </p:nvPr>
        </p:nvGraphicFramePr>
        <p:xfrm>
          <a:off x="2089608" y="1707879"/>
          <a:ext cx="331195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2390">
                  <a:extLst>
                    <a:ext uri="{9D8B030D-6E8A-4147-A177-3AD203B41FA5}">
                      <a16:colId xmlns:a16="http://schemas.microsoft.com/office/drawing/2014/main" val="19701596"/>
                    </a:ext>
                  </a:extLst>
                </a:gridCol>
                <a:gridCol w="662390">
                  <a:extLst>
                    <a:ext uri="{9D8B030D-6E8A-4147-A177-3AD203B41FA5}">
                      <a16:colId xmlns:a16="http://schemas.microsoft.com/office/drawing/2014/main" val="3900355234"/>
                    </a:ext>
                  </a:extLst>
                </a:gridCol>
                <a:gridCol w="662390">
                  <a:extLst>
                    <a:ext uri="{9D8B030D-6E8A-4147-A177-3AD203B41FA5}">
                      <a16:colId xmlns:a16="http://schemas.microsoft.com/office/drawing/2014/main" val="1544818876"/>
                    </a:ext>
                  </a:extLst>
                </a:gridCol>
                <a:gridCol w="662390">
                  <a:extLst>
                    <a:ext uri="{9D8B030D-6E8A-4147-A177-3AD203B41FA5}">
                      <a16:colId xmlns:a16="http://schemas.microsoft.com/office/drawing/2014/main" val="2634485394"/>
                    </a:ext>
                  </a:extLst>
                </a:gridCol>
                <a:gridCol w="662390">
                  <a:extLst>
                    <a:ext uri="{9D8B030D-6E8A-4147-A177-3AD203B41FA5}">
                      <a16:colId xmlns:a16="http://schemas.microsoft.com/office/drawing/2014/main" val="14765509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-5</a:t>
                      </a: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2730759"/>
                  </a:ext>
                </a:extLst>
              </a:tr>
            </a:tbl>
          </a:graphicData>
        </a:graphic>
      </p:graphicFrame>
      <p:sp>
        <p:nvSpPr>
          <p:cNvPr id="10" name="Elipse 9"/>
          <p:cNvSpPr/>
          <p:nvPr/>
        </p:nvSpPr>
        <p:spPr>
          <a:xfrm>
            <a:off x="2839040" y="1667604"/>
            <a:ext cx="461913" cy="448087"/>
          </a:xfrm>
          <a:prstGeom prst="ellipse">
            <a:avLst/>
          </a:prstGeom>
          <a:noFill/>
          <a:ln w="28575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9" name="Tabe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3615925"/>
              </p:ext>
            </p:extLst>
          </p:nvPr>
        </p:nvGraphicFramePr>
        <p:xfrm>
          <a:off x="2075467" y="2088670"/>
          <a:ext cx="331195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2390">
                  <a:extLst>
                    <a:ext uri="{9D8B030D-6E8A-4147-A177-3AD203B41FA5}">
                      <a16:colId xmlns:a16="http://schemas.microsoft.com/office/drawing/2014/main" val="3910023344"/>
                    </a:ext>
                  </a:extLst>
                </a:gridCol>
                <a:gridCol w="662390">
                  <a:extLst>
                    <a:ext uri="{9D8B030D-6E8A-4147-A177-3AD203B41FA5}">
                      <a16:colId xmlns:a16="http://schemas.microsoft.com/office/drawing/2014/main" val="1005337081"/>
                    </a:ext>
                  </a:extLst>
                </a:gridCol>
                <a:gridCol w="662390">
                  <a:extLst>
                    <a:ext uri="{9D8B030D-6E8A-4147-A177-3AD203B41FA5}">
                      <a16:colId xmlns:a16="http://schemas.microsoft.com/office/drawing/2014/main" val="3106885781"/>
                    </a:ext>
                  </a:extLst>
                </a:gridCol>
                <a:gridCol w="662390">
                  <a:extLst>
                    <a:ext uri="{9D8B030D-6E8A-4147-A177-3AD203B41FA5}">
                      <a16:colId xmlns:a16="http://schemas.microsoft.com/office/drawing/2014/main" val="3056271365"/>
                    </a:ext>
                  </a:extLst>
                </a:gridCol>
                <a:gridCol w="662390">
                  <a:extLst>
                    <a:ext uri="{9D8B030D-6E8A-4147-A177-3AD203B41FA5}">
                      <a16:colId xmlns:a16="http://schemas.microsoft.com/office/drawing/2014/main" val="337060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400" b="1" i="0" dirty="0">
                          <a:solidFill>
                            <a:srgbClr val="0000FF"/>
                          </a:solidFill>
                          <a:latin typeface="TechnicBold" panose="00000400000000000000" pitchFamily="2" charset="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i="0" dirty="0">
                          <a:solidFill>
                            <a:srgbClr val="0000FF"/>
                          </a:solidFill>
                          <a:latin typeface="TechnicBold" panose="00000400000000000000" pitchFamily="2" charset="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i="0" dirty="0">
                          <a:solidFill>
                            <a:srgbClr val="0000FF"/>
                          </a:solidFill>
                          <a:latin typeface="TechnicBold" panose="00000400000000000000" pitchFamily="2" charset="2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i="0" dirty="0">
                          <a:solidFill>
                            <a:srgbClr val="0000FF"/>
                          </a:solidFill>
                          <a:latin typeface="TechnicBold" panose="00000400000000000000" pitchFamily="2" charset="2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i="0" dirty="0">
                          <a:solidFill>
                            <a:srgbClr val="0000FF"/>
                          </a:solidFill>
                          <a:latin typeface="TechnicBold" panose="00000400000000000000" pitchFamily="2" charset="2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2372082"/>
                  </a:ext>
                </a:extLst>
              </a:tr>
            </a:tbl>
          </a:graphicData>
        </a:graphic>
      </p:graphicFrame>
      <p:cxnSp>
        <p:nvCxnSpPr>
          <p:cNvPr id="11" name="Conector de Seta Reta 10"/>
          <p:cNvCxnSpPr/>
          <p:nvPr/>
        </p:nvCxnSpPr>
        <p:spPr>
          <a:xfrm>
            <a:off x="2762054" y="2451770"/>
            <a:ext cx="2625363" cy="7740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/>
          <p:cNvSpPr txBox="1"/>
          <p:nvPr/>
        </p:nvSpPr>
        <p:spPr>
          <a:xfrm>
            <a:off x="3410110" y="2451770"/>
            <a:ext cx="1340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Menor valor</a:t>
            </a:r>
          </a:p>
        </p:txBody>
      </p:sp>
    </p:spTree>
    <p:extLst>
      <p:ext uri="{BB962C8B-B14F-4D97-AF65-F5344CB8AC3E}">
        <p14:creationId xmlns:p14="http://schemas.microsoft.com/office/powerpoint/2010/main" val="3012070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96722" y="58846"/>
            <a:ext cx="85472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/>
              <a:t>Exemplo: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7" name="Elipse 6"/>
          <p:cNvSpPr/>
          <p:nvPr/>
        </p:nvSpPr>
        <p:spPr>
          <a:xfrm>
            <a:off x="8729220" y="0"/>
            <a:ext cx="414779" cy="41478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</a:t>
            </a:r>
          </a:p>
        </p:txBody>
      </p:sp>
      <p:graphicFrame>
        <p:nvGraphicFramePr>
          <p:cNvPr id="3" name="Tabela 2"/>
          <p:cNvGraphicFramePr>
            <a:graphicFrameLocks noGrp="1"/>
          </p:cNvGraphicFramePr>
          <p:nvPr/>
        </p:nvGraphicFramePr>
        <p:xfrm>
          <a:off x="2089608" y="1149555"/>
          <a:ext cx="331195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2390">
                  <a:extLst>
                    <a:ext uri="{9D8B030D-6E8A-4147-A177-3AD203B41FA5}">
                      <a16:colId xmlns:a16="http://schemas.microsoft.com/office/drawing/2014/main" val="19701596"/>
                    </a:ext>
                  </a:extLst>
                </a:gridCol>
                <a:gridCol w="662390">
                  <a:extLst>
                    <a:ext uri="{9D8B030D-6E8A-4147-A177-3AD203B41FA5}">
                      <a16:colId xmlns:a16="http://schemas.microsoft.com/office/drawing/2014/main" val="3900355234"/>
                    </a:ext>
                  </a:extLst>
                </a:gridCol>
                <a:gridCol w="662390">
                  <a:extLst>
                    <a:ext uri="{9D8B030D-6E8A-4147-A177-3AD203B41FA5}">
                      <a16:colId xmlns:a16="http://schemas.microsoft.com/office/drawing/2014/main" val="1544818876"/>
                    </a:ext>
                  </a:extLst>
                </a:gridCol>
                <a:gridCol w="662390">
                  <a:extLst>
                    <a:ext uri="{9D8B030D-6E8A-4147-A177-3AD203B41FA5}">
                      <a16:colId xmlns:a16="http://schemas.microsoft.com/office/drawing/2014/main" val="2634485394"/>
                    </a:ext>
                  </a:extLst>
                </a:gridCol>
                <a:gridCol w="662390">
                  <a:extLst>
                    <a:ext uri="{9D8B030D-6E8A-4147-A177-3AD203B41FA5}">
                      <a16:colId xmlns:a16="http://schemas.microsoft.com/office/drawing/2014/main" val="14765509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-5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2730759"/>
                  </a:ext>
                </a:extLst>
              </a:tr>
            </a:tbl>
          </a:graphicData>
        </a:graphic>
      </p:graphicFrame>
      <p:graphicFrame>
        <p:nvGraphicFramePr>
          <p:cNvPr id="8" name="Tabe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8715875"/>
              </p:ext>
            </p:extLst>
          </p:nvPr>
        </p:nvGraphicFramePr>
        <p:xfrm>
          <a:off x="2089608" y="1707879"/>
          <a:ext cx="331195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2390">
                  <a:extLst>
                    <a:ext uri="{9D8B030D-6E8A-4147-A177-3AD203B41FA5}">
                      <a16:colId xmlns:a16="http://schemas.microsoft.com/office/drawing/2014/main" val="19701596"/>
                    </a:ext>
                  </a:extLst>
                </a:gridCol>
                <a:gridCol w="662390">
                  <a:extLst>
                    <a:ext uri="{9D8B030D-6E8A-4147-A177-3AD203B41FA5}">
                      <a16:colId xmlns:a16="http://schemas.microsoft.com/office/drawing/2014/main" val="3900355234"/>
                    </a:ext>
                  </a:extLst>
                </a:gridCol>
                <a:gridCol w="662390">
                  <a:extLst>
                    <a:ext uri="{9D8B030D-6E8A-4147-A177-3AD203B41FA5}">
                      <a16:colId xmlns:a16="http://schemas.microsoft.com/office/drawing/2014/main" val="1544818876"/>
                    </a:ext>
                  </a:extLst>
                </a:gridCol>
                <a:gridCol w="662390">
                  <a:extLst>
                    <a:ext uri="{9D8B030D-6E8A-4147-A177-3AD203B41FA5}">
                      <a16:colId xmlns:a16="http://schemas.microsoft.com/office/drawing/2014/main" val="2634485394"/>
                    </a:ext>
                  </a:extLst>
                </a:gridCol>
                <a:gridCol w="662390">
                  <a:extLst>
                    <a:ext uri="{9D8B030D-6E8A-4147-A177-3AD203B41FA5}">
                      <a16:colId xmlns:a16="http://schemas.microsoft.com/office/drawing/2014/main" val="14765509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-5</a:t>
                      </a: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2730759"/>
                  </a:ext>
                </a:extLst>
              </a:tr>
            </a:tbl>
          </a:graphicData>
        </a:graphic>
      </p:graphicFrame>
      <p:graphicFrame>
        <p:nvGraphicFramePr>
          <p:cNvPr id="9" name="Tabe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100359"/>
              </p:ext>
            </p:extLst>
          </p:nvPr>
        </p:nvGraphicFramePr>
        <p:xfrm>
          <a:off x="2089608" y="2273282"/>
          <a:ext cx="331195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2390">
                  <a:extLst>
                    <a:ext uri="{9D8B030D-6E8A-4147-A177-3AD203B41FA5}">
                      <a16:colId xmlns:a16="http://schemas.microsoft.com/office/drawing/2014/main" val="19701596"/>
                    </a:ext>
                  </a:extLst>
                </a:gridCol>
                <a:gridCol w="662390">
                  <a:extLst>
                    <a:ext uri="{9D8B030D-6E8A-4147-A177-3AD203B41FA5}">
                      <a16:colId xmlns:a16="http://schemas.microsoft.com/office/drawing/2014/main" val="3900355234"/>
                    </a:ext>
                  </a:extLst>
                </a:gridCol>
                <a:gridCol w="662390">
                  <a:extLst>
                    <a:ext uri="{9D8B030D-6E8A-4147-A177-3AD203B41FA5}">
                      <a16:colId xmlns:a16="http://schemas.microsoft.com/office/drawing/2014/main" val="1544818876"/>
                    </a:ext>
                  </a:extLst>
                </a:gridCol>
                <a:gridCol w="662390">
                  <a:extLst>
                    <a:ext uri="{9D8B030D-6E8A-4147-A177-3AD203B41FA5}">
                      <a16:colId xmlns:a16="http://schemas.microsoft.com/office/drawing/2014/main" val="2634485394"/>
                    </a:ext>
                  </a:extLst>
                </a:gridCol>
                <a:gridCol w="662390">
                  <a:extLst>
                    <a:ext uri="{9D8B030D-6E8A-4147-A177-3AD203B41FA5}">
                      <a16:colId xmlns:a16="http://schemas.microsoft.com/office/drawing/2014/main" val="14765509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-5</a:t>
                      </a: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2730759"/>
                  </a:ext>
                </a:extLst>
              </a:tr>
            </a:tbl>
          </a:graphicData>
        </a:graphic>
      </p:graphicFrame>
      <p:sp>
        <p:nvSpPr>
          <p:cNvPr id="11" name="Elipse 10"/>
          <p:cNvSpPr/>
          <p:nvPr/>
        </p:nvSpPr>
        <p:spPr>
          <a:xfrm>
            <a:off x="4842079" y="2221692"/>
            <a:ext cx="461913" cy="448087"/>
          </a:xfrm>
          <a:prstGeom prst="ellipse">
            <a:avLst/>
          </a:prstGeom>
          <a:noFill/>
          <a:ln w="28575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10" name="Tabe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3196555"/>
              </p:ext>
            </p:extLst>
          </p:nvPr>
        </p:nvGraphicFramePr>
        <p:xfrm>
          <a:off x="2075467" y="2635421"/>
          <a:ext cx="331195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2390">
                  <a:extLst>
                    <a:ext uri="{9D8B030D-6E8A-4147-A177-3AD203B41FA5}">
                      <a16:colId xmlns:a16="http://schemas.microsoft.com/office/drawing/2014/main" val="3910023344"/>
                    </a:ext>
                  </a:extLst>
                </a:gridCol>
                <a:gridCol w="662390">
                  <a:extLst>
                    <a:ext uri="{9D8B030D-6E8A-4147-A177-3AD203B41FA5}">
                      <a16:colId xmlns:a16="http://schemas.microsoft.com/office/drawing/2014/main" val="1005337081"/>
                    </a:ext>
                  </a:extLst>
                </a:gridCol>
                <a:gridCol w="662390">
                  <a:extLst>
                    <a:ext uri="{9D8B030D-6E8A-4147-A177-3AD203B41FA5}">
                      <a16:colId xmlns:a16="http://schemas.microsoft.com/office/drawing/2014/main" val="3106885781"/>
                    </a:ext>
                  </a:extLst>
                </a:gridCol>
                <a:gridCol w="662390">
                  <a:extLst>
                    <a:ext uri="{9D8B030D-6E8A-4147-A177-3AD203B41FA5}">
                      <a16:colId xmlns:a16="http://schemas.microsoft.com/office/drawing/2014/main" val="3056271365"/>
                    </a:ext>
                  </a:extLst>
                </a:gridCol>
                <a:gridCol w="662390">
                  <a:extLst>
                    <a:ext uri="{9D8B030D-6E8A-4147-A177-3AD203B41FA5}">
                      <a16:colId xmlns:a16="http://schemas.microsoft.com/office/drawing/2014/main" val="337060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400" b="1" i="0" dirty="0">
                          <a:solidFill>
                            <a:srgbClr val="0000FF"/>
                          </a:solidFill>
                          <a:latin typeface="TechnicBold" panose="00000400000000000000" pitchFamily="2" charset="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i="0" dirty="0">
                          <a:solidFill>
                            <a:srgbClr val="0000FF"/>
                          </a:solidFill>
                          <a:latin typeface="TechnicBold" panose="00000400000000000000" pitchFamily="2" charset="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i="0" dirty="0">
                          <a:solidFill>
                            <a:srgbClr val="0000FF"/>
                          </a:solidFill>
                          <a:latin typeface="TechnicBold" panose="00000400000000000000" pitchFamily="2" charset="2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i="0" dirty="0">
                          <a:solidFill>
                            <a:srgbClr val="0000FF"/>
                          </a:solidFill>
                          <a:latin typeface="TechnicBold" panose="00000400000000000000" pitchFamily="2" charset="2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i="0" dirty="0">
                          <a:solidFill>
                            <a:srgbClr val="0000FF"/>
                          </a:solidFill>
                          <a:latin typeface="TechnicBold" panose="00000400000000000000" pitchFamily="2" charset="2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2372082"/>
                  </a:ext>
                </a:extLst>
              </a:tr>
            </a:tbl>
          </a:graphicData>
        </a:graphic>
      </p:graphicFrame>
      <p:cxnSp>
        <p:nvCxnSpPr>
          <p:cNvPr id="12" name="Conector de Seta Reta 11"/>
          <p:cNvCxnSpPr/>
          <p:nvPr/>
        </p:nvCxnSpPr>
        <p:spPr>
          <a:xfrm>
            <a:off x="3410110" y="3006261"/>
            <a:ext cx="1977307" cy="0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/>
          <p:cNvSpPr txBox="1"/>
          <p:nvPr/>
        </p:nvSpPr>
        <p:spPr>
          <a:xfrm>
            <a:off x="3730619" y="2998521"/>
            <a:ext cx="1340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Menor valor</a:t>
            </a:r>
          </a:p>
        </p:txBody>
      </p:sp>
    </p:spTree>
    <p:extLst>
      <p:ext uri="{BB962C8B-B14F-4D97-AF65-F5344CB8AC3E}">
        <p14:creationId xmlns:p14="http://schemas.microsoft.com/office/powerpoint/2010/main" val="1682715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96722" y="58846"/>
            <a:ext cx="85472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/>
              <a:t>Exemplo: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7" name="Elipse 6"/>
          <p:cNvSpPr/>
          <p:nvPr/>
        </p:nvSpPr>
        <p:spPr>
          <a:xfrm>
            <a:off x="8729220" y="0"/>
            <a:ext cx="414779" cy="41478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</a:t>
            </a:r>
          </a:p>
        </p:txBody>
      </p:sp>
      <p:graphicFrame>
        <p:nvGraphicFramePr>
          <p:cNvPr id="3" name="Tabela 2"/>
          <p:cNvGraphicFramePr>
            <a:graphicFrameLocks noGrp="1"/>
          </p:cNvGraphicFramePr>
          <p:nvPr/>
        </p:nvGraphicFramePr>
        <p:xfrm>
          <a:off x="2089608" y="1149555"/>
          <a:ext cx="331195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2390">
                  <a:extLst>
                    <a:ext uri="{9D8B030D-6E8A-4147-A177-3AD203B41FA5}">
                      <a16:colId xmlns:a16="http://schemas.microsoft.com/office/drawing/2014/main" val="19701596"/>
                    </a:ext>
                  </a:extLst>
                </a:gridCol>
                <a:gridCol w="662390">
                  <a:extLst>
                    <a:ext uri="{9D8B030D-6E8A-4147-A177-3AD203B41FA5}">
                      <a16:colId xmlns:a16="http://schemas.microsoft.com/office/drawing/2014/main" val="3900355234"/>
                    </a:ext>
                  </a:extLst>
                </a:gridCol>
                <a:gridCol w="662390">
                  <a:extLst>
                    <a:ext uri="{9D8B030D-6E8A-4147-A177-3AD203B41FA5}">
                      <a16:colId xmlns:a16="http://schemas.microsoft.com/office/drawing/2014/main" val="1544818876"/>
                    </a:ext>
                  </a:extLst>
                </a:gridCol>
                <a:gridCol w="662390">
                  <a:extLst>
                    <a:ext uri="{9D8B030D-6E8A-4147-A177-3AD203B41FA5}">
                      <a16:colId xmlns:a16="http://schemas.microsoft.com/office/drawing/2014/main" val="2634485394"/>
                    </a:ext>
                  </a:extLst>
                </a:gridCol>
                <a:gridCol w="662390">
                  <a:extLst>
                    <a:ext uri="{9D8B030D-6E8A-4147-A177-3AD203B41FA5}">
                      <a16:colId xmlns:a16="http://schemas.microsoft.com/office/drawing/2014/main" val="14765509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-5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2730759"/>
                  </a:ext>
                </a:extLst>
              </a:tr>
            </a:tbl>
          </a:graphicData>
        </a:graphic>
      </p:graphicFrame>
      <p:graphicFrame>
        <p:nvGraphicFramePr>
          <p:cNvPr id="8" name="Tabe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6192433"/>
              </p:ext>
            </p:extLst>
          </p:nvPr>
        </p:nvGraphicFramePr>
        <p:xfrm>
          <a:off x="2089608" y="1707879"/>
          <a:ext cx="331195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2390">
                  <a:extLst>
                    <a:ext uri="{9D8B030D-6E8A-4147-A177-3AD203B41FA5}">
                      <a16:colId xmlns:a16="http://schemas.microsoft.com/office/drawing/2014/main" val="19701596"/>
                    </a:ext>
                  </a:extLst>
                </a:gridCol>
                <a:gridCol w="662390">
                  <a:extLst>
                    <a:ext uri="{9D8B030D-6E8A-4147-A177-3AD203B41FA5}">
                      <a16:colId xmlns:a16="http://schemas.microsoft.com/office/drawing/2014/main" val="3900355234"/>
                    </a:ext>
                  </a:extLst>
                </a:gridCol>
                <a:gridCol w="662390">
                  <a:extLst>
                    <a:ext uri="{9D8B030D-6E8A-4147-A177-3AD203B41FA5}">
                      <a16:colId xmlns:a16="http://schemas.microsoft.com/office/drawing/2014/main" val="1544818876"/>
                    </a:ext>
                  </a:extLst>
                </a:gridCol>
                <a:gridCol w="662390">
                  <a:extLst>
                    <a:ext uri="{9D8B030D-6E8A-4147-A177-3AD203B41FA5}">
                      <a16:colId xmlns:a16="http://schemas.microsoft.com/office/drawing/2014/main" val="2634485394"/>
                    </a:ext>
                  </a:extLst>
                </a:gridCol>
                <a:gridCol w="662390">
                  <a:extLst>
                    <a:ext uri="{9D8B030D-6E8A-4147-A177-3AD203B41FA5}">
                      <a16:colId xmlns:a16="http://schemas.microsoft.com/office/drawing/2014/main" val="14765509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-5</a:t>
                      </a: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2730759"/>
                  </a:ext>
                </a:extLst>
              </a:tr>
            </a:tbl>
          </a:graphicData>
        </a:graphic>
      </p:graphicFrame>
      <p:graphicFrame>
        <p:nvGraphicFramePr>
          <p:cNvPr id="9" name="Tabe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1725054"/>
              </p:ext>
            </p:extLst>
          </p:nvPr>
        </p:nvGraphicFramePr>
        <p:xfrm>
          <a:off x="2089608" y="2273282"/>
          <a:ext cx="331195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2390">
                  <a:extLst>
                    <a:ext uri="{9D8B030D-6E8A-4147-A177-3AD203B41FA5}">
                      <a16:colId xmlns:a16="http://schemas.microsoft.com/office/drawing/2014/main" val="19701596"/>
                    </a:ext>
                  </a:extLst>
                </a:gridCol>
                <a:gridCol w="662390">
                  <a:extLst>
                    <a:ext uri="{9D8B030D-6E8A-4147-A177-3AD203B41FA5}">
                      <a16:colId xmlns:a16="http://schemas.microsoft.com/office/drawing/2014/main" val="3900355234"/>
                    </a:ext>
                  </a:extLst>
                </a:gridCol>
                <a:gridCol w="662390">
                  <a:extLst>
                    <a:ext uri="{9D8B030D-6E8A-4147-A177-3AD203B41FA5}">
                      <a16:colId xmlns:a16="http://schemas.microsoft.com/office/drawing/2014/main" val="1544818876"/>
                    </a:ext>
                  </a:extLst>
                </a:gridCol>
                <a:gridCol w="662390">
                  <a:extLst>
                    <a:ext uri="{9D8B030D-6E8A-4147-A177-3AD203B41FA5}">
                      <a16:colId xmlns:a16="http://schemas.microsoft.com/office/drawing/2014/main" val="2634485394"/>
                    </a:ext>
                  </a:extLst>
                </a:gridCol>
                <a:gridCol w="662390">
                  <a:extLst>
                    <a:ext uri="{9D8B030D-6E8A-4147-A177-3AD203B41FA5}">
                      <a16:colId xmlns:a16="http://schemas.microsoft.com/office/drawing/2014/main" val="14765509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-5</a:t>
                      </a: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2730759"/>
                  </a:ext>
                </a:extLst>
              </a:tr>
            </a:tbl>
          </a:graphicData>
        </a:graphic>
      </p:graphicFrame>
      <p:graphicFrame>
        <p:nvGraphicFramePr>
          <p:cNvPr id="12" name="Tabela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5775095"/>
              </p:ext>
            </p:extLst>
          </p:nvPr>
        </p:nvGraphicFramePr>
        <p:xfrm>
          <a:off x="2089608" y="2831606"/>
          <a:ext cx="331195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2390">
                  <a:extLst>
                    <a:ext uri="{9D8B030D-6E8A-4147-A177-3AD203B41FA5}">
                      <a16:colId xmlns:a16="http://schemas.microsoft.com/office/drawing/2014/main" val="19701596"/>
                    </a:ext>
                  </a:extLst>
                </a:gridCol>
                <a:gridCol w="662390">
                  <a:extLst>
                    <a:ext uri="{9D8B030D-6E8A-4147-A177-3AD203B41FA5}">
                      <a16:colId xmlns:a16="http://schemas.microsoft.com/office/drawing/2014/main" val="3900355234"/>
                    </a:ext>
                  </a:extLst>
                </a:gridCol>
                <a:gridCol w="662390">
                  <a:extLst>
                    <a:ext uri="{9D8B030D-6E8A-4147-A177-3AD203B41FA5}">
                      <a16:colId xmlns:a16="http://schemas.microsoft.com/office/drawing/2014/main" val="1544818876"/>
                    </a:ext>
                  </a:extLst>
                </a:gridCol>
                <a:gridCol w="662390">
                  <a:extLst>
                    <a:ext uri="{9D8B030D-6E8A-4147-A177-3AD203B41FA5}">
                      <a16:colId xmlns:a16="http://schemas.microsoft.com/office/drawing/2014/main" val="2634485394"/>
                    </a:ext>
                  </a:extLst>
                </a:gridCol>
                <a:gridCol w="662390">
                  <a:extLst>
                    <a:ext uri="{9D8B030D-6E8A-4147-A177-3AD203B41FA5}">
                      <a16:colId xmlns:a16="http://schemas.microsoft.com/office/drawing/2014/main" val="14765509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-5</a:t>
                      </a: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</a:t>
                      </a: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2730759"/>
                  </a:ext>
                </a:extLst>
              </a:tr>
            </a:tbl>
          </a:graphicData>
        </a:graphic>
      </p:graphicFrame>
      <p:sp>
        <p:nvSpPr>
          <p:cNvPr id="14" name="Elipse 13"/>
          <p:cNvSpPr/>
          <p:nvPr/>
        </p:nvSpPr>
        <p:spPr>
          <a:xfrm>
            <a:off x="4842078" y="2783555"/>
            <a:ext cx="461913" cy="448087"/>
          </a:xfrm>
          <a:prstGeom prst="ellipse">
            <a:avLst/>
          </a:prstGeom>
          <a:noFill/>
          <a:ln w="28575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11" name="Tabe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636896"/>
              </p:ext>
            </p:extLst>
          </p:nvPr>
        </p:nvGraphicFramePr>
        <p:xfrm>
          <a:off x="2075467" y="3201039"/>
          <a:ext cx="331195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2390">
                  <a:extLst>
                    <a:ext uri="{9D8B030D-6E8A-4147-A177-3AD203B41FA5}">
                      <a16:colId xmlns:a16="http://schemas.microsoft.com/office/drawing/2014/main" val="3910023344"/>
                    </a:ext>
                  </a:extLst>
                </a:gridCol>
                <a:gridCol w="662390">
                  <a:extLst>
                    <a:ext uri="{9D8B030D-6E8A-4147-A177-3AD203B41FA5}">
                      <a16:colId xmlns:a16="http://schemas.microsoft.com/office/drawing/2014/main" val="1005337081"/>
                    </a:ext>
                  </a:extLst>
                </a:gridCol>
                <a:gridCol w="662390">
                  <a:extLst>
                    <a:ext uri="{9D8B030D-6E8A-4147-A177-3AD203B41FA5}">
                      <a16:colId xmlns:a16="http://schemas.microsoft.com/office/drawing/2014/main" val="3106885781"/>
                    </a:ext>
                  </a:extLst>
                </a:gridCol>
                <a:gridCol w="662390">
                  <a:extLst>
                    <a:ext uri="{9D8B030D-6E8A-4147-A177-3AD203B41FA5}">
                      <a16:colId xmlns:a16="http://schemas.microsoft.com/office/drawing/2014/main" val="3056271365"/>
                    </a:ext>
                  </a:extLst>
                </a:gridCol>
                <a:gridCol w="662390">
                  <a:extLst>
                    <a:ext uri="{9D8B030D-6E8A-4147-A177-3AD203B41FA5}">
                      <a16:colId xmlns:a16="http://schemas.microsoft.com/office/drawing/2014/main" val="337060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400" b="1" i="0" dirty="0">
                          <a:solidFill>
                            <a:srgbClr val="0000FF"/>
                          </a:solidFill>
                          <a:latin typeface="TechnicBold" panose="00000400000000000000" pitchFamily="2" charset="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i="0" dirty="0">
                          <a:solidFill>
                            <a:srgbClr val="0000FF"/>
                          </a:solidFill>
                          <a:latin typeface="TechnicBold" panose="00000400000000000000" pitchFamily="2" charset="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i="0" dirty="0">
                          <a:solidFill>
                            <a:srgbClr val="0000FF"/>
                          </a:solidFill>
                          <a:latin typeface="TechnicBold" panose="00000400000000000000" pitchFamily="2" charset="2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i="0" dirty="0">
                          <a:solidFill>
                            <a:srgbClr val="0000FF"/>
                          </a:solidFill>
                          <a:latin typeface="TechnicBold" panose="00000400000000000000" pitchFamily="2" charset="2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i="0" dirty="0">
                          <a:solidFill>
                            <a:srgbClr val="0000FF"/>
                          </a:solidFill>
                          <a:latin typeface="TechnicBold" panose="00000400000000000000" pitchFamily="2" charset="2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2372082"/>
                  </a:ext>
                </a:extLst>
              </a:tr>
            </a:tbl>
          </a:graphicData>
        </a:graphic>
      </p:graphicFrame>
      <p:cxnSp>
        <p:nvCxnSpPr>
          <p:cNvPr id="13" name="Conector de Seta Reta 12"/>
          <p:cNvCxnSpPr/>
          <p:nvPr/>
        </p:nvCxnSpPr>
        <p:spPr>
          <a:xfrm>
            <a:off x="4079414" y="3571879"/>
            <a:ext cx="1308003" cy="0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aixaDeTexto 14"/>
          <p:cNvSpPr txBox="1"/>
          <p:nvPr/>
        </p:nvSpPr>
        <p:spPr>
          <a:xfrm>
            <a:off x="4079414" y="3564139"/>
            <a:ext cx="1340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Menor valor</a:t>
            </a:r>
          </a:p>
        </p:txBody>
      </p:sp>
    </p:spTree>
    <p:extLst>
      <p:ext uri="{BB962C8B-B14F-4D97-AF65-F5344CB8AC3E}">
        <p14:creationId xmlns:p14="http://schemas.microsoft.com/office/powerpoint/2010/main" val="1392179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96722" y="58846"/>
            <a:ext cx="85472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/>
              <a:t>Exemplo: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7" name="Elipse 6"/>
          <p:cNvSpPr/>
          <p:nvPr/>
        </p:nvSpPr>
        <p:spPr>
          <a:xfrm>
            <a:off x="8729220" y="0"/>
            <a:ext cx="414779" cy="41478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</a:t>
            </a:r>
          </a:p>
        </p:txBody>
      </p:sp>
      <p:graphicFrame>
        <p:nvGraphicFramePr>
          <p:cNvPr id="3" name="Tabela 2"/>
          <p:cNvGraphicFramePr>
            <a:graphicFrameLocks noGrp="1"/>
          </p:cNvGraphicFramePr>
          <p:nvPr/>
        </p:nvGraphicFramePr>
        <p:xfrm>
          <a:off x="2089608" y="1149555"/>
          <a:ext cx="331195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2390">
                  <a:extLst>
                    <a:ext uri="{9D8B030D-6E8A-4147-A177-3AD203B41FA5}">
                      <a16:colId xmlns:a16="http://schemas.microsoft.com/office/drawing/2014/main" val="19701596"/>
                    </a:ext>
                  </a:extLst>
                </a:gridCol>
                <a:gridCol w="662390">
                  <a:extLst>
                    <a:ext uri="{9D8B030D-6E8A-4147-A177-3AD203B41FA5}">
                      <a16:colId xmlns:a16="http://schemas.microsoft.com/office/drawing/2014/main" val="3900355234"/>
                    </a:ext>
                  </a:extLst>
                </a:gridCol>
                <a:gridCol w="662390">
                  <a:extLst>
                    <a:ext uri="{9D8B030D-6E8A-4147-A177-3AD203B41FA5}">
                      <a16:colId xmlns:a16="http://schemas.microsoft.com/office/drawing/2014/main" val="1544818876"/>
                    </a:ext>
                  </a:extLst>
                </a:gridCol>
                <a:gridCol w="662390">
                  <a:extLst>
                    <a:ext uri="{9D8B030D-6E8A-4147-A177-3AD203B41FA5}">
                      <a16:colId xmlns:a16="http://schemas.microsoft.com/office/drawing/2014/main" val="2634485394"/>
                    </a:ext>
                  </a:extLst>
                </a:gridCol>
                <a:gridCol w="662390">
                  <a:extLst>
                    <a:ext uri="{9D8B030D-6E8A-4147-A177-3AD203B41FA5}">
                      <a16:colId xmlns:a16="http://schemas.microsoft.com/office/drawing/2014/main" val="14765509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-5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2730759"/>
                  </a:ext>
                </a:extLst>
              </a:tr>
            </a:tbl>
          </a:graphicData>
        </a:graphic>
      </p:graphicFrame>
      <p:graphicFrame>
        <p:nvGraphicFramePr>
          <p:cNvPr id="8" name="Tabe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4390912"/>
              </p:ext>
            </p:extLst>
          </p:nvPr>
        </p:nvGraphicFramePr>
        <p:xfrm>
          <a:off x="2089608" y="1707879"/>
          <a:ext cx="331195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2390">
                  <a:extLst>
                    <a:ext uri="{9D8B030D-6E8A-4147-A177-3AD203B41FA5}">
                      <a16:colId xmlns:a16="http://schemas.microsoft.com/office/drawing/2014/main" val="19701596"/>
                    </a:ext>
                  </a:extLst>
                </a:gridCol>
                <a:gridCol w="662390">
                  <a:extLst>
                    <a:ext uri="{9D8B030D-6E8A-4147-A177-3AD203B41FA5}">
                      <a16:colId xmlns:a16="http://schemas.microsoft.com/office/drawing/2014/main" val="3900355234"/>
                    </a:ext>
                  </a:extLst>
                </a:gridCol>
                <a:gridCol w="662390">
                  <a:extLst>
                    <a:ext uri="{9D8B030D-6E8A-4147-A177-3AD203B41FA5}">
                      <a16:colId xmlns:a16="http://schemas.microsoft.com/office/drawing/2014/main" val="1544818876"/>
                    </a:ext>
                  </a:extLst>
                </a:gridCol>
                <a:gridCol w="662390">
                  <a:extLst>
                    <a:ext uri="{9D8B030D-6E8A-4147-A177-3AD203B41FA5}">
                      <a16:colId xmlns:a16="http://schemas.microsoft.com/office/drawing/2014/main" val="2634485394"/>
                    </a:ext>
                  </a:extLst>
                </a:gridCol>
                <a:gridCol w="662390">
                  <a:extLst>
                    <a:ext uri="{9D8B030D-6E8A-4147-A177-3AD203B41FA5}">
                      <a16:colId xmlns:a16="http://schemas.microsoft.com/office/drawing/2014/main" val="14765509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-5</a:t>
                      </a: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2730759"/>
                  </a:ext>
                </a:extLst>
              </a:tr>
            </a:tbl>
          </a:graphicData>
        </a:graphic>
      </p:graphicFrame>
      <p:graphicFrame>
        <p:nvGraphicFramePr>
          <p:cNvPr id="9" name="Tabe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1015694"/>
              </p:ext>
            </p:extLst>
          </p:nvPr>
        </p:nvGraphicFramePr>
        <p:xfrm>
          <a:off x="2089608" y="2273282"/>
          <a:ext cx="331195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2390">
                  <a:extLst>
                    <a:ext uri="{9D8B030D-6E8A-4147-A177-3AD203B41FA5}">
                      <a16:colId xmlns:a16="http://schemas.microsoft.com/office/drawing/2014/main" val="19701596"/>
                    </a:ext>
                  </a:extLst>
                </a:gridCol>
                <a:gridCol w="662390">
                  <a:extLst>
                    <a:ext uri="{9D8B030D-6E8A-4147-A177-3AD203B41FA5}">
                      <a16:colId xmlns:a16="http://schemas.microsoft.com/office/drawing/2014/main" val="3900355234"/>
                    </a:ext>
                  </a:extLst>
                </a:gridCol>
                <a:gridCol w="662390">
                  <a:extLst>
                    <a:ext uri="{9D8B030D-6E8A-4147-A177-3AD203B41FA5}">
                      <a16:colId xmlns:a16="http://schemas.microsoft.com/office/drawing/2014/main" val="1544818876"/>
                    </a:ext>
                  </a:extLst>
                </a:gridCol>
                <a:gridCol w="662390">
                  <a:extLst>
                    <a:ext uri="{9D8B030D-6E8A-4147-A177-3AD203B41FA5}">
                      <a16:colId xmlns:a16="http://schemas.microsoft.com/office/drawing/2014/main" val="2634485394"/>
                    </a:ext>
                  </a:extLst>
                </a:gridCol>
                <a:gridCol w="662390">
                  <a:extLst>
                    <a:ext uri="{9D8B030D-6E8A-4147-A177-3AD203B41FA5}">
                      <a16:colId xmlns:a16="http://schemas.microsoft.com/office/drawing/2014/main" val="14765509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-5</a:t>
                      </a: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2730759"/>
                  </a:ext>
                </a:extLst>
              </a:tr>
            </a:tbl>
          </a:graphicData>
        </a:graphic>
      </p:graphicFrame>
      <p:graphicFrame>
        <p:nvGraphicFramePr>
          <p:cNvPr id="12" name="Tabela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653018"/>
              </p:ext>
            </p:extLst>
          </p:nvPr>
        </p:nvGraphicFramePr>
        <p:xfrm>
          <a:off x="2089608" y="2831606"/>
          <a:ext cx="331195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2390">
                  <a:extLst>
                    <a:ext uri="{9D8B030D-6E8A-4147-A177-3AD203B41FA5}">
                      <a16:colId xmlns:a16="http://schemas.microsoft.com/office/drawing/2014/main" val="19701596"/>
                    </a:ext>
                  </a:extLst>
                </a:gridCol>
                <a:gridCol w="662390">
                  <a:extLst>
                    <a:ext uri="{9D8B030D-6E8A-4147-A177-3AD203B41FA5}">
                      <a16:colId xmlns:a16="http://schemas.microsoft.com/office/drawing/2014/main" val="3900355234"/>
                    </a:ext>
                  </a:extLst>
                </a:gridCol>
                <a:gridCol w="662390">
                  <a:extLst>
                    <a:ext uri="{9D8B030D-6E8A-4147-A177-3AD203B41FA5}">
                      <a16:colId xmlns:a16="http://schemas.microsoft.com/office/drawing/2014/main" val="1544818876"/>
                    </a:ext>
                  </a:extLst>
                </a:gridCol>
                <a:gridCol w="662390">
                  <a:extLst>
                    <a:ext uri="{9D8B030D-6E8A-4147-A177-3AD203B41FA5}">
                      <a16:colId xmlns:a16="http://schemas.microsoft.com/office/drawing/2014/main" val="2634485394"/>
                    </a:ext>
                  </a:extLst>
                </a:gridCol>
                <a:gridCol w="662390">
                  <a:extLst>
                    <a:ext uri="{9D8B030D-6E8A-4147-A177-3AD203B41FA5}">
                      <a16:colId xmlns:a16="http://schemas.microsoft.com/office/drawing/2014/main" val="14765509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-5</a:t>
                      </a: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</a:t>
                      </a: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2730759"/>
                  </a:ext>
                </a:extLst>
              </a:tr>
            </a:tbl>
          </a:graphicData>
        </a:graphic>
      </p:graphicFrame>
      <p:graphicFrame>
        <p:nvGraphicFramePr>
          <p:cNvPr id="13" name="Tabela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4628165"/>
              </p:ext>
            </p:extLst>
          </p:nvPr>
        </p:nvGraphicFramePr>
        <p:xfrm>
          <a:off x="2089608" y="3364273"/>
          <a:ext cx="331195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2390">
                  <a:extLst>
                    <a:ext uri="{9D8B030D-6E8A-4147-A177-3AD203B41FA5}">
                      <a16:colId xmlns:a16="http://schemas.microsoft.com/office/drawing/2014/main" val="19701596"/>
                    </a:ext>
                  </a:extLst>
                </a:gridCol>
                <a:gridCol w="662390">
                  <a:extLst>
                    <a:ext uri="{9D8B030D-6E8A-4147-A177-3AD203B41FA5}">
                      <a16:colId xmlns:a16="http://schemas.microsoft.com/office/drawing/2014/main" val="3900355234"/>
                    </a:ext>
                  </a:extLst>
                </a:gridCol>
                <a:gridCol w="662390">
                  <a:extLst>
                    <a:ext uri="{9D8B030D-6E8A-4147-A177-3AD203B41FA5}">
                      <a16:colId xmlns:a16="http://schemas.microsoft.com/office/drawing/2014/main" val="1544818876"/>
                    </a:ext>
                  </a:extLst>
                </a:gridCol>
                <a:gridCol w="662390">
                  <a:extLst>
                    <a:ext uri="{9D8B030D-6E8A-4147-A177-3AD203B41FA5}">
                      <a16:colId xmlns:a16="http://schemas.microsoft.com/office/drawing/2014/main" val="2634485394"/>
                    </a:ext>
                  </a:extLst>
                </a:gridCol>
                <a:gridCol w="662390">
                  <a:extLst>
                    <a:ext uri="{9D8B030D-6E8A-4147-A177-3AD203B41FA5}">
                      <a16:colId xmlns:a16="http://schemas.microsoft.com/office/drawing/2014/main" val="14765509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-5</a:t>
                      </a: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</a:t>
                      </a: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7</a:t>
                      </a: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27307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3615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96722" y="58846"/>
            <a:ext cx="85472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/>
              <a:t>Exemplo: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7" name="Elipse 6"/>
          <p:cNvSpPr/>
          <p:nvPr/>
        </p:nvSpPr>
        <p:spPr>
          <a:xfrm>
            <a:off x="8729220" y="0"/>
            <a:ext cx="414779" cy="41478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</a:t>
            </a:r>
          </a:p>
        </p:txBody>
      </p:sp>
      <p:graphicFrame>
        <p:nvGraphicFramePr>
          <p:cNvPr id="3" name="Tabela 2"/>
          <p:cNvGraphicFramePr>
            <a:graphicFrameLocks noGrp="1"/>
          </p:cNvGraphicFramePr>
          <p:nvPr/>
        </p:nvGraphicFramePr>
        <p:xfrm>
          <a:off x="2089608" y="1149555"/>
          <a:ext cx="331195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2390">
                  <a:extLst>
                    <a:ext uri="{9D8B030D-6E8A-4147-A177-3AD203B41FA5}">
                      <a16:colId xmlns:a16="http://schemas.microsoft.com/office/drawing/2014/main" val="19701596"/>
                    </a:ext>
                  </a:extLst>
                </a:gridCol>
                <a:gridCol w="662390">
                  <a:extLst>
                    <a:ext uri="{9D8B030D-6E8A-4147-A177-3AD203B41FA5}">
                      <a16:colId xmlns:a16="http://schemas.microsoft.com/office/drawing/2014/main" val="3900355234"/>
                    </a:ext>
                  </a:extLst>
                </a:gridCol>
                <a:gridCol w="662390">
                  <a:extLst>
                    <a:ext uri="{9D8B030D-6E8A-4147-A177-3AD203B41FA5}">
                      <a16:colId xmlns:a16="http://schemas.microsoft.com/office/drawing/2014/main" val="1544818876"/>
                    </a:ext>
                  </a:extLst>
                </a:gridCol>
                <a:gridCol w="662390">
                  <a:extLst>
                    <a:ext uri="{9D8B030D-6E8A-4147-A177-3AD203B41FA5}">
                      <a16:colId xmlns:a16="http://schemas.microsoft.com/office/drawing/2014/main" val="2634485394"/>
                    </a:ext>
                  </a:extLst>
                </a:gridCol>
                <a:gridCol w="662390">
                  <a:extLst>
                    <a:ext uri="{9D8B030D-6E8A-4147-A177-3AD203B41FA5}">
                      <a16:colId xmlns:a16="http://schemas.microsoft.com/office/drawing/2014/main" val="14765509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-5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2730759"/>
                  </a:ext>
                </a:extLst>
              </a:tr>
            </a:tbl>
          </a:graphicData>
        </a:graphic>
      </p:graphicFrame>
      <p:graphicFrame>
        <p:nvGraphicFramePr>
          <p:cNvPr id="8" name="Tabela 7"/>
          <p:cNvGraphicFramePr>
            <a:graphicFrameLocks noGrp="1"/>
          </p:cNvGraphicFramePr>
          <p:nvPr/>
        </p:nvGraphicFramePr>
        <p:xfrm>
          <a:off x="2089608" y="1707879"/>
          <a:ext cx="331195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2390">
                  <a:extLst>
                    <a:ext uri="{9D8B030D-6E8A-4147-A177-3AD203B41FA5}">
                      <a16:colId xmlns:a16="http://schemas.microsoft.com/office/drawing/2014/main" val="19701596"/>
                    </a:ext>
                  </a:extLst>
                </a:gridCol>
                <a:gridCol w="662390">
                  <a:extLst>
                    <a:ext uri="{9D8B030D-6E8A-4147-A177-3AD203B41FA5}">
                      <a16:colId xmlns:a16="http://schemas.microsoft.com/office/drawing/2014/main" val="3900355234"/>
                    </a:ext>
                  </a:extLst>
                </a:gridCol>
                <a:gridCol w="662390">
                  <a:extLst>
                    <a:ext uri="{9D8B030D-6E8A-4147-A177-3AD203B41FA5}">
                      <a16:colId xmlns:a16="http://schemas.microsoft.com/office/drawing/2014/main" val="1544818876"/>
                    </a:ext>
                  </a:extLst>
                </a:gridCol>
                <a:gridCol w="662390">
                  <a:extLst>
                    <a:ext uri="{9D8B030D-6E8A-4147-A177-3AD203B41FA5}">
                      <a16:colId xmlns:a16="http://schemas.microsoft.com/office/drawing/2014/main" val="2634485394"/>
                    </a:ext>
                  </a:extLst>
                </a:gridCol>
                <a:gridCol w="662390">
                  <a:extLst>
                    <a:ext uri="{9D8B030D-6E8A-4147-A177-3AD203B41FA5}">
                      <a16:colId xmlns:a16="http://schemas.microsoft.com/office/drawing/2014/main" val="14765509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-5</a:t>
                      </a: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2730759"/>
                  </a:ext>
                </a:extLst>
              </a:tr>
            </a:tbl>
          </a:graphicData>
        </a:graphic>
      </p:graphicFrame>
      <p:graphicFrame>
        <p:nvGraphicFramePr>
          <p:cNvPr id="9" name="Tabela 8"/>
          <p:cNvGraphicFramePr>
            <a:graphicFrameLocks noGrp="1"/>
          </p:cNvGraphicFramePr>
          <p:nvPr/>
        </p:nvGraphicFramePr>
        <p:xfrm>
          <a:off x="2089608" y="2273282"/>
          <a:ext cx="331195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2390">
                  <a:extLst>
                    <a:ext uri="{9D8B030D-6E8A-4147-A177-3AD203B41FA5}">
                      <a16:colId xmlns:a16="http://schemas.microsoft.com/office/drawing/2014/main" val="19701596"/>
                    </a:ext>
                  </a:extLst>
                </a:gridCol>
                <a:gridCol w="662390">
                  <a:extLst>
                    <a:ext uri="{9D8B030D-6E8A-4147-A177-3AD203B41FA5}">
                      <a16:colId xmlns:a16="http://schemas.microsoft.com/office/drawing/2014/main" val="3900355234"/>
                    </a:ext>
                  </a:extLst>
                </a:gridCol>
                <a:gridCol w="662390">
                  <a:extLst>
                    <a:ext uri="{9D8B030D-6E8A-4147-A177-3AD203B41FA5}">
                      <a16:colId xmlns:a16="http://schemas.microsoft.com/office/drawing/2014/main" val="1544818876"/>
                    </a:ext>
                  </a:extLst>
                </a:gridCol>
                <a:gridCol w="662390">
                  <a:extLst>
                    <a:ext uri="{9D8B030D-6E8A-4147-A177-3AD203B41FA5}">
                      <a16:colId xmlns:a16="http://schemas.microsoft.com/office/drawing/2014/main" val="2634485394"/>
                    </a:ext>
                  </a:extLst>
                </a:gridCol>
                <a:gridCol w="662390">
                  <a:extLst>
                    <a:ext uri="{9D8B030D-6E8A-4147-A177-3AD203B41FA5}">
                      <a16:colId xmlns:a16="http://schemas.microsoft.com/office/drawing/2014/main" val="14765509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-5</a:t>
                      </a: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2730759"/>
                  </a:ext>
                </a:extLst>
              </a:tr>
            </a:tbl>
          </a:graphicData>
        </a:graphic>
      </p:graphicFrame>
      <p:graphicFrame>
        <p:nvGraphicFramePr>
          <p:cNvPr id="12" name="Tabela 11"/>
          <p:cNvGraphicFramePr>
            <a:graphicFrameLocks noGrp="1"/>
          </p:cNvGraphicFramePr>
          <p:nvPr/>
        </p:nvGraphicFramePr>
        <p:xfrm>
          <a:off x="2089608" y="2831606"/>
          <a:ext cx="331195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2390">
                  <a:extLst>
                    <a:ext uri="{9D8B030D-6E8A-4147-A177-3AD203B41FA5}">
                      <a16:colId xmlns:a16="http://schemas.microsoft.com/office/drawing/2014/main" val="19701596"/>
                    </a:ext>
                  </a:extLst>
                </a:gridCol>
                <a:gridCol w="662390">
                  <a:extLst>
                    <a:ext uri="{9D8B030D-6E8A-4147-A177-3AD203B41FA5}">
                      <a16:colId xmlns:a16="http://schemas.microsoft.com/office/drawing/2014/main" val="3900355234"/>
                    </a:ext>
                  </a:extLst>
                </a:gridCol>
                <a:gridCol w="662390">
                  <a:extLst>
                    <a:ext uri="{9D8B030D-6E8A-4147-A177-3AD203B41FA5}">
                      <a16:colId xmlns:a16="http://schemas.microsoft.com/office/drawing/2014/main" val="1544818876"/>
                    </a:ext>
                  </a:extLst>
                </a:gridCol>
                <a:gridCol w="662390">
                  <a:extLst>
                    <a:ext uri="{9D8B030D-6E8A-4147-A177-3AD203B41FA5}">
                      <a16:colId xmlns:a16="http://schemas.microsoft.com/office/drawing/2014/main" val="2634485394"/>
                    </a:ext>
                  </a:extLst>
                </a:gridCol>
                <a:gridCol w="662390">
                  <a:extLst>
                    <a:ext uri="{9D8B030D-6E8A-4147-A177-3AD203B41FA5}">
                      <a16:colId xmlns:a16="http://schemas.microsoft.com/office/drawing/2014/main" val="14765509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-5</a:t>
                      </a: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</a:t>
                      </a: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2730759"/>
                  </a:ext>
                </a:extLst>
              </a:tr>
            </a:tbl>
          </a:graphicData>
        </a:graphic>
      </p:graphicFrame>
      <p:graphicFrame>
        <p:nvGraphicFramePr>
          <p:cNvPr id="13" name="Tabela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5017532"/>
              </p:ext>
            </p:extLst>
          </p:nvPr>
        </p:nvGraphicFramePr>
        <p:xfrm>
          <a:off x="2089608" y="3364273"/>
          <a:ext cx="331195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2390">
                  <a:extLst>
                    <a:ext uri="{9D8B030D-6E8A-4147-A177-3AD203B41FA5}">
                      <a16:colId xmlns:a16="http://schemas.microsoft.com/office/drawing/2014/main" val="19701596"/>
                    </a:ext>
                  </a:extLst>
                </a:gridCol>
                <a:gridCol w="662390">
                  <a:extLst>
                    <a:ext uri="{9D8B030D-6E8A-4147-A177-3AD203B41FA5}">
                      <a16:colId xmlns:a16="http://schemas.microsoft.com/office/drawing/2014/main" val="3900355234"/>
                    </a:ext>
                  </a:extLst>
                </a:gridCol>
                <a:gridCol w="662390">
                  <a:extLst>
                    <a:ext uri="{9D8B030D-6E8A-4147-A177-3AD203B41FA5}">
                      <a16:colId xmlns:a16="http://schemas.microsoft.com/office/drawing/2014/main" val="1544818876"/>
                    </a:ext>
                  </a:extLst>
                </a:gridCol>
                <a:gridCol w="662390">
                  <a:extLst>
                    <a:ext uri="{9D8B030D-6E8A-4147-A177-3AD203B41FA5}">
                      <a16:colId xmlns:a16="http://schemas.microsoft.com/office/drawing/2014/main" val="2634485394"/>
                    </a:ext>
                  </a:extLst>
                </a:gridCol>
                <a:gridCol w="662390">
                  <a:extLst>
                    <a:ext uri="{9D8B030D-6E8A-4147-A177-3AD203B41FA5}">
                      <a16:colId xmlns:a16="http://schemas.microsoft.com/office/drawing/2014/main" val="14765509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-5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7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2730759"/>
                  </a:ext>
                </a:extLst>
              </a:tr>
            </a:tbl>
          </a:graphicData>
        </a:graphic>
      </p:graphicFrame>
      <p:sp>
        <p:nvSpPr>
          <p:cNvPr id="6" name="CaixaDeTexto 5"/>
          <p:cNvSpPr txBox="1"/>
          <p:nvPr/>
        </p:nvSpPr>
        <p:spPr>
          <a:xfrm>
            <a:off x="5703216" y="3365781"/>
            <a:ext cx="1922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Arranjo ordenado!</a:t>
            </a:r>
          </a:p>
        </p:txBody>
      </p:sp>
    </p:spTree>
    <p:extLst>
      <p:ext uri="{BB962C8B-B14F-4D97-AF65-F5344CB8AC3E}">
        <p14:creationId xmlns:p14="http://schemas.microsoft.com/office/powerpoint/2010/main" val="24080988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96722" y="58846"/>
            <a:ext cx="8547277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/>
              <a:t>Algoritmo:</a:t>
            </a:r>
          </a:p>
          <a:p>
            <a:endParaRPr lang="pt-BR" sz="2400" dirty="0"/>
          </a:p>
          <a:p>
            <a:r>
              <a:rPr lang="pt-BR" sz="2400" dirty="0">
                <a:solidFill>
                  <a:srgbClr val="0000FF"/>
                </a:solidFill>
                <a:latin typeface="Consolas" panose="020B0609020204030204" pitchFamily="49" charset="0"/>
              </a:rPr>
              <a:t>Para i = 0 até n-2:</a:t>
            </a:r>
          </a:p>
          <a:p>
            <a:r>
              <a:rPr lang="pt-BR" sz="24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pt-B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# Encontre o menor elemento de i até n-1:</a:t>
            </a:r>
          </a:p>
          <a:p>
            <a:r>
              <a:rPr lang="pt-BR" sz="24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pt-BR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i_menor</a:t>
            </a:r>
            <a:r>
              <a:rPr lang="pt-BR" sz="2400" dirty="0">
                <a:solidFill>
                  <a:srgbClr val="0000FF"/>
                </a:solidFill>
                <a:latin typeface="Consolas" panose="020B0609020204030204" pitchFamily="49" charset="0"/>
              </a:rPr>
              <a:t> = i</a:t>
            </a:r>
          </a:p>
          <a:p>
            <a:r>
              <a:rPr lang="pt-BR" sz="2400" dirty="0">
                <a:solidFill>
                  <a:srgbClr val="0000FF"/>
                </a:solidFill>
                <a:latin typeface="Consolas" panose="020B0609020204030204" pitchFamily="49" charset="0"/>
              </a:rPr>
              <a:t>    Para j = i+1 até n-1:</a:t>
            </a:r>
          </a:p>
          <a:p>
            <a:r>
              <a:rPr lang="pt-BR" sz="2400" dirty="0">
                <a:solidFill>
                  <a:srgbClr val="0000FF"/>
                </a:solidFill>
                <a:latin typeface="Consolas" panose="020B0609020204030204" pitchFamily="49" charset="0"/>
              </a:rPr>
              <a:t>        Se v[j] &lt; v[</a:t>
            </a:r>
            <a:r>
              <a:rPr lang="pt-BR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i_menor</a:t>
            </a:r>
            <a:r>
              <a:rPr lang="pt-BR" sz="2400" dirty="0">
                <a:solidFill>
                  <a:srgbClr val="0000FF"/>
                </a:solidFill>
                <a:latin typeface="Consolas" panose="020B0609020204030204" pitchFamily="49" charset="0"/>
              </a:rPr>
              <a:t>]:</a:t>
            </a:r>
          </a:p>
          <a:p>
            <a:r>
              <a:rPr lang="pt-BR" sz="2400" dirty="0">
                <a:solidFill>
                  <a:srgbClr val="0000FF"/>
                </a:solidFill>
                <a:latin typeface="Consolas" panose="020B0609020204030204" pitchFamily="49" charset="0"/>
              </a:rPr>
              <a:t>            </a:t>
            </a:r>
            <a:r>
              <a:rPr lang="pt-BR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i_menor</a:t>
            </a:r>
            <a:r>
              <a:rPr lang="pt-BR" sz="2400" dirty="0">
                <a:solidFill>
                  <a:srgbClr val="0000FF"/>
                </a:solidFill>
                <a:latin typeface="Consolas" panose="020B0609020204030204" pitchFamily="49" charset="0"/>
              </a:rPr>
              <a:t> = j</a:t>
            </a:r>
          </a:p>
          <a:p>
            <a:r>
              <a:rPr lang="pt-BR" sz="24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pt-B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# Se </a:t>
            </a:r>
            <a:r>
              <a:rPr lang="pt-B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i_menor</a:t>
            </a:r>
            <a:r>
              <a:rPr lang="pt-B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diferente de i, trocar os dois:</a:t>
            </a:r>
          </a:p>
          <a:p>
            <a:r>
              <a:rPr lang="pt-BR" sz="2400" dirty="0">
                <a:solidFill>
                  <a:srgbClr val="0000FF"/>
                </a:solidFill>
                <a:latin typeface="Consolas" panose="020B0609020204030204" pitchFamily="49" charset="0"/>
              </a:rPr>
              <a:t>    Se </a:t>
            </a:r>
            <a:r>
              <a:rPr lang="pt-BR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i_menor</a:t>
            </a:r>
            <a:r>
              <a:rPr lang="pt-BR" sz="2400" dirty="0">
                <a:solidFill>
                  <a:srgbClr val="0000FF"/>
                </a:solidFill>
                <a:latin typeface="Consolas" panose="020B0609020204030204" pitchFamily="49" charset="0"/>
              </a:rPr>
              <a:t> != i:</a:t>
            </a:r>
          </a:p>
          <a:p>
            <a:r>
              <a:rPr lang="pt-BR" sz="2400" dirty="0">
                <a:solidFill>
                  <a:srgbClr val="0000FF"/>
                </a:solidFill>
                <a:latin typeface="Consolas" panose="020B0609020204030204" pitchFamily="49" charset="0"/>
              </a:rPr>
              <a:t>        Trocar v[i] com v[</a:t>
            </a:r>
            <a:r>
              <a:rPr lang="pt-BR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i_menor</a:t>
            </a:r>
            <a:r>
              <a:rPr lang="pt-BR" sz="2400" dirty="0">
                <a:solidFill>
                  <a:srgbClr val="0000FF"/>
                </a:solidFill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7" name="Elipse 6"/>
          <p:cNvSpPr/>
          <p:nvPr/>
        </p:nvSpPr>
        <p:spPr>
          <a:xfrm>
            <a:off x="8729220" y="0"/>
            <a:ext cx="414779" cy="41478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8346842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1586</TotalTime>
  <Words>380</Words>
  <Application>Microsoft Office PowerPoint</Application>
  <PresentationFormat>Apresentação na tela (4:3)</PresentationFormat>
  <Paragraphs>190</Paragraphs>
  <Slides>10</Slides>
  <Notes>9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Consolas</vt:lpstr>
      <vt:lpstr>Courier New</vt:lpstr>
      <vt:lpstr>TechnicBold</vt:lpstr>
      <vt:lpstr>Times New Roman</vt:lpstr>
      <vt:lpstr>Office Theme</vt:lpstr>
      <vt:lpstr>INF 100 – Introdução à Programação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Mauro Nacif Rocha</dc:creator>
  <cp:lastModifiedBy>Mauro Rocha</cp:lastModifiedBy>
  <cp:revision>132</cp:revision>
  <cp:lastPrinted>2016-06-20T12:17:25Z</cp:lastPrinted>
  <dcterms:created xsi:type="dcterms:W3CDTF">2014-08-12T23:41:26Z</dcterms:created>
  <dcterms:modified xsi:type="dcterms:W3CDTF">2016-11-24T18:41:03Z</dcterms:modified>
</cp:coreProperties>
</file>