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g"/>
  <Override PartName="/ppt/notesSlides/notesSlide2.xml" ContentType="application/vnd.openxmlformats-officedocument.presentationml.notesSlide+xml"/>
  <Override PartName="/ppt/media/image13.jpg" ContentType="image/jpg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media/image24.jpg" ContentType="image/jpg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media/image49.jpg" ContentType="image/jpg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  <p:sldMasterId id="2147483673" r:id="rId5"/>
  </p:sldMasterIdLst>
  <p:notesMasterIdLst>
    <p:notesMasterId r:id="rId21"/>
  </p:notesMasterIdLst>
  <p:handoutMasterIdLst>
    <p:handoutMasterId r:id="rId22"/>
  </p:handoutMasterIdLst>
  <p:sldIdLst>
    <p:sldId id="256" r:id="rId6"/>
    <p:sldId id="278" r:id="rId7"/>
    <p:sldId id="279" r:id="rId8"/>
    <p:sldId id="294" r:id="rId9"/>
    <p:sldId id="299" r:id="rId10"/>
    <p:sldId id="295" r:id="rId11"/>
    <p:sldId id="301" r:id="rId12"/>
    <p:sldId id="300" r:id="rId13"/>
    <p:sldId id="302" r:id="rId14"/>
    <p:sldId id="303" r:id="rId15"/>
    <p:sldId id="304" r:id="rId16"/>
    <p:sldId id="306" r:id="rId17"/>
    <p:sldId id="307" r:id="rId18"/>
    <p:sldId id="308" r:id="rId19"/>
    <p:sldId id="290" r:id="rId20"/>
  </p:sldIdLst>
  <p:sldSz cx="9144000" cy="6858000" type="screen4x3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0CE"/>
    <a:srgbClr val="7453D5"/>
    <a:srgbClr val="D56D6D"/>
    <a:srgbClr val="7EC492"/>
    <a:srgbClr val="D78829"/>
    <a:srgbClr val="DE2222"/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4" autoAdjust="0"/>
    <p:restoredTop sz="95461" autoAdjust="0"/>
  </p:normalViewPr>
  <p:slideViewPr>
    <p:cSldViewPr snapToGrid="0">
      <p:cViewPr>
        <p:scale>
          <a:sx n="119" d="100"/>
          <a:sy n="119" d="100"/>
        </p:scale>
        <p:origin x="14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7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Лист1!$A$2:$A$6</c:f>
              <c:numCache>
                <c:formatCode>General</c:formatCode>
                <c:ptCount val="5"/>
                <c:pt idx="0">
                  <c:v>10</c:v>
                </c:pt>
                <c:pt idx="1">
                  <c:v>20</c:v>
                </c:pt>
                <c:pt idx="2">
                  <c:v>50</c:v>
                </c:pt>
                <c:pt idx="3">
                  <c:v>70</c:v>
                </c:pt>
                <c:pt idx="4">
                  <c:v>90</c:v>
                </c:pt>
              </c:numCache>
            </c:numRef>
          </c:xVal>
          <c:yVal>
            <c:numRef>
              <c:f>Лист1!$B$2:$B$6</c:f>
              <c:numCache>
                <c:formatCode>General</c:formatCode>
                <c:ptCount val="5"/>
                <c:pt idx="0">
                  <c:v>4.3E-3</c:v>
                </c:pt>
                <c:pt idx="1">
                  <c:v>4.7999999999999996E-3</c:v>
                </c:pt>
                <c:pt idx="2">
                  <c:v>6.1000000000000004E-3</c:v>
                </c:pt>
                <c:pt idx="3">
                  <c:v>7.1000000000000004E-3</c:v>
                </c:pt>
                <c:pt idx="4">
                  <c:v>8.0999999999999996E-3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601-7A48-B3FD-5DB6BDDFF8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425055"/>
        <c:axId val="540232879"/>
      </c:scatterChart>
      <c:valAx>
        <c:axId val="87642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540232879"/>
        <c:crosses val="autoZero"/>
        <c:crossBetween val="midCat"/>
      </c:valAx>
      <c:valAx>
        <c:axId val="540232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KZ"/>
          </a:p>
        </c:txPr>
        <c:crossAx val="8764250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K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CFF99-F570-F6C5-C6E1-A81A59045F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943100" y="8483507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D188F-11A9-3F44-977A-A0250545D489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23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23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28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1623 24575,'37'-6'0,"0"-2"0,-2-8 0,6-7 0,-17 10 0,8-3 0,-14 8 0,3-1 0,1-1 0,-4 1 0,-1 2 0,1 0 0,-2 0 0,-1-1 0,-1 0 0,0 1 0,-1 0 0,1-1 0,1-1 0,2-1 0,2-2 0,1-1 0,1-1 0,0-1 0,0 3 0,0-1 0,1 2 0,0 0 0,-1 0 0,-2 2 0,1-2 0,-1 1 0,2-3 0,0-2 0,1-1 0,3-1 0,0 0 0,1 0 0,-2 2 0,-2 1 0,-1 1 0,-1 2 0,-1 1 0,-2 1 0,2 0 0,0-2 0,1 1 0,-1-2 0,2 0 0,-2 1 0,-2-1 0,-1 1 0,-1 0 0,2-1 0,2 0 0,0 0 0,1-1 0,1 0 0,1-1 0,2-2 0,0-1 0,1 0 0,-3 1 0,-2 3 0,-1 1 0,-1 0 0,3-2 0,-1-3 0,1 1 0,1-1 0,-1 3 0,-1 0 0,-2 1 0,0 1 0,-2 1 0,0 0 0,0 0 0,0 1 0,2-2 0,2 1 0,0-3 0,3 1 0,-1-1 0,0 0 0,-1 1 0,1-1 0,-2 0 0,-1 2 0,-1-1 0,1 1 0,2-4 0,2-1 0,2 2 0,-3 1 0,-5 3 0,-1 2 0,-2 0 0,-1 0 0,1 0 0,-2 1 0,-2 0 0,0 1 0,-1 0 0,2-1 0,-1-1 0,0 0 0,1-1 0,1-1 0,2-1 0,-1 0 0,1 1 0,-2-1 0,-1 1 0,-2 1 0,0-2 0,-3 6 0,2-3 0,-3 3 0,-2-2 0,-1-3 0,-2 1 0,4-16 0,-1 9 0,5-20 0,1 10 0,2-6 0,-3 6 0,-1 8 0,-5 7 0,0 6 0,-2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31.6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 1 24575,'-19'50'0,"1"-3"0,-4-3 0,3-6 0,3-2 0,3-1 0,3-2 0,2 4 0,0 1 0,-1 1 0,2 0 0,1-2 0,2-4 0,1-3 0,2-2 0,1-2 0,0-2 0,0-2 0,0-2 0,-2-1 0,0 1 0,0 4 0,1 1 0,-1 2 0,0 2 0,0 1 0,-1 1 0,1 0 0,0-1 0,-1-3 0,0-2 0,1-4 0,-1-3 0,1-2 0,-1 0 0,0 0 0,2 1 0,-2-7 0,-1-3 0,0-7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42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314 296 24575,'0'-13'0,"0"-1"0,-3 0 0,1 4 0,-2-3 0,1 7 0,-2 0 0,-1 1 0,-1 1 0,0 2 0,0 0 0,-1 2 0,-2 1 0,-3 3 0,-2 3 0,-1 5 0,3 1 0,3-2 0,5-2 0,3-3 0,2 0 0,0-2 0,0 0 0,0-2 0,1 0 0,4 0 0,0-2 0,5 0 0,-4 0 0,3 0 0,-2-4 0,2-8 0,1-8 0,-2-7 0,-3-2 0,-2 1 0,-3 3 0,0 1 0,-3 3 0,-8 3 0,-5 3 0,-4 5 0,2 3 0,5 3 0,4 3 0,4 1 0,2 0 0,1 1 0,1 2 0,0 7 0,1 7 0,0 5 0,0 0 0,0-5 0,1-4 0,2-4 0,2-3 0,1-4 0,5 0 0,-5-2 0,6-2 0,-6-3 0,0-5 0,-1-3 0,-4-4 0,0-3 0,-7-2 0,-7-1 0,-6 1 0,-5 5 0,3 6 0,5 6 0,5 3 0,5 5 0,3 6 0,2 14 0,3 11 0,2 8 0,2 1 0,2-7 0,-2-7 0,-2-7 0,-2-5 0,-2-6 0,-2-6 0,-4-7 0,-4-8 0,2 1 0,-3-2 0,4 3 0,1-1 0,-2 1 0,5 4 0,0 6 0,3 6 0,0-2 0,0 2 0,0-4 0,0 4 0,0-2 0,0 5 0,0-2 0,0 4 0,0 2 0,-4 2 0,0-1 0,0-4 0,1-4 0,3-3 0,-2-3 0,1-8 0,-1 3 0,1-7 0,1 6 0,0-1 0,0 0 0,0 1 0,0 0 0,0 1 0,0-1 0,0-2 0,0-1 0,0-2 0,1 1 0,1 3 0,-1 3 0,1 11 0,-2-3 0,-1 9 0,-1-4 0,0-2 0,1 3 0,1-5 0,-1 1 0,-1-3 0,0-1 0,1 1 0,1 3 0,0-1 0,0 7 0,0-10 0,0 7 0,0-10 0,4-6 0,0-2 0,4-5 0,-3 3 0,1-2 0,1-1 0,-1 1 0,3-1 0,-5 6 0,0 0 0,-3 4 0,0 1 0,2-1 0,1-1 0,3-4 0,1 0 0,3-3 0,0 0 0,4 0 0,-6 3 0,3 2 0,-6 3 0,2 1 0,-1 1 0,-2 0 0,0 0 0,-1 0 0,3 0 0,-3 0 0,2 0 0,-4 1 0,-1 1 0,0 6 0,-1 7 0,0 7 0,-2 7 0,-6 2 0,-8-1 0,-9-2 0,-6-2 0,-1-5 0,2-3 0,2-4 0,6-4 0,3-4 0,8-4 0,3-3 0,7-1 0,3-3 0,2 0 0,4-3 0,2-6 0,3-6 0,6-5 0,2-4 0,6 1 0,5 0 0,1 0 0,1 5 0,-3 2 0,-5 8 0,-7 5 0,-9 4 0,-5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49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51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7 743 24575,'-3'14'0,"0"8"0,3-10 0,0 11 0,0-8 0,0 4 0,0-1 0,0-11 0,6-53 0,21-31 0,2 5 0,6-6 0,9 0 0,6 0 0,4-1 0,2 4 0,-4 11 0,-2 6 0,-12 15 0,-3 6 0,15-14 0,-19 27 0,-19 15 0,-3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00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01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12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235 117 24575,'-11'0'0,"1"-2"0,2-2 0,-1 0 0,0 0 0,2 3 0,-1 1 0,-1 0 0,-2 0 0,-2 2 0,-1 2 0,1 3 0,-2 1 0,-1 0 0,1 0 0,1-1 0,2-1 0,3 1 0,3-4 0,1 2 0,3-3 0,-1-1 0,1 1 0,-1 0 0,-1 1 0,0 0 0,2-2 0,5-8 0,8-2 0,7-8 0,6 2 0,2-2 0,1 0 0,0 0 0,-4 0 0,-1 4 0,-3 2 0,-6 4 0,0 2 0,-8 2 0,2-1 0,-3 3 0,2-1 0,-4 2 0,2-1 0,0-1 0,1 0 0,-1 0 0,1 1 0,-1-2 0,-1-1 0,-2 2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23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28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1623 24575,'37'-6'0,"0"-2"0,-2-8 0,6-7 0,-17 10 0,8-3 0,-14 8 0,3-1 0,1-1 0,-4 1 0,-1 2 0,1 0 0,-2 0 0,-1-1 0,-1 0 0,0 1 0,-1 0 0,1-1 0,1-1 0,2-1 0,2-2 0,1-1 0,1-1 0,0-1 0,0 3 0,0-1 0,1 2 0,0 0 0,-1 0 0,-2 2 0,1-2 0,-1 1 0,2-3 0,0-2 0,1-1 0,3-1 0,0 0 0,1 0 0,-2 2 0,-2 1 0,-1 1 0,-1 2 0,-1 1 0,-2 1 0,2 0 0,0-2 0,1 1 0,-1-2 0,2 0 0,-2 1 0,-2-1 0,-1 1 0,-1 0 0,2-1 0,2 0 0,0 0 0,1-1 0,1 0 0,1-1 0,2-2 0,0-1 0,1 0 0,-3 1 0,-2 3 0,-1 1 0,-1 0 0,3-2 0,-1-3 0,1 1 0,1-1 0,-1 3 0,-1 0 0,-2 1 0,0 1 0,-2 1 0,0 0 0,0 0 0,0 1 0,2-2 0,2 1 0,0-3 0,3 1 0,-1-1 0,0 0 0,-1 1 0,1-1 0,-2 0 0,-1 2 0,-1-1 0,1 1 0,2-4 0,2-1 0,2 2 0,-3 1 0,-5 3 0,-1 2 0,-2 0 0,-1 0 0,1 0 0,-2 1 0,-2 0 0,0 1 0,-1 0 0,2-1 0,-1-1 0,0 0 0,1-1 0,1-1 0,2-1 0,-1 0 0,1 1 0,-2-1 0,-1 1 0,-2 1 0,0-2 0,-3 6 0,2-3 0,-3 3 0,-2-2 0,-1-3 0,-2 1 0,4-16 0,-1 9 0,5-20 0,1 10 0,2-6 0,-3 6 0,-1 8 0,-5 7 0,0 6 0,-2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28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1623 24575,'37'-6'0,"0"-2"0,-2-8 0,6-7 0,-17 10 0,8-3 0,-14 8 0,3-1 0,1-1 0,-4 1 0,-1 2 0,1 0 0,-2 0 0,-1-1 0,-1 0 0,0 1 0,-1 0 0,1-1 0,1-1 0,2-1 0,2-2 0,1-1 0,1-1 0,0-1 0,0 3 0,0-1 0,1 2 0,0 0 0,-1 0 0,-2 2 0,1-2 0,-1 1 0,2-3 0,0-2 0,1-1 0,3-1 0,0 0 0,1 0 0,-2 2 0,-2 1 0,-1 1 0,-1 2 0,-1 1 0,-2 1 0,2 0 0,0-2 0,1 1 0,-1-2 0,2 0 0,-2 1 0,-2-1 0,-1 1 0,-1 0 0,2-1 0,2 0 0,0 0 0,1-1 0,1 0 0,1-1 0,2-2 0,0-1 0,1 0 0,-3 1 0,-2 3 0,-1 1 0,-1 0 0,3-2 0,-1-3 0,1 1 0,1-1 0,-1 3 0,-1 0 0,-2 1 0,0 1 0,-2 1 0,0 0 0,0 0 0,0 1 0,2-2 0,2 1 0,0-3 0,3 1 0,-1-1 0,0 0 0,-1 1 0,1-1 0,-2 0 0,-1 2 0,-1-1 0,1 1 0,2-4 0,2-1 0,2 2 0,-3 1 0,-5 3 0,-1 2 0,-2 0 0,-1 0 0,1 0 0,-2 1 0,-2 0 0,0 1 0,-1 0 0,2-1 0,-1-1 0,0 0 0,1-1 0,1-1 0,2-1 0,-1 0 0,1 1 0,-2-1 0,-1 1 0,-2 1 0,0-2 0,-3 6 0,2-3 0,-3 3 0,-2-2 0,-1-3 0,-2 1 0,4-16 0,-1 9 0,5-20 0,1 10 0,2-6 0,-3 6 0,-1 8 0,-5 7 0,0 6 0,-2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31.6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 1 24575,'-19'50'0,"1"-3"0,-4-3 0,3-6 0,3-2 0,3-1 0,3-2 0,2 4 0,0 1 0,-1 1 0,2 0 0,1-2 0,2-4 0,1-3 0,2-2 0,1-2 0,0-2 0,0-2 0,0-2 0,-2-1 0,0 1 0,0 4 0,1 1 0,-1 2 0,0 2 0,0 1 0,-1 1 0,1 0 0,0-1 0,-1-3 0,0-2 0,1-4 0,-1-3 0,1-2 0,-1 0 0,0 0 0,2 1 0,-2-7 0,-1-3 0,0-7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42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314 296 24575,'0'-13'0,"0"-1"0,-3 0 0,1 4 0,-2-3 0,1 7 0,-2 0 0,-1 1 0,-1 1 0,0 2 0,0 0 0,-1 2 0,-2 1 0,-3 3 0,-2 3 0,-1 5 0,3 1 0,3-2 0,5-2 0,3-3 0,2 0 0,0-2 0,0 0 0,0-2 0,1 0 0,4 0 0,0-2 0,5 0 0,-4 0 0,3 0 0,-2-4 0,2-8 0,1-8 0,-2-7 0,-3-2 0,-2 1 0,-3 3 0,0 1 0,-3 3 0,-8 3 0,-5 3 0,-4 5 0,2 3 0,5 3 0,4 3 0,4 1 0,2 0 0,1 1 0,1 2 0,0 7 0,1 7 0,0 5 0,0 0 0,0-5 0,1-4 0,2-4 0,2-3 0,1-4 0,5 0 0,-5-2 0,6-2 0,-6-3 0,0-5 0,-1-3 0,-4-4 0,0-3 0,-7-2 0,-7-1 0,-6 1 0,-5 5 0,3 6 0,5 6 0,5 3 0,5 5 0,3 6 0,2 14 0,3 11 0,2 8 0,2 1 0,2-7 0,-2-7 0,-2-7 0,-2-5 0,-2-6 0,-2-6 0,-4-7 0,-4-8 0,2 1 0,-3-2 0,4 3 0,1-1 0,-2 1 0,5 4 0,0 6 0,3 6 0,0-2 0,0 2 0,0-4 0,0 4 0,0-2 0,0 5 0,0-2 0,0 4 0,0 2 0,-4 2 0,0-1 0,0-4 0,1-4 0,3-3 0,-2-3 0,1-8 0,-1 3 0,1-7 0,1 6 0,0-1 0,0 0 0,0 1 0,0 0 0,0 1 0,0-1 0,0-2 0,0-1 0,0-2 0,1 1 0,1 3 0,-1 3 0,1 11 0,-2-3 0,-1 9 0,-1-4 0,0-2 0,1 3 0,1-5 0,-1 1 0,-1-3 0,0-1 0,1 1 0,1 3 0,0-1 0,0 7 0,0-10 0,0 7 0,0-10 0,4-6 0,0-2 0,4-5 0,-3 3 0,1-2 0,1-1 0,-1 1 0,3-1 0,-5 6 0,0 0 0,-3 4 0,0 1 0,2-1 0,1-1 0,3-4 0,1 0 0,3-3 0,0 0 0,4 0 0,-6 3 0,3 2 0,-6 3 0,2 1 0,-1 1 0,-2 0 0,0 0 0,-1 0 0,3 0 0,-3 0 0,2 0 0,-4 1 0,-1 1 0,0 6 0,-1 7 0,0 7 0,-2 7 0,-6 2 0,-8-1 0,-9-2 0,-6-2 0,-1-5 0,2-3 0,2-4 0,6-4 0,3-4 0,8-4 0,3-3 0,7-1 0,3-3 0,2 0 0,4-3 0,2-6 0,3-6 0,6-5 0,2-4 0,6 1 0,5 0 0,1 0 0,1 5 0,-3 2 0,-5 8 0,-7 5 0,-9 4 0,-5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49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51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7 743 24575,'-3'14'0,"0"8"0,3-10 0,0 11 0,0-8 0,0 4 0,0-1 0,0-11 0,6-53 0,21-31 0,2 5 0,6-6 0,9 0 0,6 0 0,4-1 0,2 4 0,-4 11 0,-2 6 0,-12 15 0,-3 6 0,15-14 0,-19 27 0,-19 15 0,-3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00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01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12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235 117 24575,'-11'0'0,"1"-2"0,2-2 0,-1 0 0,0 0 0,2 3 0,-1 1 0,-1 0 0,-2 0 0,-2 2 0,-1 2 0,1 3 0,-2 1 0,-1 0 0,1 0 0,1-1 0,2-1 0,3 1 0,3-4 0,1 2 0,3-3 0,-1-1 0,1 1 0,-1 0 0,-1 1 0,0 0 0,2-2 0,5-8 0,8-2 0,7-8 0,6 2 0,2-2 0,1 0 0,0 0 0,-4 0 0,-1 4 0,-3 2 0,-6 4 0,0 2 0,-8 2 0,2-1 0,-3 3 0,2-1 0,-4 2 0,2-1 0,0-1 0,1 0 0,-1 0 0,1 1 0,-1-2 0,-1-1 0,-2 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31.6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214 1 24575,'-19'50'0,"1"-3"0,-4-3 0,3-6 0,3-2 0,3-1 0,3-2 0,2 4 0,0 1 0,-1 1 0,2 0 0,1-2 0,2-4 0,1-3 0,2-2 0,1-2 0,0-2 0,0-2 0,0-2 0,-2-1 0,0 1 0,0 4 0,1 1 0,-1 2 0,0 2 0,0 1 0,-1 1 0,1 0 0,0-1 0,-1-3 0,0-2 0,1-4 0,-1-3 0,1-2 0,-1 0 0,0 0 0,2 1 0,-2-7 0,-1-3 0,0-7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42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314 296 24575,'0'-13'0,"0"-1"0,-3 0 0,1 4 0,-2-3 0,1 7 0,-2 0 0,-1 1 0,-1 1 0,0 2 0,0 0 0,-1 2 0,-2 1 0,-3 3 0,-2 3 0,-1 5 0,3 1 0,3-2 0,5-2 0,3-3 0,2 0 0,0-2 0,0 0 0,0-2 0,1 0 0,4 0 0,0-2 0,5 0 0,-4 0 0,3 0 0,-2-4 0,2-8 0,1-8 0,-2-7 0,-3-2 0,-2 1 0,-3 3 0,0 1 0,-3 3 0,-8 3 0,-5 3 0,-4 5 0,2 3 0,5 3 0,4 3 0,4 1 0,2 0 0,1 1 0,1 2 0,0 7 0,1 7 0,0 5 0,0 0 0,0-5 0,1-4 0,2-4 0,2-3 0,1-4 0,5 0 0,-5-2 0,6-2 0,-6-3 0,0-5 0,-1-3 0,-4-4 0,0-3 0,-7-2 0,-7-1 0,-6 1 0,-5 5 0,3 6 0,5 6 0,5 3 0,5 5 0,3 6 0,2 14 0,3 11 0,2 8 0,2 1 0,2-7 0,-2-7 0,-2-7 0,-2-5 0,-2-6 0,-2-6 0,-4-7 0,-4-8 0,2 1 0,-3-2 0,4 3 0,1-1 0,-2 1 0,5 4 0,0 6 0,3 6 0,0-2 0,0 2 0,0-4 0,0 4 0,0-2 0,0 5 0,0-2 0,0 4 0,0 2 0,-4 2 0,0-1 0,0-4 0,1-4 0,3-3 0,-2-3 0,1-8 0,-1 3 0,1-7 0,1 6 0,0-1 0,0 0 0,0 1 0,0 0 0,0 1 0,0-1 0,0-2 0,0-1 0,0-2 0,1 1 0,1 3 0,-1 3 0,1 11 0,-2-3 0,-1 9 0,-1-4 0,0-2 0,1 3 0,1-5 0,-1 1 0,-1-3 0,0-1 0,1 1 0,1 3 0,0-1 0,0 7 0,0-10 0,0 7 0,0-10 0,4-6 0,0-2 0,4-5 0,-3 3 0,1-2 0,1-1 0,-1 1 0,3-1 0,-5 6 0,0 0 0,-3 4 0,0 1 0,2-1 0,1-1 0,3-4 0,1 0 0,3-3 0,0 0 0,4 0 0,-6 3 0,3 2 0,-6 3 0,2 1 0,-1 1 0,-2 0 0,0 0 0,-1 0 0,3 0 0,-3 0 0,2 0 0,-4 1 0,-1 1 0,0 6 0,-1 7 0,0 7 0,-2 7 0,-6 2 0,-8-1 0,-9-2 0,-6-2 0,-1-5 0,2-3 0,2-4 0,6-4 0,3-4 0,8-4 0,3-3 0,7-1 0,3-3 0,2 0 0,4-3 0,2-6 0,3-6 0,6-5 0,2-4 0,6 1 0,5 0 0,1 0 0,1 5 0,-3 2 0,-5 8 0,-7 5 0,-9 4 0,-5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49.2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1:51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7 743 24575,'-3'14'0,"0"8"0,3-10 0,0 11 0,0-8 0,0 4 0,0-1 0,0-11 0,6-53 0,21-31 0,2 5 0,6-6 0,9 0 0,6 0 0,4-1 0,2 4 0,-4 11 0,-2 6 0,-12 15 0,-3 6 0,15-14 0,-19 27 0,-19 15 0,-3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00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01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23:52:12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235 117 24575,'-11'0'0,"1"-2"0,2-2 0,-1 0 0,0 0 0,2 3 0,-1 1 0,-1 0 0,-2 0 0,-2 2 0,-1 2 0,1 3 0,-2 1 0,-1 0 0,1 0 0,1-1 0,2-1 0,3 1 0,3-4 0,1 2 0,3-3 0,-1-1 0,1 1 0,-1 0 0,-1 1 0,0 0 0,2-2 0,5-8 0,8-2 0,7-8 0,6 2 0,2-2 0,1 0 0,0 0 0,-4 0 0,-1 4 0,-3 2 0,-6 4 0,0 2 0,-8 2 0,2-1 0,-3 3 0,2-1 0,-4 2 0,2-1 0,0-1 0,1 0 0,-1 0 0,1 1 0,-1-2 0,-1-1 0,-2 2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B43695-5FA6-4F02-B9E0-061FEB8531FD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ru-RU" noProof="1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9851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ru-RU" noProof="1" smtClean="0"/>
              <a:t>6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1167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ru-RU" noProof="1" smtClean="0"/>
              <a:t>7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205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ru-RU" noProof="1" smtClean="0"/>
              <a:t>11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78818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4B725628-3A68-42F4-BA86-981817953149}" type="slidenum">
              <a:rPr lang="ru-RU" noProof="1" smtClean="0"/>
              <a:t>15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79172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rtlCol="0" anchor="ctr">
            <a:normAutofit/>
          </a:bodyPr>
          <a:lstStyle>
            <a:lvl1pPr algn="r">
              <a:defRPr sz="3750" spc="15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pPr rtl="0"/>
            <a:r>
              <a:rPr lang="ru-RU" noProof="1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A9F2D5BD-90DA-7242-BCA7-7A76B3159502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 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77DA15-BB2C-A54E-8297-4002EFC4BCE5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742951" y="762000"/>
            <a:ext cx="5686425" cy="5410200"/>
          </a:xfrm>
        </p:spPr>
        <p:txBody>
          <a:bodyPr vert="eaVert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F6DBE-2933-014B-BC9E-681667069FC2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5F62745-74A2-324B-81C4-4D71C8A4F6D5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14739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0577BF-B13A-DD40-AEF5-4DBDF6D03B41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12545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D38DB33-F277-3842-ADCF-1273B5F71E6D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347013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8FA9A1-71F0-4B4A-9BEC-18B50D3C6827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4176970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11CB6D4-FADF-9243-8491-0699FB6E6C81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1651188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063F52-D42E-244B-8FA9-D24383FB27DA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115558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C9A21D1-9C23-2446-BC95-4BF9416E01D7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66815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A6A4A9-F6F7-AF48-8935-9B062D2AEF5B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1137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F84F2D-2375-744E-960D-B3BE7FA246B7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156AE27-C9A2-AA4D-A4CF-84A49B621BDF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67E5644-1E61-4311-A31E-84CB9C7AA8A9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689399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1BD2E18-DC86-B441-B7A0-3AEF612BE282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860507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0960E0-7373-ED46-8BE2-5C5ED6F64DFD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0348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Овал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rtlCol="0" anchor="ctr">
            <a:normAutofit/>
          </a:bodyPr>
          <a:lstStyle>
            <a:lvl1pPr algn="r">
              <a:defRPr sz="3750" b="0" spc="15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457950" y="4960137"/>
            <a:ext cx="24003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860EB-421C-AB41-81BB-5B730542DC38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768095" y="2286000"/>
            <a:ext cx="356616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4491990" y="2286000"/>
            <a:ext cx="3566160" cy="4023360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4DFB6-A9BE-B543-9FFA-69A7B540E00F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768096" y="2179636"/>
            <a:ext cx="356616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768096" y="2967788"/>
            <a:ext cx="356616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4493166" y="2179636"/>
            <a:ext cx="356616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4493166" y="2967788"/>
            <a:ext cx="3566160" cy="3341572"/>
          </a:xfrm>
        </p:spPr>
        <p:txBody>
          <a:bodyPr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F80F41-A729-9F4C-9A9E-D77B9C7342C9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4A0D0F-3831-D940-A845-7D54E55E4131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995CAD-CE3F-B04D-9DA4-7FCC3269C374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286250" y="822960"/>
            <a:ext cx="4258818" cy="5184648"/>
          </a:xfrm>
        </p:spPr>
        <p:txBody>
          <a:bodyPr rtlCol="0"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8096" y="2257506"/>
            <a:ext cx="329184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36CFC8-1514-004A-A5F9-01C21CD50DA3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ru-RU" noProof="1" dirty="0" smtClean="0"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rtlCol="0" anchor="ctr">
            <a:normAutofit/>
          </a:bodyPr>
          <a:lstStyle>
            <a:lvl1pPr algn="r">
              <a:defRPr sz="3750" spc="150" baseline="0"/>
            </a:lvl1pPr>
          </a:lstStyle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457950" y="4960138"/>
            <a:ext cx="24003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79E0E2-6C7D-3545-9AE0-709E5ED6F42A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ru-RU" noProof="1" dirty="0" smtClean="0"/>
              <a:t>‹#›</a:t>
            </a:fld>
            <a:endParaRPr lang="ru-RU" noProof="1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AE6267FA-84FE-0247-9660-D3DAB8CF8B0B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ru-RU" noProof="1" dirty="0" smtClean="0"/>
              <a:pPr/>
              <a:t>‹#›</a:t>
            </a:fld>
            <a:endParaRPr lang="ru-RU" noProof="1"/>
          </a:p>
        </p:txBody>
      </p:sp>
      <p:cxnSp>
        <p:nvCxnSpPr>
          <p:cNvPr id="7" name="Прямая соединительная линия 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E6267FA-84FE-0247-9660-D3DAB8CF8B0B}" type="datetime1">
              <a:rPr lang="ru-RU" noProof="1" smtClean="0"/>
              <a:t>19.12.2022</a:t>
            </a:fld>
            <a:endParaRPr lang="ru-RU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ru-RU" noProof="1" smtClean="0"/>
              <a:pPr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319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aigerim.aibatbek@astanait.edu.kz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0.png"/><Relationship Id="rId18" Type="http://schemas.openxmlformats.org/officeDocument/2006/relationships/customXml" Target="../ink/ink5.xml"/><Relationship Id="rId26" Type="http://schemas.openxmlformats.org/officeDocument/2006/relationships/image" Target="../media/image46.png"/><Relationship Id="rId3" Type="http://schemas.openxmlformats.org/officeDocument/2006/relationships/image" Target="../media/image34.png"/><Relationship Id="rId21" Type="http://schemas.openxmlformats.org/officeDocument/2006/relationships/image" Target="../media/image44.png"/><Relationship Id="rId7" Type="http://schemas.openxmlformats.org/officeDocument/2006/relationships/image" Target="../media/image36.png"/><Relationship Id="rId12" Type="http://schemas.openxmlformats.org/officeDocument/2006/relationships/customXml" Target="../ink/ink2.xml"/><Relationship Id="rId17" Type="http://schemas.openxmlformats.org/officeDocument/2006/relationships/image" Target="../media/image42.png"/><Relationship Id="rId25" Type="http://schemas.openxmlformats.org/officeDocument/2006/relationships/image" Target="../media/image45.png"/><Relationship Id="rId2" Type="http://schemas.openxmlformats.org/officeDocument/2006/relationships/image" Target="../media/image33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24" Type="http://schemas.openxmlformats.org/officeDocument/2006/relationships/customXml" Target="../ink/ink9.xml"/><Relationship Id="rId5" Type="http://schemas.openxmlformats.org/officeDocument/2006/relationships/image" Target="../media/image3.png"/><Relationship Id="rId15" Type="http://schemas.openxmlformats.org/officeDocument/2006/relationships/image" Target="../media/image41.png"/><Relationship Id="rId23" Type="http://schemas.openxmlformats.org/officeDocument/2006/relationships/customXml" Target="../ink/ink8.xml"/><Relationship Id="rId10" Type="http://schemas.openxmlformats.org/officeDocument/2006/relationships/customXml" Target="../ink/ink1.xml"/><Relationship Id="rId19" Type="http://schemas.openxmlformats.org/officeDocument/2006/relationships/image" Target="../media/image43.png"/><Relationship Id="rId4" Type="http://schemas.openxmlformats.org/officeDocument/2006/relationships/image" Target="../media/image4.png"/><Relationship Id="rId9" Type="http://schemas.openxmlformats.org/officeDocument/2006/relationships/image" Target="../media/image38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43.png"/><Relationship Id="rId18" Type="http://schemas.openxmlformats.org/officeDocument/2006/relationships/customXml" Target="../ink/ink18.xml"/><Relationship Id="rId3" Type="http://schemas.openxmlformats.org/officeDocument/2006/relationships/image" Target="../media/image3.png"/><Relationship Id="rId21" Type="http://schemas.openxmlformats.org/officeDocument/2006/relationships/image" Target="../media/image48.png"/><Relationship Id="rId7" Type="http://schemas.openxmlformats.org/officeDocument/2006/relationships/image" Target="../media/image40.png"/><Relationship Id="rId12" Type="http://schemas.openxmlformats.org/officeDocument/2006/relationships/customXml" Target="../ink/ink14.xml"/><Relationship Id="rId17" Type="http://schemas.openxmlformats.org/officeDocument/2006/relationships/customXml" Target="../ink/ink17.xml"/><Relationship Id="rId2" Type="http://schemas.openxmlformats.org/officeDocument/2006/relationships/image" Target="../media/image4.png"/><Relationship Id="rId16" Type="http://schemas.openxmlformats.org/officeDocument/2006/relationships/customXml" Target="../ink/ink16.xml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13.xml"/><Relationship Id="rId19" Type="http://schemas.openxmlformats.org/officeDocument/2006/relationships/image" Target="../media/image45.png"/><Relationship Id="rId4" Type="http://schemas.openxmlformats.org/officeDocument/2006/relationships/customXml" Target="../ink/ink10.xml"/><Relationship Id="rId9" Type="http://schemas.openxmlformats.org/officeDocument/2006/relationships/image" Target="../media/image41.png"/><Relationship Id="rId14" Type="http://schemas.openxmlformats.org/officeDocument/2006/relationships/customXml" Target="../ink/ink15.xml"/><Relationship Id="rId22" Type="http://schemas.openxmlformats.org/officeDocument/2006/relationships/image" Target="../media/image49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43.png"/><Relationship Id="rId18" Type="http://schemas.openxmlformats.org/officeDocument/2006/relationships/customXml" Target="../ink/ink27.xml"/><Relationship Id="rId3" Type="http://schemas.openxmlformats.org/officeDocument/2006/relationships/image" Target="../media/image3.png"/><Relationship Id="rId7" Type="http://schemas.openxmlformats.org/officeDocument/2006/relationships/image" Target="../media/image40.png"/><Relationship Id="rId12" Type="http://schemas.openxmlformats.org/officeDocument/2006/relationships/customXml" Target="../ink/ink23.xml"/><Relationship Id="rId17" Type="http://schemas.openxmlformats.org/officeDocument/2006/relationships/customXml" Target="../ink/ink26.xml"/><Relationship Id="rId2" Type="http://schemas.openxmlformats.org/officeDocument/2006/relationships/image" Target="../media/image4.pn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22.xml"/><Relationship Id="rId19" Type="http://schemas.openxmlformats.org/officeDocument/2006/relationships/image" Target="../media/image45.png"/><Relationship Id="rId4" Type="http://schemas.openxmlformats.org/officeDocument/2006/relationships/customXml" Target="../ink/ink19.xml"/><Relationship Id="rId9" Type="http://schemas.openxmlformats.org/officeDocument/2006/relationships/image" Target="../media/image41.png"/><Relationship Id="rId14" Type="http://schemas.openxmlformats.org/officeDocument/2006/relationships/customXml" Target="../ink/ink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" y="857251"/>
            <a:ext cx="9141545" cy="5144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350" noProof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7" t="847" r="58478" b="-848"/>
          <a:stretch/>
        </p:blipFill>
        <p:spPr>
          <a:xfrm>
            <a:off x="1" y="0"/>
            <a:ext cx="9144000" cy="6916627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90" y="3155948"/>
            <a:ext cx="6221411" cy="1866426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sz="1350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5699" y="3058231"/>
            <a:ext cx="5858864" cy="1343046"/>
          </a:xfrm>
        </p:spPr>
        <p:txBody>
          <a:bodyPr rtlCol="0" anchor="b">
            <a:noAutofit/>
          </a:bodyPr>
          <a:lstStyle/>
          <a:p>
            <a:pPr algn="l"/>
            <a:r>
              <a:rPr lang="en-US" sz="3000" noProof="1">
                <a:solidFill>
                  <a:srgbClr val="FFFFFF"/>
                </a:solidFill>
              </a:rPr>
              <a:t>Lecture 2 – Asymptotic analysis and “BIG-o” Notation</a:t>
            </a:r>
            <a:endParaRPr lang="ru-RU" sz="3000" noProof="1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012" y="4441734"/>
            <a:ext cx="5626238" cy="524299"/>
          </a:xfrm>
        </p:spPr>
        <p:txBody>
          <a:bodyPr rtlCol="0" anchor="t">
            <a:normAutofit lnSpcReduction="10000"/>
          </a:bodyPr>
          <a:lstStyle/>
          <a:p>
            <a:pPr rtl="0"/>
            <a:r>
              <a:rPr lang="en-US" noProof="1">
                <a:solidFill>
                  <a:srgbClr val="FFFFFF"/>
                </a:solidFill>
              </a:rPr>
              <a:t>Aigerim Aibatbek, Eldiyar Zhantileuov</a:t>
            </a:r>
          </a:p>
          <a:p>
            <a:pPr rtl="0"/>
            <a:r>
              <a:rPr lang="en-US" u="sng" noProof="1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aigerim.aibatbek@astanait.edu.kz</a:t>
            </a:r>
            <a:r>
              <a:rPr lang="en-US" noProof="1">
                <a:solidFill>
                  <a:srgbClr val="FFFFFF"/>
                </a:solidFill>
              </a:rPr>
              <a:t>, </a:t>
            </a:r>
            <a:r>
              <a:rPr lang="en-US" u="sng" noProof="1">
                <a:solidFill>
                  <a:srgbClr val="FFFFFF"/>
                </a:solidFill>
              </a:rPr>
              <a:t>zhantileuov.eldiyar@astanait.edu.kz</a:t>
            </a:r>
          </a:p>
          <a:p>
            <a:pPr rtl="0"/>
            <a:endParaRPr lang="ru-RU" noProof="1">
              <a:solidFill>
                <a:srgbClr val="FFFFFF"/>
              </a:solidFill>
            </a:endParaRP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32012" y="4357110"/>
            <a:ext cx="5124374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F649004-8E01-4F57-9CD2-064ED1B5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98" y="577306"/>
            <a:ext cx="178419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50A365-43FB-4EB3-9F7B-01F8DC07B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600" y="5675760"/>
            <a:ext cx="1560508" cy="100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29B60A-2990-166C-BE92-0F204AD25FF6}"/>
              </a:ext>
            </a:extLst>
          </p:cNvPr>
          <p:cNvSpPr txBox="1"/>
          <p:nvPr/>
        </p:nvSpPr>
        <p:spPr>
          <a:xfrm>
            <a:off x="3997842" y="61775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Complexity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10</a:t>
            </a:fld>
            <a:endParaRPr lang="ru-RU" sz="1600" noProof="1"/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AB7F08AE-C885-9A29-A840-66BE310AF6CF}"/>
              </a:ext>
            </a:extLst>
          </p:cNvPr>
          <p:cNvGrpSpPr/>
          <p:nvPr/>
        </p:nvGrpSpPr>
        <p:grpSpPr>
          <a:xfrm>
            <a:off x="5304150" y="2567940"/>
            <a:ext cx="3671565" cy="732477"/>
            <a:chOff x="7833353" y="2319420"/>
            <a:chExt cx="4139565" cy="74549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CFA38D0E-3F2E-5A33-9AE0-27F71E7454F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3353" y="2319420"/>
              <a:ext cx="4139197" cy="745397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43A68C3D-6542-03B7-423A-8A22A087C7E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8224" y="2365248"/>
              <a:ext cx="3979164" cy="594360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9083119A-A4BE-57C5-1EB2-5ABAA0C55594}"/>
                </a:ext>
              </a:extLst>
            </p:cNvPr>
            <p:cNvSpPr/>
            <p:nvPr/>
          </p:nvSpPr>
          <p:spPr>
            <a:xfrm>
              <a:off x="7869174" y="2346198"/>
              <a:ext cx="4017645" cy="632460"/>
            </a:xfrm>
            <a:custGeom>
              <a:avLst/>
              <a:gdLst/>
              <a:ahLst/>
              <a:cxnLst/>
              <a:rect l="l" t="t" r="r" b="b"/>
              <a:pathLst>
                <a:path w="4017645" h="632460">
                  <a:moveTo>
                    <a:pt x="0" y="632460"/>
                  </a:moveTo>
                  <a:lnTo>
                    <a:pt x="4017264" y="632460"/>
                  </a:lnTo>
                  <a:lnTo>
                    <a:pt x="4017264" y="0"/>
                  </a:lnTo>
                  <a:lnTo>
                    <a:pt x="0" y="0"/>
                  </a:lnTo>
                  <a:lnTo>
                    <a:pt x="0" y="63246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0">
            <a:extLst>
              <a:ext uri="{FF2B5EF4-FFF2-40B4-BE49-F238E27FC236}">
                <a16:creationId xmlns:a16="http://schemas.microsoft.com/office/drawing/2014/main" id="{02344934-EC18-BED7-F162-78EF0366DC5D}"/>
              </a:ext>
            </a:extLst>
          </p:cNvPr>
          <p:cNvGrpSpPr/>
          <p:nvPr/>
        </p:nvGrpSpPr>
        <p:grpSpPr>
          <a:xfrm>
            <a:off x="5211106" y="3984696"/>
            <a:ext cx="3639467" cy="1083117"/>
            <a:chOff x="7833353" y="3988234"/>
            <a:chExt cx="4139565" cy="1102360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A8CC4F38-2BD9-77D2-7A6A-9DAC480C443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3353" y="3988234"/>
              <a:ext cx="4139197" cy="1101962"/>
            </a:xfrm>
            <a:prstGeom prst="rect">
              <a:avLst/>
            </a:prstGeom>
          </p:spPr>
        </p:pic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5B73349D-9D42-ACF2-8861-F58137AF7F0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88224" y="4034027"/>
              <a:ext cx="3979164" cy="950976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74964089-B9B6-0AAF-01EF-F7E001D63FAD}"/>
                </a:ext>
              </a:extLst>
            </p:cNvPr>
            <p:cNvSpPr/>
            <p:nvPr/>
          </p:nvSpPr>
          <p:spPr>
            <a:xfrm>
              <a:off x="7869174" y="4014977"/>
              <a:ext cx="4017645" cy="989330"/>
            </a:xfrm>
            <a:custGeom>
              <a:avLst/>
              <a:gdLst/>
              <a:ahLst/>
              <a:cxnLst/>
              <a:rect l="l" t="t" r="r" b="b"/>
              <a:pathLst>
                <a:path w="4017645" h="989329">
                  <a:moveTo>
                    <a:pt x="0" y="989076"/>
                  </a:moveTo>
                  <a:lnTo>
                    <a:pt x="4017264" y="989076"/>
                  </a:lnTo>
                  <a:lnTo>
                    <a:pt x="4017264" y="0"/>
                  </a:lnTo>
                  <a:lnTo>
                    <a:pt x="0" y="0"/>
                  </a:lnTo>
                  <a:lnTo>
                    <a:pt x="0" y="98907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E04EFC4-87B5-D0E7-AFCE-F111F169231D}"/>
              </a:ext>
            </a:extLst>
          </p:cNvPr>
          <p:cNvSpPr txBox="1">
            <a:spLocks/>
          </p:cNvSpPr>
          <p:nvPr/>
        </p:nvSpPr>
        <p:spPr>
          <a:xfrm>
            <a:off x="571328" y="2205824"/>
            <a:ext cx="4599660" cy="305868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012" lvl="1" indent="0">
              <a:spcAft>
                <a:spcPts val="1050"/>
              </a:spcAft>
              <a:buFont typeface="Wingdings 3" pitchFamily="18" charset="2"/>
              <a:buNone/>
            </a:pPr>
            <a:r>
              <a:rPr lang="en-US" sz="1650" dirty="0"/>
              <a:t>Complexity independent of inputs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No matter how many operations it performs exactly as long as it doesn`t depend on the number of inputs</a:t>
            </a:r>
          </a:p>
          <a:p>
            <a:pPr lvl="2">
              <a:spcAft>
                <a:spcPts val="1800"/>
              </a:spcAft>
            </a:pPr>
            <a:r>
              <a:rPr lang="en-US" sz="1600" dirty="0"/>
              <a:t>Time complexity is constant </a:t>
            </a:r>
          </a:p>
          <a:p>
            <a:pPr>
              <a:spcAft>
                <a:spcPts val="1050"/>
              </a:spcAft>
            </a:pPr>
            <a:r>
              <a:rPr lang="en-US" sz="1600" dirty="0"/>
              <a:t>Can have loops or recursive calls, but only if number of iterations or calls independent of input size</a:t>
            </a:r>
          </a:p>
          <a:p>
            <a:pPr lvl="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It is still O(1) if it performs constant number of operations</a:t>
            </a:r>
          </a:p>
          <a:p>
            <a:pPr marL="0" indent="-34290">
              <a:spcAft>
                <a:spcPts val="600"/>
              </a:spcAft>
              <a:buNone/>
            </a:pPr>
            <a:endParaRPr lang="en-US" sz="2200" dirty="0"/>
          </a:p>
          <a:p>
            <a:pPr marL="233172" lvl="2" indent="0">
              <a:spcAft>
                <a:spcPts val="600"/>
              </a:spcAft>
              <a:buFont typeface="Wingdings 3" pitchFamily="18" charset="2"/>
              <a:buNone/>
            </a:pP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80154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Complexity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11</a:t>
            </a:fld>
            <a:endParaRPr lang="ru-RU" sz="1600" noProof="1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E04EFC4-87B5-D0E7-AFCE-F111F169231D}"/>
              </a:ext>
            </a:extLst>
          </p:cNvPr>
          <p:cNvSpPr txBox="1">
            <a:spLocks/>
          </p:cNvSpPr>
          <p:nvPr/>
        </p:nvSpPr>
        <p:spPr>
          <a:xfrm>
            <a:off x="727813" y="2475720"/>
            <a:ext cx="4599660" cy="149961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012" lvl="1" indent="0">
              <a:spcAft>
                <a:spcPts val="1050"/>
              </a:spcAft>
              <a:buFont typeface="Wingdings 3" pitchFamily="18" charset="2"/>
              <a:buNone/>
            </a:pPr>
            <a:r>
              <a:rPr lang="en-US" sz="1650" dirty="0"/>
              <a:t>Can be in form of iterative loops or recursion</a:t>
            </a:r>
          </a:p>
          <a:p>
            <a:pPr>
              <a:spcAft>
                <a:spcPts val="1050"/>
              </a:spcAft>
            </a:pPr>
            <a:r>
              <a:rPr lang="en-US" sz="1600" dirty="0"/>
              <a:t>Iterative loops: depends on number of iterations Recursion: depends on number of recursive function calls</a:t>
            </a:r>
          </a:p>
        </p:txBody>
      </p:sp>
      <p:grpSp>
        <p:nvGrpSpPr>
          <p:cNvPr id="3" name="object 6">
            <a:extLst>
              <a:ext uri="{FF2B5EF4-FFF2-40B4-BE49-F238E27FC236}">
                <a16:creationId xmlns:a16="http://schemas.microsoft.com/office/drawing/2014/main" id="{AFDD122F-570E-CF09-94BE-BB599AE1055F}"/>
              </a:ext>
            </a:extLst>
          </p:cNvPr>
          <p:cNvGrpSpPr/>
          <p:nvPr/>
        </p:nvGrpSpPr>
        <p:grpSpPr>
          <a:xfrm>
            <a:off x="5502935" y="2475720"/>
            <a:ext cx="3355315" cy="1361616"/>
            <a:chOff x="7837921" y="2264613"/>
            <a:chExt cx="4001135" cy="1623695"/>
          </a:xfrm>
        </p:grpSpPr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D9B0D89D-53B4-D153-5829-73EC466CA4A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7921" y="2264613"/>
              <a:ext cx="4000520" cy="1623135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6C252E4A-2B81-F2B1-D375-C7F84C87330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2795" y="2310384"/>
              <a:ext cx="3840479" cy="1472183"/>
            </a:xfrm>
            <a:prstGeom prst="rect">
              <a:avLst/>
            </a:prstGeom>
          </p:spPr>
        </p:pic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DE5E5E89-45AF-0993-42FB-6106D1651B4F}"/>
                </a:ext>
              </a:extLst>
            </p:cNvPr>
            <p:cNvSpPr/>
            <p:nvPr/>
          </p:nvSpPr>
          <p:spPr>
            <a:xfrm>
              <a:off x="7873745" y="2291334"/>
              <a:ext cx="3878579" cy="1510665"/>
            </a:xfrm>
            <a:custGeom>
              <a:avLst/>
              <a:gdLst/>
              <a:ahLst/>
              <a:cxnLst/>
              <a:rect l="l" t="t" r="r" b="b"/>
              <a:pathLst>
                <a:path w="3878579" h="1510664">
                  <a:moveTo>
                    <a:pt x="0" y="1510283"/>
                  </a:moveTo>
                  <a:lnTo>
                    <a:pt x="3878579" y="1510283"/>
                  </a:lnTo>
                  <a:lnTo>
                    <a:pt x="3878579" y="0"/>
                  </a:lnTo>
                  <a:lnTo>
                    <a:pt x="0" y="0"/>
                  </a:lnTo>
                  <a:lnTo>
                    <a:pt x="0" y="151028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0">
            <a:extLst>
              <a:ext uri="{FF2B5EF4-FFF2-40B4-BE49-F238E27FC236}">
                <a16:creationId xmlns:a16="http://schemas.microsoft.com/office/drawing/2014/main" id="{5D122A23-A644-DC45-CE63-5CE86E361C82}"/>
              </a:ext>
            </a:extLst>
          </p:cNvPr>
          <p:cNvGrpSpPr/>
          <p:nvPr/>
        </p:nvGrpSpPr>
        <p:grpSpPr>
          <a:xfrm>
            <a:off x="4851903" y="4104540"/>
            <a:ext cx="4005831" cy="1361146"/>
            <a:chOff x="7837925" y="4148241"/>
            <a:chExt cx="4267835" cy="1256030"/>
          </a:xfrm>
        </p:grpSpPr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99A48FBE-2C57-EAAA-5A5D-D5D12B1280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7925" y="4148241"/>
              <a:ext cx="4267212" cy="1255905"/>
            </a:xfrm>
            <a:prstGeom prst="rect">
              <a:avLst/>
            </a:prstGeom>
          </p:spPr>
        </p:pic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BB4EB109-6D5C-B2E2-7B7E-620CDBB1C41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92795" y="4194047"/>
              <a:ext cx="4107179" cy="1104899"/>
            </a:xfrm>
            <a:prstGeom prst="rect">
              <a:avLst/>
            </a:prstGeom>
          </p:spPr>
        </p:pic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6566BCB6-CFE2-77F4-D463-708FBE2D80BD}"/>
                </a:ext>
              </a:extLst>
            </p:cNvPr>
            <p:cNvSpPr/>
            <p:nvPr/>
          </p:nvSpPr>
          <p:spPr>
            <a:xfrm>
              <a:off x="7873745" y="4174997"/>
              <a:ext cx="4145279" cy="1143000"/>
            </a:xfrm>
            <a:custGeom>
              <a:avLst/>
              <a:gdLst/>
              <a:ahLst/>
              <a:cxnLst/>
              <a:rect l="l" t="t" r="r" b="b"/>
              <a:pathLst>
                <a:path w="4145279" h="1143000">
                  <a:moveTo>
                    <a:pt x="0" y="1142999"/>
                  </a:moveTo>
                  <a:lnTo>
                    <a:pt x="4145279" y="1142999"/>
                  </a:lnTo>
                  <a:lnTo>
                    <a:pt x="4145279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1482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object 16">
            <a:extLst>
              <a:ext uri="{FF2B5EF4-FFF2-40B4-BE49-F238E27FC236}">
                <a16:creationId xmlns:a16="http://schemas.microsoft.com/office/drawing/2014/main" id="{E92FDEC1-0450-0090-4D10-FDC659B50D92}"/>
              </a:ext>
            </a:extLst>
          </p:cNvPr>
          <p:cNvGrpSpPr/>
          <p:nvPr/>
        </p:nvGrpSpPr>
        <p:grpSpPr>
          <a:xfrm>
            <a:off x="263638" y="3977335"/>
            <a:ext cx="4639310" cy="1868170"/>
            <a:chOff x="2168651" y="3977591"/>
            <a:chExt cx="4639310" cy="1868170"/>
          </a:xfrm>
        </p:grpSpPr>
        <p:pic>
          <p:nvPicPr>
            <p:cNvPr id="22" name="object 17">
              <a:extLst>
                <a:ext uri="{FF2B5EF4-FFF2-40B4-BE49-F238E27FC236}">
                  <a16:creationId xmlns:a16="http://schemas.microsoft.com/office/drawing/2014/main" id="{5522C50E-5C75-96A8-3B18-F16FE69676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436" y="3977591"/>
              <a:ext cx="3636279" cy="1705428"/>
            </a:xfrm>
            <a:prstGeom prst="rect">
              <a:avLst/>
            </a:prstGeom>
          </p:spPr>
        </p:pic>
        <p:pic>
          <p:nvPicPr>
            <p:cNvPr id="23" name="object 18">
              <a:extLst>
                <a:ext uri="{FF2B5EF4-FFF2-40B4-BE49-F238E27FC236}">
                  <a16:creationId xmlns:a16="http://schemas.microsoft.com/office/drawing/2014/main" id="{F3C03190-9D7C-8C5C-2BD9-8C4C03F4388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6307" y="4023359"/>
              <a:ext cx="3476244" cy="1554480"/>
            </a:xfrm>
            <a:prstGeom prst="rect">
              <a:avLst/>
            </a:prstGeom>
          </p:spPr>
        </p:pic>
        <p:sp>
          <p:nvSpPr>
            <p:cNvPr id="24" name="object 19">
              <a:extLst>
                <a:ext uri="{FF2B5EF4-FFF2-40B4-BE49-F238E27FC236}">
                  <a16:creationId xmlns:a16="http://schemas.microsoft.com/office/drawing/2014/main" id="{17E18A1A-123F-B8B0-4A72-93DC3E709360}"/>
                </a:ext>
              </a:extLst>
            </p:cNvPr>
            <p:cNvSpPr/>
            <p:nvPr/>
          </p:nvSpPr>
          <p:spPr>
            <a:xfrm>
              <a:off x="3207257" y="4004309"/>
              <a:ext cx="3514725" cy="1592580"/>
            </a:xfrm>
            <a:custGeom>
              <a:avLst/>
              <a:gdLst/>
              <a:ahLst/>
              <a:cxnLst/>
              <a:rect l="l" t="t" r="r" b="b"/>
              <a:pathLst>
                <a:path w="3514725" h="1592579">
                  <a:moveTo>
                    <a:pt x="0" y="1592580"/>
                  </a:moveTo>
                  <a:lnTo>
                    <a:pt x="3514344" y="1592580"/>
                  </a:lnTo>
                  <a:lnTo>
                    <a:pt x="3514344" y="0"/>
                  </a:lnTo>
                  <a:lnTo>
                    <a:pt x="0" y="0"/>
                  </a:lnTo>
                  <a:lnTo>
                    <a:pt x="0" y="159258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0">
              <a:extLst>
                <a:ext uri="{FF2B5EF4-FFF2-40B4-BE49-F238E27FC236}">
                  <a16:creationId xmlns:a16="http://schemas.microsoft.com/office/drawing/2014/main" id="{4161BA63-FF43-888D-DC9B-856B88076F65}"/>
                </a:ext>
              </a:extLst>
            </p:cNvPr>
            <p:cNvSpPr/>
            <p:nvPr/>
          </p:nvSpPr>
          <p:spPr>
            <a:xfrm>
              <a:off x="2168651" y="5195315"/>
              <a:ext cx="1208405" cy="650240"/>
            </a:xfrm>
            <a:custGeom>
              <a:avLst/>
              <a:gdLst/>
              <a:ahLst/>
              <a:cxnLst/>
              <a:rect l="l" t="t" r="r" b="b"/>
              <a:pathLst>
                <a:path w="1208404" h="650239">
                  <a:moveTo>
                    <a:pt x="1138198" y="30343"/>
                  </a:moveTo>
                  <a:lnTo>
                    <a:pt x="0" y="638632"/>
                  </a:lnTo>
                  <a:lnTo>
                    <a:pt x="6096" y="649833"/>
                  </a:lnTo>
                  <a:lnTo>
                    <a:pt x="1144203" y="41568"/>
                  </a:lnTo>
                  <a:lnTo>
                    <a:pt x="1138198" y="30343"/>
                  </a:lnTo>
                  <a:close/>
                </a:path>
                <a:path w="1208404" h="650239">
                  <a:moveTo>
                    <a:pt x="1191108" y="24383"/>
                  </a:moveTo>
                  <a:lnTo>
                    <a:pt x="1149350" y="24383"/>
                  </a:lnTo>
                  <a:lnTo>
                    <a:pt x="1155446" y="35559"/>
                  </a:lnTo>
                  <a:lnTo>
                    <a:pt x="1144203" y="41568"/>
                  </a:lnTo>
                  <a:lnTo>
                    <a:pt x="1159128" y="69468"/>
                  </a:lnTo>
                  <a:lnTo>
                    <a:pt x="1191108" y="24383"/>
                  </a:lnTo>
                  <a:close/>
                </a:path>
                <a:path w="1208404" h="650239">
                  <a:moveTo>
                    <a:pt x="1149350" y="24383"/>
                  </a:moveTo>
                  <a:lnTo>
                    <a:pt x="1138198" y="30343"/>
                  </a:lnTo>
                  <a:lnTo>
                    <a:pt x="1144203" y="41568"/>
                  </a:lnTo>
                  <a:lnTo>
                    <a:pt x="1155446" y="35559"/>
                  </a:lnTo>
                  <a:lnTo>
                    <a:pt x="1149350" y="24383"/>
                  </a:lnTo>
                  <a:close/>
                </a:path>
                <a:path w="1208404" h="650239">
                  <a:moveTo>
                    <a:pt x="1208405" y="0"/>
                  </a:moveTo>
                  <a:lnTo>
                    <a:pt x="1123188" y="2285"/>
                  </a:lnTo>
                  <a:lnTo>
                    <a:pt x="1138198" y="30343"/>
                  </a:lnTo>
                  <a:lnTo>
                    <a:pt x="1149350" y="24383"/>
                  </a:lnTo>
                  <a:lnTo>
                    <a:pt x="1191108" y="24383"/>
                  </a:lnTo>
                  <a:lnTo>
                    <a:pt x="1208405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Complexity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12</a:t>
            </a:fld>
            <a:endParaRPr lang="ru-RU" sz="1600" noProof="1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E04EFC4-87B5-D0E7-AFCE-F111F169231D}"/>
              </a:ext>
            </a:extLst>
          </p:cNvPr>
          <p:cNvSpPr txBox="1">
            <a:spLocks/>
          </p:cNvSpPr>
          <p:nvPr/>
        </p:nvSpPr>
        <p:spPr>
          <a:xfrm>
            <a:off x="571328" y="2205824"/>
            <a:ext cx="4599660" cy="374239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012" lvl="1" indent="0">
              <a:spcAft>
                <a:spcPts val="1050"/>
              </a:spcAft>
              <a:buFont typeface="Wingdings 3" pitchFamily="18" charset="2"/>
              <a:buNone/>
            </a:pPr>
            <a:r>
              <a:rPr lang="en-US" sz="1650" dirty="0"/>
              <a:t>Complexity grows as log of size of one of its  inputs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When the number of iterations is divided to any constant K &gt; 1 at each iteration (or halved in most cases)</a:t>
            </a:r>
          </a:p>
          <a:p>
            <a:pPr marL="0" indent="0">
              <a:spcAft>
                <a:spcPts val="1050"/>
              </a:spcAft>
              <a:buNone/>
            </a:pPr>
            <a:r>
              <a:rPr lang="en-US" sz="1600" dirty="0"/>
              <a:t>  How about this?</a:t>
            </a:r>
          </a:p>
          <a:p>
            <a:pPr marL="0" indent="0">
              <a:spcAft>
                <a:spcPts val="1050"/>
              </a:spcAft>
              <a:buNone/>
            </a:pPr>
            <a:endParaRPr lang="en-US" sz="1600" dirty="0"/>
          </a:p>
          <a:p>
            <a:pPr marL="0" indent="0">
              <a:spcAft>
                <a:spcPts val="1050"/>
              </a:spcAft>
              <a:buNone/>
            </a:pPr>
            <a:endParaRPr lang="en-US" sz="1600" dirty="0"/>
          </a:p>
          <a:p>
            <a:pPr marL="0" indent="0">
              <a:spcAft>
                <a:spcPts val="1050"/>
              </a:spcAft>
              <a:buNone/>
            </a:pPr>
            <a:endParaRPr lang="en-US" sz="1600" dirty="0"/>
          </a:p>
          <a:p>
            <a:pPr marL="0" indent="0">
              <a:spcAft>
                <a:spcPts val="1050"/>
              </a:spcAft>
              <a:buNone/>
            </a:pPr>
            <a:endParaRPr lang="en-US" sz="1600" dirty="0"/>
          </a:p>
          <a:p>
            <a:pPr marL="0" indent="-34290">
              <a:spcAft>
                <a:spcPts val="600"/>
              </a:spcAft>
              <a:buNone/>
            </a:pPr>
            <a:endParaRPr lang="en-US" sz="2200" dirty="0"/>
          </a:p>
          <a:p>
            <a:pPr marL="233172" lvl="2" indent="0">
              <a:spcAft>
                <a:spcPts val="600"/>
              </a:spcAft>
              <a:buFont typeface="Wingdings 3" pitchFamily="18" charset="2"/>
              <a:buNone/>
            </a:pPr>
            <a:endParaRPr lang="en-US" sz="1650" dirty="0"/>
          </a:p>
        </p:txBody>
      </p:sp>
      <p:grpSp>
        <p:nvGrpSpPr>
          <p:cNvPr id="3" name="object 10">
            <a:extLst>
              <a:ext uri="{FF2B5EF4-FFF2-40B4-BE49-F238E27FC236}">
                <a16:creationId xmlns:a16="http://schemas.microsoft.com/office/drawing/2014/main" id="{D11EE3D7-762D-E53D-8056-9AA6717FA141}"/>
              </a:ext>
            </a:extLst>
          </p:cNvPr>
          <p:cNvGrpSpPr/>
          <p:nvPr/>
        </p:nvGrpSpPr>
        <p:grpSpPr>
          <a:xfrm>
            <a:off x="5362983" y="2327751"/>
            <a:ext cx="3781017" cy="2132822"/>
            <a:chOff x="6928104" y="2234123"/>
            <a:chExt cx="5177155" cy="2920365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A68206B6-7FE9-660C-C68F-CED1BD93688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3538" y="2234123"/>
              <a:ext cx="5021607" cy="1804506"/>
            </a:xfrm>
            <a:prstGeom prst="rect">
              <a:avLst/>
            </a:prstGeom>
          </p:spPr>
        </p:pic>
        <p:pic>
          <p:nvPicPr>
            <p:cNvPr id="17" name="object 12">
              <a:extLst>
                <a:ext uri="{FF2B5EF4-FFF2-40B4-BE49-F238E27FC236}">
                  <a16:creationId xmlns:a16="http://schemas.microsoft.com/office/drawing/2014/main" id="{FA33BB1F-F6BE-9253-B8F7-5730F82EF1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38416" y="2279903"/>
              <a:ext cx="4861560" cy="1653540"/>
            </a:xfrm>
            <a:prstGeom prst="rect">
              <a:avLst/>
            </a:prstGeom>
          </p:spPr>
        </p:pic>
        <p:sp>
          <p:nvSpPr>
            <p:cNvPr id="18" name="object 13">
              <a:extLst>
                <a:ext uri="{FF2B5EF4-FFF2-40B4-BE49-F238E27FC236}">
                  <a16:creationId xmlns:a16="http://schemas.microsoft.com/office/drawing/2014/main" id="{6B13510F-2999-03A9-38D5-E638358F8615}"/>
                </a:ext>
              </a:extLst>
            </p:cNvPr>
            <p:cNvSpPr/>
            <p:nvPr/>
          </p:nvSpPr>
          <p:spPr>
            <a:xfrm>
              <a:off x="7119366" y="2260853"/>
              <a:ext cx="4899660" cy="1691639"/>
            </a:xfrm>
            <a:custGeom>
              <a:avLst/>
              <a:gdLst/>
              <a:ahLst/>
              <a:cxnLst/>
              <a:rect l="l" t="t" r="r" b="b"/>
              <a:pathLst>
                <a:path w="4899659" h="1691639">
                  <a:moveTo>
                    <a:pt x="0" y="1691640"/>
                  </a:moveTo>
                  <a:lnTo>
                    <a:pt x="4899660" y="1691640"/>
                  </a:lnTo>
                  <a:lnTo>
                    <a:pt x="4899660" y="0"/>
                  </a:lnTo>
                  <a:lnTo>
                    <a:pt x="0" y="0"/>
                  </a:lnTo>
                  <a:lnTo>
                    <a:pt x="0" y="1691640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4">
              <a:extLst>
                <a:ext uri="{FF2B5EF4-FFF2-40B4-BE49-F238E27FC236}">
                  <a16:creationId xmlns:a16="http://schemas.microsoft.com/office/drawing/2014/main" id="{E32A571F-016B-491E-1D51-17D94D86657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28104" y="3831336"/>
              <a:ext cx="3761232" cy="1322958"/>
            </a:xfrm>
            <a:prstGeom prst="rect">
              <a:avLst/>
            </a:prstGeom>
          </p:spPr>
        </p:pic>
        <p:pic>
          <p:nvPicPr>
            <p:cNvPr id="20" name="object 15">
              <a:extLst>
                <a:ext uri="{FF2B5EF4-FFF2-40B4-BE49-F238E27FC236}">
                  <a16:creationId xmlns:a16="http://schemas.microsoft.com/office/drawing/2014/main" id="{61B1CD58-2AB0-73B2-3975-A8871039211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0128" y="4023360"/>
              <a:ext cx="3390900" cy="952500"/>
            </a:xfrm>
            <a:prstGeom prst="rect">
              <a:avLst/>
            </a:prstGeom>
          </p:spPr>
        </p:pic>
      </p:grp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EB5F6B0-FC31-35BB-05DD-2C5028D57E79}"/>
              </a:ext>
            </a:extLst>
          </p:cNvPr>
          <p:cNvCxnSpPr>
            <a:cxnSpLocks/>
          </p:cNvCxnSpPr>
          <p:nvPr/>
        </p:nvCxnSpPr>
        <p:spPr>
          <a:xfrm flipH="1" flipV="1">
            <a:off x="4644959" y="5086785"/>
            <a:ext cx="718024" cy="2759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3F0B97E1-B159-67A5-7DE2-D9DE8085D404}"/>
                  </a:ext>
                </a:extLst>
              </p14:cNvPr>
              <p14:cNvContentPartPr/>
              <p14:nvPr/>
            </p14:nvContentPartPr>
            <p14:xfrm>
              <a:off x="482178" y="5206085"/>
              <a:ext cx="360" cy="36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3F0B97E1-B159-67A5-7DE2-D9DE8085D4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9538" y="51434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10FAF8-27ED-4D81-D1DA-3C40EA8A459D}"/>
                  </a:ext>
                </a:extLst>
              </p14:cNvPr>
              <p14:cNvContentPartPr/>
              <p14:nvPr/>
            </p14:nvContentPartPr>
            <p14:xfrm>
              <a:off x="279138" y="5278085"/>
              <a:ext cx="817920" cy="58464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10FAF8-27ED-4D81-D1DA-3C40EA8A45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498" y="5215085"/>
                <a:ext cx="943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10C2FDC2-7E1D-2710-82F0-1B2BF85967AB}"/>
                  </a:ext>
                </a:extLst>
              </p14:cNvPr>
              <p14:cNvContentPartPr/>
              <p14:nvPr/>
            </p14:nvContentPartPr>
            <p14:xfrm>
              <a:off x="1086639" y="5534045"/>
              <a:ext cx="77400" cy="39492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10C2FDC2-7E1D-2710-82F0-1B2BF85967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3639" y="5471405"/>
                <a:ext cx="2030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486D9DE-C577-49EC-8002-B3E2193283CB}"/>
                  </a:ext>
                </a:extLst>
              </p14:cNvPr>
              <p14:cNvContentPartPr/>
              <p14:nvPr/>
            </p14:nvContentPartPr>
            <p14:xfrm>
              <a:off x="1349778" y="5148845"/>
              <a:ext cx="113400" cy="18720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486D9DE-C577-49EC-8002-B3E2193283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31778" y="5130845"/>
                <a:ext cx="149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6F21767-B9AA-3AD5-4549-C47238950C2D}"/>
                  </a:ext>
                </a:extLst>
              </p14:cNvPr>
              <p14:cNvContentPartPr/>
              <p14:nvPr/>
            </p14:nvContentPartPr>
            <p14:xfrm>
              <a:off x="1189938" y="5534045"/>
              <a:ext cx="360" cy="36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6F21767-B9AA-3AD5-4549-C47238950C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1938" y="55160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30D004A-BEB8-82CE-8E9D-F0F205E544E7}"/>
                  </a:ext>
                </a:extLst>
              </p14:cNvPr>
              <p14:cNvContentPartPr/>
              <p14:nvPr/>
            </p14:nvContentPartPr>
            <p14:xfrm>
              <a:off x="966378" y="4826285"/>
              <a:ext cx="208440" cy="31464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130D004A-BEB8-82CE-8E9D-F0F205E544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48738" y="4808285"/>
                <a:ext cx="2440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3D02CA1-C9B5-E8C3-6A07-585F3EAE0C67}"/>
                  </a:ext>
                </a:extLst>
              </p14:cNvPr>
              <p14:cNvContentPartPr/>
              <p14:nvPr/>
            </p14:nvContentPartPr>
            <p14:xfrm>
              <a:off x="807618" y="4320485"/>
              <a:ext cx="360" cy="36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3D02CA1-C9B5-E8C3-6A07-585F3EAE0C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9618" y="43028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A3DB6C3B-D0B4-C7F2-DAB7-CFF87F9BB4E5}"/>
                  </a:ext>
                </a:extLst>
              </p14:cNvPr>
              <p14:cNvContentPartPr/>
              <p14:nvPr/>
            </p14:nvContentPartPr>
            <p14:xfrm>
              <a:off x="256458" y="4191245"/>
              <a:ext cx="360" cy="36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A3DB6C3B-D0B4-C7F2-DAB7-CFF87F9BB4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8458" y="41736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526AE24F-6105-7693-E0E3-85AA8D64F5B6}"/>
                  </a:ext>
                </a:extLst>
              </p14:cNvPr>
              <p14:cNvContentPartPr/>
              <p14:nvPr/>
            </p14:nvContentPartPr>
            <p14:xfrm>
              <a:off x="1167618" y="5310485"/>
              <a:ext cx="101520" cy="6552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526AE24F-6105-7693-E0E3-85AA8D64F5B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9978" y="5292845"/>
                <a:ext cx="137160" cy="10116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799D6A5-D7D7-EA06-8246-C3CD24F38422}"/>
              </a:ext>
            </a:extLst>
          </p:cNvPr>
          <p:cNvSpPr txBox="1"/>
          <p:nvPr/>
        </p:nvSpPr>
        <p:spPr>
          <a:xfrm>
            <a:off x="5361147" y="5222657"/>
            <a:ext cx="286522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It is not decreasing at each iteration 𝑛</a:t>
            </a:r>
            <a:endParaRPr lang="ru-KZ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6A86AA-4D5A-B7A7-0F87-E45B7092BC14}"/>
                  </a:ext>
                </a:extLst>
              </p:cNvPr>
              <p:cNvSpPr txBox="1"/>
              <p:nvPr/>
            </p:nvSpPr>
            <p:spPr>
              <a:xfrm>
                <a:off x="5551237" y="5534045"/>
                <a:ext cx="2622064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KZ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6A86AA-4D5A-B7A7-0F87-E45B7092B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237" y="5534045"/>
                <a:ext cx="2622064" cy="414537"/>
              </a:xfrm>
              <a:prstGeom prst="rect">
                <a:avLst/>
              </a:prstGeom>
              <a:blipFill>
                <a:blip r:embed="rId26"/>
                <a:stretch>
                  <a:fillRect l="-2899" r="-966" b="-8824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89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Complexity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13</a:t>
            </a:fld>
            <a:endParaRPr lang="ru-RU" sz="1600" noProof="1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E04EFC4-87B5-D0E7-AFCE-F111F169231D}"/>
              </a:ext>
            </a:extLst>
          </p:cNvPr>
          <p:cNvSpPr txBox="1">
            <a:spLocks/>
          </p:cNvSpPr>
          <p:nvPr/>
        </p:nvSpPr>
        <p:spPr>
          <a:xfrm>
            <a:off x="510070" y="2465036"/>
            <a:ext cx="4599660" cy="21769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012" lvl="1" indent="0">
              <a:spcAft>
                <a:spcPts val="1050"/>
              </a:spcAft>
              <a:buFont typeface="Wingdings 3" pitchFamily="18" charset="2"/>
              <a:buNone/>
            </a:pPr>
            <a:r>
              <a:rPr lang="en-US" sz="1650" dirty="0"/>
              <a:t>Exponential Time complexity denotes an algorithm  whose growth is increasing exponentially (doubles in  most cases) with each addition to the input data set</a:t>
            </a:r>
          </a:p>
          <a:p>
            <a:pPr marL="0" indent="0">
              <a:spcAft>
                <a:spcPts val="1050"/>
              </a:spcAft>
              <a:buNone/>
            </a:pPr>
            <a:r>
              <a:rPr lang="en-US" sz="1600" dirty="0"/>
              <a:t>A good example is the recursive solution for Fibonacci  Complexity is 2</a:t>
            </a:r>
            <a:r>
              <a:rPr lang="en-US" sz="1600" baseline="30000" dirty="0"/>
              <a:t>𝑛</a:t>
            </a:r>
          </a:p>
          <a:p>
            <a:pPr marL="0" indent="0">
              <a:spcAft>
                <a:spcPts val="1050"/>
              </a:spcAft>
              <a:buNone/>
            </a:pPr>
            <a:endParaRPr lang="en-US" sz="1600" dirty="0"/>
          </a:p>
          <a:p>
            <a:pPr marL="0" indent="0">
              <a:spcAft>
                <a:spcPts val="1050"/>
              </a:spcAft>
              <a:buNone/>
            </a:pPr>
            <a:endParaRPr lang="en-US" sz="1600" dirty="0"/>
          </a:p>
          <a:p>
            <a:pPr marL="0" indent="-34290">
              <a:spcAft>
                <a:spcPts val="600"/>
              </a:spcAft>
              <a:buNone/>
            </a:pPr>
            <a:endParaRPr lang="en-US" sz="2200" dirty="0"/>
          </a:p>
          <a:p>
            <a:pPr marL="233172" lvl="2" indent="0">
              <a:spcAft>
                <a:spcPts val="600"/>
              </a:spcAft>
              <a:buFont typeface="Wingdings 3" pitchFamily="18" charset="2"/>
              <a:buNone/>
            </a:pPr>
            <a:endParaRPr lang="en-US" sz="16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3F0B97E1-B159-67A5-7DE2-D9DE8085D404}"/>
                  </a:ext>
                </a:extLst>
              </p14:cNvPr>
              <p14:cNvContentPartPr/>
              <p14:nvPr/>
            </p14:nvContentPartPr>
            <p14:xfrm>
              <a:off x="482178" y="5206085"/>
              <a:ext cx="360" cy="36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3F0B97E1-B159-67A5-7DE2-D9DE8085D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38" y="51434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10FAF8-27ED-4D81-D1DA-3C40EA8A459D}"/>
                  </a:ext>
                </a:extLst>
              </p14:cNvPr>
              <p14:cNvContentPartPr/>
              <p14:nvPr/>
            </p14:nvContentPartPr>
            <p14:xfrm>
              <a:off x="279138" y="5278085"/>
              <a:ext cx="817920" cy="58464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10FAF8-27ED-4D81-D1DA-3C40EA8A45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98" y="5215085"/>
                <a:ext cx="943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10C2FDC2-7E1D-2710-82F0-1B2BF85967AB}"/>
                  </a:ext>
                </a:extLst>
              </p14:cNvPr>
              <p14:cNvContentPartPr/>
              <p14:nvPr/>
            </p14:nvContentPartPr>
            <p14:xfrm>
              <a:off x="1086639" y="5534045"/>
              <a:ext cx="77400" cy="39492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10C2FDC2-7E1D-2710-82F0-1B2BF85967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639" y="5471405"/>
                <a:ext cx="2030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486D9DE-C577-49EC-8002-B3E2193283CB}"/>
                  </a:ext>
                </a:extLst>
              </p14:cNvPr>
              <p14:cNvContentPartPr/>
              <p14:nvPr/>
            </p14:nvContentPartPr>
            <p14:xfrm>
              <a:off x="1349778" y="5148845"/>
              <a:ext cx="113400" cy="18720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486D9DE-C577-49EC-8002-B3E2193283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1778" y="5130845"/>
                <a:ext cx="149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6F21767-B9AA-3AD5-4549-C47238950C2D}"/>
                  </a:ext>
                </a:extLst>
              </p14:cNvPr>
              <p14:cNvContentPartPr/>
              <p14:nvPr/>
            </p14:nvContentPartPr>
            <p14:xfrm>
              <a:off x="1189938" y="5534045"/>
              <a:ext cx="360" cy="36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6F21767-B9AA-3AD5-4549-C47238950C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1938" y="55160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30D004A-BEB8-82CE-8E9D-F0F205E544E7}"/>
                  </a:ext>
                </a:extLst>
              </p14:cNvPr>
              <p14:cNvContentPartPr/>
              <p14:nvPr/>
            </p14:nvContentPartPr>
            <p14:xfrm>
              <a:off x="966378" y="4826285"/>
              <a:ext cx="208440" cy="31464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130D004A-BEB8-82CE-8E9D-F0F205E544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8738" y="4808285"/>
                <a:ext cx="2440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3D02CA1-C9B5-E8C3-6A07-585F3EAE0C67}"/>
                  </a:ext>
                </a:extLst>
              </p14:cNvPr>
              <p14:cNvContentPartPr/>
              <p14:nvPr/>
            </p14:nvContentPartPr>
            <p14:xfrm>
              <a:off x="807618" y="4320485"/>
              <a:ext cx="360" cy="36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3D02CA1-C9B5-E8C3-6A07-585F3EAE0C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9618" y="43028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A3DB6C3B-D0B4-C7F2-DAB7-CFF87F9BB4E5}"/>
                  </a:ext>
                </a:extLst>
              </p14:cNvPr>
              <p14:cNvContentPartPr/>
              <p14:nvPr/>
            </p14:nvContentPartPr>
            <p14:xfrm>
              <a:off x="256458" y="4191245"/>
              <a:ext cx="360" cy="36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A3DB6C3B-D0B4-C7F2-DAB7-CFF87F9BB4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458" y="41736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526AE24F-6105-7693-E0E3-85AA8D64F5B6}"/>
                  </a:ext>
                </a:extLst>
              </p14:cNvPr>
              <p14:cNvContentPartPr/>
              <p14:nvPr/>
            </p14:nvContentPartPr>
            <p14:xfrm>
              <a:off x="1167618" y="5310485"/>
              <a:ext cx="101520" cy="6552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526AE24F-6105-7693-E0E3-85AA8D64F5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9978" y="5292845"/>
                <a:ext cx="137160" cy="10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object 8">
            <a:extLst>
              <a:ext uri="{FF2B5EF4-FFF2-40B4-BE49-F238E27FC236}">
                <a16:creationId xmlns:a16="http://schemas.microsoft.com/office/drawing/2014/main" id="{0C5F4D4C-12DC-6C0A-6B7B-96A49666993C}"/>
              </a:ext>
            </a:extLst>
          </p:cNvPr>
          <p:cNvGrpSpPr/>
          <p:nvPr/>
        </p:nvGrpSpPr>
        <p:grpSpPr>
          <a:xfrm>
            <a:off x="5098034" y="2543583"/>
            <a:ext cx="4013928" cy="1128278"/>
            <a:chOff x="7495016" y="2272241"/>
            <a:chExt cx="4610735" cy="1296035"/>
          </a:xfrm>
        </p:grpSpPr>
        <p:pic>
          <p:nvPicPr>
            <p:cNvPr id="8" name="object 9">
              <a:extLst>
                <a:ext uri="{FF2B5EF4-FFF2-40B4-BE49-F238E27FC236}">
                  <a16:creationId xmlns:a16="http://schemas.microsoft.com/office/drawing/2014/main" id="{7760F1A9-DE92-02C8-0CE3-10EA5CDDF1B4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95016" y="2272241"/>
              <a:ext cx="4610130" cy="1295463"/>
            </a:xfrm>
            <a:prstGeom prst="rect">
              <a:avLst/>
            </a:prstGeom>
          </p:spPr>
        </p:pic>
        <p:pic>
          <p:nvPicPr>
            <p:cNvPr id="9" name="object 10">
              <a:extLst>
                <a:ext uri="{FF2B5EF4-FFF2-40B4-BE49-F238E27FC236}">
                  <a16:creationId xmlns:a16="http://schemas.microsoft.com/office/drawing/2014/main" id="{9FF2BE23-E624-4B44-27B1-69CBC47AD90C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49895" y="2318003"/>
              <a:ext cx="4450080" cy="1144524"/>
            </a:xfrm>
            <a:prstGeom prst="rect">
              <a:avLst/>
            </a:prstGeom>
          </p:spPr>
        </p:pic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03AC83E9-85A2-9EED-664D-E98936CEC478}"/>
                </a:ext>
              </a:extLst>
            </p:cNvPr>
            <p:cNvSpPr/>
            <p:nvPr/>
          </p:nvSpPr>
          <p:spPr>
            <a:xfrm>
              <a:off x="7530845" y="2298953"/>
              <a:ext cx="4488180" cy="1183005"/>
            </a:xfrm>
            <a:custGeom>
              <a:avLst/>
              <a:gdLst/>
              <a:ahLst/>
              <a:cxnLst/>
              <a:rect l="l" t="t" r="r" b="b"/>
              <a:pathLst>
                <a:path w="4488180" h="1183004">
                  <a:moveTo>
                    <a:pt x="0" y="1182624"/>
                  </a:moveTo>
                  <a:lnTo>
                    <a:pt x="4488180" y="1182624"/>
                  </a:lnTo>
                  <a:lnTo>
                    <a:pt x="4488180" y="0"/>
                  </a:lnTo>
                  <a:lnTo>
                    <a:pt x="0" y="0"/>
                  </a:lnTo>
                  <a:lnTo>
                    <a:pt x="0" y="118262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3">
            <a:extLst>
              <a:ext uri="{FF2B5EF4-FFF2-40B4-BE49-F238E27FC236}">
                <a16:creationId xmlns:a16="http://schemas.microsoft.com/office/drawing/2014/main" id="{839EED6B-5D00-6C81-4C3D-A5CFE4FD9DF2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75218" y="4167259"/>
            <a:ext cx="4585746" cy="21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14</a:t>
            </a:fld>
            <a:endParaRPr lang="ru-RU" sz="1600" noProof="1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1E04EFC4-87B5-D0E7-AFCE-F111F169231D}"/>
              </a:ext>
            </a:extLst>
          </p:cNvPr>
          <p:cNvSpPr txBox="1">
            <a:spLocks/>
          </p:cNvSpPr>
          <p:nvPr/>
        </p:nvSpPr>
        <p:spPr>
          <a:xfrm>
            <a:off x="380978" y="2495906"/>
            <a:ext cx="9246756" cy="66825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ts val="1050"/>
              </a:spcAft>
            </a:pPr>
            <a:r>
              <a:rPr lang="en-US" sz="1650" dirty="0"/>
              <a:t>Algorithms, 4th Edition, by Robert Sedgewick and Kevin Wayne, Addison-Wesley Chapter 1.4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3F0B97E1-B159-67A5-7DE2-D9DE8085D404}"/>
                  </a:ext>
                </a:extLst>
              </p14:cNvPr>
              <p14:cNvContentPartPr/>
              <p14:nvPr/>
            </p14:nvContentPartPr>
            <p14:xfrm>
              <a:off x="482178" y="5206085"/>
              <a:ext cx="360" cy="36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3F0B97E1-B159-67A5-7DE2-D9DE8085D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538" y="51434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E710FAF8-27ED-4D81-D1DA-3C40EA8A459D}"/>
                  </a:ext>
                </a:extLst>
              </p14:cNvPr>
              <p14:cNvContentPartPr/>
              <p14:nvPr/>
            </p14:nvContentPartPr>
            <p14:xfrm>
              <a:off x="279138" y="5278085"/>
              <a:ext cx="817920" cy="584640"/>
            </p14:xfrm>
          </p:contentPart>
        </mc:Choice>
        <mc:Fallback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E710FAF8-27ED-4D81-D1DA-3C40EA8A45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6498" y="5215085"/>
                <a:ext cx="94356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10C2FDC2-7E1D-2710-82F0-1B2BF85967AB}"/>
                  </a:ext>
                </a:extLst>
              </p14:cNvPr>
              <p14:cNvContentPartPr/>
              <p14:nvPr/>
            </p14:nvContentPartPr>
            <p14:xfrm>
              <a:off x="1086639" y="5534045"/>
              <a:ext cx="77400" cy="394920"/>
            </p14:xfrm>
          </p:contentPart>
        </mc:Choice>
        <mc:Fallback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10C2FDC2-7E1D-2710-82F0-1B2BF85967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3639" y="5471405"/>
                <a:ext cx="2030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3486D9DE-C577-49EC-8002-B3E2193283CB}"/>
                  </a:ext>
                </a:extLst>
              </p14:cNvPr>
              <p14:cNvContentPartPr/>
              <p14:nvPr/>
            </p14:nvContentPartPr>
            <p14:xfrm>
              <a:off x="1349778" y="5148845"/>
              <a:ext cx="113400" cy="18720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3486D9DE-C577-49EC-8002-B3E2193283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1778" y="5130845"/>
                <a:ext cx="149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26F21767-B9AA-3AD5-4549-C47238950C2D}"/>
                  </a:ext>
                </a:extLst>
              </p14:cNvPr>
              <p14:cNvContentPartPr/>
              <p14:nvPr/>
            </p14:nvContentPartPr>
            <p14:xfrm>
              <a:off x="1189938" y="5534045"/>
              <a:ext cx="360" cy="360"/>
            </p14:xfrm>
          </p:contentPart>
        </mc:Choice>
        <mc:Fallback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26F21767-B9AA-3AD5-4549-C47238950C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1938" y="55160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30D004A-BEB8-82CE-8E9D-F0F205E544E7}"/>
                  </a:ext>
                </a:extLst>
              </p14:cNvPr>
              <p14:cNvContentPartPr/>
              <p14:nvPr/>
            </p14:nvContentPartPr>
            <p14:xfrm>
              <a:off x="966378" y="4826285"/>
              <a:ext cx="208440" cy="31464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130D004A-BEB8-82CE-8E9D-F0F205E544E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8738" y="4808285"/>
                <a:ext cx="2440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F3D02CA1-C9B5-E8C3-6A07-585F3EAE0C67}"/>
                  </a:ext>
                </a:extLst>
              </p14:cNvPr>
              <p14:cNvContentPartPr/>
              <p14:nvPr/>
            </p14:nvContentPartPr>
            <p14:xfrm>
              <a:off x="807618" y="4320485"/>
              <a:ext cx="360" cy="36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F3D02CA1-C9B5-E8C3-6A07-585F3EAE0C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9618" y="43028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A3DB6C3B-D0B4-C7F2-DAB7-CFF87F9BB4E5}"/>
                  </a:ext>
                </a:extLst>
              </p14:cNvPr>
              <p14:cNvContentPartPr/>
              <p14:nvPr/>
            </p14:nvContentPartPr>
            <p14:xfrm>
              <a:off x="256458" y="4191245"/>
              <a:ext cx="360" cy="360"/>
            </p14:xfrm>
          </p:contentPart>
        </mc:Choice>
        <mc:Fallback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A3DB6C3B-D0B4-C7F2-DAB7-CFF87F9BB4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458" y="41736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526AE24F-6105-7693-E0E3-85AA8D64F5B6}"/>
                  </a:ext>
                </a:extLst>
              </p14:cNvPr>
              <p14:cNvContentPartPr/>
              <p14:nvPr/>
            </p14:nvContentPartPr>
            <p14:xfrm>
              <a:off x="1167618" y="5310485"/>
              <a:ext cx="101520" cy="6552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526AE24F-6105-7693-E0E3-85AA8D64F5B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49978" y="5292845"/>
                <a:ext cx="137160" cy="1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961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0ED37FE-2402-4A64-8EDA-D64728A5B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1000"/>
          </a:blip>
          <a:srcRect l="11724" r="52609" b="-2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80B0639-A077-4F2A-9B57-40A8A29756E5}"/>
              </a:ext>
            </a:extLst>
          </p:cNvPr>
          <p:cNvSpPr txBox="1">
            <a:spLocks/>
          </p:cNvSpPr>
          <p:nvPr/>
        </p:nvSpPr>
        <p:spPr>
          <a:xfrm>
            <a:off x="3548617" y="2866644"/>
            <a:ext cx="2046763" cy="112471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defRPr/>
            </a:pPr>
            <a:r>
              <a:rPr lang="en-US" sz="375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Tw Cen MT Condensed" panose="020B0606020104020203"/>
              </a:rPr>
              <a:t>Good Luck!</a:t>
            </a:r>
            <a:endParaRPr lang="ru-RU" sz="3750" spc="75" dirty="0">
              <a:solidFill>
                <a:sysClr val="windowText" lastClr="000000">
                  <a:lumMod val="95000"/>
                  <a:lumOff val="5000"/>
                </a:sysClr>
              </a:solidFill>
              <a:latin typeface="Calibri" panose="020F050202020403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E16A8F-0C21-4AD8-AFE8-E329DCCA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9005738-1241-44C6-840E-39CDA6CA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4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F397-A1C9-448A-8DBB-01C1B6C8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EAD38-8AB7-4FDE-B9E7-C48BE5CD8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72" y="2425248"/>
            <a:ext cx="7290055" cy="357001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Algorithm efficiency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Order of growth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Big-O notation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Complexity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Constant Complexity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Linear Complexity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Logarithmic Complexity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Exponential Complexity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Literature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31B635-BE4C-49BF-BEDB-429D6684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3A87B01-37EC-465F-860A-12A22F268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ED9817-2CB6-A483-7322-DD16388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pPr rtl="0"/>
              <a:t>2</a:t>
            </a:fld>
            <a:endParaRPr lang="ru-RU" sz="1600" noProof="1"/>
          </a:p>
        </p:txBody>
      </p:sp>
    </p:spTree>
    <p:extLst>
      <p:ext uri="{BB962C8B-B14F-4D97-AF65-F5344CB8AC3E}">
        <p14:creationId xmlns:p14="http://schemas.microsoft.com/office/powerpoint/2010/main" val="235789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EFFICIENCY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65A2D-50F9-48F5-B9A8-2DE71B36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33767"/>
            <a:ext cx="5061204" cy="2035809"/>
          </a:xfrm>
        </p:spPr>
        <p:txBody>
          <a:bodyPr>
            <a:normAutofit/>
          </a:bodyPr>
          <a:lstStyle/>
          <a:p>
            <a:pPr marL="96012" lvl="1" indent="0">
              <a:spcAft>
                <a:spcPts val="1500"/>
              </a:spcAft>
              <a:buNone/>
            </a:pPr>
            <a:r>
              <a:rPr lang="en-US" sz="1650" b="1" dirty="0"/>
              <a:t> </a:t>
            </a:r>
            <a:r>
              <a:rPr lang="en-US" sz="1650" dirty="0"/>
              <a:t>Computers are getting faster</a:t>
            </a:r>
          </a:p>
          <a:p>
            <a:pPr lvl="2"/>
            <a:r>
              <a:rPr lang="en-US" sz="1350" dirty="0"/>
              <a:t>Does the efficiency matter? </a:t>
            </a:r>
          </a:p>
          <a:p>
            <a:pPr lvl="2">
              <a:spcAft>
                <a:spcPts val="900"/>
              </a:spcAft>
            </a:pPr>
            <a:r>
              <a:rPr lang="en-US" sz="1350" dirty="0"/>
              <a:t>How about a very large dataset?</a:t>
            </a:r>
          </a:p>
          <a:p>
            <a:pPr marL="233172" lvl="2" indent="0">
              <a:buNone/>
            </a:pPr>
            <a:endParaRPr lang="en-US" sz="1350" dirty="0"/>
          </a:p>
          <a:p>
            <a:pPr>
              <a:spcBef>
                <a:spcPts val="150"/>
              </a:spcBef>
              <a:spcAft>
                <a:spcPts val="1500"/>
              </a:spcAft>
            </a:pPr>
            <a:r>
              <a:rPr lang="en-US" sz="1600" dirty="0"/>
              <a:t>A program can be implemented in several ways. How to measure the efficiency?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3673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EDE95C-ED2B-728A-BEB3-16BD3DD1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3</a:t>
            </a:fld>
            <a:endParaRPr lang="ru-RU" sz="1600" noProof="1"/>
          </a:p>
        </p:txBody>
      </p:sp>
      <p:pic>
        <p:nvPicPr>
          <p:cNvPr id="1026" name="Picture 2" descr="Timer Vector Art, Icons, and Graphics for Free Download">
            <a:extLst>
              <a:ext uri="{FF2B5EF4-FFF2-40B4-BE49-F238E27FC236}">
                <a16:creationId xmlns:a16="http://schemas.microsoft.com/office/drawing/2014/main" id="{F384B0EB-0D8C-2764-C10F-9DD002459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62" y="4217487"/>
            <a:ext cx="1153341" cy="11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790BC7-A67A-4B7F-C107-99AF4A99351E}"/>
              </a:ext>
            </a:extLst>
          </p:cNvPr>
          <p:cNvSpPr txBox="1"/>
          <p:nvPr/>
        </p:nvSpPr>
        <p:spPr>
          <a:xfrm>
            <a:off x="1117802" y="5470056"/>
            <a:ext cx="11533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1. Using timer</a:t>
            </a:r>
            <a:endParaRPr lang="ru-KZ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E870E5-6BEE-C51E-59ED-B2CF9254DE17}"/>
              </a:ext>
            </a:extLst>
          </p:cNvPr>
          <p:cNvSpPr txBox="1"/>
          <p:nvPr/>
        </p:nvSpPr>
        <p:spPr>
          <a:xfrm>
            <a:off x="2758227" y="5470056"/>
            <a:ext cx="25346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2. Count the number of operations </a:t>
            </a:r>
            <a:endParaRPr lang="ru-KZ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902B1-E576-298C-6C74-59067B09CFD4}"/>
              </a:ext>
            </a:extLst>
          </p:cNvPr>
          <p:cNvSpPr txBox="1"/>
          <p:nvPr/>
        </p:nvSpPr>
        <p:spPr>
          <a:xfrm>
            <a:off x="6080409" y="5470056"/>
            <a:ext cx="15605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3. Order of growth</a:t>
            </a:r>
            <a:endParaRPr lang="ru-KZ" sz="1350" dirty="0"/>
          </a:p>
        </p:txBody>
      </p:sp>
      <p:pic>
        <p:nvPicPr>
          <p:cNvPr id="14" name="Picture 4" descr="4, Kids Hand Showing the Number Four Hand Sign. Stock Vector - Illustration  of baby, training: 226850971">
            <a:extLst>
              <a:ext uri="{FF2B5EF4-FFF2-40B4-BE49-F238E27FC236}">
                <a16:creationId xmlns:a16="http://schemas.microsoft.com/office/drawing/2014/main" id="{033FCA94-BB21-416B-9A89-0E0B726CA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0" t="10247" r="7989" b="12566"/>
          <a:stretch/>
        </p:blipFill>
        <p:spPr bwMode="auto">
          <a:xfrm>
            <a:off x="3643662" y="4217486"/>
            <a:ext cx="763804" cy="115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09BB02C4-B0BD-A96E-F2EA-14EACD3C168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3327" y="3558435"/>
            <a:ext cx="2534673" cy="191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2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EFFICIENCY : USING TIMER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65A2D-50F9-48F5-B9A8-2DE71B36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51" y="2300505"/>
            <a:ext cx="4404243" cy="3761937"/>
          </a:xfrm>
        </p:spPr>
        <p:txBody>
          <a:bodyPr>
            <a:normAutofit/>
          </a:bodyPr>
          <a:lstStyle/>
          <a:p>
            <a:pPr marL="96012" lvl="1" indent="0">
              <a:spcAft>
                <a:spcPts val="900"/>
              </a:spcAft>
              <a:buNone/>
            </a:pPr>
            <a:r>
              <a:rPr lang="en-US" sz="1650" b="1" dirty="0"/>
              <a:t>Timers are inconsistent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 Time varies for different inputs but cannot express a relationship between inputs and time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/>
              <a:t> Can be significantly different in various cases (because of CPU,  memory,  GC, operating system, network, etc.)</a:t>
            </a:r>
          </a:p>
          <a:p>
            <a:pPr marL="96012" lvl="1" indent="0">
              <a:buNone/>
            </a:pPr>
            <a:endParaRPr lang="en-US" sz="1400" dirty="0"/>
          </a:p>
          <a:p>
            <a:pPr marL="96012" lvl="1" indent="0">
              <a:buNone/>
            </a:pPr>
            <a:r>
              <a:rPr lang="en-US" sz="1650" dirty="0"/>
              <a:t>Our first challenge is to determine how to make quantitative  measurements of the running time of our program using random  numbers for input </a:t>
            </a:r>
          </a:p>
          <a:p>
            <a:pPr marL="96012" lvl="1" indent="0">
              <a:buNone/>
            </a:pPr>
            <a:endParaRPr lang="en-US" sz="1650" dirty="0"/>
          </a:p>
          <a:p>
            <a:pPr marL="96012" lvl="1" indent="0">
              <a:buNone/>
            </a:pPr>
            <a:endParaRPr lang="en-US" sz="1650" dirty="0"/>
          </a:p>
          <a:p>
            <a:pPr marL="96012" lvl="1" indent="0">
              <a:buNone/>
            </a:pPr>
            <a:endParaRPr lang="en-US" sz="1650" dirty="0"/>
          </a:p>
          <a:p>
            <a:pPr marL="96012" lvl="1" indent="0">
              <a:buNone/>
            </a:pPr>
            <a:endParaRPr lang="en-US" sz="1650" dirty="0"/>
          </a:p>
          <a:p>
            <a:pPr marL="96012" lvl="1" indent="0">
              <a:buNone/>
            </a:pPr>
            <a:r>
              <a:rPr lang="en-US" sz="1650" dirty="0"/>
              <a:t>Hint: </a:t>
            </a:r>
            <a:r>
              <a:rPr lang="en-US" sz="1650" dirty="0" err="1"/>
              <a:t>Math.random</a:t>
            </a:r>
            <a:r>
              <a:rPr lang="en-US" sz="1650" dirty="0"/>
              <a:t>();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3E77A3-EDE8-714C-CB2B-2F9D8148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4</a:t>
            </a:fld>
            <a:endParaRPr lang="ru-RU" sz="1600" noProof="1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A36FEF6-457E-51A2-3724-CB664CF1A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628" y="2425248"/>
            <a:ext cx="3280579" cy="339528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C3CF244-F06C-6CC4-FC80-5D788C3E2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209" y="5671228"/>
            <a:ext cx="576860" cy="48381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72671-7EFD-BE62-6D1A-CED4B1D3D2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712" y="5686173"/>
            <a:ext cx="600157" cy="46887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1346244-3A9F-0B49-5A7A-A12A540B8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7534" y="5645980"/>
            <a:ext cx="928931" cy="48381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170268-3B4C-0CAE-F487-C4456FE918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6097" y="4676071"/>
            <a:ext cx="3810446" cy="7938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68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EFFICIENCY : Counting Operations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65A2D-50F9-48F5-B9A8-2DE71B36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51" y="2300505"/>
            <a:ext cx="4404243" cy="3761937"/>
          </a:xfrm>
        </p:spPr>
        <p:txBody>
          <a:bodyPr>
            <a:normAutofit/>
          </a:bodyPr>
          <a:lstStyle/>
          <a:p>
            <a:pPr marL="96012" lvl="1" indent="0">
              <a:spcAft>
                <a:spcPts val="2100"/>
              </a:spcAft>
              <a:buNone/>
            </a:pPr>
            <a:r>
              <a:rPr lang="en-US" sz="1650" dirty="0"/>
              <a:t>Assume that any of comparison, addition, value setting  and retrieving, etc. is just 1 operation.</a:t>
            </a:r>
          </a:p>
          <a:p>
            <a:pPr marL="96012" lvl="1" indent="0">
              <a:spcAft>
                <a:spcPts val="900"/>
              </a:spcAft>
              <a:buNone/>
            </a:pPr>
            <a:r>
              <a:rPr lang="en-US" sz="1650" dirty="0"/>
              <a:t>How many of those operations do I use in my  algorithm? </a:t>
            </a:r>
          </a:p>
          <a:p>
            <a:pPr marL="96012" lvl="1" indent="0">
              <a:spcAft>
                <a:spcPts val="900"/>
              </a:spcAft>
              <a:buNone/>
            </a:pPr>
            <a:r>
              <a:rPr lang="en-US" sz="1650" dirty="0"/>
              <a:t>This could be used to give us a sense of efficiency.</a:t>
            </a:r>
          </a:p>
          <a:p>
            <a:pPr marL="96012" lvl="1" indent="0">
              <a:spcAft>
                <a:spcPts val="900"/>
              </a:spcAft>
              <a:buNone/>
            </a:pPr>
            <a:endParaRPr lang="en-US" sz="1650" dirty="0"/>
          </a:p>
          <a:p>
            <a:pPr marL="96012" lvl="1" indent="0">
              <a:spcAft>
                <a:spcPts val="900"/>
              </a:spcAft>
              <a:buNone/>
            </a:pPr>
            <a:r>
              <a:rPr lang="en-US" sz="1650" dirty="0"/>
              <a:t>2 + 2 + (n+1) + n + n + 2n and 1 more for “return” = </a:t>
            </a:r>
            <a:r>
              <a:rPr lang="en-US" sz="1650" b="1" dirty="0"/>
              <a:t>5n + 6 (worst case)</a:t>
            </a:r>
          </a:p>
          <a:p>
            <a:pPr marL="96012" lvl="1" indent="0">
              <a:spcAft>
                <a:spcPts val="900"/>
              </a:spcAft>
              <a:buNone/>
            </a:pPr>
            <a:r>
              <a:rPr lang="en-US" sz="1650" dirty="0"/>
              <a:t>The worst-case scenario: all elements are zeros!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3E77A3-EDE8-714C-CB2B-2F9D8148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5</a:t>
            </a:fld>
            <a:endParaRPr lang="ru-RU" sz="1600" noProof="1"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2B8D8744-3A73-ECAA-5D71-E699BA47B33C}"/>
              </a:ext>
            </a:extLst>
          </p:cNvPr>
          <p:cNvGrpSpPr/>
          <p:nvPr/>
        </p:nvGrpSpPr>
        <p:grpSpPr>
          <a:xfrm>
            <a:off x="5026594" y="2237081"/>
            <a:ext cx="3960574" cy="3761937"/>
            <a:chOff x="7418823" y="1726636"/>
            <a:chExt cx="4686317" cy="4451281"/>
          </a:xfrm>
        </p:grpSpPr>
        <p:pic>
          <p:nvPicPr>
            <p:cNvPr id="17" name="object 3">
              <a:extLst>
                <a:ext uri="{FF2B5EF4-FFF2-40B4-BE49-F238E27FC236}">
                  <a16:creationId xmlns:a16="http://schemas.microsoft.com/office/drawing/2014/main" id="{3C165FEB-1F91-FF7F-05C4-6D89FB68BE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0574" y="3749796"/>
              <a:ext cx="4200525" cy="2428121"/>
            </a:xfrm>
            <a:prstGeom prst="rect">
              <a:avLst/>
            </a:prstGeom>
          </p:spPr>
        </p:pic>
        <p:pic>
          <p:nvPicPr>
            <p:cNvPr id="19" name="object 5">
              <a:extLst>
                <a:ext uri="{FF2B5EF4-FFF2-40B4-BE49-F238E27FC236}">
                  <a16:creationId xmlns:a16="http://schemas.microsoft.com/office/drawing/2014/main" id="{255518AA-7A05-6349-81C5-3AB64C585F4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18823" y="1726636"/>
              <a:ext cx="4686317" cy="1987378"/>
            </a:xfrm>
            <a:prstGeom prst="rect">
              <a:avLst/>
            </a:prstGeom>
          </p:spPr>
        </p:pic>
        <p:pic>
          <p:nvPicPr>
            <p:cNvPr id="21" name="object 6">
              <a:extLst>
                <a:ext uri="{FF2B5EF4-FFF2-40B4-BE49-F238E27FC236}">
                  <a16:creationId xmlns:a16="http://schemas.microsoft.com/office/drawing/2014/main" id="{AEF817B8-1F92-9317-93DE-6A5174E2399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73696" y="1772412"/>
              <a:ext cx="4526280" cy="1836420"/>
            </a:xfrm>
            <a:prstGeom prst="rect">
              <a:avLst/>
            </a:prstGeom>
          </p:spPr>
        </p:pic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E986C4E3-292A-F502-DA4C-A2C37E34DDEC}"/>
                </a:ext>
              </a:extLst>
            </p:cNvPr>
            <p:cNvSpPr/>
            <p:nvPr/>
          </p:nvSpPr>
          <p:spPr>
            <a:xfrm>
              <a:off x="7454646" y="1753362"/>
              <a:ext cx="4564380" cy="1874520"/>
            </a:xfrm>
            <a:custGeom>
              <a:avLst/>
              <a:gdLst/>
              <a:ahLst/>
              <a:cxnLst/>
              <a:rect l="l" t="t" r="r" b="b"/>
              <a:pathLst>
                <a:path w="4564380" h="1874520">
                  <a:moveTo>
                    <a:pt x="0" y="1874520"/>
                  </a:moveTo>
                  <a:lnTo>
                    <a:pt x="4564380" y="1874520"/>
                  </a:lnTo>
                  <a:lnTo>
                    <a:pt x="4564380" y="0"/>
                  </a:lnTo>
                  <a:lnTo>
                    <a:pt x="0" y="0"/>
                  </a:lnTo>
                  <a:lnTo>
                    <a:pt x="0" y="18745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5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Growth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6</a:t>
            </a:fld>
            <a:endParaRPr lang="ru-RU" sz="1600" noProof="1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52760CDC-44AC-790D-43B6-CE4F11640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448171"/>
              </p:ext>
            </p:extLst>
          </p:nvPr>
        </p:nvGraphicFramePr>
        <p:xfrm>
          <a:off x="591096" y="2256876"/>
          <a:ext cx="4966672" cy="279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D958FB8-18B1-0651-1DA1-424C80658B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1266" y="2089123"/>
            <a:ext cx="2916984" cy="30189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35A19B-CD0E-4F14-FDF5-25F62E32E094}"/>
              </a:ext>
            </a:extLst>
          </p:cNvPr>
          <p:cNvSpPr txBox="1"/>
          <p:nvPr/>
        </p:nvSpPr>
        <p:spPr>
          <a:xfrm>
            <a:off x="1992152" y="5025140"/>
            <a:ext cx="2164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x-axis: the size of the inputs</a:t>
            </a:r>
            <a:endParaRPr lang="ru-KZ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797D2-6346-A6BA-CBD0-02166935121F}"/>
              </a:ext>
            </a:extLst>
          </p:cNvPr>
          <p:cNvSpPr txBox="1"/>
          <p:nvPr/>
        </p:nvSpPr>
        <p:spPr>
          <a:xfrm>
            <a:off x="198681" y="2585229"/>
            <a:ext cx="392415" cy="16875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350" dirty="0"/>
              <a:t>y-axis: the runtime (</a:t>
            </a:r>
            <a:r>
              <a:rPr lang="en-US" sz="1350" dirty="0" err="1"/>
              <a:t>ms</a:t>
            </a:r>
            <a:r>
              <a:rPr lang="en-US" sz="1350" dirty="0"/>
              <a:t>)</a:t>
            </a:r>
            <a:endParaRPr lang="ru-KZ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DD179-0CA0-9CA9-0E45-B4E71A52B60E}"/>
              </a:ext>
            </a:extLst>
          </p:cNvPr>
          <p:cNvSpPr txBox="1"/>
          <p:nvPr/>
        </p:nvSpPr>
        <p:spPr>
          <a:xfrm>
            <a:off x="1135382" y="5506517"/>
            <a:ext cx="2164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* Time complexity: Linear</a:t>
            </a:r>
            <a:endParaRPr lang="ru-KZ" sz="13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4AF16B-213B-AEC1-5C69-737719F3B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804" y="5235448"/>
            <a:ext cx="3810446" cy="7938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121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65A2D-50F9-48F5-B9A8-2DE71B36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58" y="2262470"/>
            <a:ext cx="4599660" cy="3058683"/>
          </a:xfrm>
        </p:spPr>
        <p:txBody>
          <a:bodyPr>
            <a:normAutofit/>
          </a:bodyPr>
          <a:lstStyle/>
          <a:p>
            <a:pPr marL="96012" lvl="1" indent="0">
              <a:spcAft>
                <a:spcPts val="1050"/>
              </a:spcAft>
              <a:buNone/>
            </a:pPr>
            <a:r>
              <a:rPr lang="en-US" sz="1650" dirty="0"/>
              <a:t>If f(n) ~ Cg(n) for some constant C &gt; 0, then the order  of growth of f(n) is g(n)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Ignores leading coefficient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Ignores lower-order terms</a:t>
            </a:r>
          </a:p>
          <a:p>
            <a:pPr lvl="2">
              <a:spcAft>
                <a:spcPts val="600"/>
              </a:spcAft>
            </a:pPr>
            <a:r>
              <a:rPr lang="en-US" sz="1600" dirty="0"/>
              <a:t>Focuses on dominant terms</a:t>
            </a:r>
          </a:p>
          <a:p>
            <a:pPr marL="233172" lvl="2" indent="0">
              <a:spcAft>
                <a:spcPts val="600"/>
              </a:spcAft>
              <a:buNone/>
            </a:pPr>
            <a:endParaRPr lang="en-US" sz="1600" dirty="0"/>
          </a:p>
          <a:p>
            <a:pPr marL="233172" lvl="2" indent="0">
              <a:spcAft>
                <a:spcPts val="600"/>
              </a:spcAft>
              <a:buNone/>
            </a:pPr>
            <a:r>
              <a:rPr lang="en-US" sz="1650" dirty="0"/>
              <a:t>Examples:</a:t>
            </a:r>
          </a:p>
          <a:p>
            <a:pPr marL="250190">
              <a:lnSpc>
                <a:spcPct val="100000"/>
              </a:lnSpc>
              <a:spcBef>
                <a:spcPts val="145"/>
              </a:spcBef>
              <a:spcAft>
                <a:spcPts val="300"/>
              </a:spcAft>
              <a:tabLst>
                <a:tab pos="1996439" algn="l"/>
                <a:tab pos="3136900" algn="l"/>
                <a:tab pos="3763645" algn="l"/>
              </a:tabLst>
            </a:pPr>
            <a:r>
              <a:rPr lang="ru-KZ" sz="1800" spc="-5" dirty="0">
                <a:latin typeface="Cambria Math"/>
                <a:cs typeface="Cambria Math"/>
              </a:rPr>
              <a:t>1)</a:t>
            </a:r>
            <a:r>
              <a:rPr lang="ru-KZ" sz="1800" spc="5" dirty="0">
                <a:latin typeface="Cambria Math"/>
                <a:cs typeface="Cambria Math"/>
              </a:rPr>
              <a:t> </a:t>
            </a:r>
            <a:r>
              <a:rPr lang="ru-KZ" sz="1800" spc="20" dirty="0">
                <a:latin typeface="Cambria Math"/>
                <a:cs typeface="Cambria Math"/>
              </a:rPr>
              <a:t>2𝑛</a:t>
            </a:r>
            <a:r>
              <a:rPr lang="ru-KZ" sz="1800" spc="30" baseline="27777" dirty="0">
                <a:latin typeface="Cambria Math"/>
                <a:cs typeface="Cambria Math"/>
              </a:rPr>
              <a:t>3</a:t>
            </a:r>
            <a:r>
              <a:rPr lang="ru-KZ" sz="1800" spc="352" baseline="27777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+</a:t>
            </a:r>
            <a:r>
              <a:rPr lang="ru-KZ" sz="1800" spc="495" dirty="0">
                <a:latin typeface="Cambria Math"/>
                <a:cs typeface="Cambria Math"/>
              </a:rPr>
              <a:t> </a:t>
            </a:r>
            <a:r>
              <a:rPr lang="ru-KZ" sz="1800" spc="20" dirty="0">
                <a:latin typeface="Cambria Math"/>
                <a:cs typeface="Cambria Math"/>
              </a:rPr>
              <a:t>5𝑛</a:t>
            </a:r>
            <a:r>
              <a:rPr lang="ru-KZ" sz="1800" spc="30" baseline="27777" dirty="0">
                <a:latin typeface="Cambria Math"/>
                <a:cs typeface="Cambria Math"/>
              </a:rPr>
              <a:t>2</a:t>
            </a:r>
            <a:r>
              <a:rPr lang="en-US" sz="1800" spc="30" baseline="27777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+</a:t>
            </a:r>
            <a:r>
              <a:rPr lang="ru-KZ" sz="1800" spc="495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0.15𝑛</a:t>
            </a:r>
            <a:r>
              <a:rPr lang="en-US" sz="1800" spc="-5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+</a:t>
            </a:r>
            <a:r>
              <a:rPr lang="en-US" sz="1800" spc="490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7</a:t>
            </a:r>
            <a:r>
              <a:rPr lang="en-US" sz="1800" spc="-5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≈</a:t>
            </a:r>
            <a:r>
              <a:rPr lang="ru-KZ" sz="1800" spc="90" dirty="0">
                <a:latin typeface="Cambria Math"/>
                <a:cs typeface="Cambria Math"/>
              </a:rPr>
              <a:t> </a:t>
            </a:r>
            <a:r>
              <a:rPr lang="ru-KZ" sz="1800" spc="35" dirty="0">
                <a:latin typeface="Cambria Math"/>
                <a:cs typeface="Cambria Math"/>
              </a:rPr>
              <a:t>𝑛</a:t>
            </a:r>
            <a:r>
              <a:rPr lang="ru-KZ" sz="1800" spc="52" baseline="27777" dirty="0">
                <a:latin typeface="Cambria Math"/>
                <a:cs typeface="Cambria Math"/>
              </a:rPr>
              <a:t>3</a:t>
            </a:r>
            <a:endParaRPr lang="ru-KZ" sz="1800" baseline="27777" dirty="0">
              <a:latin typeface="Cambria Math"/>
              <a:cs typeface="Cambria Math"/>
            </a:endParaRPr>
          </a:p>
          <a:p>
            <a:pPr marL="250190">
              <a:lnSpc>
                <a:spcPct val="100000"/>
              </a:lnSpc>
              <a:spcBef>
                <a:spcPts val="145"/>
              </a:spcBef>
              <a:spcAft>
                <a:spcPts val="300"/>
              </a:spcAft>
            </a:pPr>
            <a:r>
              <a:rPr lang="ru-KZ" sz="1800" spc="-5" dirty="0">
                <a:latin typeface="Cambria Math"/>
                <a:cs typeface="Cambria Math"/>
              </a:rPr>
              <a:t>2) </a:t>
            </a:r>
            <a:r>
              <a:rPr lang="ru-KZ" sz="1800" spc="20" dirty="0">
                <a:latin typeface="Cambria Math"/>
                <a:cs typeface="Cambria Math"/>
              </a:rPr>
              <a:t>2𝑛</a:t>
            </a:r>
            <a:r>
              <a:rPr lang="ru-KZ" sz="1800" spc="30" baseline="27777" dirty="0">
                <a:latin typeface="Cambria Math"/>
                <a:cs typeface="Cambria Math"/>
              </a:rPr>
              <a:t>3</a:t>
            </a:r>
            <a:r>
              <a:rPr lang="ru-KZ" sz="1800" spc="322" baseline="27777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+</a:t>
            </a:r>
            <a:r>
              <a:rPr lang="ru-KZ" sz="1800" spc="-15" dirty="0">
                <a:latin typeface="Cambria Math"/>
                <a:cs typeface="Cambria Math"/>
              </a:rPr>
              <a:t> </a:t>
            </a:r>
            <a:r>
              <a:rPr lang="ru-KZ" sz="1800" spc="55" dirty="0">
                <a:latin typeface="Cambria Math"/>
                <a:cs typeface="Cambria Math"/>
              </a:rPr>
              <a:t>3</a:t>
            </a:r>
            <a:r>
              <a:rPr lang="ru-KZ" sz="1800" spc="82" baseline="27777" dirty="0">
                <a:latin typeface="Cambria Math"/>
                <a:cs typeface="Cambria Math"/>
              </a:rPr>
              <a:t>𝑛</a:t>
            </a:r>
            <a:r>
              <a:rPr lang="ru-KZ" sz="1800" spc="532" baseline="27777" dirty="0">
                <a:latin typeface="Cambria Math"/>
                <a:cs typeface="Cambria Math"/>
              </a:rPr>
              <a:t> </a:t>
            </a:r>
            <a:r>
              <a:rPr lang="ru-KZ" sz="1800" spc="-5" dirty="0">
                <a:latin typeface="Cambria Math"/>
                <a:cs typeface="Cambria Math"/>
              </a:rPr>
              <a:t>≈</a:t>
            </a:r>
            <a:r>
              <a:rPr lang="ru-KZ" sz="1800" spc="130" dirty="0">
                <a:latin typeface="Cambria Math"/>
                <a:cs typeface="Cambria Math"/>
              </a:rPr>
              <a:t> </a:t>
            </a:r>
            <a:r>
              <a:rPr lang="ru-KZ" sz="1800" spc="55" dirty="0">
                <a:latin typeface="Cambria Math"/>
                <a:cs typeface="Cambria Math"/>
              </a:rPr>
              <a:t>3</a:t>
            </a:r>
            <a:r>
              <a:rPr lang="ru-KZ" sz="1800" spc="82" baseline="27777" dirty="0">
                <a:latin typeface="Cambria Math"/>
                <a:cs typeface="Cambria Math"/>
              </a:rPr>
              <a:t>𝑛</a:t>
            </a:r>
            <a:endParaRPr lang="ru-KZ" sz="1800" baseline="27777" dirty="0">
              <a:latin typeface="Cambria Math"/>
              <a:cs typeface="Cambria Math"/>
            </a:endParaRPr>
          </a:p>
          <a:p>
            <a:pPr marL="233172" lvl="2" indent="0">
              <a:spcAft>
                <a:spcPts val="600"/>
              </a:spcAft>
              <a:buNone/>
            </a:pPr>
            <a:endParaRPr lang="en-US" sz="165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7</a:t>
            </a:fld>
            <a:endParaRPr lang="ru-RU" sz="1600" noProof="1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804D095F-6A28-4DB5-4517-8BBF4C27C5F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2654" y="2262469"/>
            <a:ext cx="4055596" cy="3058683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2EECD78F-5F83-5F01-C6B9-DF84996AD668}"/>
              </a:ext>
            </a:extLst>
          </p:cNvPr>
          <p:cNvSpPr txBox="1">
            <a:spLocks/>
          </p:cNvSpPr>
          <p:nvPr/>
        </p:nvSpPr>
        <p:spPr>
          <a:xfrm>
            <a:off x="742258" y="2414870"/>
            <a:ext cx="4599660" cy="305868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72" lvl="2" indent="0">
              <a:spcAft>
                <a:spcPts val="600"/>
              </a:spcAft>
              <a:buFont typeface="Wingdings 3" pitchFamily="18" charset="2"/>
              <a:buNone/>
            </a:pPr>
            <a:endParaRPr lang="en-US" sz="165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CC8FAEA0-E06C-8A26-A002-065BEED87A3E}"/>
              </a:ext>
            </a:extLst>
          </p:cNvPr>
          <p:cNvSpPr txBox="1">
            <a:spLocks/>
          </p:cNvSpPr>
          <p:nvPr/>
        </p:nvSpPr>
        <p:spPr>
          <a:xfrm>
            <a:off x="742258" y="5589543"/>
            <a:ext cx="7659484" cy="58985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88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0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577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8293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85800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5528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2114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21842" indent="-10287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Wingdings 3" pitchFamily="18" charset="2"/>
              <a:buChar char="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6012" lvl="1" indent="0">
              <a:spcAft>
                <a:spcPts val="1050"/>
              </a:spcAft>
              <a:buFont typeface="Wingdings 3" pitchFamily="18" charset="2"/>
              <a:buNone/>
            </a:pPr>
            <a:r>
              <a:rPr lang="en-US" sz="1650" b="1" dirty="0"/>
              <a:t>Big-O notation </a:t>
            </a:r>
            <a:r>
              <a:rPr lang="en-US" sz="1650" dirty="0"/>
              <a:t>is a mathematical notation that describes the limiting behavior of a function when the argument tends towards a particular value or infinity.</a:t>
            </a:r>
          </a:p>
        </p:txBody>
      </p:sp>
    </p:spTree>
    <p:extLst>
      <p:ext uri="{BB962C8B-B14F-4D97-AF65-F5344CB8AC3E}">
        <p14:creationId xmlns:p14="http://schemas.microsoft.com/office/powerpoint/2010/main" val="1254961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65A2D-50F9-48F5-B9A8-2DE71B36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58" y="2262470"/>
            <a:ext cx="4599660" cy="3572273"/>
          </a:xfrm>
        </p:spPr>
        <p:txBody>
          <a:bodyPr>
            <a:normAutofit/>
          </a:bodyPr>
          <a:lstStyle/>
          <a:p>
            <a:pPr marL="130302" lvl="1" indent="-34290">
              <a:spcAft>
                <a:spcPts val="1050"/>
              </a:spcAft>
              <a:buNone/>
            </a:pPr>
            <a:r>
              <a:rPr lang="en-US" sz="1650" dirty="0">
                <a:highlight>
                  <a:srgbClr val="FFFF00"/>
                </a:highlight>
              </a:rPr>
              <a:t>Law of addition:</a:t>
            </a:r>
          </a:p>
          <a:p>
            <a:pPr marL="96012" lvl="1" indent="0">
              <a:spcAft>
                <a:spcPts val="1050"/>
              </a:spcAft>
              <a:buNone/>
            </a:pPr>
            <a:endParaRPr lang="en-US" sz="1650" dirty="0"/>
          </a:p>
          <a:p>
            <a:pPr lvl="2">
              <a:spcAft>
                <a:spcPts val="1050"/>
              </a:spcAft>
              <a:buFont typeface="Arial" panose="020B0604020202020204" pitchFamily="34" charset="0"/>
              <a:buChar char="•"/>
            </a:pPr>
            <a:r>
              <a:rPr lang="en-US" sz="1350" dirty="0"/>
              <a:t> Used with sequential statements</a:t>
            </a:r>
          </a:p>
          <a:p>
            <a:pPr marL="0" indent="-34290">
              <a:spcAft>
                <a:spcPts val="1050"/>
              </a:spcAft>
              <a:buNone/>
            </a:pPr>
            <a:endParaRPr lang="en-US" sz="2250" dirty="0"/>
          </a:p>
          <a:p>
            <a:pPr marL="0" indent="-34290">
              <a:spcAft>
                <a:spcPts val="1050"/>
              </a:spcAft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Low of multiplication:</a:t>
            </a:r>
          </a:p>
          <a:p>
            <a:pPr marL="0" indent="-34290">
              <a:spcAft>
                <a:spcPts val="1050"/>
              </a:spcAft>
              <a:buNone/>
            </a:pPr>
            <a:endParaRPr lang="en-US" sz="1650" dirty="0"/>
          </a:p>
          <a:p>
            <a:pPr marL="0" indent="-34290">
              <a:spcAft>
                <a:spcPts val="1050"/>
              </a:spcAft>
              <a:buNone/>
            </a:pPr>
            <a:r>
              <a:rPr lang="en-US" sz="1650" dirty="0"/>
              <a:t>Used with nested statements/loops or recursion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8</a:t>
            </a:fld>
            <a:endParaRPr lang="ru-RU" sz="1600" noProof="1"/>
          </a:p>
        </p:txBody>
      </p:sp>
      <p:grpSp>
        <p:nvGrpSpPr>
          <p:cNvPr id="8" name="object 22">
            <a:extLst>
              <a:ext uri="{FF2B5EF4-FFF2-40B4-BE49-F238E27FC236}">
                <a16:creationId xmlns:a16="http://schemas.microsoft.com/office/drawing/2014/main" id="{1BD7C6F6-766D-72D7-3534-41B31EEF58DE}"/>
              </a:ext>
            </a:extLst>
          </p:cNvPr>
          <p:cNvGrpSpPr/>
          <p:nvPr/>
        </p:nvGrpSpPr>
        <p:grpSpPr>
          <a:xfrm>
            <a:off x="4916789" y="2360215"/>
            <a:ext cx="3624028" cy="1615169"/>
            <a:chOff x="7772378" y="2314874"/>
            <a:chExt cx="3758565" cy="1675130"/>
          </a:xfrm>
        </p:grpSpPr>
        <p:pic>
          <p:nvPicPr>
            <p:cNvPr id="9" name="object 23">
              <a:extLst>
                <a:ext uri="{FF2B5EF4-FFF2-40B4-BE49-F238E27FC236}">
                  <a16:creationId xmlns:a16="http://schemas.microsoft.com/office/drawing/2014/main" id="{A40330AB-6A7E-5DC0-5ACE-EFEF677BFAB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78" y="2314874"/>
              <a:ext cx="3758228" cy="1674998"/>
            </a:xfrm>
            <a:prstGeom prst="rect">
              <a:avLst/>
            </a:prstGeom>
          </p:spPr>
        </p:pic>
        <p:pic>
          <p:nvPicPr>
            <p:cNvPr id="10" name="object 24">
              <a:extLst>
                <a:ext uri="{FF2B5EF4-FFF2-40B4-BE49-F238E27FC236}">
                  <a16:creationId xmlns:a16="http://schemas.microsoft.com/office/drawing/2014/main" id="{61E976CB-7F4D-3583-3E9F-88796987994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7264" y="2360676"/>
              <a:ext cx="3598164" cy="1524000"/>
            </a:xfrm>
            <a:prstGeom prst="rect">
              <a:avLst/>
            </a:prstGeom>
          </p:spPr>
        </p:pic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8385F33C-B048-C4F2-5F85-EFB7B2715D90}"/>
                </a:ext>
              </a:extLst>
            </p:cNvPr>
            <p:cNvSpPr/>
            <p:nvPr/>
          </p:nvSpPr>
          <p:spPr>
            <a:xfrm>
              <a:off x="7808214" y="2341626"/>
              <a:ext cx="3636645" cy="1562100"/>
            </a:xfrm>
            <a:custGeom>
              <a:avLst/>
              <a:gdLst/>
              <a:ahLst/>
              <a:cxnLst/>
              <a:rect l="l" t="t" r="r" b="b"/>
              <a:pathLst>
                <a:path w="3636645" h="1562100">
                  <a:moveTo>
                    <a:pt x="0" y="1562100"/>
                  </a:moveTo>
                  <a:lnTo>
                    <a:pt x="3636264" y="1562100"/>
                  </a:lnTo>
                  <a:lnTo>
                    <a:pt x="3636264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6">
              <a:extLst>
                <a:ext uri="{FF2B5EF4-FFF2-40B4-BE49-F238E27FC236}">
                  <a16:creationId xmlns:a16="http://schemas.microsoft.com/office/drawing/2014/main" id="{0FFABB22-B96C-3058-8980-EBD7B727F992}"/>
                </a:ext>
              </a:extLst>
            </p:cNvPr>
            <p:cNvSpPr/>
            <p:nvPr/>
          </p:nvSpPr>
          <p:spPr>
            <a:xfrm>
              <a:off x="11170158" y="2419350"/>
              <a:ext cx="285115" cy="1245235"/>
            </a:xfrm>
            <a:custGeom>
              <a:avLst/>
              <a:gdLst/>
              <a:ahLst/>
              <a:cxnLst/>
              <a:rect l="l" t="t" r="r" b="b"/>
              <a:pathLst>
                <a:path w="285115" h="1245235">
                  <a:moveTo>
                    <a:pt x="30480" y="0"/>
                  </a:moveTo>
                  <a:lnTo>
                    <a:pt x="79992" y="1670"/>
                  </a:lnTo>
                  <a:lnTo>
                    <a:pt x="120443" y="6222"/>
                  </a:lnTo>
                  <a:lnTo>
                    <a:pt x="147726" y="12965"/>
                  </a:lnTo>
                  <a:lnTo>
                    <a:pt x="157734" y="21209"/>
                  </a:lnTo>
                  <a:lnTo>
                    <a:pt x="157734" y="214249"/>
                  </a:lnTo>
                  <a:lnTo>
                    <a:pt x="167741" y="222492"/>
                  </a:lnTo>
                  <a:lnTo>
                    <a:pt x="195024" y="229235"/>
                  </a:lnTo>
                  <a:lnTo>
                    <a:pt x="235475" y="233787"/>
                  </a:lnTo>
                  <a:lnTo>
                    <a:pt x="284988" y="235458"/>
                  </a:lnTo>
                  <a:lnTo>
                    <a:pt x="235475" y="237128"/>
                  </a:lnTo>
                  <a:lnTo>
                    <a:pt x="195024" y="241680"/>
                  </a:lnTo>
                  <a:lnTo>
                    <a:pt x="167741" y="248423"/>
                  </a:lnTo>
                  <a:lnTo>
                    <a:pt x="157734" y="256666"/>
                  </a:lnTo>
                  <a:lnTo>
                    <a:pt x="157734" y="449707"/>
                  </a:lnTo>
                  <a:lnTo>
                    <a:pt x="147726" y="457950"/>
                  </a:lnTo>
                  <a:lnTo>
                    <a:pt x="120443" y="464692"/>
                  </a:lnTo>
                  <a:lnTo>
                    <a:pt x="79992" y="469245"/>
                  </a:lnTo>
                  <a:lnTo>
                    <a:pt x="30480" y="470915"/>
                  </a:lnTo>
                </a:path>
                <a:path w="285115" h="1245235">
                  <a:moveTo>
                    <a:pt x="0" y="775715"/>
                  </a:moveTo>
                  <a:lnTo>
                    <a:pt x="49845" y="777388"/>
                  </a:lnTo>
                  <a:lnTo>
                    <a:pt x="90535" y="781954"/>
                  </a:lnTo>
                  <a:lnTo>
                    <a:pt x="117961" y="788735"/>
                  </a:lnTo>
                  <a:lnTo>
                    <a:pt x="128016" y="797051"/>
                  </a:lnTo>
                  <a:lnTo>
                    <a:pt x="128016" y="989076"/>
                  </a:lnTo>
                  <a:lnTo>
                    <a:pt x="138070" y="997392"/>
                  </a:lnTo>
                  <a:lnTo>
                    <a:pt x="165496" y="1004173"/>
                  </a:lnTo>
                  <a:lnTo>
                    <a:pt x="206186" y="1008739"/>
                  </a:lnTo>
                  <a:lnTo>
                    <a:pt x="256032" y="1010412"/>
                  </a:lnTo>
                  <a:lnTo>
                    <a:pt x="206186" y="1012084"/>
                  </a:lnTo>
                  <a:lnTo>
                    <a:pt x="165496" y="1016650"/>
                  </a:lnTo>
                  <a:lnTo>
                    <a:pt x="138070" y="1023431"/>
                  </a:lnTo>
                  <a:lnTo>
                    <a:pt x="128016" y="1031748"/>
                  </a:lnTo>
                  <a:lnTo>
                    <a:pt x="128016" y="1223772"/>
                  </a:lnTo>
                  <a:lnTo>
                    <a:pt x="117961" y="1232088"/>
                  </a:lnTo>
                  <a:lnTo>
                    <a:pt x="90535" y="1238869"/>
                  </a:lnTo>
                  <a:lnTo>
                    <a:pt x="49845" y="1243435"/>
                  </a:lnTo>
                  <a:lnTo>
                    <a:pt x="0" y="1245108"/>
                  </a:lnTo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29">
            <a:extLst>
              <a:ext uri="{FF2B5EF4-FFF2-40B4-BE49-F238E27FC236}">
                <a16:creationId xmlns:a16="http://schemas.microsoft.com/office/drawing/2014/main" id="{E0D0C370-6F82-19F5-67AF-B10816B1AF2B}"/>
              </a:ext>
            </a:extLst>
          </p:cNvPr>
          <p:cNvGrpSpPr/>
          <p:nvPr/>
        </p:nvGrpSpPr>
        <p:grpSpPr>
          <a:xfrm>
            <a:off x="4916789" y="4137749"/>
            <a:ext cx="3624028" cy="1015756"/>
            <a:chOff x="7772378" y="4114659"/>
            <a:chExt cx="3758565" cy="1053465"/>
          </a:xfrm>
        </p:grpSpPr>
        <p:pic>
          <p:nvPicPr>
            <p:cNvPr id="14" name="object 30">
              <a:extLst>
                <a:ext uri="{FF2B5EF4-FFF2-40B4-BE49-F238E27FC236}">
                  <a16:creationId xmlns:a16="http://schemas.microsoft.com/office/drawing/2014/main" id="{C4D019E9-DE3B-59AA-7446-BB4D62FC82A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72378" y="4114659"/>
              <a:ext cx="3758228" cy="1053288"/>
            </a:xfrm>
            <a:prstGeom prst="rect">
              <a:avLst/>
            </a:prstGeom>
          </p:spPr>
        </p:pic>
        <p:pic>
          <p:nvPicPr>
            <p:cNvPr id="15" name="object 31">
              <a:extLst>
                <a:ext uri="{FF2B5EF4-FFF2-40B4-BE49-F238E27FC236}">
                  <a16:creationId xmlns:a16="http://schemas.microsoft.com/office/drawing/2014/main" id="{6FD4A693-A96A-327D-2C9F-B9E8D0BBD1A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7264" y="4160519"/>
              <a:ext cx="3598164" cy="902208"/>
            </a:xfrm>
            <a:prstGeom prst="rect">
              <a:avLst/>
            </a:prstGeom>
          </p:spPr>
        </p:pic>
        <p:sp>
          <p:nvSpPr>
            <p:cNvPr id="16" name="object 32">
              <a:extLst>
                <a:ext uri="{FF2B5EF4-FFF2-40B4-BE49-F238E27FC236}">
                  <a16:creationId xmlns:a16="http://schemas.microsoft.com/office/drawing/2014/main" id="{E5CD1C41-1AB8-C18E-7633-53827803D420}"/>
                </a:ext>
              </a:extLst>
            </p:cNvPr>
            <p:cNvSpPr/>
            <p:nvPr/>
          </p:nvSpPr>
          <p:spPr>
            <a:xfrm>
              <a:off x="7808214" y="4141469"/>
              <a:ext cx="3636645" cy="940435"/>
            </a:xfrm>
            <a:custGeom>
              <a:avLst/>
              <a:gdLst/>
              <a:ahLst/>
              <a:cxnLst/>
              <a:rect l="l" t="t" r="r" b="b"/>
              <a:pathLst>
                <a:path w="3636645" h="940435">
                  <a:moveTo>
                    <a:pt x="0" y="940308"/>
                  </a:moveTo>
                  <a:lnTo>
                    <a:pt x="3636264" y="940308"/>
                  </a:lnTo>
                  <a:lnTo>
                    <a:pt x="3636264" y="0"/>
                  </a:lnTo>
                  <a:lnTo>
                    <a:pt x="0" y="0"/>
                  </a:lnTo>
                  <a:lnTo>
                    <a:pt x="0" y="94030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7">
            <a:extLst>
              <a:ext uri="{FF2B5EF4-FFF2-40B4-BE49-F238E27FC236}">
                <a16:creationId xmlns:a16="http://schemas.microsoft.com/office/drawing/2014/main" id="{1E744B0D-D3F9-6570-ABA0-260023917179}"/>
              </a:ext>
            </a:extLst>
          </p:cNvPr>
          <p:cNvSpPr txBox="1"/>
          <p:nvPr/>
        </p:nvSpPr>
        <p:spPr>
          <a:xfrm>
            <a:off x="8504124" y="2531091"/>
            <a:ext cx="512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𝑂</a:t>
            </a:r>
            <a:r>
              <a:rPr sz="1800" spc="-5" dirty="0">
                <a:solidFill>
                  <a:srgbClr val="FF0000"/>
                </a:solidFill>
                <a:latin typeface="Cambria Math"/>
                <a:cs typeface="Cambria Math"/>
              </a:rPr>
              <a:t>(</a:t>
            </a:r>
            <a:r>
              <a:rPr sz="1800" spc="4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8" name="object 28">
            <a:extLst>
              <a:ext uri="{FF2B5EF4-FFF2-40B4-BE49-F238E27FC236}">
                <a16:creationId xmlns:a16="http://schemas.microsoft.com/office/drawing/2014/main" id="{FBC1F1F6-5446-0E8E-9BED-A80061D583A5}"/>
              </a:ext>
            </a:extLst>
          </p:cNvPr>
          <p:cNvSpPr txBox="1"/>
          <p:nvPr/>
        </p:nvSpPr>
        <p:spPr>
          <a:xfrm>
            <a:off x="8492367" y="3279140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FF0000"/>
                </a:solidFill>
                <a:latin typeface="Cambria Math"/>
                <a:cs typeface="Cambria Math"/>
              </a:rPr>
              <a:t>𝑂(𝑛</a:t>
            </a:r>
            <a:r>
              <a:rPr sz="1950" spc="52" baseline="27777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800" spc="35" dirty="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ADC84-A30F-E99F-0448-36014431AA02}"/>
                  </a:ext>
                </a:extLst>
              </p:cNvPr>
              <p:cNvSpPr txBox="1"/>
              <p:nvPr/>
            </p:nvSpPr>
            <p:spPr>
              <a:xfrm>
                <a:off x="686186" y="2680951"/>
                <a:ext cx="3433248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KZ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FADC84-A30F-E99F-0448-36014431A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86" y="2680951"/>
                <a:ext cx="3433248" cy="277961"/>
              </a:xfrm>
              <a:prstGeom prst="rect">
                <a:avLst/>
              </a:prstGeom>
              <a:blipFill>
                <a:blip r:embed="rId8"/>
                <a:stretch>
                  <a:fillRect l="-1107" r="-1476" b="-36364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E63A0-ACCB-151A-964D-1F9E9594374A}"/>
                  </a:ext>
                </a:extLst>
              </p:cNvPr>
              <p:cNvSpPr txBox="1"/>
              <p:nvPr/>
            </p:nvSpPr>
            <p:spPr>
              <a:xfrm>
                <a:off x="704921" y="3475364"/>
                <a:ext cx="31471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ru-KZ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BE63A0-ACCB-151A-964D-1F9E9594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21" y="3475364"/>
                <a:ext cx="3147144" cy="246221"/>
              </a:xfrm>
              <a:prstGeom prst="rect">
                <a:avLst/>
              </a:prstGeom>
              <a:blipFill>
                <a:blip r:embed="rId9"/>
                <a:stretch>
                  <a:fillRect l="-2410" t="-5000" b="-40000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93861-D4CE-C6BD-7499-086EFB1E5FDD}"/>
                  </a:ext>
                </a:extLst>
              </p:cNvPr>
              <p:cNvSpPr txBox="1"/>
              <p:nvPr/>
            </p:nvSpPr>
            <p:spPr>
              <a:xfrm>
                <a:off x="686186" y="4477942"/>
                <a:ext cx="3414012" cy="277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KZ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DB93861-D4CE-C6BD-7499-086EFB1E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86" y="4477942"/>
                <a:ext cx="3414012" cy="277961"/>
              </a:xfrm>
              <a:prstGeom prst="rect">
                <a:avLst/>
              </a:prstGeom>
              <a:blipFill>
                <a:blip r:embed="rId10"/>
                <a:stretch>
                  <a:fillRect l="-1111" r="-1481" b="-30435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668C73-D014-C87C-2BB2-286394A43BDE}"/>
                  </a:ext>
                </a:extLst>
              </p:cNvPr>
              <p:cNvSpPr txBox="1"/>
              <p:nvPr/>
            </p:nvSpPr>
            <p:spPr>
              <a:xfrm>
                <a:off x="686186" y="5414038"/>
                <a:ext cx="200574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baseline="30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KZ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668C73-D014-C87C-2BB2-286394A4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86" y="5414038"/>
                <a:ext cx="2005742" cy="246221"/>
              </a:xfrm>
              <a:prstGeom prst="rect">
                <a:avLst/>
              </a:prstGeom>
              <a:blipFill>
                <a:blip r:embed="rId11"/>
                <a:stretch>
                  <a:fillRect l="-1258" r="-1887" b="-40000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33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20B20-785B-49B5-847E-ECB7C566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classes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7449E4-E197-4176-8584-183F30CB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0" y="5677200"/>
            <a:ext cx="1560508" cy="10044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57AF71C-CE38-4F44-AD0E-5B13D04D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00" y="244800"/>
            <a:ext cx="178419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3B2DC8-CE6E-7CDB-81D6-BB6A92B1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en-US" sz="1600" noProof="1"/>
              <a:t>  </a:t>
            </a:r>
            <a:fld id="{4FAB73BC-B049-4115-A692-8D63A059BFB8}" type="slidenum">
              <a:rPr lang="ru-RU" sz="1600" noProof="1" smtClean="0"/>
              <a:t>9</a:t>
            </a:fld>
            <a:endParaRPr lang="ru-RU" sz="1600" noProof="1"/>
          </a:p>
        </p:txBody>
      </p:sp>
      <p:pic>
        <p:nvPicPr>
          <p:cNvPr id="20" name="object 5">
            <a:extLst>
              <a:ext uri="{FF2B5EF4-FFF2-40B4-BE49-F238E27FC236}">
                <a16:creationId xmlns:a16="http://schemas.microsoft.com/office/drawing/2014/main" id="{41E73F16-BBC0-F0D3-FE55-AB86BEF1132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878" y="1854552"/>
            <a:ext cx="6648243" cy="42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674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мплекс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563_TF22378848.potx" id="{6DCD0967-A04E-431F-9EF9-3DF61BC4AB39}" vid="{943180A9-332B-48B8-BEA3-0C7B70DB3063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6495</TotalTime>
  <Words>717</Words>
  <Application>Microsoft Macintosh PowerPoint</Application>
  <PresentationFormat>Экран (4:3)</PresentationFormat>
  <Paragraphs>115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Tw Cen MT</vt:lpstr>
      <vt:lpstr>Tw Cen MT Condensed</vt:lpstr>
      <vt:lpstr>Wingdings 3</vt:lpstr>
      <vt:lpstr>Комплекс</vt:lpstr>
      <vt:lpstr>Тема Office</vt:lpstr>
      <vt:lpstr>Lecture 2 – Asymptotic analysis and “BIG-o” Notation</vt:lpstr>
      <vt:lpstr>content</vt:lpstr>
      <vt:lpstr>ALGORITHM EFFICIENCY</vt:lpstr>
      <vt:lpstr>ALGORITHM EFFICIENCY : USING TIMER</vt:lpstr>
      <vt:lpstr>ALGORITHM EFFICIENCY : Counting Operations</vt:lpstr>
      <vt:lpstr>Order of Growth</vt:lpstr>
      <vt:lpstr>BIG-O notation</vt:lpstr>
      <vt:lpstr>Big-O notation</vt:lpstr>
      <vt:lpstr>Complexity classes</vt:lpstr>
      <vt:lpstr>Constant Complexity</vt:lpstr>
      <vt:lpstr>Linear Complexity</vt:lpstr>
      <vt:lpstr>Logarithmic Complexity</vt:lpstr>
      <vt:lpstr>Exponential Complexity</vt:lpstr>
      <vt:lpstr>Literature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Lorem Ipsum</dc:title>
  <dc:creator>Askar Khaimuldin</dc:creator>
  <cp:lastModifiedBy>Aigerim Aibatbek</cp:lastModifiedBy>
  <cp:revision>69</cp:revision>
  <dcterms:created xsi:type="dcterms:W3CDTF">2021-04-04T05:28:56Z</dcterms:created>
  <dcterms:modified xsi:type="dcterms:W3CDTF">2022-12-21T00:17:24Z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