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14"/>
  </p:notesMasterIdLst>
  <p:sldIdLst>
    <p:sldId id="256" r:id="rId2"/>
    <p:sldId id="258" r:id="rId3"/>
    <p:sldId id="257" r:id="rId4"/>
    <p:sldId id="264" r:id="rId5"/>
    <p:sldId id="263" r:id="rId6"/>
    <p:sldId id="259" r:id="rId7"/>
    <p:sldId id="260" r:id="rId8"/>
    <p:sldId id="261" r:id="rId9"/>
    <p:sldId id="262" r:id="rId10"/>
    <p:sldId id="267" r:id="rId11"/>
    <p:sldId id="266"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0"/>
    <p:restoredTop sz="94629"/>
  </p:normalViewPr>
  <p:slideViewPr>
    <p:cSldViewPr snapToGrid="0">
      <p:cViewPr varScale="1">
        <p:scale>
          <a:sx n="101" d="100"/>
          <a:sy n="101" d="100"/>
        </p:scale>
        <p:origin x="126" y="120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ECDA37-2C5D-C047-BAC8-49CDEFF0D0E2}" type="datetimeFigureOut">
              <a:rPr lang="en-US" smtClean="0"/>
              <a:t>3/29/2025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693DFF-7CCB-3245-BED8-B3AC958CBEB7}" type="slidenum">
              <a:rPr lang="en-US" smtClean="0"/>
              <a:t>‹#›</a:t>
            </a:fld>
            <a:endParaRPr lang="en-US"/>
          </a:p>
        </p:txBody>
      </p:sp>
    </p:spTree>
    <p:extLst>
      <p:ext uri="{BB962C8B-B14F-4D97-AF65-F5344CB8AC3E}">
        <p14:creationId xmlns:p14="http://schemas.microsoft.com/office/powerpoint/2010/main" val="34503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trike="noStrike" dirty="0"/>
              <a:t>1- </a:t>
            </a:r>
            <a:r>
              <a:rPr lang="en-US" sz="1200" b="0" i="1" u="none" strike="noStrike" dirty="0">
                <a:solidFill>
                  <a:schemeClr val="bg1"/>
                </a:solidFill>
                <a:effectLst/>
                <a:latin typeface="-apple-system"/>
              </a:rPr>
              <a:t>some kidnapped/some were endangered runaways that sadly end up kidnapped , 2- as reads, 3- “We all are familiar w/ the AMBER Alert, however it by itself is simply not enough! </a:t>
            </a:r>
            <a:endParaRPr lang="en-US" strike="noStrike" dirty="0"/>
          </a:p>
        </p:txBody>
      </p:sp>
      <p:sp>
        <p:nvSpPr>
          <p:cNvPr id="4" name="Slide Number Placeholder 3"/>
          <p:cNvSpPr>
            <a:spLocks noGrp="1"/>
          </p:cNvSpPr>
          <p:nvPr>
            <p:ph type="sldNum" sz="quarter" idx="5"/>
          </p:nvPr>
        </p:nvSpPr>
        <p:spPr/>
        <p:txBody>
          <a:bodyPr/>
          <a:lstStyle/>
          <a:p>
            <a:fld id="{90693DFF-7CCB-3245-BED8-B3AC958CBEB7}" type="slidenum">
              <a:rPr lang="en-US" smtClean="0"/>
              <a:t>2</a:t>
            </a:fld>
            <a:endParaRPr lang="en-US"/>
          </a:p>
        </p:txBody>
      </p:sp>
    </p:spTree>
    <p:extLst>
      <p:ext uri="{BB962C8B-B14F-4D97-AF65-F5344CB8AC3E}">
        <p14:creationId xmlns:p14="http://schemas.microsoft.com/office/powerpoint/2010/main" val="5998282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We bridged this gap by building a website that implements datasets to provide LE with real-time data on missing persons  2- many departments lack advanced tools, such as AI-driven predictive technology. As data analysts, we can give them the much-needed support to save children!  3- Back to the point of our website, this would also allow different departments to share said data that has been compiled and organized, which will help fine-tune their crime-fighting capabilities </a:t>
            </a:r>
          </a:p>
        </p:txBody>
      </p:sp>
      <p:sp>
        <p:nvSpPr>
          <p:cNvPr id="4" name="Slide Number Placeholder 3"/>
          <p:cNvSpPr>
            <a:spLocks noGrp="1"/>
          </p:cNvSpPr>
          <p:nvPr>
            <p:ph type="sldNum" sz="quarter" idx="5"/>
          </p:nvPr>
        </p:nvSpPr>
        <p:spPr/>
        <p:txBody>
          <a:bodyPr/>
          <a:lstStyle/>
          <a:p>
            <a:fld id="{90693DFF-7CCB-3245-BED8-B3AC958CBEB7}" type="slidenum">
              <a:rPr lang="en-US" smtClean="0"/>
              <a:t>5</a:t>
            </a:fld>
            <a:endParaRPr lang="en-US"/>
          </a:p>
        </p:txBody>
      </p:sp>
    </p:spTree>
    <p:extLst>
      <p:ext uri="{BB962C8B-B14F-4D97-AF65-F5344CB8AC3E}">
        <p14:creationId xmlns:p14="http://schemas.microsoft.com/office/powerpoint/2010/main" val="364062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3/29/2025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3/29/2025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0x01.0&#952;.com/" TargetMode="Externa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285072-E29D-4236-6F2B-21F20144224D}"/>
              </a:ext>
            </a:extLst>
          </p:cNvPr>
          <p:cNvSpPr txBox="1"/>
          <p:nvPr/>
        </p:nvSpPr>
        <p:spPr>
          <a:xfrm>
            <a:off x="706053" y="3168282"/>
            <a:ext cx="7693733" cy="584775"/>
          </a:xfrm>
          <a:prstGeom prst="rect">
            <a:avLst/>
          </a:prstGeom>
          <a:noFill/>
        </p:spPr>
        <p:txBody>
          <a:bodyPr wrap="square" rtlCol="0">
            <a:spAutoFit/>
          </a:bodyPr>
          <a:lstStyle/>
          <a:p>
            <a:pPr algn="ctr"/>
            <a:r>
              <a:rPr lang="en-US" sz="3200" b="0" i="1" u="none" strike="noStrike" dirty="0">
                <a:solidFill>
                  <a:schemeClr val="bg1"/>
                </a:solidFill>
                <a:effectLst/>
                <a:latin typeface="ACADEMY ENGRAVED LET PLAIN:1.0" panose="02000000000000000000" pitchFamily="2" charset="0"/>
              </a:rPr>
              <a:t>Leveraging Data to Aid Our Heros</a:t>
            </a:r>
            <a:endParaRPr lang="en-US" sz="3200" i="1" dirty="0">
              <a:solidFill>
                <a:schemeClr val="bg1"/>
              </a:solidFill>
              <a:latin typeface="ACADEMY ENGRAVED LET PLAIN:1.0" panose="02000000000000000000" pitchFamily="2" charset="0"/>
            </a:endParaRPr>
          </a:p>
        </p:txBody>
      </p:sp>
      <p:sp>
        <p:nvSpPr>
          <p:cNvPr id="7" name="Rounded Rectangle 6">
            <a:extLst>
              <a:ext uri="{FF2B5EF4-FFF2-40B4-BE49-F238E27FC236}">
                <a16:creationId xmlns:a16="http://schemas.microsoft.com/office/drawing/2014/main" id="{0A807297-9650-2677-A43C-E7705E7A0D01}"/>
              </a:ext>
            </a:extLst>
          </p:cNvPr>
          <p:cNvSpPr/>
          <p:nvPr/>
        </p:nvSpPr>
        <p:spPr>
          <a:xfrm>
            <a:off x="5797952" y="4290802"/>
            <a:ext cx="3414532" cy="1655180"/>
          </a:xfrm>
          <a:prstGeom prst="roundRect">
            <a:avLst/>
          </a:prstGeom>
          <a:solidFill>
            <a:schemeClr val="bg2">
              <a:lumMod val="60000"/>
              <a:lumOff val="40000"/>
            </a:schemeClr>
          </a:solidFill>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A935775-94A3-60B1-9895-C83067289C9A}"/>
              </a:ext>
            </a:extLst>
          </p:cNvPr>
          <p:cNvSpPr txBox="1"/>
          <p:nvPr/>
        </p:nvSpPr>
        <p:spPr>
          <a:xfrm>
            <a:off x="5885298" y="4403371"/>
            <a:ext cx="3414532" cy="400110"/>
          </a:xfrm>
          <a:prstGeom prst="rect">
            <a:avLst/>
          </a:prstGeom>
          <a:noFill/>
          <a:effectLst>
            <a:outerShdw blurRad="50800" dist="38100" dir="10800000" algn="r" rotWithShape="0">
              <a:prstClr val="black">
                <a:alpha val="40000"/>
              </a:prstClr>
            </a:outerShdw>
          </a:effectLst>
        </p:spPr>
        <p:txBody>
          <a:bodyPr wrap="square" rtlCol="0">
            <a:spAutoFit/>
          </a:bodyPr>
          <a:lstStyle/>
          <a:p>
            <a:r>
              <a:rPr lang="en-US" sz="2000" dirty="0">
                <a:ln>
                  <a:solidFill>
                    <a:schemeClr val="bg1"/>
                  </a:solidFill>
                </a:ln>
                <a:effectLst>
                  <a:glow rad="139700">
                    <a:schemeClr val="accent1">
                      <a:satMod val="175000"/>
                      <a:alpha val="40000"/>
                    </a:schemeClr>
                  </a:glow>
                </a:effectLst>
                <a:latin typeface="Apple Chancery" panose="03020702040506060504" pitchFamily="66" charset="-79"/>
                <a:cs typeface="Apple Chancery" panose="03020702040506060504" pitchFamily="66" charset="-79"/>
              </a:rPr>
              <a:t>	By: The Do-Gooders</a:t>
            </a:r>
          </a:p>
        </p:txBody>
      </p:sp>
      <p:sp>
        <p:nvSpPr>
          <p:cNvPr id="9" name="TextBox 8">
            <a:extLst>
              <a:ext uri="{FF2B5EF4-FFF2-40B4-BE49-F238E27FC236}">
                <a16:creationId xmlns:a16="http://schemas.microsoft.com/office/drawing/2014/main" id="{FDB95E62-39DD-EBE2-1283-6B8BBDC4DA50}"/>
              </a:ext>
            </a:extLst>
          </p:cNvPr>
          <p:cNvSpPr txBox="1"/>
          <p:nvPr/>
        </p:nvSpPr>
        <p:spPr>
          <a:xfrm>
            <a:off x="7396329" y="5080658"/>
            <a:ext cx="1816155" cy="969496"/>
          </a:xfrm>
          <a:prstGeom prst="rect">
            <a:avLst/>
          </a:prstGeom>
          <a:noFill/>
        </p:spPr>
        <p:txBody>
          <a:bodyPr wrap="square" rtlCol="0">
            <a:spAutoFit/>
          </a:bodyPr>
          <a:lstStyle/>
          <a:p>
            <a:pPr algn="r"/>
            <a:r>
              <a:rPr lang="en-US" sz="1300" dirty="0">
                <a:solidFill>
                  <a:schemeClr val="bg1"/>
                </a:solidFill>
                <a:effectLst>
                  <a:glow rad="101600">
                    <a:schemeClr val="accent1">
                      <a:satMod val="175000"/>
                      <a:alpha val="40000"/>
                    </a:schemeClr>
                  </a:glow>
                </a:effectLst>
              </a:rPr>
              <a:t>Tyler Clanton</a:t>
            </a:r>
            <a:br>
              <a:rPr lang="en-US" sz="1300" dirty="0">
                <a:solidFill>
                  <a:schemeClr val="bg1"/>
                </a:solidFill>
                <a:effectLst>
                  <a:glow rad="101600">
                    <a:schemeClr val="accent1">
                      <a:satMod val="175000"/>
                      <a:alpha val="40000"/>
                    </a:schemeClr>
                  </a:glow>
                </a:effectLst>
              </a:rPr>
            </a:br>
            <a:r>
              <a:rPr lang="en-US" sz="1300" dirty="0">
                <a:solidFill>
                  <a:schemeClr val="bg1"/>
                </a:solidFill>
                <a:effectLst>
                  <a:glow rad="101600">
                    <a:schemeClr val="accent1">
                      <a:satMod val="175000"/>
                      <a:alpha val="40000"/>
                    </a:schemeClr>
                  </a:glow>
                </a:effectLst>
              </a:rPr>
              <a:t>Derick Burbano-Ramon</a:t>
            </a:r>
          </a:p>
          <a:p>
            <a:pPr algn="r"/>
            <a:r>
              <a:rPr lang="en-US" sz="1300" dirty="0">
                <a:solidFill>
                  <a:schemeClr val="bg1"/>
                </a:solidFill>
                <a:effectLst>
                  <a:glow rad="101600">
                    <a:schemeClr val="accent1">
                      <a:satMod val="175000"/>
                      <a:alpha val="40000"/>
                    </a:schemeClr>
                  </a:glow>
                </a:effectLst>
              </a:rPr>
              <a:t>Ali Siddiqi</a:t>
            </a:r>
            <a:endParaRPr lang="en-US" sz="1300" dirty="0">
              <a:solidFill>
                <a:schemeClr val="bg1"/>
              </a:solidFill>
              <a:effectLst>
                <a:glow rad="101600">
                  <a:schemeClr val="accent1">
                    <a:satMod val="175000"/>
                    <a:alpha val="40000"/>
                  </a:schemeClr>
                </a:glow>
              </a:effectLst>
              <a:cs typeface="Apple Chancery" panose="03020702040506060504" pitchFamily="66" charset="-79"/>
            </a:endParaRPr>
          </a:p>
          <a:p>
            <a:endParaRPr lang="en-US" dirty="0">
              <a:effectLst>
                <a:glow rad="101600">
                  <a:schemeClr val="accent1">
                    <a:satMod val="175000"/>
                    <a:alpha val="40000"/>
                  </a:schemeClr>
                </a:glow>
              </a:effectLst>
            </a:endParaRPr>
          </a:p>
        </p:txBody>
      </p:sp>
      <p:sp>
        <p:nvSpPr>
          <p:cNvPr id="12" name="Process 11">
            <a:extLst>
              <a:ext uri="{FF2B5EF4-FFF2-40B4-BE49-F238E27FC236}">
                <a16:creationId xmlns:a16="http://schemas.microsoft.com/office/drawing/2014/main" id="{7175BF7F-95AD-B70C-62FA-DCC0A475D087}"/>
              </a:ext>
            </a:extLst>
          </p:cNvPr>
          <p:cNvSpPr/>
          <p:nvPr/>
        </p:nvSpPr>
        <p:spPr>
          <a:xfrm>
            <a:off x="126357" y="1016395"/>
            <a:ext cx="9086127" cy="1779735"/>
          </a:xfrm>
          <a:prstGeom prst="flowChartProcess">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200" b="1" dirty="0">
                <a:ln w="13462">
                  <a:solidFill>
                    <a:schemeClr val="bg1"/>
                  </a:solidFill>
                  <a:prstDash val="solid"/>
                </a:ln>
                <a:solidFill>
                  <a:schemeClr val="tx1"/>
                </a:solidFill>
                <a:effectLst>
                  <a:outerShdw dist="38100" dir="2700000" algn="bl" rotWithShape="0">
                    <a:schemeClr val="accent5"/>
                  </a:outerShdw>
                </a:effectLst>
                <a:latin typeface="AkayaKanadaka" panose="02010502080401010103" pitchFamily="2" charset="77"/>
                <a:cs typeface="AkayaKanadaka" panose="02010502080401010103" pitchFamily="2" charset="77"/>
              </a:rPr>
              <a:t>Help Missing Kids – 2025 HPCC Systems &amp; ECL Code Challenge</a:t>
            </a:r>
            <a:endParaRPr lang="en-US" sz="4200" b="1" dirty="0">
              <a:ln w="13462">
                <a:solidFill>
                  <a:schemeClr val="bg1"/>
                </a:solidFill>
                <a:prstDash val="solid"/>
              </a:ln>
              <a:solidFill>
                <a:schemeClr val="tx1"/>
              </a:solidFill>
              <a:effectLst>
                <a:outerShdw dist="38100" dir="2700000" algn="bl" rotWithShape="0">
                  <a:schemeClr val="accent5"/>
                </a:outerShdw>
              </a:effectLst>
            </a:endParaRPr>
          </a:p>
        </p:txBody>
      </p:sp>
      <p:pic>
        <p:nvPicPr>
          <p:cNvPr id="17" name="Picture 16">
            <a:extLst>
              <a:ext uri="{FF2B5EF4-FFF2-40B4-BE49-F238E27FC236}">
                <a16:creationId xmlns:a16="http://schemas.microsoft.com/office/drawing/2014/main" id="{A89967E5-2DBD-A64C-176E-17DABD07B047}"/>
              </a:ext>
            </a:extLst>
          </p:cNvPr>
          <p:cNvPicPr>
            <a:picLocks noChangeAspect="1"/>
          </p:cNvPicPr>
          <p:nvPr/>
        </p:nvPicPr>
        <p:blipFill>
          <a:blip r:embed="rId2"/>
          <a:stretch>
            <a:fillRect/>
          </a:stretch>
        </p:blipFill>
        <p:spPr>
          <a:xfrm>
            <a:off x="9327589" y="1021334"/>
            <a:ext cx="2738054" cy="1779735"/>
          </a:xfrm>
          <a:prstGeom prst="rect">
            <a:avLst/>
          </a:prstGeom>
        </p:spPr>
      </p:pic>
      <p:sp>
        <p:nvSpPr>
          <p:cNvPr id="18" name="TextBox 17">
            <a:extLst>
              <a:ext uri="{FF2B5EF4-FFF2-40B4-BE49-F238E27FC236}">
                <a16:creationId xmlns:a16="http://schemas.microsoft.com/office/drawing/2014/main" id="{0F05C8BA-E1FF-7F96-FA3C-FA8A3E2AC234}"/>
              </a:ext>
            </a:extLst>
          </p:cNvPr>
          <p:cNvSpPr txBox="1"/>
          <p:nvPr/>
        </p:nvSpPr>
        <p:spPr>
          <a:xfrm>
            <a:off x="9327589" y="3149618"/>
            <a:ext cx="2738054" cy="369332"/>
          </a:xfrm>
          <a:prstGeom prst="rect">
            <a:avLst/>
          </a:prstGeom>
          <a:noFill/>
        </p:spPr>
        <p:txBody>
          <a:bodyPr wrap="square" rtlCol="0">
            <a:spAutoFit/>
          </a:bodyPr>
          <a:lstStyle/>
          <a:p>
            <a:r>
              <a:rPr lang="en-US" dirty="0"/>
              <a:t>Sponsored by:</a:t>
            </a:r>
          </a:p>
        </p:txBody>
      </p:sp>
      <p:pic>
        <p:nvPicPr>
          <p:cNvPr id="20" name="Picture 19">
            <a:extLst>
              <a:ext uri="{FF2B5EF4-FFF2-40B4-BE49-F238E27FC236}">
                <a16:creationId xmlns:a16="http://schemas.microsoft.com/office/drawing/2014/main" id="{AC4588D6-279B-AE67-F9F3-61FDE3B7DCF5}"/>
              </a:ext>
            </a:extLst>
          </p:cNvPr>
          <p:cNvPicPr>
            <a:picLocks noChangeAspect="1"/>
          </p:cNvPicPr>
          <p:nvPr/>
        </p:nvPicPr>
        <p:blipFill>
          <a:blip r:embed="rId3"/>
          <a:stretch>
            <a:fillRect/>
          </a:stretch>
        </p:blipFill>
        <p:spPr>
          <a:xfrm>
            <a:off x="9425009" y="3523716"/>
            <a:ext cx="2640634" cy="2394125"/>
          </a:xfrm>
          <a:prstGeom prst="rect">
            <a:avLst/>
          </a:prstGeom>
        </p:spPr>
      </p:pic>
      <p:pic>
        <p:nvPicPr>
          <p:cNvPr id="25" name="Picture 24">
            <a:extLst>
              <a:ext uri="{FF2B5EF4-FFF2-40B4-BE49-F238E27FC236}">
                <a16:creationId xmlns:a16="http://schemas.microsoft.com/office/drawing/2014/main" id="{61E5E823-C0F2-2E0F-3AC3-3643B45A5CDF}"/>
              </a:ext>
            </a:extLst>
          </p:cNvPr>
          <p:cNvPicPr>
            <a:picLocks noChangeAspect="1"/>
          </p:cNvPicPr>
          <p:nvPr/>
        </p:nvPicPr>
        <p:blipFill>
          <a:blip r:embed="rId4"/>
          <a:stretch>
            <a:fillRect/>
          </a:stretch>
        </p:blipFill>
        <p:spPr>
          <a:xfrm>
            <a:off x="126357" y="4005704"/>
            <a:ext cx="3414532" cy="1912137"/>
          </a:xfrm>
          <a:prstGeom prst="rect">
            <a:avLst/>
          </a:prstGeom>
        </p:spPr>
      </p:pic>
    </p:spTree>
    <p:extLst>
      <p:ext uri="{BB962C8B-B14F-4D97-AF65-F5344CB8AC3E}">
        <p14:creationId xmlns:p14="http://schemas.microsoft.com/office/powerpoint/2010/main" val="194868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circle(in)">
                                      <p:cBhvr>
                                        <p:cTn id="18" dur="2000"/>
                                        <p:tgtEl>
                                          <p:spTgt spid="20"/>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742C-7315-2540-CD3C-38F92457E0DF}"/>
              </a:ext>
            </a:extLst>
          </p:cNvPr>
          <p:cNvSpPr>
            <a:spLocks noGrp="1"/>
          </p:cNvSpPr>
          <p:nvPr>
            <p:ph type="title"/>
          </p:nvPr>
        </p:nvSpPr>
        <p:spPr>
          <a:xfrm>
            <a:off x="1393582" y="2847975"/>
            <a:ext cx="7315200" cy="3656457"/>
          </a:xfrm>
        </p:spPr>
        <p:txBody>
          <a:bodyPr>
            <a:normAutofit fontScale="90000"/>
          </a:bodyPr>
          <a:lstStyle/>
          <a:p>
            <a:r>
              <a:rPr lang="en-US" sz="3100" dirty="0">
                <a:solidFill>
                  <a:schemeClr val="tx1"/>
                </a:solidFill>
              </a:rPr>
              <a:t>During the process of this Hackathon, we faced roadblocks such as: </a:t>
            </a:r>
            <a:br>
              <a:rPr lang="en-US" dirty="0">
                <a:solidFill>
                  <a:schemeClr val="tx1"/>
                </a:solidFill>
              </a:rPr>
            </a:br>
            <a:r>
              <a:rPr lang="en-US" dirty="0">
                <a:solidFill>
                  <a:schemeClr val="tx1"/>
                </a:solidFill>
              </a:rPr>
              <a:t>	</a:t>
            </a:r>
            <a:r>
              <a:rPr lang="en-US" sz="2000" dirty="0">
                <a:solidFill>
                  <a:schemeClr val="tx1"/>
                </a:solidFill>
              </a:rPr>
              <a:t>- ECL Communication issues</a:t>
            </a:r>
            <a:br>
              <a:rPr lang="en-US" sz="2000" dirty="0">
                <a:solidFill>
                  <a:schemeClr val="tx1"/>
                </a:solidFill>
              </a:rPr>
            </a:br>
            <a:br>
              <a:rPr lang="en-US" sz="2000" dirty="0">
                <a:solidFill>
                  <a:schemeClr val="tx1"/>
                </a:solidFill>
              </a:rPr>
            </a:br>
            <a:r>
              <a:rPr lang="en-US" sz="2000" dirty="0">
                <a:solidFill>
                  <a:schemeClr val="tx1"/>
                </a:solidFill>
              </a:rPr>
              <a:t>	- Data Display Errors	</a:t>
            </a:r>
            <a:br>
              <a:rPr lang="en-US" sz="2000" dirty="0">
                <a:solidFill>
                  <a:schemeClr val="tx1"/>
                </a:solidFill>
              </a:rPr>
            </a:br>
            <a:br>
              <a:rPr lang="en-US" sz="2000" dirty="0">
                <a:solidFill>
                  <a:schemeClr val="tx1"/>
                </a:solidFill>
              </a:rPr>
            </a:br>
            <a:r>
              <a:rPr lang="en-US" sz="2000" dirty="0">
                <a:solidFill>
                  <a:schemeClr val="tx1"/>
                </a:solidFill>
              </a:rPr>
              <a:t>	- Plotting statistics w/ ML</a:t>
            </a:r>
            <a:br>
              <a:rPr lang="en-US" sz="2000" dirty="0">
                <a:solidFill>
                  <a:schemeClr val="tx1"/>
                </a:solidFill>
              </a:rPr>
            </a:br>
            <a:br>
              <a:rPr lang="en-US" sz="2000" dirty="0">
                <a:solidFill>
                  <a:schemeClr val="tx1"/>
                </a:solidFill>
              </a:rPr>
            </a:br>
            <a:r>
              <a:rPr lang="en-US" sz="2000" dirty="0">
                <a:solidFill>
                  <a:schemeClr val="tx1"/>
                </a:solidFill>
              </a:rPr>
              <a:t>	-  Debugging the website </a:t>
            </a:r>
            <a:br>
              <a:rPr lang="en-US" sz="2000" dirty="0">
                <a:solidFill>
                  <a:schemeClr val="tx1"/>
                </a:solidFill>
              </a:rPr>
            </a:br>
            <a:br>
              <a:rPr lang="en-US" sz="2000" dirty="0">
                <a:solidFill>
                  <a:schemeClr val="tx1"/>
                </a:solidFill>
              </a:rPr>
            </a:br>
            <a:r>
              <a:rPr lang="en-US" sz="2000" dirty="0">
                <a:solidFill>
                  <a:schemeClr val="tx1"/>
                </a:solidFill>
              </a:rPr>
              <a:t>	- Deciding on a platform for asynchronous collaboration	</a:t>
            </a:r>
            <a:br>
              <a:rPr lang="en-US" dirty="0">
                <a:solidFill>
                  <a:schemeClr val="tx1"/>
                </a:solidFill>
              </a:rPr>
            </a:br>
            <a:endParaRPr lang="en-US" dirty="0">
              <a:solidFill>
                <a:schemeClr val="tx1"/>
              </a:solidFill>
            </a:endParaRPr>
          </a:p>
        </p:txBody>
      </p:sp>
      <p:sp>
        <p:nvSpPr>
          <p:cNvPr id="4" name="TextBox 3">
            <a:extLst>
              <a:ext uri="{FF2B5EF4-FFF2-40B4-BE49-F238E27FC236}">
                <a16:creationId xmlns:a16="http://schemas.microsoft.com/office/drawing/2014/main" id="{EDA45978-6F44-E232-7DD9-D2BB5F9569D4}"/>
              </a:ext>
            </a:extLst>
          </p:cNvPr>
          <p:cNvSpPr txBox="1"/>
          <p:nvPr/>
        </p:nvSpPr>
        <p:spPr>
          <a:xfrm>
            <a:off x="166255" y="207818"/>
            <a:ext cx="3719945" cy="646331"/>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OUR OBSTACLES:</a:t>
            </a:r>
          </a:p>
        </p:txBody>
      </p:sp>
    </p:spTree>
    <p:extLst>
      <p:ext uri="{BB962C8B-B14F-4D97-AF65-F5344CB8AC3E}">
        <p14:creationId xmlns:p14="http://schemas.microsoft.com/office/powerpoint/2010/main" val="2523384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F57787-E405-5F57-582B-1E4D60A24139}"/>
              </a:ext>
            </a:extLst>
          </p:cNvPr>
          <p:cNvSpPr>
            <a:spLocks noGrp="1"/>
          </p:cNvSpPr>
          <p:nvPr>
            <p:ph type="body" idx="1"/>
          </p:nvPr>
        </p:nvSpPr>
        <p:spPr>
          <a:xfrm>
            <a:off x="1647266" y="2267241"/>
            <a:ext cx="8034617" cy="2575382"/>
          </a:xfrm>
        </p:spPr>
        <p:txBody>
          <a:bodyPr>
            <a:noAutofit/>
          </a:bodyPr>
          <a:lstStyle/>
          <a:p>
            <a:pPr algn="ctr"/>
            <a:r>
              <a:rPr lang="en-US" sz="3200" dirty="0">
                <a:solidFill>
                  <a:schemeClr val="tx1"/>
                </a:solidFill>
              </a:rPr>
              <a:t>Our team made the most with the limited time we had, and it paid off as we gained valuable insights and learning experiences along the way!</a:t>
            </a:r>
          </a:p>
          <a:p>
            <a:pPr algn="ctr"/>
            <a:endParaRPr lang="en-US" sz="3200" dirty="0">
              <a:solidFill>
                <a:schemeClr val="tx1"/>
              </a:solidFill>
            </a:endParaRPr>
          </a:p>
          <a:p>
            <a:pPr algn="ctr"/>
            <a:r>
              <a:rPr lang="en-US" sz="3200" dirty="0">
                <a:solidFill>
                  <a:schemeClr val="tx1"/>
                </a:solidFill>
              </a:rPr>
              <a:t>This experience was eye-opening, demonstrating how technology and data analysis can be implemented to create a positive change in this world.</a:t>
            </a:r>
          </a:p>
        </p:txBody>
      </p:sp>
      <p:sp>
        <p:nvSpPr>
          <p:cNvPr id="4" name="TextBox 3">
            <a:extLst>
              <a:ext uri="{FF2B5EF4-FFF2-40B4-BE49-F238E27FC236}">
                <a16:creationId xmlns:a16="http://schemas.microsoft.com/office/drawing/2014/main" id="{00BE27E6-36BE-976D-0FD8-A7FB26CFD92D}"/>
              </a:ext>
            </a:extLst>
          </p:cNvPr>
          <p:cNvSpPr txBox="1"/>
          <p:nvPr/>
        </p:nvSpPr>
        <p:spPr>
          <a:xfrm>
            <a:off x="166255" y="207819"/>
            <a:ext cx="5088651" cy="1200329"/>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CONCLUSION &amp; TAKEAWAYS:</a:t>
            </a:r>
          </a:p>
        </p:txBody>
      </p:sp>
      <p:pic>
        <p:nvPicPr>
          <p:cNvPr id="5" name="Picture 4">
            <a:extLst>
              <a:ext uri="{FF2B5EF4-FFF2-40B4-BE49-F238E27FC236}">
                <a16:creationId xmlns:a16="http://schemas.microsoft.com/office/drawing/2014/main" id="{8BC08AC3-5577-4BEB-393A-1B476547992E}"/>
              </a:ext>
            </a:extLst>
          </p:cNvPr>
          <p:cNvPicPr>
            <a:picLocks noChangeAspect="1"/>
          </p:cNvPicPr>
          <p:nvPr/>
        </p:nvPicPr>
        <p:blipFill>
          <a:blip r:embed="rId2"/>
          <a:srcRect b="8752"/>
          <a:stretch/>
        </p:blipFill>
        <p:spPr>
          <a:xfrm>
            <a:off x="9681883" y="51268"/>
            <a:ext cx="2447644" cy="2100261"/>
          </a:xfrm>
          <a:prstGeom prst="rect">
            <a:avLst/>
          </a:prstGeom>
        </p:spPr>
      </p:pic>
    </p:spTree>
    <p:extLst>
      <p:ext uri="{BB962C8B-B14F-4D97-AF65-F5344CB8AC3E}">
        <p14:creationId xmlns:p14="http://schemas.microsoft.com/office/powerpoint/2010/main" val="3267859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DAE4F-1E62-6374-DE00-2C15C051EC0D}"/>
              </a:ext>
            </a:extLst>
          </p:cNvPr>
          <p:cNvSpPr>
            <a:spLocks noGrp="1"/>
          </p:cNvSpPr>
          <p:nvPr>
            <p:ph type="title"/>
          </p:nvPr>
        </p:nvSpPr>
        <p:spPr>
          <a:xfrm>
            <a:off x="1034167" y="453547"/>
            <a:ext cx="10123662" cy="2445706"/>
          </a:xfrm>
        </p:spPr>
        <p:txBody>
          <a:bodyPr>
            <a:normAutofit fontScale="90000"/>
          </a:bodyPr>
          <a:lstStyle/>
          <a:p>
            <a:pPr algn="ctr"/>
            <a:r>
              <a:rPr lang="en-US" dirty="0">
                <a:solidFill>
                  <a:schemeClr val="tx1"/>
                </a:solidFill>
                <a:latin typeface="Colonna MT" panose="04020805060202030203" pitchFamily="82" charset="0"/>
              </a:rPr>
              <a:t>On behalf of  The Do-Gooders, thank you for your time. We appreciate the opportunity to share our work!</a:t>
            </a:r>
          </a:p>
        </p:txBody>
      </p:sp>
      <p:sp>
        <p:nvSpPr>
          <p:cNvPr id="3" name="Text Placeholder 2">
            <a:extLst>
              <a:ext uri="{FF2B5EF4-FFF2-40B4-BE49-F238E27FC236}">
                <a16:creationId xmlns:a16="http://schemas.microsoft.com/office/drawing/2014/main" id="{1E6BA296-D863-F370-EF6C-6E00BD46E53E}"/>
              </a:ext>
            </a:extLst>
          </p:cNvPr>
          <p:cNvSpPr>
            <a:spLocks noGrp="1"/>
          </p:cNvSpPr>
          <p:nvPr>
            <p:ph type="body" idx="1"/>
          </p:nvPr>
        </p:nvSpPr>
        <p:spPr>
          <a:xfrm>
            <a:off x="241887" y="3261558"/>
            <a:ext cx="7315200" cy="697190"/>
          </a:xfrm>
        </p:spPr>
        <p:txBody>
          <a:bodyPr/>
          <a:lstStyle/>
          <a:p>
            <a:r>
              <a:rPr lang="en-US" dirty="0">
                <a:solidFill>
                  <a:schemeClr val="tx1"/>
                </a:solidFill>
              </a:rPr>
              <a:t>For further questions and/or connections, feel free to reach out to us:</a:t>
            </a:r>
          </a:p>
        </p:txBody>
      </p:sp>
      <p:sp>
        <p:nvSpPr>
          <p:cNvPr id="5" name="Rectangle 1">
            <a:extLst>
              <a:ext uri="{FF2B5EF4-FFF2-40B4-BE49-F238E27FC236}">
                <a16:creationId xmlns:a16="http://schemas.microsoft.com/office/drawing/2014/main" id="{6AFD1850-979D-9EAF-5CE0-960F458398A5}"/>
              </a:ext>
            </a:extLst>
          </p:cNvPr>
          <p:cNvSpPr>
            <a:spLocks noChangeArrowheads="1"/>
          </p:cNvSpPr>
          <p:nvPr/>
        </p:nvSpPr>
        <p:spPr bwMode="auto">
          <a:xfrm>
            <a:off x="8119476" y="6313210"/>
            <a:ext cx="44540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Looking forward to staying connected!</a:t>
            </a:r>
          </a:p>
        </p:txBody>
      </p:sp>
      <p:graphicFrame>
        <p:nvGraphicFramePr>
          <p:cNvPr id="4" name="Table 3">
            <a:extLst>
              <a:ext uri="{FF2B5EF4-FFF2-40B4-BE49-F238E27FC236}">
                <a16:creationId xmlns:a16="http://schemas.microsoft.com/office/drawing/2014/main" id="{358D8878-FBD2-8E60-3CE7-BE3A7E9E0F7E}"/>
              </a:ext>
            </a:extLst>
          </p:cNvPr>
          <p:cNvGraphicFramePr>
            <a:graphicFrameLocks noGrp="1"/>
          </p:cNvGraphicFramePr>
          <p:nvPr>
            <p:extLst>
              <p:ext uri="{D42A27DB-BD31-4B8C-83A1-F6EECF244321}">
                <p14:modId xmlns:p14="http://schemas.microsoft.com/office/powerpoint/2010/main" val="879349427"/>
              </p:ext>
            </p:extLst>
          </p:nvPr>
        </p:nvGraphicFramePr>
        <p:xfrm>
          <a:off x="1344612" y="4126190"/>
          <a:ext cx="9502772" cy="2101196"/>
        </p:xfrm>
        <a:graphic>
          <a:graphicData uri="http://schemas.openxmlformats.org/drawingml/2006/table">
            <a:tbl>
              <a:tblPr firstRow="1" bandRow="1">
                <a:tableStyleId>{7E9639D4-E3E2-4D34-9284-5A2195B3D0D7}</a:tableStyleId>
              </a:tblPr>
              <a:tblGrid>
                <a:gridCol w="4751386">
                  <a:extLst>
                    <a:ext uri="{9D8B030D-6E8A-4147-A177-3AD203B41FA5}">
                      <a16:colId xmlns:a16="http://schemas.microsoft.com/office/drawing/2014/main" val="1321328441"/>
                    </a:ext>
                  </a:extLst>
                </a:gridCol>
                <a:gridCol w="4751386">
                  <a:extLst>
                    <a:ext uri="{9D8B030D-6E8A-4147-A177-3AD203B41FA5}">
                      <a16:colId xmlns:a16="http://schemas.microsoft.com/office/drawing/2014/main" val="4244662032"/>
                    </a:ext>
                  </a:extLst>
                </a:gridCol>
              </a:tblGrid>
              <a:tr h="525299">
                <a:tc>
                  <a:txBody>
                    <a:bodyPr/>
                    <a:lstStyle/>
                    <a:p>
                      <a:pPr algn="ctr"/>
                      <a:r>
                        <a:rPr lang="en-US" dirty="0"/>
                        <a:t>Name</a:t>
                      </a:r>
                    </a:p>
                  </a:txBody>
                  <a:tcPr/>
                </a:tc>
                <a:tc>
                  <a:txBody>
                    <a:bodyPr/>
                    <a:lstStyle/>
                    <a:p>
                      <a:pPr algn="ctr"/>
                      <a:r>
                        <a:rPr lang="en-US" dirty="0"/>
                        <a:t>Student Email</a:t>
                      </a:r>
                    </a:p>
                  </a:txBody>
                  <a:tcPr/>
                </a:tc>
                <a:extLst>
                  <a:ext uri="{0D108BD9-81ED-4DB2-BD59-A6C34878D82A}">
                    <a16:rowId xmlns:a16="http://schemas.microsoft.com/office/drawing/2014/main" val="1181161073"/>
                  </a:ext>
                </a:extLst>
              </a:tr>
              <a:tr h="52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Derick Burbano-Ramon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dburbano@students.kennesaw.edu</a:t>
                      </a:r>
                    </a:p>
                  </a:txBody>
                  <a:tcPr/>
                </a:tc>
                <a:extLst>
                  <a:ext uri="{0D108BD9-81ED-4DB2-BD59-A6C34878D82A}">
                    <a16:rowId xmlns:a16="http://schemas.microsoft.com/office/drawing/2014/main" val="1525670705"/>
                  </a:ext>
                </a:extLst>
              </a:tr>
              <a:tr h="52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Tyler Clanton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tclanto2@students.kennesaw.edu</a:t>
                      </a:r>
                    </a:p>
                  </a:txBody>
                  <a:tcPr/>
                </a:tc>
                <a:extLst>
                  <a:ext uri="{0D108BD9-81ED-4DB2-BD59-A6C34878D82A}">
                    <a16:rowId xmlns:a16="http://schemas.microsoft.com/office/drawing/2014/main" val="1179928718"/>
                  </a:ext>
                </a:extLst>
              </a:tr>
              <a:tr h="5252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Ali Siddiqi</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asiddiqi@students.Kennesaw.edu</a:t>
                      </a:r>
                    </a:p>
                  </a:txBody>
                  <a:tcPr/>
                </a:tc>
                <a:extLst>
                  <a:ext uri="{0D108BD9-81ED-4DB2-BD59-A6C34878D82A}">
                    <a16:rowId xmlns:a16="http://schemas.microsoft.com/office/drawing/2014/main" val="2921499716"/>
                  </a:ext>
                </a:extLst>
              </a:tr>
            </a:tbl>
          </a:graphicData>
        </a:graphic>
      </p:graphicFrame>
    </p:spTree>
    <p:extLst>
      <p:ext uri="{BB962C8B-B14F-4D97-AF65-F5344CB8AC3E}">
        <p14:creationId xmlns:p14="http://schemas.microsoft.com/office/powerpoint/2010/main" val="120208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 calcmode="lin" valueType="num">
                                      <p:cBhvr additive="base">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FF4AD-7ADA-C35C-728F-8C3D5E5F23BD}"/>
              </a:ext>
            </a:extLst>
          </p:cNvPr>
          <p:cNvSpPr>
            <a:spLocks noGrp="1"/>
          </p:cNvSpPr>
          <p:nvPr>
            <p:ph type="title"/>
          </p:nvPr>
        </p:nvSpPr>
        <p:spPr>
          <a:xfrm>
            <a:off x="228600" y="854149"/>
            <a:ext cx="5431420" cy="4585952"/>
          </a:xfrm>
        </p:spPr>
        <p:txBody>
          <a:bodyPr>
            <a:normAutofit fontScale="90000"/>
          </a:bodyPr>
          <a:lstStyle/>
          <a:p>
            <a:r>
              <a:rPr lang="en-US" sz="3200" b="0" i="0" u="none" strike="noStrike" dirty="0">
                <a:solidFill>
                  <a:schemeClr val="tx1"/>
                </a:solidFill>
                <a:effectLst/>
                <a:latin typeface="-apple-system"/>
              </a:rPr>
              <a:t>Every day, 1,000 children go missing in the U.S. – adding up to approx. </a:t>
            </a:r>
            <a:r>
              <a:rPr lang="en-US" sz="3200" dirty="0">
                <a:solidFill>
                  <a:schemeClr val="tx1"/>
                </a:solidFill>
                <a:latin typeface="-apple-system"/>
              </a:rPr>
              <a:t>365,000 cases annually, which is 365,000 too many.</a:t>
            </a:r>
            <a:br>
              <a:rPr lang="en-US" sz="3200" b="0" i="1" u="none" strike="sngStrike" dirty="0">
                <a:solidFill>
                  <a:schemeClr val="tx1"/>
                </a:solidFill>
                <a:effectLst/>
                <a:latin typeface="-apple-system"/>
              </a:rPr>
            </a:br>
            <a:br>
              <a:rPr lang="en-US" sz="3200" b="0" i="1" u="none" strike="sngStrike" dirty="0">
                <a:solidFill>
                  <a:schemeClr val="tx1"/>
                </a:solidFill>
                <a:effectLst/>
                <a:latin typeface="-apple-system"/>
              </a:rPr>
            </a:br>
            <a:r>
              <a:rPr lang="en-US" sz="3200" i="1" dirty="0">
                <a:solidFill>
                  <a:schemeClr val="tx1"/>
                </a:solidFill>
                <a:latin typeface="-apple-system"/>
              </a:rPr>
              <a:t>The first 48 hours are critical, as most recoveries happen within this timeframe. Time is of the essence when it comes to bringing these kids home safely!</a:t>
            </a:r>
            <a:br>
              <a:rPr lang="en-US" sz="3200" i="1" dirty="0">
                <a:solidFill>
                  <a:schemeClr val="bg1"/>
                </a:solidFill>
                <a:latin typeface="-apple-system"/>
              </a:rPr>
            </a:br>
            <a:endParaRPr lang="en-US" sz="3200" dirty="0">
              <a:solidFill>
                <a:schemeClr val="bg1"/>
              </a:solidFill>
            </a:endParaRPr>
          </a:p>
        </p:txBody>
      </p:sp>
      <p:sp>
        <p:nvSpPr>
          <p:cNvPr id="4" name="TextBox 3">
            <a:extLst>
              <a:ext uri="{FF2B5EF4-FFF2-40B4-BE49-F238E27FC236}">
                <a16:creationId xmlns:a16="http://schemas.microsoft.com/office/drawing/2014/main" id="{BB0D93B3-640B-4E1F-9C39-E10CDC232CBC}"/>
              </a:ext>
            </a:extLst>
          </p:cNvPr>
          <p:cNvSpPr txBox="1"/>
          <p:nvPr/>
        </p:nvSpPr>
        <p:spPr>
          <a:xfrm>
            <a:off x="166255" y="207818"/>
            <a:ext cx="3719945" cy="646331"/>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THE PROBLEM:</a:t>
            </a:r>
          </a:p>
        </p:txBody>
      </p:sp>
      <p:pic>
        <p:nvPicPr>
          <p:cNvPr id="7" name="Picture 6">
            <a:extLst>
              <a:ext uri="{FF2B5EF4-FFF2-40B4-BE49-F238E27FC236}">
                <a16:creationId xmlns:a16="http://schemas.microsoft.com/office/drawing/2014/main" id="{80D1E305-4182-A30E-1EE6-54A377F4226C}"/>
              </a:ext>
            </a:extLst>
          </p:cNvPr>
          <p:cNvPicPr>
            <a:picLocks noChangeAspect="1"/>
          </p:cNvPicPr>
          <p:nvPr/>
        </p:nvPicPr>
        <p:blipFill>
          <a:blip r:embed="rId3"/>
          <a:stretch>
            <a:fillRect/>
          </a:stretch>
        </p:blipFill>
        <p:spPr>
          <a:xfrm>
            <a:off x="5722365" y="3147125"/>
            <a:ext cx="6314858" cy="3390795"/>
          </a:xfrm>
          <a:prstGeom prst="rect">
            <a:avLst/>
          </a:prstGeom>
        </p:spPr>
      </p:pic>
    </p:spTree>
    <p:extLst>
      <p:ext uri="{BB962C8B-B14F-4D97-AF65-F5344CB8AC3E}">
        <p14:creationId xmlns:p14="http://schemas.microsoft.com/office/powerpoint/2010/main" val="407183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A3718F9-EF8D-BBD0-A31B-B495E47D4C1D}"/>
              </a:ext>
            </a:extLst>
          </p:cNvPr>
          <p:cNvSpPr>
            <a:spLocks noGrp="1"/>
          </p:cNvSpPr>
          <p:nvPr>
            <p:ph type="body" idx="1"/>
          </p:nvPr>
        </p:nvSpPr>
        <p:spPr>
          <a:xfrm>
            <a:off x="2438400" y="3429000"/>
            <a:ext cx="7315200" cy="1374724"/>
          </a:xfrm>
        </p:spPr>
        <p:txBody>
          <a:bodyPr>
            <a:normAutofit fontScale="92500" lnSpcReduction="10000"/>
          </a:bodyPr>
          <a:lstStyle/>
          <a:p>
            <a:r>
              <a:rPr lang="en-US" sz="2800" dirty="0">
                <a:solidFill>
                  <a:schemeClr val="tx1"/>
                </a:solidFill>
              </a:rPr>
              <a:t>Our goal is to enhance awareness &amp; provide valuable insights for law enforcement, helping prevent future cases and aiding in the successful recovery in current ongoing cases</a:t>
            </a:r>
          </a:p>
        </p:txBody>
      </p:sp>
      <p:sp>
        <p:nvSpPr>
          <p:cNvPr id="6" name="TextBox 5">
            <a:extLst>
              <a:ext uri="{FF2B5EF4-FFF2-40B4-BE49-F238E27FC236}">
                <a16:creationId xmlns:a16="http://schemas.microsoft.com/office/drawing/2014/main" id="{B17EBE2D-29AD-D883-5CBE-9C2E91B081E5}"/>
              </a:ext>
            </a:extLst>
          </p:cNvPr>
          <p:cNvSpPr txBox="1"/>
          <p:nvPr/>
        </p:nvSpPr>
        <p:spPr>
          <a:xfrm>
            <a:off x="166255" y="207818"/>
            <a:ext cx="3719945" cy="1754326"/>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HPCC SYSTEMS &amp; NCMEC PARTNERSHIP:</a:t>
            </a:r>
          </a:p>
        </p:txBody>
      </p:sp>
      <p:pic>
        <p:nvPicPr>
          <p:cNvPr id="2" name="Picture 1">
            <a:extLst>
              <a:ext uri="{FF2B5EF4-FFF2-40B4-BE49-F238E27FC236}">
                <a16:creationId xmlns:a16="http://schemas.microsoft.com/office/drawing/2014/main" id="{AD5FEAB1-D1C3-7EC2-5463-B25478F5207F}"/>
              </a:ext>
            </a:extLst>
          </p:cNvPr>
          <p:cNvPicPr>
            <a:picLocks noChangeAspect="1"/>
          </p:cNvPicPr>
          <p:nvPr/>
        </p:nvPicPr>
        <p:blipFill>
          <a:blip r:embed="rId2"/>
          <a:stretch>
            <a:fillRect/>
          </a:stretch>
        </p:blipFill>
        <p:spPr>
          <a:xfrm>
            <a:off x="9882620" y="207818"/>
            <a:ext cx="2143125" cy="2133600"/>
          </a:xfrm>
          <a:prstGeom prst="rect">
            <a:avLst/>
          </a:prstGeom>
        </p:spPr>
      </p:pic>
    </p:spTree>
    <p:extLst>
      <p:ext uri="{BB962C8B-B14F-4D97-AF65-F5344CB8AC3E}">
        <p14:creationId xmlns:p14="http://schemas.microsoft.com/office/powerpoint/2010/main" val="2255887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4322779-B0AD-C725-0065-7C1664F77B77}"/>
              </a:ext>
            </a:extLst>
          </p:cNvPr>
          <p:cNvSpPr>
            <a:spLocks noGrp="1"/>
          </p:cNvSpPr>
          <p:nvPr>
            <p:ph type="body" idx="1"/>
          </p:nvPr>
        </p:nvSpPr>
        <p:spPr>
          <a:xfrm>
            <a:off x="3886200" y="807982"/>
            <a:ext cx="7315200" cy="2760644"/>
          </a:xfrm>
        </p:spPr>
        <p:txBody>
          <a:bodyPr>
            <a:normAutofit/>
          </a:bodyPr>
          <a:lstStyle/>
          <a:p>
            <a:r>
              <a:rPr lang="en-US" dirty="0">
                <a:solidFill>
                  <a:schemeClr val="tx1"/>
                </a:solidFill>
              </a:rPr>
              <a:t>Our team has implemented the following datasets from the NCMEC database:</a:t>
            </a:r>
          </a:p>
          <a:p>
            <a:pPr marL="342900" indent="-342900">
              <a:buClrTx/>
              <a:buFontTx/>
              <a:buChar char="-"/>
            </a:pPr>
            <a:r>
              <a:rPr lang="en-US" dirty="0">
                <a:solidFill>
                  <a:schemeClr val="tx1"/>
                </a:solidFill>
              </a:rPr>
              <a:t>Population</a:t>
            </a:r>
          </a:p>
          <a:p>
            <a:pPr marL="342900" indent="-342900">
              <a:buClrTx/>
              <a:buFontTx/>
              <a:buChar char="-"/>
            </a:pPr>
            <a:r>
              <a:rPr lang="en-US" dirty="0">
                <a:solidFill>
                  <a:schemeClr val="tx1"/>
                </a:solidFill>
              </a:rPr>
              <a:t>Population</a:t>
            </a:r>
          </a:p>
          <a:p>
            <a:pPr marL="342900" indent="-342900">
              <a:buClrTx/>
              <a:buFontTx/>
              <a:buChar char="-"/>
            </a:pPr>
            <a:r>
              <a:rPr lang="en-US" dirty="0">
                <a:solidFill>
                  <a:schemeClr val="tx1"/>
                </a:solidFill>
              </a:rPr>
              <a:t>Police</a:t>
            </a:r>
          </a:p>
          <a:p>
            <a:pPr marL="342900" indent="-342900">
              <a:buClrTx/>
              <a:buFontTx/>
              <a:buChar char="-"/>
            </a:pPr>
            <a:r>
              <a:rPr lang="en-US" dirty="0">
                <a:solidFill>
                  <a:schemeClr val="tx1"/>
                </a:solidFill>
              </a:rPr>
              <a:t>Hospitals</a:t>
            </a:r>
          </a:p>
        </p:txBody>
      </p:sp>
      <p:sp>
        <p:nvSpPr>
          <p:cNvPr id="4" name="TextBox 3">
            <a:extLst>
              <a:ext uri="{FF2B5EF4-FFF2-40B4-BE49-F238E27FC236}">
                <a16:creationId xmlns:a16="http://schemas.microsoft.com/office/drawing/2014/main" id="{29A32FB0-5F9F-F058-8C1C-C26021D6C167}"/>
              </a:ext>
            </a:extLst>
          </p:cNvPr>
          <p:cNvSpPr txBox="1"/>
          <p:nvPr/>
        </p:nvSpPr>
        <p:spPr>
          <a:xfrm>
            <a:off x="166255" y="207818"/>
            <a:ext cx="3719945" cy="1200329"/>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THE DATA SOURCES:</a:t>
            </a:r>
          </a:p>
        </p:txBody>
      </p:sp>
    </p:spTree>
    <p:extLst>
      <p:ext uri="{BB962C8B-B14F-4D97-AF65-F5344CB8AC3E}">
        <p14:creationId xmlns:p14="http://schemas.microsoft.com/office/powerpoint/2010/main" val="266786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17999BA-B852-EA2C-FC0A-2DB797C8134A}"/>
              </a:ext>
            </a:extLst>
          </p:cNvPr>
          <p:cNvSpPr>
            <a:spLocks noGrp="1"/>
          </p:cNvSpPr>
          <p:nvPr>
            <p:ph type="body" idx="1"/>
          </p:nvPr>
        </p:nvSpPr>
        <p:spPr>
          <a:xfrm>
            <a:off x="969862" y="1548631"/>
            <a:ext cx="10252276" cy="2458594"/>
          </a:xfrm>
        </p:spPr>
        <p:txBody>
          <a:bodyPr>
            <a:normAutofit/>
          </a:bodyPr>
          <a:lstStyle/>
          <a:p>
            <a:pPr marL="342900" indent="-342900">
              <a:buClr>
                <a:schemeClr val="tx1"/>
              </a:buClr>
              <a:buFont typeface="Arial" panose="020B0604020202020204" pitchFamily="34" charset="0"/>
              <a:buChar char="•"/>
            </a:pPr>
            <a:r>
              <a:rPr lang="en-US" dirty="0">
                <a:solidFill>
                  <a:schemeClr val="tx1"/>
                </a:solidFill>
              </a:rPr>
              <a:t>Law enforcement faces many barriers in combatting the issue of missing children, some to mention are:</a:t>
            </a:r>
          </a:p>
          <a:p>
            <a:pPr>
              <a:buClr>
                <a:schemeClr val="tx1"/>
              </a:buClr>
            </a:pPr>
            <a:r>
              <a:rPr lang="en-US" dirty="0">
                <a:solidFill>
                  <a:schemeClr val="tx1"/>
                </a:solidFill>
              </a:rPr>
              <a:t>	- limited real-time data</a:t>
            </a:r>
          </a:p>
          <a:p>
            <a:pPr>
              <a:buClr>
                <a:schemeClr val="tx1"/>
              </a:buClr>
            </a:pPr>
            <a:r>
              <a:rPr lang="en-US" dirty="0">
                <a:solidFill>
                  <a:schemeClr val="tx1"/>
                </a:solidFill>
              </a:rPr>
              <a:t>  	- Insufficient technological resources </a:t>
            </a:r>
          </a:p>
          <a:p>
            <a:pPr>
              <a:buClr>
                <a:schemeClr val="tx1"/>
              </a:buClr>
            </a:pPr>
            <a:r>
              <a:rPr lang="en-US" dirty="0">
                <a:solidFill>
                  <a:schemeClr val="tx1"/>
                </a:solidFill>
              </a:rPr>
              <a:t>	- lack of integrated data sharing </a:t>
            </a:r>
          </a:p>
        </p:txBody>
      </p:sp>
      <p:sp>
        <p:nvSpPr>
          <p:cNvPr id="4" name="TextBox 3">
            <a:extLst>
              <a:ext uri="{FF2B5EF4-FFF2-40B4-BE49-F238E27FC236}">
                <a16:creationId xmlns:a16="http://schemas.microsoft.com/office/drawing/2014/main" id="{9FFAF2AA-75D6-545C-11FB-B7883D498FAD}"/>
              </a:ext>
            </a:extLst>
          </p:cNvPr>
          <p:cNvSpPr txBox="1"/>
          <p:nvPr/>
        </p:nvSpPr>
        <p:spPr>
          <a:xfrm>
            <a:off x="166255" y="207818"/>
            <a:ext cx="4358680" cy="646331"/>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THE CHALLENGE:</a:t>
            </a:r>
          </a:p>
        </p:txBody>
      </p:sp>
      <p:sp>
        <p:nvSpPr>
          <p:cNvPr id="2" name="TextBox 1">
            <a:extLst>
              <a:ext uri="{FF2B5EF4-FFF2-40B4-BE49-F238E27FC236}">
                <a16:creationId xmlns:a16="http://schemas.microsoft.com/office/drawing/2014/main" id="{FD57F387-0567-04EA-000E-50E3D19839DA}"/>
              </a:ext>
            </a:extLst>
          </p:cNvPr>
          <p:cNvSpPr txBox="1"/>
          <p:nvPr/>
        </p:nvSpPr>
        <p:spPr>
          <a:xfrm>
            <a:off x="969862" y="4704666"/>
            <a:ext cx="10179991" cy="769441"/>
          </a:xfrm>
          <a:prstGeom prst="rect">
            <a:avLst/>
          </a:prstGeom>
          <a:noFill/>
        </p:spPr>
        <p:txBody>
          <a:bodyPr wrap="square" rtlCol="0">
            <a:spAutoFit/>
          </a:bodyPr>
          <a:lstStyle/>
          <a:p>
            <a:pPr marL="342900" indent="-342900">
              <a:buFont typeface="Arial" panose="020B0604020202020204" pitchFamily="34" charset="0"/>
              <a:buChar char="•"/>
            </a:pPr>
            <a:r>
              <a:rPr lang="en-US" sz="2200" dirty="0"/>
              <a:t>AMBER Alerts are unfortunately not effective enough as we need them to be, and in some cases may aid the perpetrator evade law enforcement</a:t>
            </a:r>
          </a:p>
        </p:txBody>
      </p:sp>
    </p:spTree>
    <p:extLst>
      <p:ext uri="{BB962C8B-B14F-4D97-AF65-F5344CB8AC3E}">
        <p14:creationId xmlns:p14="http://schemas.microsoft.com/office/powerpoint/2010/main" val="276201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fade">
                                      <p:cBhvr>
                                        <p:cTn id="35" dur="1000"/>
                                        <p:tgtEl>
                                          <p:spTgt spid="2"/>
                                        </p:tgtEl>
                                      </p:cBhvr>
                                    </p:animEffect>
                                    <p:anim calcmode="lin" valueType="num">
                                      <p:cBhvr>
                                        <p:cTn id="36" dur="1000" fill="hold"/>
                                        <p:tgtEl>
                                          <p:spTgt spid="2"/>
                                        </p:tgtEl>
                                        <p:attrNameLst>
                                          <p:attrName>ppt_x</p:attrName>
                                        </p:attrNameLst>
                                      </p:cBhvr>
                                      <p:tavLst>
                                        <p:tav tm="0">
                                          <p:val>
                                            <p:strVal val="#ppt_x"/>
                                          </p:val>
                                        </p:tav>
                                        <p:tav tm="100000">
                                          <p:val>
                                            <p:strVal val="#ppt_x"/>
                                          </p:val>
                                        </p:tav>
                                      </p:tavLst>
                                    </p:anim>
                                    <p:anim calcmode="lin" valueType="num">
                                      <p:cBhvr>
                                        <p:cTn id="37"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8EDAB6-2D9B-DC60-F40E-88219EFDED73}"/>
              </a:ext>
            </a:extLst>
          </p:cNvPr>
          <p:cNvSpPr>
            <a:spLocks noGrp="1"/>
          </p:cNvSpPr>
          <p:nvPr>
            <p:ph type="body" idx="1"/>
          </p:nvPr>
        </p:nvSpPr>
        <p:spPr>
          <a:xfrm>
            <a:off x="2989130" y="971825"/>
            <a:ext cx="8955220" cy="971275"/>
          </a:xfrm>
        </p:spPr>
        <p:txBody>
          <a:bodyPr>
            <a:normAutofit fontScale="92500" lnSpcReduction="20000"/>
          </a:bodyPr>
          <a:lstStyle/>
          <a:p>
            <a:pPr>
              <a:buClr>
                <a:schemeClr val="tx1"/>
              </a:buClr>
            </a:pPr>
            <a:r>
              <a:rPr lang="en-US" dirty="0">
                <a:solidFill>
                  <a:schemeClr val="bg1"/>
                </a:solidFill>
              </a:rPr>
              <a:t>“Knowing is half the battle”  and by leveraging data, we can identify trends in cases of child trafficking. Additionally, we can use ML to predict future cases to aid in successfully prevent future missing children. Our platform provides first responders with integrated data-sharing solutions, addressing a key gap in their resources.</a:t>
            </a:r>
          </a:p>
        </p:txBody>
      </p:sp>
      <p:sp>
        <p:nvSpPr>
          <p:cNvPr id="4" name="TextBox 3">
            <a:extLst>
              <a:ext uri="{FF2B5EF4-FFF2-40B4-BE49-F238E27FC236}">
                <a16:creationId xmlns:a16="http://schemas.microsoft.com/office/drawing/2014/main" id="{33246F16-607E-93B7-716B-1B6D5FB6E6F8}"/>
              </a:ext>
            </a:extLst>
          </p:cNvPr>
          <p:cNvSpPr txBox="1"/>
          <p:nvPr/>
        </p:nvSpPr>
        <p:spPr>
          <a:xfrm>
            <a:off x="166255" y="207818"/>
            <a:ext cx="3719945" cy="646331"/>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OUR APPROACH:</a:t>
            </a:r>
          </a:p>
        </p:txBody>
      </p:sp>
      <p:pic>
        <p:nvPicPr>
          <p:cNvPr id="5" name="Picture 4">
            <a:extLst>
              <a:ext uri="{FF2B5EF4-FFF2-40B4-BE49-F238E27FC236}">
                <a16:creationId xmlns:a16="http://schemas.microsoft.com/office/drawing/2014/main" id="{697A3622-2543-7985-14E1-8EF29A37983D}"/>
              </a:ext>
            </a:extLst>
          </p:cNvPr>
          <p:cNvPicPr>
            <a:picLocks noChangeAspect="1"/>
          </p:cNvPicPr>
          <p:nvPr/>
        </p:nvPicPr>
        <p:blipFill>
          <a:blip r:embed="rId2"/>
          <a:stretch>
            <a:fillRect/>
          </a:stretch>
        </p:blipFill>
        <p:spPr>
          <a:xfrm>
            <a:off x="779537" y="2287457"/>
            <a:ext cx="10632925" cy="4362725"/>
          </a:xfrm>
          <a:prstGeom prst="rect">
            <a:avLst/>
          </a:prstGeom>
        </p:spPr>
      </p:pic>
    </p:spTree>
    <p:extLst>
      <p:ext uri="{BB962C8B-B14F-4D97-AF65-F5344CB8AC3E}">
        <p14:creationId xmlns:p14="http://schemas.microsoft.com/office/powerpoint/2010/main" val="1103476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CFF32D6-4BCA-A508-990B-C0E5853224BC}"/>
              </a:ext>
            </a:extLst>
          </p:cNvPr>
          <p:cNvSpPr>
            <a:spLocks noGrp="1"/>
          </p:cNvSpPr>
          <p:nvPr>
            <p:ph type="body" idx="1"/>
          </p:nvPr>
        </p:nvSpPr>
        <p:spPr>
          <a:xfrm>
            <a:off x="166255" y="4774560"/>
            <a:ext cx="11628348" cy="1836894"/>
          </a:xfrm>
        </p:spPr>
        <p:txBody>
          <a:bodyPr>
            <a:normAutofit fontScale="92500"/>
          </a:bodyPr>
          <a:lstStyle/>
          <a:p>
            <a:r>
              <a:rPr lang="en-US" dirty="0">
                <a:solidFill>
                  <a:schemeClr val="tx1"/>
                </a:solidFill>
              </a:rPr>
              <a:t>Per the graphs above, our team noticed certain trends for these cases based off social factors such as teen pregnancy and even based on location(by state). </a:t>
            </a:r>
          </a:p>
          <a:p>
            <a:pPr marL="342900" indent="-342900">
              <a:buClr>
                <a:schemeClr val="tx1"/>
              </a:buClr>
              <a:buFontTx/>
              <a:buChar char="-"/>
            </a:pPr>
            <a:r>
              <a:rPr lang="en-US" dirty="0">
                <a:solidFill>
                  <a:schemeClr val="tx1"/>
                </a:solidFill>
              </a:rPr>
              <a:t>A higher rate of teen pregnancy seems to have a correlation with the number of missing children's cases</a:t>
            </a:r>
          </a:p>
          <a:p>
            <a:pPr marL="342900" indent="-342900">
              <a:buClr>
                <a:schemeClr val="tx1"/>
              </a:buClr>
              <a:buFontTx/>
              <a:buChar char="-"/>
            </a:pPr>
            <a:r>
              <a:rPr lang="en-US" dirty="0">
                <a:solidFill>
                  <a:schemeClr val="tx1"/>
                </a:solidFill>
              </a:rPr>
              <a:t>Certain states, such as CA, TX, and FL, have a higher concentration of cases as well, presumably due to their greater populations</a:t>
            </a:r>
          </a:p>
          <a:p>
            <a:pPr marL="342900" indent="-342900">
              <a:buFontTx/>
              <a:buChar char="-"/>
            </a:pPr>
            <a:endParaRPr lang="en-US" dirty="0">
              <a:solidFill>
                <a:schemeClr val="tx1"/>
              </a:solidFill>
            </a:endParaRPr>
          </a:p>
          <a:p>
            <a:pPr marL="342900" indent="-342900">
              <a:buFontTx/>
              <a:buChar char="-"/>
            </a:pPr>
            <a:endParaRPr lang="en-US" dirty="0">
              <a:solidFill>
                <a:schemeClr val="tx1"/>
              </a:solidFill>
            </a:endParaRPr>
          </a:p>
        </p:txBody>
      </p:sp>
      <p:sp>
        <p:nvSpPr>
          <p:cNvPr id="4" name="TextBox 3">
            <a:extLst>
              <a:ext uri="{FF2B5EF4-FFF2-40B4-BE49-F238E27FC236}">
                <a16:creationId xmlns:a16="http://schemas.microsoft.com/office/drawing/2014/main" id="{C96FAFA6-ED33-5F9A-E69E-62E34F125F96}"/>
              </a:ext>
            </a:extLst>
          </p:cNvPr>
          <p:cNvSpPr txBox="1"/>
          <p:nvPr/>
        </p:nvSpPr>
        <p:spPr>
          <a:xfrm>
            <a:off x="166255" y="105843"/>
            <a:ext cx="3719945" cy="1200329"/>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FINDINGS &amp; INSIGHT:</a:t>
            </a:r>
          </a:p>
        </p:txBody>
      </p:sp>
      <p:pic>
        <p:nvPicPr>
          <p:cNvPr id="6" name="Picture 5">
            <a:extLst>
              <a:ext uri="{FF2B5EF4-FFF2-40B4-BE49-F238E27FC236}">
                <a16:creationId xmlns:a16="http://schemas.microsoft.com/office/drawing/2014/main" id="{810FA79A-DC02-4827-A921-869D54D5FEEA}"/>
              </a:ext>
            </a:extLst>
          </p:cNvPr>
          <p:cNvPicPr>
            <a:picLocks noChangeAspect="1"/>
          </p:cNvPicPr>
          <p:nvPr/>
        </p:nvPicPr>
        <p:blipFill>
          <a:blip r:embed="rId2"/>
          <a:stretch>
            <a:fillRect/>
          </a:stretch>
        </p:blipFill>
        <p:spPr>
          <a:xfrm>
            <a:off x="166255" y="1395893"/>
            <a:ext cx="5794448" cy="3288946"/>
          </a:xfrm>
          <a:prstGeom prst="rect">
            <a:avLst/>
          </a:prstGeom>
        </p:spPr>
      </p:pic>
      <p:pic>
        <p:nvPicPr>
          <p:cNvPr id="10" name="Picture 9">
            <a:extLst>
              <a:ext uri="{FF2B5EF4-FFF2-40B4-BE49-F238E27FC236}">
                <a16:creationId xmlns:a16="http://schemas.microsoft.com/office/drawing/2014/main" id="{963EEE33-0ECB-98F9-89BD-9E4F5618E41E}"/>
              </a:ext>
            </a:extLst>
          </p:cNvPr>
          <p:cNvPicPr>
            <a:picLocks noChangeAspect="1"/>
          </p:cNvPicPr>
          <p:nvPr/>
        </p:nvPicPr>
        <p:blipFill>
          <a:blip r:embed="rId3"/>
          <a:stretch>
            <a:fillRect/>
          </a:stretch>
        </p:blipFill>
        <p:spPr>
          <a:xfrm>
            <a:off x="6168953" y="509858"/>
            <a:ext cx="5856792" cy="4174981"/>
          </a:xfrm>
          <a:prstGeom prst="rect">
            <a:avLst/>
          </a:prstGeom>
        </p:spPr>
      </p:pic>
    </p:spTree>
    <p:extLst>
      <p:ext uri="{BB962C8B-B14F-4D97-AF65-F5344CB8AC3E}">
        <p14:creationId xmlns:p14="http://schemas.microsoft.com/office/powerpoint/2010/main" val="1795092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1">
                <a:lumMod val="0"/>
                <a:lumOff val="100000"/>
              </a:schemeClr>
            </a:gs>
            <a:gs pos="35000">
              <a:schemeClr val="accent1">
                <a:lumMod val="0"/>
                <a:lumOff val="100000"/>
              </a:schemeClr>
            </a:gs>
            <a:gs pos="100000">
              <a:schemeClr val="accent1">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3D25563-A037-0F5D-F228-415EF609D487}"/>
              </a:ext>
            </a:extLst>
          </p:cNvPr>
          <p:cNvSpPr>
            <a:spLocks noGrp="1"/>
          </p:cNvSpPr>
          <p:nvPr>
            <p:ph type="body" idx="1"/>
          </p:nvPr>
        </p:nvSpPr>
        <p:spPr>
          <a:xfrm>
            <a:off x="260385" y="1695692"/>
            <a:ext cx="6624509" cy="4234462"/>
          </a:xfrm>
        </p:spPr>
        <p:txBody>
          <a:bodyPr/>
          <a:lstStyle/>
          <a:p>
            <a:pPr>
              <a:buClr>
                <a:schemeClr val="tx1"/>
              </a:buClr>
            </a:pPr>
            <a:r>
              <a:rPr lang="en-US" dirty="0">
                <a:solidFill>
                  <a:schemeClr val="tx1"/>
                </a:solidFill>
              </a:rPr>
              <a:t>In the following visualizations we’ve put together, we took note of:</a:t>
            </a:r>
          </a:p>
          <a:p>
            <a:pPr marL="342900" indent="-342900">
              <a:buClr>
                <a:schemeClr val="tx1"/>
              </a:buClr>
              <a:buFont typeface="Arial" panose="020B0604020202020204" pitchFamily="34" charset="0"/>
              <a:buChar char="•"/>
            </a:pPr>
            <a:r>
              <a:rPr lang="en-US" dirty="0">
                <a:solidFill>
                  <a:schemeClr val="tx1"/>
                </a:solidFill>
              </a:rPr>
              <a:t>an increase in cases on days such as Monday, Wednesday and Friday </a:t>
            </a:r>
          </a:p>
          <a:p>
            <a:pPr marL="342900" indent="-342900">
              <a:buClr>
                <a:schemeClr val="tx1"/>
              </a:buClr>
              <a:buFont typeface="Arial" panose="020B0604020202020204" pitchFamily="34" charset="0"/>
              <a:buChar char="•"/>
            </a:pPr>
            <a:r>
              <a:rPr lang="en-US" dirty="0">
                <a:solidFill>
                  <a:schemeClr val="tx1"/>
                </a:solidFill>
              </a:rPr>
              <a:t>a recent rise of cases within recent years</a:t>
            </a:r>
          </a:p>
          <a:p>
            <a:pPr marL="342900" indent="-342900">
              <a:buClr>
                <a:schemeClr val="tx1"/>
              </a:buClr>
              <a:buFont typeface="Arial" panose="020B0604020202020204" pitchFamily="34" charset="0"/>
              <a:buChar char="•"/>
            </a:pPr>
            <a:r>
              <a:rPr lang="en-US" dirty="0">
                <a:solidFill>
                  <a:schemeClr val="tx1"/>
                </a:solidFill>
              </a:rPr>
              <a:t>spikes during certain parts of the year/holidays (ex. July 4</a:t>
            </a:r>
            <a:r>
              <a:rPr lang="en-US" baseline="30000" dirty="0">
                <a:solidFill>
                  <a:schemeClr val="tx1"/>
                </a:solidFill>
              </a:rPr>
              <a:t>th</a:t>
            </a:r>
            <a:r>
              <a:rPr lang="en-US" dirty="0">
                <a:solidFill>
                  <a:schemeClr val="tx1"/>
                </a:solidFill>
              </a:rPr>
              <a:t>, St. Patrick’s Day, Halloween)</a:t>
            </a:r>
          </a:p>
          <a:p>
            <a:pPr marL="342900" indent="-342900">
              <a:buClr>
                <a:schemeClr val="tx1"/>
              </a:buClr>
              <a:buFont typeface="Arial" panose="020B0604020202020204" pitchFamily="34" charset="0"/>
              <a:buChar char="•"/>
            </a:pPr>
            <a:endParaRPr lang="en-US" dirty="0">
              <a:solidFill>
                <a:schemeClr val="tx1"/>
              </a:solidFill>
            </a:endParaRPr>
          </a:p>
          <a:p>
            <a:pPr>
              <a:buClr>
                <a:schemeClr val="tx1"/>
              </a:buClr>
            </a:pPr>
            <a:endParaRPr lang="en-US" dirty="0">
              <a:solidFill>
                <a:schemeClr val="tx1"/>
              </a:solidFill>
            </a:endParaRPr>
          </a:p>
        </p:txBody>
      </p:sp>
      <p:sp>
        <p:nvSpPr>
          <p:cNvPr id="6" name="TextBox 5">
            <a:extLst>
              <a:ext uri="{FF2B5EF4-FFF2-40B4-BE49-F238E27FC236}">
                <a16:creationId xmlns:a16="http://schemas.microsoft.com/office/drawing/2014/main" id="{25DFB5CC-829B-5C87-D205-36DB0B346C0E}"/>
              </a:ext>
            </a:extLst>
          </p:cNvPr>
          <p:cNvSpPr txBox="1"/>
          <p:nvPr/>
        </p:nvSpPr>
        <p:spPr>
          <a:xfrm>
            <a:off x="166256" y="105843"/>
            <a:ext cx="4822604" cy="1200329"/>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FINDINGS &amp; INSIGHT:</a:t>
            </a:r>
          </a:p>
        </p:txBody>
      </p:sp>
      <p:pic>
        <p:nvPicPr>
          <p:cNvPr id="14" name="Picture 13">
            <a:extLst>
              <a:ext uri="{FF2B5EF4-FFF2-40B4-BE49-F238E27FC236}">
                <a16:creationId xmlns:a16="http://schemas.microsoft.com/office/drawing/2014/main" id="{F214A8A9-9B7C-7BBD-71D3-7DE659983B11}"/>
              </a:ext>
            </a:extLst>
          </p:cNvPr>
          <p:cNvPicPr>
            <a:picLocks noChangeAspect="1"/>
          </p:cNvPicPr>
          <p:nvPr/>
        </p:nvPicPr>
        <p:blipFill>
          <a:blip r:embed="rId2"/>
          <a:stretch>
            <a:fillRect/>
          </a:stretch>
        </p:blipFill>
        <p:spPr>
          <a:xfrm>
            <a:off x="7359947" y="188765"/>
            <a:ext cx="4665798" cy="6512977"/>
          </a:xfrm>
          <a:prstGeom prst="rect">
            <a:avLst/>
          </a:prstGeom>
        </p:spPr>
      </p:pic>
      <p:sp>
        <p:nvSpPr>
          <p:cNvPr id="4" name="TextBox 3">
            <a:extLst>
              <a:ext uri="{FF2B5EF4-FFF2-40B4-BE49-F238E27FC236}">
                <a16:creationId xmlns:a16="http://schemas.microsoft.com/office/drawing/2014/main" id="{726596F3-F59A-F322-8E87-60E9C5F519D6}"/>
              </a:ext>
            </a:extLst>
          </p:cNvPr>
          <p:cNvSpPr txBox="1"/>
          <p:nvPr/>
        </p:nvSpPr>
        <p:spPr>
          <a:xfrm>
            <a:off x="260385" y="4549676"/>
            <a:ext cx="6625486" cy="2308324"/>
          </a:xfrm>
          <a:prstGeom prst="rect">
            <a:avLst/>
          </a:prstGeom>
          <a:noFill/>
        </p:spPr>
        <p:txBody>
          <a:bodyPr wrap="square" rtlCol="0">
            <a:spAutoFit/>
          </a:bodyPr>
          <a:lstStyle/>
          <a:p>
            <a:r>
              <a:rPr lang="en-US" sz="2400" dirty="0"/>
              <a:t>With data like this, we can identify high-risk times of the year. Moving forward, parents/guardians can be advised to be more vigilant during these periods. Simultaneously, local police departments can  increase patrols within their communities as a preventative measure.</a:t>
            </a:r>
          </a:p>
        </p:txBody>
      </p:sp>
    </p:spTree>
    <p:extLst>
      <p:ext uri="{BB962C8B-B14F-4D97-AF65-F5344CB8AC3E}">
        <p14:creationId xmlns:p14="http://schemas.microsoft.com/office/powerpoint/2010/main" val="66944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1000"/>
                                        <p:tgtEl>
                                          <p:spTgt spid="4">
                                            <p:txEl>
                                              <p:pRg st="0" end="0"/>
                                            </p:txEl>
                                          </p:spTgt>
                                        </p:tgtEl>
                                      </p:cBhvr>
                                    </p:animEffect>
                                    <p:anim calcmode="lin" valueType="num">
                                      <p:cBhvr>
                                        <p:cTn id="24"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5"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374DA-CE16-C8C3-8BED-FD2316168155}"/>
              </a:ext>
            </a:extLst>
          </p:cNvPr>
          <p:cNvSpPr>
            <a:spLocks noGrp="1"/>
          </p:cNvSpPr>
          <p:nvPr>
            <p:ph type="title"/>
          </p:nvPr>
        </p:nvSpPr>
        <p:spPr>
          <a:xfrm>
            <a:off x="2438400" y="5129784"/>
            <a:ext cx="7315200" cy="1601192"/>
          </a:xfrm>
          <a:solidFill>
            <a:schemeClr val="bg2">
              <a:lumMod val="60000"/>
              <a:lumOff val="40000"/>
            </a:schemeClr>
          </a:solidFill>
        </p:spPr>
        <p:txBody>
          <a:bodyPr>
            <a:normAutofit fontScale="90000"/>
          </a:bodyPr>
          <a:lstStyle/>
          <a:p>
            <a:pPr algn="ctr"/>
            <a:r>
              <a:rPr lang="en-US" dirty="0">
                <a:solidFill>
                  <a:schemeClr val="tx1"/>
                </a:solidFill>
                <a:hlinkClick r:id="rId2">
                  <a:extLst>
                    <a:ext uri="{A12FA001-AC4F-418D-AE19-62706E023703}">
                      <ahyp:hlinkClr xmlns:ahyp="http://schemas.microsoft.com/office/drawing/2018/hyperlinkcolor" val="tx"/>
                    </a:ext>
                  </a:extLst>
                </a:hlinkClick>
              </a:rPr>
              <a:t>https://0x01.xn--0-emb.com/</a:t>
            </a:r>
            <a:endParaRPr lang="en-US" dirty="0">
              <a:solidFill>
                <a:schemeClr val="tx1"/>
              </a:solidFill>
            </a:endParaRPr>
          </a:p>
        </p:txBody>
      </p:sp>
      <p:sp>
        <p:nvSpPr>
          <p:cNvPr id="4" name="TextBox 3">
            <a:extLst>
              <a:ext uri="{FF2B5EF4-FFF2-40B4-BE49-F238E27FC236}">
                <a16:creationId xmlns:a16="http://schemas.microsoft.com/office/drawing/2014/main" id="{73B03876-F281-0C0D-1CE7-38381B986247}"/>
              </a:ext>
            </a:extLst>
          </p:cNvPr>
          <p:cNvSpPr txBox="1"/>
          <p:nvPr/>
        </p:nvSpPr>
        <p:spPr>
          <a:xfrm>
            <a:off x="166255" y="207819"/>
            <a:ext cx="3392193" cy="671858"/>
          </a:xfrm>
          <a:prstGeom prst="rect">
            <a:avLst/>
          </a:prstGeom>
          <a:noFill/>
        </p:spPr>
        <p:txBody>
          <a:bodyPr wrap="square" rtlCol="0">
            <a:spAutoFit/>
          </a:bodyPr>
          <a:lstStyle/>
          <a:p>
            <a:r>
              <a:rPr lang="en-US" sz="3600" dirty="0">
                <a:latin typeface="Baloo Bhaijaan" panose="03080902040302020200" pitchFamily="66" charset="-78"/>
                <a:cs typeface="Baloo Bhaijaan" panose="03080902040302020200" pitchFamily="66" charset="-78"/>
              </a:rPr>
              <a:t>LIVE DEMO</a:t>
            </a:r>
          </a:p>
        </p:txBody>
      </p:sp>
      <p:pic>
        <p:nvPicPr>
          <p:cNvPr id="6" name="Picture 5" descr="A screenshot of a computer&#10;&#10;AI-generated content may be incorrect.">
            <a:extLst>
              <a:ext uri="{FF2B5EF4-FFF2-40B4-BE49-F238E27FC236}">
                <a16:creationId xmlns:a16="http://schemas.microsoft.com/office/drawing/2014/main" id="{CC574D23-24DD-2F16-555F-44288DFED404}"/>
              </a:ext>
            </a:extLst>
          </p:cNvPr>
          <p:cNvPicPr>
            <a:picLocks noChangeAspect="1"/>
          </p:cNvPicPr>
          <p:nvPr/>
        </p:nvPicPr>
        <p:blipFill>
          <a:blip r:embed="rId3"/>
          <a:stretch>
            <a:fillRect/>
          </a:stretch>
        </p:blipFill>
        <p:spPr>
          <a:xfrm>
            <a:off x="3966073" y="127024"/>
            <a:ext cx="3933022" cy="188529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D43D5483-D5D6-CA3C-6BA0-AD3D2F24CE51}"/>
              </a:ext>
            </a:extLst>
          </p:cNvPr>
          <p:cNvPicPr>
            <a:picLocks noChangeAspect="1"/>
          </p:cNvPicPr>
          <p:nvPr/>
        </p:nvPicPr>
        <p:blipFill>
          <a:blip r:embed="rId4"/>
          <a:stretch>
            <a:fillRect/>
          </a:stretch>
        </p:blipFill>
        <p:spPr>
          <a:xfrm>
            <a:off x="7998247" y="448591"/>
            <a:ext cx="3933022" cy="2127121"/>
          </a:xfrm>
          <a:prstGeom prst="rect">
            <a:avLst/>
          </a:prstGeom>
        </p:spPr>
      </p:pic>
      <p:sp>
        <p:nvSpPr>
          <p:cNvPr id="9" name="TextBox 8">
            <a:extLst>
              <a:ext uri="{FF2B5EF4-FFF2-40B4-BE49-F238E27FC236}">
                <a16:creationId xmlns:a16="http://schemas.microsoft.com/office/drawing/2014/main" id="{99C5A794-0DE6-25C3-0AB3-AD890AC01674}"/>
              </a:ext>
            </a:extLst>
          </p:cNvPr>
          <p:cNvSpPr txBox="1"/>
          <p:nvPr/>
        </p:nvSpPr>
        <p:spPr>
          <a:xfrm>
            <a:off x="4671152" y="2012317"/>
            <a:ext cx="3429918" cy="369332"/>
          </a:xfrm>
          <a:prstGeom prst="rect">
            <a:avLst/>
          </a:prstGeom>
          <a:noFill/>
        </p:spPr>
        <p:txBody>
          <a:bodyPr wrap="square" rtlCol="0">
            <a:spAutoFit/>
          </a:bodyPr>
          <a:lstStyle/>
          <a:p>
            <a:r>
              <a:rPr lang="en-US" b="1" dirty="0"/>
              <a:t>Ex 1). </a:t>
            </a:r>
            <a:r>
              <a:rPr lang="en-US" dirty="0"/>
              <a:t>Searching for “John”</a:t>
            </a:r>
          </a:p>
        </p:txBody>
      </p:sp>
      <p:pic>
        <p:nvPicPr>
          <p:cNvPr id="11" name="Picture 10" descr="A screenshot of a computer&#10;&#10;AI-generated content may be incorrect.">
            <a:extLst>
              <a:ext uri="{FF2B5EF4-FFF2-40B4-BE49-F238E27FC236}">
                <a16:creationId xmlns:a16="http://schemas.microsoft.com/office/drawing/2014/main" id="{B389518A-F58A-C51E-7FDB-48073D1ACB73}"/>
              </a:ext>
            </a:extLst>
          </p:cNvPr>
          <p:cNvPicPr>
            <a:picLocks noChangeAspect="1"/>
          </p:cNvPicPr>
          <p:nvPr/>
        </p:nvPicPr>
        <p:blipFill>
          <a:blip r:embed="rId5"/>
          <a:stretch>
            <a:fillRect/>
          </a:stretch>
        </p:blipFill>
        <p:spPr>
          <a:xfrm>
            <a:off x="33051" y="2381649"/>
            <a:ext cx="3933022" cy="1903912"/>
          </a:xfrm>
          <a:prstGeom prst="rect">
            <a:avLst/>
          </a:prstGeom>
        </p:spPr>
      </p:pic>
      <p:sp>
        <p:nvSpPr>
          <p:cNvPr id="12" name="TextBox 11">
            <a:extLst>
              <a:ext uri="{FF2B5EF4-FFF2-40B4-BE49-F238E27FC236}">
                <a16:creationId xmlns:a16="http://schemas.microsoft.com/office/drawing/2014/main" id="{38107BFE-9971-CAC1-A8E6-D0ECEEE13DB7}"/>
              </a:ext>
            </a:extLst>
          </p:cNvPr>
          <p:cNvSpPr txBox="1"/>
          <p:nvPr/>
        </p:nvSpPr>
        <p:spPr>
          <a:xfrm>
            <a:off x="264405" y="4334067"/>
            <a:ext cx="3470313" cy="369332"/>
          </a:xfrm>
          <a:prstGeom prst="rect">
            <a:avLst/>
          </a:prstGeom>
          <a:noFill/>
        </p:spPr>
        <p:txBody>
          <a:bodyPr wrap="square" rtlCol="0">
            <a:spAutoFit/>
          </a:bodyPr>
          <a:lstStyle/>
          <a:p>
            <a:r>
              <a:rPr lang="en-US" b="1" dirty="0"/>
              <a:t>Ex 2). </a:t>
            </a:r>
            <a:r>
              <a:rPr lang="en-US" dirty="0"/>
              <a:t>Searching for “Las Vegas”</a:t>
            </a:r>
          </a:p>
        </p:txBody>
      </p:sp>
      <p:pic>
        <p:nvPicPr>
          <p:cNvPr id="14" name="Picture 13" descr="A screenshot of a computer&#10;&#10;AI-generated content may be incorrect.">
            <a:extLst>
              <a:ext uri="{FF2B5EF4-FFF2-40B4-BE49-F238E27FC236}">
                <a16:creationId xmlns:a16="http://schemas.microsoft.com/office/drawing/2014/main" id="{37697356-248A-07C1-C490-70CF36771121}"/>
              </a:ext>
            </a:extLst>
          </p:cNvPr>
          <p:cNvPicPr>
            <a:picLocks noChangeAspect="1"/>
          </p:cNvPicPr>
          <p:nvPr/>
        </p:nvPicPr>
        <p:blipFill>
          <a:blip r:embed="rId6"/>
          <a:stretch>
            <a:fillRect/>
          </a:stretch>
        </p:blipFill>
        <p:spPr>
          <a:xfrm>
            <a:off x="4082727" y="2769776"/>
            <a:ext cx="3915520" cy="2126836"/>
          </a:xfrm>
          <a:prstGeom prst="rect">
            <a:avLst/>
          </a:prstGeom>
        </p:spPr>
      </p:pic>
      <p:sp>
        <p:nvSpPr>
          <p:cNvPr id="15" name="TextBox 14">
            <a:extLst>
              <a:ext uri="{FF2B5EF4-FFF2-40B4-BE49-F238E27FC236}">
                <a16:creationId xmlns:a16="http://schemas.microsoft.com/office/drawing/2014/main" id="{5E10C0BB-3E78-2FDF-4615-F14266219157}"/>
              </a:ext>
            </a:extLst>
          </p:cNvPr>
          <p:cNvSpPr txBox="1"/>
          <p:nvPr/>
        </p:nvSpPr>
        <p:spPr>
          <a:xfrm>
            <a:off x="9188065" y="3590031"/>
            <a:ext cx="1553379" cy="400110"/>
          </a:xfrm>
          <a:prstGeom prst="rect">
            <a:avLst/>
          </a:prstGeom>
          <a:noFill/>
        </p:spPr>
        <p:txBody>
          <a:bodyPr wrap="square" rtlCol="0">
            <a:spAutoFit/>
          </a:bodyPr>
          <a:lstStyle/>
          <a:p>
            <a:pPr algn="ctr"/>
            <a:r>
              <a:rPr lang="en-US" sz="2000" dirty="0"/>
              <a:t>Output</a:t>
            </a:r>
          </a:p>
        </p:txBody>
      </p:sp>
      <p:sp>
        <p:nvSpPr>
          <p:cNvPr id="16" name="Arrow: Up 15">
            <a:extLst>
              <a:ext uri="{FF2B5EF4-FFF2-40B4-BE49-F238E27FC236}">
                <a16:creationId xmlns:a16="http://schemas.microsoft.com/office/drawing/2014/main" id="{AF0331A4-EC4D-E80D-63B7-D198F5739F88}"/>
              </a:ext>
            </a:extLst>
          </p:cNvPr>
          <p:cNvSpPr/>
          <p:nvPr/>
        </p:nvSpPr>
        <p:spPr>
          <a:xfrm>
            <a:off x="9847240" y="3028890"/>
            <a:ext cx="235027" cy="400110"/>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Left 16">
            <a:extLst>
              <a:ext uri="{FF2B5EF4-FFF2-40B4-BE49-F238E27FC236}">
                <a16:creationId xmlns:a16="http://schemas.microsoft.com/office/drawing/2014/main" id="{072D56F2-0BD2-0AD8-97FB-20C5FF9CCA70}"/>
              </a:ext>
            </a:extLst>
          </p:cNvPr>
          <p:cNvSpPr/>
          <p:nvPr/>
        </p:nvSpPr>
        <p:spPr>
          <a:xfrm>
            <a:off x="8988010" y="3672573"/>
            <a:ext cx="400109" cy="23502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379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p:cTn id="19" dur="500" fill="hold"/>
                                        <p:tgtEl>
                                          <p:spTgt spid="6"/>
                                        </p:tgtEl>
                                        <p:attrNameLst>
                                          <p:attrName>ppt_w</p:attrName>
                                        </p:attrNameLst>
                                      </p:cBhvr>
                                      <p:tavLst>
                                        <p:tav tm="0">
                                          <p:val>
                                            <p:fltVal val="0"/>
                                          </p:val>
                                        </p:tav>
                                        <p:tav tm="100000">
                                          <p:val>
                                            <p:strVal val="#ppt_w"/>
                                          </p:val>
                                        </p:tav>
                                      </p:tavLst>
                                    </p:anim>
                                    <p:anim calcmode="lin" valueType="num">
                                      <p:cBhvr>
                                        <p:cTn id="20" dur="500" fill="hold"/>
                                        <p:tgtEl>
                                          <p:spTgt spid="6"/>
                                        </p:tgtEl>
                                        <p:attrNameLst>
                                          <p:attrName>ppt_h</p:attrName>
                                        </p:attrNameLst>
                                      </p:cBhvr>
                                      <p:tavLst>
                                        <p:tav tm="0">
                                          <p:val>
                                            <p:fltVal val="0"/>
                                          </p:val>
                                        </p:tav>
                                        <p:tav tm="100000">
                                          <p:val>
                                            <p:strVal val="#ppt_h"/>
                                          </p:val>
                                        </p:tav>
                                      </p:tavLst>
                                    </p:anim>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6" presetClass="entr" presetSubtype="16"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circle(in)">
                                      <p:cBhvr>
                                        <p:cTn id="33" dur="20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1"/>
                                        </p:tgtEl>
                                        <p:attrNameLst>
                                          <p:attrName>style.visibility</p:attrName>
                                        </p:attrNameLst>
                                      </p:cBhvr>
                                      <p:to>
                                        <p:strVal val="visible"/>
                                      </p:to>
                                    </p:set>
                                    <p:anim calcmode="lin" valueType="num">
                                      <p:cBhvr>
                                        <p:cTn id="38" dur="500" fill="hold"/>
                                        <p:tgtEl>
                                          <p:spTgt spid="11"/>
                                        </p:tgtEl>
                                        <p:attrNameLst>
                                          <p:attrName>ppt_w</p:attrName>
                                        </p:attrNameLst>
                                      </p:cBhvr>
                                      <p:tavLst>
                                        <p:tav tm="0">
                                          <p:val>
                                            <p:fltVal val="0"/>
                                          </p:val>
                                        </p:tav>
                                        <p:tav tm="100000">
                                          <p:val>
                                            <p:strVal val="#ppt_w"/>
                                          </p:val>
                                        </p:tav>
                                      </p:tavLst>
                                    </p:anim>
                                    <p:anim calcmode="lin" valueType="num">
                                      <p:cBhvr>
                                        <p:cTn id="39" dur="500" fill="hold"/>
                                        <p:tgtEl>
                                          <p:spTgt spid="11"/>
                                        </p:tgtEl>
                                        <p:attrNameLst>
                                          <p:attrName>ppt_h</p:attrName>
                                        </p:attrNameLst>
                                      </p:cBhvr>
                                      <p:tavLst>
                                        <p:tav tm="0">
                                          <p:val>
                                            <p:fltVal val="0"/>
                                          </p:val>
                                        </p:tav>
                                        <p:tav tm="100000">
                                          <p:val>
                                            <p:strVal val="#ppt_h"/>
                                          </p:val>
                                        </p:tav>
                                      </p:tavLst>
                                    </p:anim>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p:cTn id="45" dur="500" fill="hold"/>
                                        <p:tgtEl>
                                          <p:spTgt spid="14"/>
                                        </p:tgtEl>
                                        <p:attrNameLst>
                                          <p:attrName>ppt_w</p:attrName>
                                        </p:attrNameLst>
                                      </p:cBhvr>
                                      <p:tavLst>
                                        <p:tav tm="0">
                                          <p:val>
                                            <p:fltVal val="0"/>
                                          </p:val>
                                        </p:tav>
                                        <p:tav tm="100000">
                                          <p:val>
                                            <p:strVal val="#ppt_w"/>
                                          </p:val>
                                        </p:tav>
                                      </p:tavLst>
                                    </p:anim>
                                    <p:anim calcmode="lin" valueType="num">
                                      <p:cBhvr>
                                        <p:cTn id="46" dur="500" fill="hold"/>
                                        <p:tgtEl>
                                          <p:spTgt spid="14"/>
                                        </p:tgtEl>
                                        <p:attrNameLst>
                                          <p:attrName>ppt_h</p:attrName>
                                        </p:attrNameLst>
                                      </p:cBhvr>
                                      <p:tavLst>
                                        <p:tav tm="0">
                                          <p:val>
                                            <p:fltVal val="0"/>
                                          </p:val>
                                        </p:tav>
                                        <p:tav tm="100000">
                                          <p:val>
                                            <p:strVal val="#ppt_h"/>
                                          </p:val>
                                        </p:tav>
                                      </p:tavLst>
                                    </p:anim>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 calcmode="lin" valueType="num">
                                      <p:cBhvr>
                                        <p:cTn id="52" dur="500" fill="hold"/>
                                        <p:tgtEl>
                                          <p:spTgt spid="15"/>
                                        </p:tgtEl>
                                        <p:attrNameLst>
                                          <p:attrName>ppt_w</p:attrName>
                                        </p:attrNameLst>
                                      </p:cBhvr>
                                      <p:tavLst>
                                        <p:tav tm="0">
                                          <p:val>
                                            <p:fltVal val="0"/>
                                          </p:val>
                                        </p:tav>
                                        <p:tav tm="100000">
                                          <p:val>
                                            <p:strVal val="#ppt_w"/>
                                          </p:val>
                                        </p:tav>
                                      </p:tavLst>
                                    </p:anim>
                                    <p:anim calcmode="lin" valueType="num">
                                      <p:cBhvr>
                                        <p:cTn id="53" dur="500" fill="hold"/>
                                        <p:tgtEl>
                                          <p:spTgt spid="15"/>
                                        </p:tgtEl>
                                        <p:attrNameLst>
                                          <p:attrName>ppt_h</p:attrName>
                                        </p:attrNameLst>
                                      </p:cBhvr>
                                      <p:tavLst>
                                        <p:tav tm="0">
                                          <p:val>
                                            <p:fltVal val="0"/>
                                          </p:val>
                                        </p:tav>
                                        <p:tav tm="100000">
                                          <p:val>
                                            <p:strVal val="#ppt_h"/>
                                          </p:val>
                                        </p:tav>
                                      </p:tavLst>
                                    </p:anim>
                                    <p:animEffect transition="in" filter="fade">
                                      <p:cBhvr>
                                        <p:cTn id="54" dur="500"/>
                                        <p:tgtEl>
                                          <p:spTgt spid="1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wipe(down)">
                                      <p:cBhvr>
                                        <p:cTn id="59" dur="500"/>
                                        <p:tgtEl>
                                          <p:spTgt spid="17"/>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000"/>
                                        <p:tgtEl>
                                          <p:spTgt spid="16"/>
                                        </p:tgtEl>
                                      </p:cBhvr>
                                    </p:animEffect>
                                    <p:anim calcmode="lin" valueType="num">
                                      <p:cBhvr>
                                        <p:cTn id="65" dur="1000" fill="hold"/>
                                        <p:tgtEl>
                                          <p:spTgt spid="16"/>
                                        </p:tgtEl>
                                        <p:attrNameLst>
                                          <p:attrName>ppt_x</p:attrName>
                                        </p:attrNameLst>
                                      </p:cBhvr>
                                      <p:tavLst>
                                        <p:tav tm="0">
                                          <p:val>
                                            <p:strVal val="#ppt_x"/>
                                          </p:val>
                                        </p:tav>
                                        <p:tav tm="100000">
                                          <p:val>
                                            <p:strVal val="#ppt_x"/>
                                          </p:val>
                                        </p:tav>
                                      </p:tavLst>
                                    </p:anim>
                                    <p:anim calcmode="lin" valueType="num">
                                      <p:cBhvr>
                                        <p:cTn id="6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7" presetClass="emph" presetSubtype="0" fill="remove" grpId="0" nodeType="clickEffect">
                                  <p:stCondLst>
                                    <p:cond delay="0"/>
                                  </p:stCondLst>
                                  <p:childTnLst>
                                    <p:animClr clrSpc="rgb" dir="cw">
                                      <p:cBhvr override="childStyle">
                                        <p:cTn id="70" dur="250" autoRev="1" fill="remove"/>
                                        <p:tgtEl>
                                          <p:spTgt spid="2"/>
                                        </p:tgtEl>
                                        <p:attrNameLst>
                                          <p:attrName>style.color</p:attrName>
                                        </p:attrNameLst>
                                      </p:cBhvr>
                                      <p:to>
                                        <a:schemeClr val="bg1"/>
                                      </p:to>
                                    </p:animClr>
                                    <p:animClr clrSpc="rgb" dir="cw">
                                      <p:cBhvr>
                                        <p:cTn id="71" dur="250" autoRev="1" fill="remove"/>
                                        <p:tgtEl>
                                          <p:spTgt spid="2"/>
                                        </p:tgtEl>
                                        <p:attrNameLst>
                                          <p:attrName>fillcolor</p:attrName>
                                        </p:attrNameLst>
                                      </p:cBhvr>
                                      <p:to>
                                        <a:schemeClr val="bg1"/>
                                      </p:to>
                                    </p:animClr>
                                    <p:set>
                                      <p:cBhvr>
                                        <p:cTn id="72" dur="250" autoRev="1" fill="remove"/>
                                        <p:tgtEl>
                                          <p:spTgt spid="2"/>
                                        </p:tgtEl>
                                        <p:attrNameLst>
                                          <p:attrName>fill.type</p:attrName>
                                        </p:attrNameLst>
                                      </p:cBhvr>
                                      <p:to>
                                        <p:strVal val="solid"/>
                                      </p:to>
                                    </p:set>
                                    <p:set>
                                      <p:cBhvr>
                                        <p:cTn id="73" dur="250" autoRev="1" fill="remove"/>
                                        <p:tgtEl>
                                          <p:spTgt spid="2"/>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P spid="9" grpId="0"/>
      <p:bldP spid="12" grpId="0"/>
      <p:bldP spid="15" grpId="0"/>
      <p:bldP spid="16" grpId="0" animBg="1"/>
      <p:bldP spid="17" grpId="0" animBg="1"/>
    </p:bld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652</TotalTime>
  <Words>803</Words>
  <Application>Microsoft Office PowerPoint</Application>
  <PresentationFormat>Widescreen</PresentationFormat>
  <Paragraphs>60</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ACADEMY ENGRAVED LET PLAIN:1.0</vt:lpstr>
      <vt:lpstr>AkayaKanadaka</vt:lpstr>
      <vt:lpstr>Apple Chancery</vt:lpstr>
      <vt:lpstr>-apple-system</vt:lpstr>
      <vt:lpstr>Arial</vt:lpstr>
      <vt:lpstr>Baloo Bhaijaan</vt:lpstr>
      <vt:lpstr>Calibri</vt:lpstr>
      <vt:lpstr>Colonna MT</vt:lpstr>
      <vt:lpstr>Corbel</vt:lpstr>
      <vt:lpstr>Wingdings 2</vt:lpstr>
      <vt:lpstr>Frame</vt:lpstr>
      <vt:lpstr>PowerPoint Presentation</vt:lpstr>
      <vt:lpstr>Every day, 1,000 children go missing in the U.S. – adding up to approx. 365,000 cases annually, which is 365,000 too many.  The first 48 hours are critical, as most recoveries happen within this timeframe. Time is of the essence when it comes to bringing these kids home safely! </vt:lpstr>
      <vt:lpstr>PowerPoint Presentation</vt:lpstr>
      <vt:lpstr>PowerPoint Presentation</vt:lpstr>
      <vt:lpstr>PowerPoint Presentation</vt:lpstr>
      <vt:lpstr>PowerPoint Presentation</vt:lpstr>
      <vt:lpstr>PowerPoint Presentation</vt:lpstr>
      <vt:lpstr>PowerPoint Presentation</vt:lpstr>
      <vt:lpstr>https://0x01.xn--0-emb.com/</vt:lpstr>
      <vt:lpstr>During the process of this Hackathon, we faced roadblocks such as:   - ECL Communication issues   - Data Display Errors    - Plotting statistics w/ ML   -  Debugging the website    - Deciding on a platform for asynchronous collaboration  </vt:lpstr>
      <vt:lpstr>PowerPoint Presentation</vt:lpstr>
      <vt:lpstr>On behalf of  The Do-Gooders, thank you for your time. We appreciate the opportunity to share our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SIDD</dc:creator>
  <cp:lastModifiedBy>Ali Siddiqi</cp:lastModifiedBy>
  <cp:revision>47</cp:revision>
  <dcterms:created xsi:type="dcterms:W3CDTF">2025-03-28T22:20:07Z</dcterms:created>
  <dcterms:modified xsi:type="dcterms:W3CDTF">2025-03-29T14:05:46Z</dcterms:modified>
</cp:coreProperties>
</file>