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28" r:id="rId14"/>
    <p:sldId id="278" r:id="rId15"/>
    <p:sldId id="279" r:id="rId16"/>
    <p:sldId id="280" r:id="rId17"/>
    <p:sldId id="281" r:id="rId18"/>
    <p:sldId id="287" r:id="rId19"/>
    <p:sldId id="288" r:id="rId20"/>
    <p:sldId id="286" r:id="rId21"/>
    <p:sldId id="289" r:id="rId22"/>
    <p:sldId id="290" r:id="rId23"/>
    <p:sldId id="291" r:id="rId24"/>
    <p:sldId id="292" r:id="rId25"/>
    <p:sldId id="293" r:id="rId26"/>
    <p:sldId id="294" r:id="rId27"/>
    <p:sldId id="282" r:id="rId28"/>
    <p:sldId id="295" r:id="rId29"/>
    <p:sldId id="297" r:id="rId30"/>
    <p:sldId id="299" r:id="rId31"/>
    <p:sldId id="300" r:id="rId32"/>
    <p:sldId id="301" r:id="rId33"/>
    <p:sldId id="302" r:id="rId34"/>
    <p:sldId id="306" r:id="rId35"/>
    <p:sldId id="303" r:id="rId36"/>
    <p:sldId id="307" r:id="rId37"/>
    <p:sldId id="308" r:id="rId38"/>
    <p:sldId id="309" r:id="rId39"/>
    <p:sldId id="304" r:id="rId40"/>
    <p:sldId id="310" r:id="rId41"/>
    <p:sldId id="311" r:id="rId42"/>
    <p:sldId id="305" r:id="rId43"/>
    <p:sldId id="312" r:id="rId44"/>
    <p:sldId id="313" r:id="rId45"/>
    <p:sldId id="314" r:id="rId46"/>
    <p:sldId id="315" r:id="rId47"/>
    <p:sldId id="325" r:id="rId48"/>
    <p:sldId id="298" r:id="rId49"/>
    <p:sldId id="316" r:id="rId50"/>
    <p:sldId id="283" r:id="rId51"/>
    <p:sldId id="284" r:id="rId52"/>
    <p:sldId id="317" r:id="rId53"/>
    <p:sldId id="318" r:id="rId54"/>
    <p:sldId id="285" r:id="rId55"/>
    <p:sldId id="322" r:id="rId56"/>
    <p:sldId id="323" r:id="rId57"/>
    <p:sldId id="324" r:id="rId58"/>
    <p:sldId id="326" r:id="rId59"/>
    <p:sldId id="327" r:id="rId60"/>
    <p:sldId id="277" r:id="rId61"/>
    <p:sldId id="257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809D5-9464-4C86-908C-8AC18F72B68A}">
          <p14:sldIdLst/>
        </p14:section>
        <p14:section name="Cover Depan" id="{387B323B-7277-446F-8290-0644BE8971DE}">
          <p14:sldIdLst>
            <p14:sldId id="256"/>
            <p14:sldId id="258"/>
            <p14:sldId id="259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28"/>
            <p14:sldId id="278"/>
            <p14:sldId id="279"/>
            <p14:sldId id="280"/>
            <p14:sldId id="281"/>
            <p14:sldId id="287"/>
            <p14:sldId id="288"/>
            <p14:sldId id="286"/>
            <p14:sldId id="289"/>
            <p14:sldId id="290"/>
            <p14:sldId id="291"/>
            <p14:sldId id="292"/>
            <p14:sldId id="293"/>
            <p14:sldId id="294"/>
            <p14:sldId id="282"/>
            <p14:sldId id="295"/>
            <p14:sldId id="297"/>
            <p14:sldId id="299"/>
            <p14:sldId id="300"/>
            <p14:sldId id="301"/>
            <p14:sldId id="302"/>
            <p14:sldId id="306"/>
            <p14:sldId id="303"/>
            <p14:sldId id="307"/>
            <p14:sldId id="308"/>
            <p14:sldId id="309"/>
            <p14:sldId id="304"/>
            <p14:sldId id="310"/>
            <p14:sldId id="311"/>
            <p14:sldId id="305"/>
            <p14:sldId id="312"/>
            <p14:sldId id="313"/>
            <p14:sldId id="314"/>
            <p14:sldId id="315"/>
            <p14:sldId id="325"/>
            <p14:sldId id="298"/>
            <p14:sldId id="316"/>
            <p14:sldId id="283"/>
            <p14:sldId id="284"/>
            <p14:sldId id="317"/>
            <p14:sldId id="318"/>
            <p14:sldId id="285"/>
            <p14:sldId id="322"/>
            <p14:sldId id="323"/>
            <p14:sldId id="324"/>
            <p14:sldId id="326"/>
            <p14:sldId id="327"/>
            <p14:sldId id="277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B8B-1B1C-42C4-BE9B-2D1516377903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 userDrawn="1"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" TargetMode="External"/><Relationship Id="rId2" Type="http://schemas.openxmlformats.org/officeDocument/2006/relationships/hyperlink" Target="https://www.petanikode.com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/>
        </p:nvSpPr>
        <p:spPr>
          <a:xfrm>
            <a:off x="457200" y="559634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Menutup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67164"/>
            <a:ext cx="8515350" cy="4351338"/>
          </a:xfrm>
        </p:spPr>
        <p:txBody>
          <a:bodyPr>
            <a:normAutofit/>
          </a:bodyPr>
          <a:lstStyle/>
          <a:p>
            <a:r>
              <a:rPr lang="en-US" dirty="0"/>
              <a:t>File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close()</a:t>
            </a:r>
            <a:r>
              <a:rPr lang="en-US" dirty="0"/>
              <a:t>. </a:t>
            </a:r>
            <a:r>
              <a:rPr lang="en-US" dirty="0" err="1"/>
              <a:t>Bila</a:t>
            </a:r>
            <a:r>
              <a:rPr lang="en-US" dirty="0"/>
              <a:t> Anda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menutup</a:t>
            </a:r>
            <a:r>
              <a:rPr lang="en-US" dirty="0"/>
              <a:t> file,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Anda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.</a:t>
            </a:r>
          </a:p>
          <a:p>
            <a:r>
              <a:rPr lang="en-US" dirty="0" err="1"/>
              <a:t>Menutup</a:t>
            </a:r>
            <a:r>
              <a:rPr lang="en-US" dirty="0"/>
              <a:t> file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membebaskan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terpakai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61F0E-DCBF-42D3-B65D-0852CFBA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627380"/>
            <a:ext cx="74104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Menutup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67164"/>
            <a:ext cx="8515350" cy="4351338"/>
          </a:xfrm>
        </p:spPr>
        <p:txBody>
          <a:bodyPr>
            <a:normAutofit/>
          </a:bodyPr>
          <a:lstStyle/>
          <a:p>
            <a:r>
              <a:rPr lang="en-US" dirty="0"/>
              <a:t>Cara </a:t>
            </a:r>
            <a:r>
              <a:rPr lang="en-US" dirty="0" err="1"/>
              <a:t>menutup</a:t>
            </a:r>
            <a:r>
              <a:rPr lang="en-US" dirty="0"/>
              <a:t> file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i="1" dirty="0"/>
              <a:t>error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file, </a:t>
            </a:r>
            <a:r>
              <a:rPr lang="en-US" dirty="0" err="1"/>
              <a:t>maka</a:t>
            </a:r>
            <a:r>
              <a:rPr lang="en-US" dirty="0"/>
              <a:t>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menutup</a:t>
            </a:r>
            <a:r>
              <a:rPr lang="en-US" dirty="0"/>
              <a:t> file.</a:t>
            </a:r>
          </a:p>
          <a:p>
            <a:r>
              <a:rPr lang="en-US" dirty="0"/>
              <a:t>Cara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try…finally.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file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i="1" dirty="0"/>
              <a:t>error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2380E-5891-4F19-80F6-7A670F37F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4918627"/>
            <a:ext cx="75914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8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16" y="1444892"/>
            <a:ext cx="2401933" cy="95119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File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4076EF-FC26-44F1-9C76-63CF61251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55084"/>
              </p:ext>
            </p:extLst>
          </p:nvPr>
        </p:nvGraphicFramePr>
        <p:xfrm>
          <a:off x="3135085" y="937351"/>
          <a:ext cx="5421086" cy="568247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93223">
                  <a:extLst>
                    <a:ext uri="{9D8B030D-6E8A-4147-A177-3AD203B41FA5}">
                      <a16:colId xmlns:a16="http://schemas.microsoft.com/office/drawing/2014/main" val="4097833411"/>
                    </a:ext>
                  </a:extLst>
                </a:gridCol>
                <a:gridCol w="4127863">
                  <a:extLst>
                    <a:ext uri="{9D8B030D-6E8A-4147-A177-3AD203B41FA5}">
                      <a16:colId xmlns:a16="http://schemas.microsoft.com/office/drawing/2014/main" val="1717443290"/>
                    </a:ext>
                  </a:extLst>
                </a:gridCol>
              </a:tblGrid>
              <a:tr h="17233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Metode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effectLst/>
                        </a:rPr>
                        <a:t>Deskripsi</a:t>
                      </a:r>
                      <a:endParaRPr lang="en-US" sz="1600" b="1" dirty="0">
                        <a:effectLst/>
                      </a:endParaRP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959426743"/>
                  </a:ext>
                </a:extLst>
              </a:tr>
              <a:tr h="17233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close()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Menutup file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4149526932"/>
                  </a:ext>
                </a:extLst>
              </a:tr>
              <a:tr h="301578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detach()</a:t>
                      </a:r>
                      <a:endParaRPr lang="en-US" sz="1400" dirty="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Memisahkan</a:t>
                      </a:r>
                      <a:r>
                        <a:rPr lang="en-US" sz="1400" dirty="0"/>
                        <a:t> buffer </a:t>
                      </a:r>
                      <a:r>
                        <a:rPr lang="en-US" sz="1400" dirty="0" err="1"/>
                        <a:t>biner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TextIOBase</a:t>
                      </a:r>
                      <a:r>
                        <a:rPr lang="en-US" sz="1400" dirty="0"/>
                        <a:t> dan </a:t>
                      </a:r>
                      <a:r>
                        <a:rPr lang="en-US" sz="1400" dirty="0" err="1"/>
                        <a:t>mengembalikannya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4119739349"/>
                  </a:ext>
                </a:extLst>
              </a:tr>
              <a:tr h="17233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fileno()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Mengembalikan integer (file descriptor) file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1783091206"/>
                  </a:ext>
                </a:extLst>
              </a:tr>
              <a:tr h="3015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flush()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Mengosongkan buffer aliran file (filestream)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3532455373"/>
                  </a:ext>
                </a:extLst>
              </a:tr>
              <a:tr h="3015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isatty()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r>
                        <a:rPr lang="nn-NO" sz="1400"/>
                        <a:t>Mengembalikan True jika stream file interaktif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3451224481"/>
                  </a:ext>
                </a:extLst>
              </a:tr>
              <a:tr h="3015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read(n)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Membaca n karakter dari file. Bila tidak ada argumen maka dibaca seluruh isi file.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1224190544"/>
                  </a:ext>
                </a:extLst>
              </a:tr>
              <a:tr h="17233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readable()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Mengembalikan True bila file bisa dibaca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2457975501"/>
                  </a:ext>
                </a:extLst>
              </a:tr>
              <a:tr h="3015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readline()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Membaca dan mengembalikan satu baris file.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2594744410"/>
                  </a:ext>
                </a:extLst>
              </a:tr>
              <a:tr h="3015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readlines()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Membaca dan mengembalikan semua baris sebagai satu list.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1436040165"/>
                  </a:ext>
                </a:extLst>
              </a:tr>
              <a:tr h="17233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seek(offset)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Mengubah posisi kursor file ke offset byte.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2188998114"/>
                  </a:ext>
                </a:extLst>
              </a:tr>
              <a:tr h="3015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seekable()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Mengembalikan True jika stream file mendukung akses random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1497976180"/>
                  </a:ext>
                </a:extLst>
              </a:tr>
              <a:tr h="17233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tell()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Mengembalikan posisi kursor sekarang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3365276330"/>
                  </a:ext>
                </a:extLst>
              </a:tr>
              <a:tr h="3015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truncate(size)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Mengubah ukuran stream file menjadi size byte.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2188905049"/>
                  </a:ext>
                </a:extLst>
              </a:tr>
              <a:tr h="3015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writable()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Mengembalikan</a:t>
                      </a:r>
                      <a:r>
                        <a:rPr lang="en-US" sz="1400" dirty="0"/>
                        <a:t> True </a:t>
                      </a:r>
                      <a:r>
                        <a:rPr lang="en-US" sz="1400" dirty="0" err="1"/>
                        <a:t>jika</a:t>
                      </a:r>
                      <a:r>
                        <a:rPr lang="en-US" sz="1400" dirty="0"/>
                        <a:t> stream file </a:t>
                      </a:r>
                      <a:r>
                        <a:rPr lang="en-US" sz="1400" dirty="0" err="1"/>
                        <a:t>bisa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ditulis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3014359924"/>
                  </a:ext>
                </a:extLst>
              </a:tr>
              <a:tr h="43082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write(s)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Menuliskan</a:t>
                      </a:r>
                      <a:r>
                        <a:rPr lang="en-US" sz="1400" dirty="0"/>
                        <a:t> string s </a:t>
                      </a:r>
                      <a:r>
                        <a:rPr lang="en-US" sz="1400" dirty="0" err="1"/>
                        <a:t>ke</a:t>
                      </a:r>
                      <a:r>
                        <a:rPr lang="en-US" sz="1400" dirty="0"/>
                        <a:t> file dan </a:t>
                      </a:r>
                      <a:r>
                        <a:rPr lang="en-US" sz="1400" dirty="0" err="1"/>
                        <a:t>mengembalikan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jumlah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karakter</a:t>
                      </a:r>
                      <a:r>
                        <a:rPr lang="en-US" sz="1400" dirty="0"/>
                        <a:t> yang </a:t>
                      </a:r>
                      <a:r>
                        <a:rPr lang="en-US" sz="1400" dirty="0" err="1"/>
                        <a:t>dituliskan</a:t>
                      </a:r>
                      <a:endParaRPr lang="en-US" sz="1400" dirty="0"/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1698293794"/>
                  </a:ext>
                </a:extLst>
              </a:tr>
              <a:tr h="17233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writelines(lines)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Menuliskan list lines ke dalam file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1305715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25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library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Python:</a:t>
            </a:r>
          </a:p>
          <a:p>
            <a:pPr marL="514350" indent="-514350">
              <a:buAutoNum type="arabicPeriod"/>
            </a:pPr>
            <a:r>
              <a:rPr lang="en-US" dirty="0"/>
              <a:t>Pandas</a:t>
            </a:r>
          </a:p>
          <a:p>
            <a:pPr marL="514350" indent="-514350">
              <a:buAutoNum type="arabicPeriod"/>
            </a:pPr>
            <a:r>
              <a:rPr lang="en-US" dirty="0" err="1"/>
              <a:t>Numpy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Scipy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Matplotlib</a:t>
            </a:r>
          </a:p>
          <a:p>
            <a:pPr marL="514350" indent="-514350">
              <a:buAutoNum type="arabicPeriod"/>
            </a:pP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7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9090"/>
            <a:ext cx="8515350" cy="4337012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Open-source, Library </a:t>
            </a:r>
            <a:r>
              <a:rPr lang="en-US" dirty="0" err="1"/>
              <a:t>berlisesnsi</a:t>
            </a:r>
            <a:r>
              <a:rPr lang="en-US" dirty="0"/>
              <a:t> BSD</a:t>
            </a:r>
          </a:p>
          <a:p>
            <a:pPr fontAlgn="base"/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fleksibel</a:t>
            </a:r>
            <a:r>
              <a:rPr lang="en-US" dirty="0"/>
              <a:t>, </a:t>
            </a:r>
            <a:r>
              <a:rPr lang="en-US" dirty="0" err="1"/>
              <a:t>ekspresif</a:t>
            </a:r>
            <a:r>
              <a:rPr lang="en-US" dirty="0"/>
              <a:t> yang </a:t>
            </a:r>
            <a:r>
              <a:rPr lang="en-US" dirty="0" err="1"/>
              <a:t>didesain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i="1" dirty="0"/>
              <a:t>relational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labeled </a:t>
            </a:r>
            <a:r>
              <a:rPr lang="en-US" dirty="0" err="1"/>
              <a:t>mudah</a:t>
            </a:r>
            <a:r>
              <a:rPr lang="en-US" dirty="0"/>
              <a:t> dan </a:t>
            </a:r>
            <a:r>
              <a:rPr lang="en-US" dirty="0" err="1"/>
              <a:t>intuitif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Merupakan</a:t>
            </a:r>
            <a:r>
              <a:rPr lang="en-US" dirty="0"/>
              <a:t> tools analysis pada </a:t>
            </a:r>
            <a:r>
              <a:rPr lang="en-US" dirty="0" err="1"/>
              <a:t>pemograman</a:t>
            </a:r>
            <a:r>
              <a:rPr lang="en-US" dirty="0"/>
              <a:t> Python</a:t>
            </a:r>
          </a:p>
          <a:p>
            <a:pPr fontAlgn="base"/>
            <a:r>
              <a:rPr lang="en-US" dirty="0"/>
              <a:t>Panda </a:t>
            </a:r>
            <a:r>
              <a:rPr lang="en-US" dirty="0" err="1"/>
              <a:t>dibangun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beritegrasi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2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 – 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9090"/>
            <a:ext cx="8515350" cy="4337012"/>
          </a:xfrm>
        </p:spPr>
        <p:txBody>
          <a:bodyPr>
            <a:normAutofit/>
          </a:bodyPr>
          <a:lstStyle/>
          <a:p>
            <a:pPr fontAlgn="base"/>
            <a:r>
              <a:rPr lang="en-US" dirty="0" err="1"/>
              <a:t>Distribusi</a:t>
            </a:r>
            <a:r>
              <a:rPr lang="en-US" dirty="0"/>
              <a:t> Python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dibundle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pandas</a:t>
            </a:r>
          </a:p>
          <a:p>
            <a:pPr fontAlgn="base"/>
            <a:r>
              <a:rPr lang="en-US" b="1" dirty="0"/>
              <a:t>Windows-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menginstall</a:t>
            </a:r>
            <a:r>
              <a:rPr lang="en-US" dirty="0"/>
              <a:t> Anaconda Python package, pandas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default</a:t>
            </a:r>
          </a:p>
          <a:p>
            <a:pPr fontAlgn="base"/>
            <a:r>
              <a:rPr lang="en-US" b="1" dirty="0"/>
              <a:t>Linux </a:t>
            </a:r>
          </a:p>
          <a:p>
            <a:pPr lvl="1" fontAlgn="base"/>
            <a:r>
              <a:rPr lang="en-US" b="1" dirty="0"/>
              <a:t>Ubuntu</a:t>
            </a:r>
            <a:br>
              <a:rPr lang="en-US" b="1" dirty="0"/>
            </a:br>
            <a:endParaRPr lang="en-US" b="1" dirty="0"/>
          </a:p>
          <a:p>
            <a:pPr lvl="1" fontAlgn="base"/>
            <a:endParaRPr lang="en-US" b="1" dirty="0"/>
          </a:p>
          <a:p>
            <a:pPr lvl="1" fontAlgn="base"/>
            <a:endParaRPr lang="en-US" b="1" dirty="0"/>
          </a:p>
          <a:p>
            <a:pPr lvl="1" fontAlgn="base"/>
            <a:r>
              <a:rPr lang="en-US" b="1" dirty="0"/>
              <a:t>Fedora</a:t>
            </a:r>
          </a:p>
          <a:p>
            <a:pPr fontAlgn="base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05399-5C94-47F0-9EE7-D4FFE0F2D671}"/>
              </a:ext>
            </a:extLst>
          </p:cNvPr>
          <p:cNvSpPr/>
          <p:nvPr/>
        </p:nvSpPr>
        <p:spPr>
          <a:xfrm>
            <a:off x="1320800" y="4261661"/>
            <a:ext cx="782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apt-get install python-</a:t>
            </a:r>
            <a:r>
              <a:rPr lang="en-US" dirty="0" err="1"/>
              <a:t>numpy</a:t>
            </a:r>
            <a:r>
              <a:rPr lang="en-US" dirty="0"/>
              <a:t> python-</a:t>
            </a:r>
            <a:r>
              <a:rPr lang="en-US" dirty="0" err="1"/>
              <a:t>scipy</a:t>
            </a:r>
            <a:r>
              <a:rPr lang="en-US" dirty="0"/>
              <a:t> python-</a:t>
            </a:r>
            <a:r>
              <a:rPr lang="en-US" dirty="0" err="1"/>
              <a:t>matplotlibipythonipythonnotebook</a:t>
            </a:r>
            <a:endParaRPr lang="en-US" dirty="0"/>
          </a:p>
          <a:p>
            <a:r>
              <a:rPr lang="en-US" dirty="0"/>
              <a:t>python-pandas python-</a:t>
            </a:r>
            <a:r>
              <a:rPr lang="en-US" dirty="0" err="1"/>
              <a:t>sympy</a:t>
            </a:r>
            <a:r>
              <a:rPr lang="en-US" dirty="0"/>
              <a:t> python-nose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0BA72-64DF-4CE2-A61C-9204FE1625BB}"/>
              </a:ext>
            </a:extLst>
          </p:cNvPr>
          <p:cNvSpPr/>
          <p:nvPr/>
        </p:nvSpPr>
        <p:spPr>
          <a:xfrm>
            <a:off x="1320800" y="5710326"/>
            <a:ext cx="782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err="1"/>
              <a:t>numpyscipy</a:t>
            </a:r>
            <a:r>
              <a:rPr lang="en-US" dirty="0"/>
              <a:t> python-</a:t>
            </a:r>
            <a:r>
              <a:rPr lang="en-US" dirty="0" err="1"/>
              <a:t>matplotlibipython</a:t>
            </a:r>
            <a:r>
              <a:rPr lang="en-US" dirty="0"/>
              <a:t> python-pandas </a:t>
            </a:r>
            <a:r>
              <a:rPr lang="en-US" dirty="0" err="1"/>
              <a:t>sympy</a:t>
            </a:r>
            <a:endParaRPr lang="en-US" dirty="0"/>
          </a:p>
          <a:p>
            <a:r>
              <a:rPr lang="en-US" dirty="0"/>
              <a:t>python-nose atlas-</a:t>
            </a:r>
            <a:r>
              <a:rPr lang="en-US" dirty="0" err="1"/>
              <a:t>devel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67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/>
          <a:lstStyle/>
          <a:p>
            <a:r>
              <a:rPr lang="en-US" dirty="0"/>
              <a:t>Python Pandas –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399B3-C737-4172-B890-5BBC2CD6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34138"/>
            <a:ext cx="8357272" cy="18843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Series : Homogeneous data, </a:t>
            </a:r>
            <a:r>
              <a:rPr lang="en-US" dirty="0" err="1"/>
              <a:t>ukuran</a:t>
            </a:r>
            <a:r>
              <a:rPr lang="en-US" dirty="0"/>
              <a:t> dan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Immutabele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dirubah</a:t>
            </a:r>
            <a:r>
              <a:rPr lang="en-US" dirty="0"/>
              <a:t>), </a:t>
            </a:r>
          </a:p>
          <a:p>
            <a:r>
              <a:rPr lang="en-US" dirty="0" err="1"/>
              <a:t>DataFrame</a:t>
            </a:r>
            <a:r>
              <a:rPr lang="en-US" dirty="0"/>
              <a:t>: </a:t>
            </a:r>
            <a:r>
              <a:rPr lang="en-US" dirty="0" err="1"/>
              <a:t>Heteregeneous</a:t>
            </a:r>
            <a:r>
              <a:rPr lang="en-US" dirty="0"/>
              <a:t> data, </a:t>
            </a:r>
            <a:r>
              <a:rPr lang="en-US" dirty="0" err="1"/>
              <a:t>ukuran</a:t>
            </a:r>
            <a:r>
              <a:rPr lang="en-US" dirty="0"/>
              <a:t> dan data </a:t>
            </a:r>
            <a:r>
              <a:rPr lang="en-US" dirty="0" err="1"/>
              <a:t>bersifat</a:t>
            </a:r>
            <a:r>
              <a:rPr lang="en-US" dirty="0"/>
              <a:t> mutable (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dirubah</a:t>
            </a:r>
            <a:r>
              <a:rPr lang="en-US" dirty="0"/>
              <a:t>)</a:t>
            </a:r>
          </a:p>
          <a:p>
            <a:r>
              <a:rPr lang="en-US" dirty="0"/>
              <a:t>Panel: </a:t>
            </a:r>
            <a:r>
              <a:rPr lang="en-US" dirty="0" err="1"/>
              <a:t>Heteregeneous</a:t>
            </a:r>
            <a:r>
              <a:rPr lang="en-US" dirty="0"/>
              <a:t> data, </a:t>
            </a:r>
            <a:r>
              <a:rPr lang="en-US" dirty="0" err="1"/>
              <a:t>ukuran</a:t>
            </a:r>
            <a:r>
              <a:rPr lang="en-US" dirty="0"/>
              <a:t> dan data </a:t>
            </a:r>
            <a:r>
              <a:rPr lang="en-US" dirty="0" err="1"/>
              <a:t>bersifat</a:t>
            </a:r>
            <a:r>
              <a:rPr lang="en-US" dirty="0"/>
              <a:t> mutable (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dirubah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0540F-9075-4893-B257-2C582C7FA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00" y="1690689"/>
            <a:ext cx="7336950" cy="2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34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 - </a:t>
            </a:r>
            <a:r>
              <a:rPr lang="en-US" dirty="0" err="1"/>
              <a:t>Membuat</a:t>
            </a:r>
            <a:r>
              <a:rPr lang="en-US" dirty="0"/>
              <a:t>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25" y="1996239"/>
            <a:ext cx="4093873" cy="603290"/>
          </a:xfrm>
        </p:spPr>
        <p:txBody>
          <a:bodyPr/>
          <a:lstStyle/>
          <a:p>
            <a:r>
              <a:rPr lang="en-US" dirty="0"/>
              <a:t>Empty Series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E1B0E-3021-41E7-A276-AD4B7D114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39962"/>
            <a:ext cx="4199948" cy="157638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B4B93D-3A46-4E8C-AC28-8AC89419C0EC}"/>
              </a:ext>
            </a:extLst>
          </p:cNvPr>
          <p:cNvSpPr txBox="1">
            <a:spLocks/>
          </p:cNvSpPr>
          <p:nvPr/>
        </p:nvSpPr>
        <p:spPr>
          <a:xfrm>
            <a:off x="482600" y="2439962"/>
            <a:ext cx="851535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1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 - </a:t>
            </a:r>
            <a:r>
              <a:rPr lang="en-US" dirty="0" err="1"/>
              <a:t>Membuat</a:t>
            </a:r>
            <a:r>
              <a:rPr lang="en-US" dirty="0"/>
              <a:t> series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2D527-BBB6-4E57-9FF5-5DD209ADF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89162"/>
            <a:ext cx="5204836" cy="342700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9B1391-7967-4BE5-BA13-703B0E27F2BC}"/>
              </a:ext>
            </a:extLst>
          </p:cNvPr>
          <p:cNvSpPr txBox="1">
            <a:spLocks/>
          </p:cNvSpPr>
          <p:nvPr/>
        </p:nvSpPr>
        <p:spPr>
          <a:xfrm>
            <a:off x="5979536" y="2439962"/>
            <a:ext cx="3165788" cy="2041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indext</a:t>
            </a:r>
            <a:r>
              <a:rPr lang="en-US" dirty="0"/>
              <a:t> yang di passing,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assign default index 0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b="1" dirty="0" err="1"/>
              <a:t>leng</a:t>
            </a:r>
            <a:r>
              <a:rPr lang="en-US" b="1" dirty="0"/>
              <a:t>(data)-1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B4B93D-3A46-4E8C-AC28-8AC89419C0EC}"/>
              </a:ext>
            </a:extLst>
          </p:cNvPr>
          <p:cNvSpPr txBox="1">
            <a:spLocks/>
          </p:cNvSpPr>
          <p:nvPr/>
        </p:nvSpPr>
        <p:spPr>
          <a:xfrm>
            <a:off x="482600" y="2439962"/>
            <a:ext cx="851535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2BAA21-A4BB-4334-9A64-1A0FE0B6A0CD}"/>
              </a:ext>
            </a:extLst>
          </p:cNvPr>
          <p:cNvSpPr txBox="1">
            <a:spLocks/>
          </p:cNvSpPr>
          <p:nvPr/>
        </p:nvSpPr>
        <p:spPr>
          <a:xfrm>
            <a:off x="558800" y="1684445"/>
            <a:ext cx="3070514" cy="62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ndarray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58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 - </a:t>
            </a:r>
            <a:r>
              <a:rPr lang="en-US" dirty="0" err="1"/>
              <a:t>Membuat</a:t>
            </a:r>
            <a:r>
              <a:rPr lang="en-US" dirty="0"/>
              <a:t> series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6831DD-C6DD-48A1-B80E-F88CDA00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382780"/>
            <a:ext cx="7143750" cy="373572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2542BE-7012-4A51-ADF6-79D40BF3DDB1}"/>
              </a:ext>
            </a:extLst>
          </p:cNvPr>
          <p:cNvSpPr txBox="1">
            <a:spLocks/>
          </p:cNvSpPr>
          <p:nvPr/>
        </p:nvSpPr>
        <p:spPr>
          <a:xfrm>
            <a:off x="3483703" y="4523516"/>
            <a:ext cx="4364897" cy="90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melewatkan</a:t>
            </a:r>
            <a:r>
              <a:rPr lang="en-US" sz="2400" dirty="0"/>
              <a:t>( (passed) </a:t>
            </a:r>
            <a:r>
              <a:rPr lang="en-US" sz="2400" dirty="0" err="1"/>
              <a:t>nilai</a:t>
            </a:r>
            <a:r>
              <a:rPr lang="en-US" sz="2400" dirty="0"/>
              <a:t> index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2BAA21-A4BB-4334-9A64-1A0FE0B6A0CD}"/>
              </a:ext>
            </a:extLst>
          </p:cNvPr>
          <p:cNvSpPr txBox="1">
            <a:spLocks/>
          </p:cNvSpPr>
          <p:nvPr/>
        </p:nvSpPr>
        <p:spPr>
          <a:xfrm>
            <a:off x="558800" y="1684445"/>
            <a:ext cx="3070514" cy="62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ndarray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2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DB470C-8043-4382-B0F0-3E621711E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Sesi</a:t>
            </a:r>
            <a:r>
              <a:rPr lang="en-US" dirty="0"/>
              <a:t> 10</a:t>
            </a:r>
            <a:br>
              <a:rPr lang="en-US" dirty="0"/>
            </a:br>
            <a:r>
              <a:rPr lang="en-US" dirty="0"/>
              <a:t>Python </a:t>
            </a:r>
            <a:r>
              <a:rPr lang="en-US" sz="4900" dirty="0"/>
              <a:t>(Library and How to Use)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4F87AC-4D08-40D1-9600-B9D759B94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02996"/>
            <a:ext cx="6858000" cy="654803"/>
          </a:xfrm>
        </p:spPr>
        <p:txBody>
          <a:bodyPr/>
          <a:lstStyle/>
          <a:p>
            <a:r>
              <a:rPr lang="en-US" dirty="0"/>
              <a:t>Big Data Analytic</a:t>
            </a:r>
          </a:p>
        </p:txBody>
      </p:sp>
    </p:spTree>
    <p:extLst>
      <p:ext uri="{BB962C8B-B14F-4D97-AF65-F5344CB8AC3E}">
        <p14:creationId xmlns:p14="http://schemas.microsoft.com/office/powerpoint/2010/main" val="2589241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 - </a:t>
            </a:r>
            <a:r>
              <a:rPr lang="en-US" dirty="0" err="1"/>
              <a:t>Membuat</a:t>
            </a:r>
            <a:r>
              <a:rPr lang="en-US" dirty="0"/>
              <a:t>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0" y="3429000"/>
            <a:ext cx="8515350" cy="639763"/>
          </a:xfrm>
        </p:spPr>
        <p:txBody>
          <a:bodyPr/>
          <a:lstStyle/>
          <a:p>
            <a:r>
              <a:rPr lang="en-US" dirty="0"/>
              <a:t>Series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89F1C-CD9E-4073-BA04-207899B29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068763"/>
            <a:ext cx="5181600" cy="25908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566770-72BE-4A7B-B266-BB6D6DF545A1}"/>
              </a:ext>
            </a:extLst>
          </p:cNvPr>
          <p:cNvSpPr txBox="1">
            <a:spLocks/>
          </p:cNvSpPr>
          <p:nvPr/>
        </p:nvSpPr>
        <p:spPr>
          <a:xfrm>
            <a:off x="628650" y="1780380"/>
            <a:ext cx="8515350" cy="1648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Dict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di </a:t>
            </a:r>
            <a:r>
              <a:rPr lang="en-US" sz="2400" i="1" dirty="0" err="1"/>
              <a:t>passing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input dan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indeks</a:t>
            </a:r>
            <a:r>
              <a:rPr lang="en-US" sz="2400" dirty="0"/>
              <a:t> yang </a:t>
            </a:r>
            <a:r>
              <a:rPr lang="en-US" sz="2400" dirty="0" err="1"/>
              <a:t>ditentukan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key </a:t>
            </a:r>
            <a:r>
              <a:rPr lang="en-US" sz="2400" i="1" dirty="0"/>
              <a:t>dictionary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mebuat</a:t>
            </a:r>
            <a:r>
              <a:rPr lang="en-US" sz="2400" dirty="0"/>
              <a:t> index.</a:t>
            </a:r>
          </a:p>
          <a:p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indeks</a:t>
            </a:r>
            <a:r>
              <a:rPr lang="en-US" sz="2400" dirty="0"/>
              <a:t> di </a:t>
            </a:r>
            <a:r>
              <a:rPr lang="en-US" sz="2400" dirty="0" err="1"/>
              <a:t>passingkan</a:t>
            </a:r>
            <a:r>
              <a:rPr lang="en-US" sz="2400" dirty="0"/>
              <a:t> / </a:t>
            </a:r>
            <a:r>
              <a:rPr lang="en-US" sz="2400" dirty="0" err="1"/>
              <a:t>dilewatkan</a:t>
            </a:r>
            <a:r>
              <a:rPr lang="en-US" sz="2400" dirty="0"/>
              <a:t>, </a:t>
            </a:r>
            <a:r>
              <a:rPr lang="en-US" sz="2400" dirty="0" err="1"/>
              <a:t>nilai-nilai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data yang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label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indeks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ditarik</a:t>
            </a:r>
            <a:r>
              <a:rPr lang="en-US" sz="2400" dirty="0"/>
              <a:t> </a:t>
            </a:r>
            <a:r>
              <a:rPr lang="en-US" sz="2400" dirty="0" err="1"/>
              <a:t>keluar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5979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 - </a:t>
            </a:r>
            <a:r>
              <a:rPr lang="en-US" dirty="0" err="1"/>
              <a:t>Membuat</a:t>
            </a:r>
            <a:r>
              <a:rPr lang="en-US" dirty="0"/>
              <a:t>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9599"/>
            <a:ext cx="8515350" cy="639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Series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dict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CC80D-AF4F-4DB2-AC65-0C07225D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25" y="2519362"/>
            <a:ext cx="5162550" cy="28670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842B4B-611B-4F4D-91FC-057AA66E8EDA}"/>
              </a:ext>
            </a:extLst>
          </p:cNvPr>
          <p:cNvSpPr txBox="1">
            <a:spLocks/>
          </p:cNvSpPr>
          <p:nvPr/>
        </p:nvSpPr>
        <p:spPr>
          <a:xfrm>
            <a:off x="822325" y="5706268"/>
            <a:ext cx="8515350" cy="63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bertahan</a:t>
            </a:r>
            <a:r>
              <a:rPr lang="en-US" dirty="0"/>
              <a:t> dan element yang missing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(Not a Number)</a:t>
            </a:r>
          </a:p>
        </p:txBody>
      </p:sp>
    </p:spTree>
    <p:extLst>
      <p:ext uri="{BB962C8B-B14F-4D97-AF65-F5344CB8AC3E}">
        <p14:creationId xmlns:p14="http://schemas.microsoft.com/office/powerpoint/2010/main" val="859889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 - </a:t>
            </a:r>
            <a:r>
              <a:rPr lang="en-US" dirty="0" err="1"/>
              <a:t>Membuat</a:t>
            </a:r>
            <a:r>
              <a:rPr lang="en-US" dirty="0"/>
              <a:t>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9599"/>
            <a:ext cx="8515350" cy="639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Series </a:t>
            </a:r>
            <a:r>
              <a:rPr lang="en-US" b="1" dirty="0" err="1"/>
              <a:t>dari</a:t>
            </a:r>
            <a:r>
              <a:rPr lang="en-US" b="1" dirty="0"/>
              <a:t> scalar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842B4B-611B-4F4D-91FC-057AA66E8EDA}"/>
              </a:ext>
            </a:extLst>
          </p:cNvPr>
          <p:cNvSpPr txBox="1">
            <a:spLocks/>
          </p:cNvSpPr>
          <p:nvPr/>
        </p:nvSpPr>
        <p:spPr>
          <a:xfrm>
            <a:off x="931862" y="5478739"/>
            <a:ext cx="8515350" cy="63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Jika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scalar, index </a:t>
            </a:r>
            <a:r>
              <a:rPr lang="en-US" dirty="0" err="1"/>
              <a:t>hahrus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. Nilai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diulang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Panjang index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0C9AE-56DD-4524-89EE-07B51E79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" y="2377679"/>
            <a:ext cx="53816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5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 fontScale="90000"/>
          </a:bodyPr>
          <a:lstStyle/>
          <a:p>
            <a:r>
              <a:rPr lang="en-US"/>
              <a:t>Mengakses Data dari Series dengan Posisi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06E33-B1B7-4774-9B8D-FE483DDF4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71813"/>
            <a:ext cx="6657975" cy="1819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F6036A-0630-40CF-8385-CB3CE854B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25" y="3918088"/>
            <a:ext cx="6591300" cy="260032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8386AD4-DDB7-4E6A-BB97-8E6CFE53420C}"/>
              </a:ext>
            </a:extLst>
          </p:cNvPr>
          <p:cNvSpPr txBox="1">
            <a:spLocks/>
          </p:cNvSpPr>
          <p:nvPr/>
        </p:nvSpPr>
        <p:spPr>
          <a:xfrm>
            <a:off x="2709862" y="5778636"/>
            <a:ext cx="6053138" cy="47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Mengambil</a:t>
            </a:r>
            <a:r>
              <a:rPr lang="en-US" dirty="0"/>
              <a:t> 3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28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rmAutofit fontScale="90000"/>
          </a:bodyPr>
          <a:lstStyle/>
          <a:p>
            <a:r>
              <a:rPr lang="en-US"/>
              <a:t>Mengakses Data dari Series dengan Posisi</a:t>
            </a:r>
            <a:endParaRPr lang="en-US" dirty="0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0B770B-AC5B-426E-AADA-733A96070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62" y="2298839"/>
            <a:ext cx="6572250" cy="25717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70C0AE-05AE-4862-99B5-91960B93EBA0}"/>
              </a:ext>
            </a:extLst>
          </p:cNvPr>
          <p:cNvSpPr txBox="1">
            <a:spLocks/>
          </p:cNvSpPr>
          <p:nvPr/>
        </p:nvSpPr>
        <p:spPr>
          <a:xfrm>
            <a:off x="931862" y="5478739"/>
            <a:ext cx="851535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Mengambil</a:t>
            </a:r>
            <a:r>
              <a:rPr lang="en-US" dirty="0"/>
              <a:t> 3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terakhir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05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Autofit/>
          </a:bodyPr>
          <a:lstStyle/>
          <a:p>
            <a:r>
              <a:rPr lang="en-US" sz="3600" dirty="0" err="1"/>
              <a:t>Mengambil</a:t>
            </a:r>
            <a:r>
              <a:rPr lang="en-US" sz="3600" dirty="0"/>
              <a:t> Data </a:t>
            </a:r>
            <a:r>
              <a:rPr lang="en-US" sz="3600" dirty="0" err="1"/>
              <a:t>menggunakan</a:t>
            </a:r>
            <a:r>
              <a:rPr lang="en-US" sz="3600" dirty="0"/>
              <a:t> label (Index)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8386AD4-DDB7-4E6A-BB97-8E6CFE53420C}"/>
              </a:ext>
            </a:extLst>
          </p:cNvPr>
          <p:cNvSpPr txBox="1">
            <a:spLocks/>
          </p:cNvSpPr>
          <p:nvPr/>
        </p:nvSpPr>
        <p:spPr>
          <a:xfrm>
            <a:off x="838200" y="4760911"/>
            <a:ext cx="7924800" cy="1497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Series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fixed-size </a:t>
            </a:r>
            <a:r>
              <a:rPr lang="en-US" b="1" dirty="0" err="1"/>
              <a:t>dict</a:t>
            </a:r>
            <a:r>
              <a:rPr lang="en-US" b="1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dan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label 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74E417-8C66-430F-8B98-15A825D43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39925"/>
            <a:ext cx="66103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33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</p:spPr>
        <p:txBody>
          <a:bodyPr>
            <a:noAutofit/>
          </a:bodyPr>
          <a:lstStyle/>
          <a:p>
            <a:r>
              <a:rPr lang="en-US" sz="3600"/>
              <a:t>Mengambil Data menggunakan label (Index)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0C72A-3D1E-4A0D-8DA6-0188E0D7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3779"/>
            <a:ext cx="9144000" cy="273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07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 -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8765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Mari </a:t>
            </a:r>
            <a:r>
              <a:rPr lang="en-US" dirty="0" err="1"/>
              <a:t>asumsikan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 frame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siswa</a:t>
            </a:r>
            <a:endParaRPr lang="en-US" dirty="0"/>
          </a:p>
          <a:p>
            <a:r>
              <a:rPr lang="en-US" dirty="0"/>
              <a:t>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SQL </a:t>
            </a:r>
            <a:r>
              <a:rPr lang="en-US" dirty="0" err="1"/>
              <a:t>atau</a:t>
            </a:r>
            <a:r>
              <a:rPr lang="en-US" dirty="0"/>
              <a:t> spreadsheet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B1CF0-7BD6-49B6-B829-D52689838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574" y="1825625"/>
            <a:ext cx="5020776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98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Pandas -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54950" cy="4351338"/>
          </a:xfrm>
        </p:spPr>
        <p:txBody>
          <a:bodyPr>
            <a:normAutofit/>
          </a:bodyPr>
          <a:lstStyle/>
          <a:p>
            <a:r>
              <a:rPr lang="en-US" sz="3200" dirty="0" err="1"/>
              <a:t>Membuat</a:t>
            </a:r>
            <a:r>
              <a:rPr lang="en-US" sz="3200" dirty="0"/>
              <a:t> pandas </a:t>
            </a:r>
            <a:r>
              <a:rPr lang="en-US" sz="3200" dirty="0" err="1"/>
              <a:t>DataFrame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inputan</a:t>
            </a:r>
            <a:r>
              <a:rPr lang="en-US" sz="3200" dirty="0"/>
              <a:t> </a:t>
            </a:r>
            <a:r>
              <a:rPr lang="en-US" sz="3200" dirty="0" err="1"/>
              <a:t>seperti</a:t>
            </a:r>
            <a:r>
              <a:rPr lang="en-US" sz="3200" dirty="0"/>
              <a:t>:</a:t>
            </a:r>
          </a:p>
          <a:p>
            <a:pPr lvl="1"/>
            <a:r>
              <a:rPr lang="en-US" sz="2800" dirty="0"/>
              <a:t>Lists</a:t>
            </a:r>
          </a:p>
          <a:p>
            <a:pPr lvl="1"/>
            <a:r>
              <a:rPr lang="en-US" sz="2800" dirty="0" err="1"/>
              <a:t>Dict</a:t>
            </a:r>
            <a:endParaRPr lang="en-US" sz="2800" dirty="0"/>
          </a:p>
          <a:p>
            <a:pPr lvl="1"/>
            <a:r>
              <a:rPr lang="en-US" sz="2800" dirty="0"/>
              <a:t>Series</a:t>
            </a:r>
          </a:p>
          <a:p>
            <a:pPr lvl="1"/>
            <a:r>
              <a:rPr lang="en-US" sz="2800" dirty="0" err="1"/>
              <a:t>Numpy</a:t>
            </a:r>
            <a:r>
              <a:rPr lang="en-US" sz="2800" dirty="0"/>
              <a:t> </a:t>
            </a:r>
            <a:r>
              <a:rPr lang="en-US" sz="2800" dirty="0" err="1"/>
              <a:t>ndarrays</a:t>
            </a:r>
            <a:endParaRPr lang="en-US" sz="2800" dirty="0"/>
          </a:p>
          <a:p>
            <a:pPr lvl="1"/>
            <a:r>
              <a:rPr lang="en-US" sz="2800" dirty="0"/>
              <a:t>Another </a:t>
            </a:r>
            <a:r>
              <a:rPr lang="en-US" sz="2800" dirty="0" err="1"/>
              <a:t>DataFrame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5696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Pandas –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54950" cy="68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Empty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685C8-A3B1-4A8D-A3E9-91EE3BB79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25736"/>
            <a:ext cx="6560233" cy="250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8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Writing Text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file, di </a:t>
            </a:r>
            <a:r>
              <a:rPr lang="en-US" dirty="0" err="1"/>
              <a:t>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Membuka</a:t>
            </a:r>
            <a:r>
              <a:rPr lang="en-US" dirty="0"/>
              <a:t>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Menutup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766343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Pandas –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54950" cy="68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C2E57-A16B-49D1-B43C-B45E6361E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2649536"/>
            <a:ext cx="3513138" cy="332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2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Pandas –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54950" cy="68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34960-7580-49B4-8CEF-C120A8B0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2649536"/>
            <a:ext cx="54483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45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Pandas –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54950" cy="68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27540-A31D-46EB-8F02-83F869FC0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49536"/>
            <a:ext cx="6800850" cy="23050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7635DE-B302-4980-A84D-940D6942FFCD}"/>
              </a:ext>
            </a:extLst>
          </p:cNvPr>
          <p:cNvSpPr txBox="1">
            <a:spLocks/>
          </p:cNvSpPr>
          <p:nvPr/>
        </p:nvSpPr>
        <p:spPr>
          <a:xfrm>
            <a:off x="958850" y="4984747"/>
            <a:ext cx="7854950" cy="688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Dtype</a:t>
            </a:r>
            <a:r>
              <a:rPr lang="en-US" dirty="0"/>
              <a:t> parameter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b="1" dirty="0"/>
              <a:t>Age </a:t>
            </a:r>
            <a:r>
              <a:rPr lang="en-US" dirty="0" err="1"/>
              <a:t>menjadi</a:t>
            </a:r>
            <a:r>
              <a:rPr lang="en-US" dirty="0"/>
              <a:t> floating point </a:t>
            </a:r>
          </a:p>
        </p:txBody>
      </p:sp>
    </p:spTree>
    <p:extLst>
      <p:ext uri="{BB962C8B-B14F-4D97-AF65-F5344CB8AC3E}">
        <p14:creationId xmlns:p14="http://schemas.microsoft.com/office/powerpoint/2010/main" val="809041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Pandas –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54950" cy="68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Dict</a:t>
            </a:r>
            <a:r>
              <a:rPr lang="en-US" dirty="0"/>
              <a:t>  of </a:t>
            </a:r>
            <a:r>
              <a:rPr lang="en-US" dirty="0" err="1"/>
              <a:t>ndarrays</a:t>
            </a:r>
            <a:r>
              <a:rPr lang="en-US" dirty="0"/>
              <a:t> /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65227-5A6F-4026-87B8-CD1DF288D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5" y="2336800"/>
            <a:ext cx="8077200" cy="25908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CBDC3-71E3-4021-957B-C4A1E64B431F}"/>
              </a:ext>
            </a:extLst>
          </p:cNvPr>
          <p:cNvSpPr txBox="1">
            <a:spLocks/>
          </p:cNvSpPr>
          <p:nvPr/>
        </p:nvSpPr>
        <p:spPr>
          <a:xfrm>
            <a:off x="771525" y="4957761"/>
            <a:ext cx="7854950" cy="1493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ndarrays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Panjang yang </a:t>
            </a:r>
            <a:r>
              <a:rPr lang="en-US" sz="2400" dirty="0" err="1"/>
              <a:t>sama</a:t>
            </a:r>
            <a:r>
              <a:rPr lang="en-US" sz="2400" dirty="0"/>
              <a:t>.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indeks</a:t>
            </a:r>
            <a:r>
              <a:rPr lang="en-US" sz="2400" dirty="0"/>
              <a:t> yang di passing, </a:t>
            </a:r>
            <a:r>
              <a:rPr lang="en-US" sz="2400" dirty="0" err="1"/>
              <a:t>maka</a:t>
            </a:r>
            <a:r>
              <a:rPr lang="en-US" sz="2400" dirty="0"/>
              <a:t> Panjang </a:t>
            </a:r>
            <a:r>
              <a:rPr lang="en-US" sz="2400" dirty="0" err="1"/>
              <a:t>indeks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Panjang array</a:t>
            </a:r>
          </a:p>
          <a:p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indeks</a:t>
            </a:r>
            <a:r>
              <a:rPr lang="en-US" sz="2400" dirty="0"/>
              <a:t> yang di passing </a:t>
            </a:r>
            <a:r>
              <a:rPr lang="en-US" sz="2400" dirty="0" err="1"/>
              <a:t>maka</a:t>
            </a:r>
            <a:r>
              <a:rPr lang="en-US" sz="2400" dirty="0"/>
              <a:t> n </a:t>
            </a:r>
            <a:r>
              <a:rPr lang="en-US" sz="2400" dirty="0" err="1"/>
              <a:t>indeks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Panjang array</a:t>
            </a:r>
          </a:p>
        </p:txBody>
      </p:sp>
    </p:spTree>
    <p:extLst>
      <p:ext uri="{BB962C8B-B14F-4D97-AF65-F5344CB8AC3E}">
        <p14:creationId xmlns:p14="http://schemas.microsoft.com/office/powerpoint/2010/main" val="798164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Pandas –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54950" cy="68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indext</a:t>
            </a:r>
            <a:r>
              <a:rPr lang="en-US" dirty="0"/>
              <a:t> data frame </a:t>
            </a:r>
            <a:r>
              <a:rPr lang="en-US" dirty="0" err="1"/>
              <a:t>menggunakan</a:t>
            </a:r>
            <a:r>
              <a:rPr lang="en-US" dirty="0"/>
              <a:t>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96872-4BCC-4AAE-9A7F-CDBAC6AD2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" y="2649536"/>
            <a:ext cx="81438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27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Pandas –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54950" cy="68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List of </a:t>
            </a:r>
            <a:r>
              <a:rPr lang="en-US" i="1" dirty="0" err="1"/>
              <a:t>Dicts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EF17C-CB18-47F8-B13A-E69FD64A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14600"/>
            <a:ext cx="6219825" cy="20574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72A17B-CFCB-4C4C-8793-2197A8386FC3}"/>
              </a:ext>
            </a:extLst>
          </p:cNvPr>
          <p:cNvSpPr txBox="1">
            <a:spLocks/>
          </p:cNvSpPr>
          <p:nvPr/>
        </p:nvSpPr>
        <p:spPr>
          <a:xfrm>
            <a:off x="660400" y="4572000"/>
            <a:ext cx="785495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List dictionaries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dipassingkan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input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Key dictionary </a:t>
            </a:r>
            <a:r>
              <a:rPr lang="en-US" dirty="0" err="1"/>
              <a:t>secara</a:t>
            </a:r>
            <a:r>
              <a:rPr lang="en-US" dirty="0"/>
              <a:t> default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  <a:p>
            <a:r>
              <a:rPr lang="en-US" dirty="0"/>
              <a:t>Nan (Not a Number)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area yang missing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38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Pandas –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54950" cy="68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List of </a:t>
            </a:r>
            <a:r>
              <a:rPr lang="en-US" i="1" dirty="0" err="1"/>
              <a:t>Dicts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AA057-E25B-4193-A4DA-8464051FC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2649536"/>
            <a:ext cx="61722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01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Pandas –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54950" cy="68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List of </a:t>
            </a:r>
            <a:r>
              <a:rPr lang="en-US" i="1" dirty="0" err="1"/>
              <a:t>Dicts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7AACB-6FA0-4541-95FA-29FE1CE64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5988"/>
            <a:ext cx="8334375" cy="43148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CD2691-94AC-43D5-8472-AF61F7DAA27D}"/>
              </a:ext>
            </a:extLst>
          </p:cNvPr>
          <p:cNvSpPr txBox="1">
            <a:spLocks/>
          </p:cNvSpPr>
          <p:nvPr/>
        </p:nvSpPr>
        <p:spPr>
          <a:xfrm>
            <a:off x="2711449" y="5283199"/>
            <a:ext cx="6251575" cy="121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list of dictionary,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, dan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52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Pandas –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54950" cy="68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 err="1"/>
              <a:t>Dict</a:t>
            </a:r>
            <a:r>
              <a:rPr lang="en-US" i="1" dirty="0"/>
              <a:t> of Series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54A4D-BED7-4C42-AC8A-96E59A83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222500"/>
            <a:ext cx="7343775" cy="3352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AD668E-912F-4F36-9E2A-F29758AD5A11}"/>
              </a:ext>
            </a:extLst>
          </p:cNvPr>
          <p:cNvSpPr txBox="1">
            <a:spLocks/>
          </p:cNvSpPr>
          <p:nvPr/>
        </p:nvSpPr>
        <p:spPr>
          <a:xfrm>
            <a:off x="2635249" y="4546599"/>
            <a:ext cx="6251575" cy="121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yang di passing</a:t>
            </a:r>
          </a:p>
        </p:txBody>
      </p:sp>
    </p:spTree>
    <p:extLst>
      <p:ext uri="{BB962C8B-B14F-4D97-AF65-F5344CB8AC3E}">
        <p14:creationId xmlns:p14="http://schemas.microsoft.com/office/powerpoint/2010/main" val="2348891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Pandas – Column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54950" cy="68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D115D-3B68-45B8-B693-9D4F2DC26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49536"/>
            <a:ext cx="73914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8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Membuka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file,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filenya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 </a:t>
            </a:r>
          </a:p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file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notepad. </a:t>
            </a:r>
            <a:r>
              <a:rPr lang="en-US" dirty="0" err="1"/>
              <a:t>Simpan</a:t>
            </a:r>
            <a:r>
              <a:rPr lang="en-US" dirty="0"/>
              <a:t> di drive. </a:t>
            </a:r>
            <a:r>
              <a:rPr lang="en-US" dirty="0" err="1"/>
              <a:t>misal</a:t>
            </a:r>
            <a:r>
              <a:rPr lang="en-US" dirty="0"/>
              <a:t> C:\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test.txt.</a:t>
            </a:r>
          </a:p>
          <a:p>
            <a:r>
              <a:rPr lang="en-US" dirty="0"/>
              <a:t>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open()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file.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file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r>
              <a:rPr lang="en-US" dirty="0"/>
              <a:t>. f = open("C:\\test.txt")</a:t>
            </a:r>
          </a:p>
          <a:p>
            <a:r>
              <a:rPr lang="en-US" b="1" dirty="0" err="1"/>
              <a:t>Catatan</a:t>
            </a:r>
            <a:r>
              <a:rPr lang="en-US" dirty="0"/>
              <a:t>: f = open("C:\\test.txt")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\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menandai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escape. </a:t>
            </a:r>
            <a:r>
              <a:rPr lang="en-US" dirty="0" err="1"/>
              <a:t>Bisa</a:t>
            </a:r>
            <a:r>
              <a:rPr lang="en-US" dirty="0"/>
              <a:t> juga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raw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f = open(</a:t>
            </a:r>
            <a:r>
              <a:rPr lang="en-US" dirty="0" err="1"/>
              <a:t>r"C</a:t>
            </a:r>
            <a:r>
              <a:rPr lang="en-US" dirty="0"/>
              <a:t>:\test.txt")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28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Python Pandas – Column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2468881"/>
            <a:ext cx="1879600" cy="2560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pada Data Frame </a:t>
            </a:r>
            <a:r>
              <a:rPr lang="en-US" dirty="0" err="1"/>
              <a:t>yangsudah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F8793-0B3B-40A4-B4BD-03E60CAB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690689"/>
            <a:ext cx="6654800" cy="460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30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20800"/>
            <a:ext cx="2241550" cy="1651000"/>
          </a:xfrm>
        </p:spPr>
        <p:txBody>
          <a:bodyPr>
            <a:noAutofit/>
          </a:bodyPr>
          <a:lstStyle/>
          <a:p>
            <a:r>
              <a:rPr lang="en-US" sz="3600" dirty="0"/>
              <a:t>Python Pandas – Column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429000"/>
            <a:ext cx="2060575" cy="2560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pada Data Frame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51A10-EFFB-4E63-99F7-9727F4D01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192" y="0"/>
            <a:ext cx="5186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13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8098"/>
            <a:ext cx="8515350" cy="951191"/>
          </a:xfrm>
        </p:spPr>
        <p:txBody>
          <a:bodyPr>
            <a:noAutofit/>
          </a:bodyPr>
          <a:lstStyle/>
          <a:p>
            <a:r>
              <a:rPr lang="en-US" sz="3600" dirty="0"/>
              <a:t>Python Pandas – Row Selection, Addition,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25" y="2130425"/>
            <a:ext cx="7854950" cy="6889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Selection by Label -  </a:t>
            </a:r>
            <a:r>
              <a:rPr lang="id-ID" dirty="0"/>
              <a:t>Baris dapat dipilih dengan melewati label baris ke fungsi </a:t>
            </a:r>
            <a:r>
              <a:rPr lang="id-ID" b="1" dirty="0"/>
              <a:t>loc.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FFDD0-E1BF-4C42-8DB6-4919D71A3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3030536"/>
            <a:ext cx="5972321" cy="226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4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8098"/>
            <a:ext cx="8515350" cy="951191"/>
          </a:xfrm>
        </p:spPr>
        <p:txBody>
          <a:bodyPr>
            <a:noAutofit/>
          </a:bodyPr>
          <a:lstStyle/>
          <a:p>
            <a:r>
              <a:rPr lang="en-US" sz="3600" dirty="0"/>
              <a:t>Python Pandas – Row Selection, Addition,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25" y="2130425"/>
            <a:ext cx="7854950" cy="6889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Selection by integer location – passing </a:t>
            </a:r>
            <a:r>
              <a:rPr lang="en-US" dirty="0" err="1"/>
              <a:t>lokasi</a:t>
            </a:r>
            <a:r>
              <a:rPr lang="en-US" dirty="0"/>
              <a:t> integer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 err="1"/>
              <a:t>iloc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DCBBA-2D46-4B71-92DA-57CAE5672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3044544"/>
            <a:ext cx="7507726" cy="29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62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8098"/>
            <a:ext cx="8515350" cy="951191"/>
          </a:xfrm>
        </p:spPr>
        <p:txBody>
          <a:bodyPr>
            <a:noAutofit/>
          </a:bodyPr>
          <a:lstStyle/>
          <a:p>
            <a:r>
              <a:rPr lang="en-US" sz="3600" dirty="0"/>
              <a:t>Python Pandas – Row Selection, Addition,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25" y="2130425"/>
            <a:ext cx="7854950" cy="6889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Slice Rows – Multiple row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operator </a:t>
            </a:r>
            <a:r>
              <a:rPr lang="en-US" b="1" dirty="0"/>
              <a:t>‘:’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511CB-C0AD-4EBB-BD06-FDDF1E485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08" y="3024464"/>
            <a:ext cx="7516584" cy="286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23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8098"/>
            <a:ext cx="8515350" cy="951191"/>
          </a:xfrm>
        </p:spPr>
        <p:txBody>
          <a:bodyPr>
            <a:noAutofit/>
          </a:bodyPr>
          <a:lstStyle/>
          <a:p>
            <a:r>
              <a:rPr lang="en-US" sz="3600" dirty="0"/>
              <a:t>Python Pandas – Row Selection, Addition,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25" y="2130425"/>
            <a:ext cx="7854950" cy="6889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Addition of Rows–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DatFrame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/>
              <a:t>append,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6C1F9-3917-40DA-8041-EE2DDCE98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83" y="2980014"/>
            <a:ext cx="6225392" cy="306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25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8098"/>
            <a:ext cx="8515350" cy="951191"/>
          </a:xfrm>
        </p:spPr>
        <p:txBody>
          <a:bodyPr>
            <a:noAutofit/>
          </a:bodyPr>
          <a:lstStyle/>
          <a:p>
            <a:r>
              <a:rPr lang="en-US" sz="3600" dirty="0"/>
              <a:t>Python Pandas – Row Selection, Addition,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25" y="2130425"/>
            <a:ext cx="7854950" cy="14763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Deletion of Rows– </a:t>
            </a:r>
            <a:r>
              <a:rPr lang="en-US" dirty="0" err="1"/>
              <a:t>Gunakan</a:t>
            </a:r>
            <a:r>
              <a:rPr lang="en-US" dirty="0"/>
              <a:t> label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label </a:t>
            </a:r>
            <a:r>
              <a:rPr lang="en-US" dirty="0" err="1"/>
              <a:t>ganda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multiple rows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dihapus</a:t>
            </a:r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labelnya</a:t>
            </a:r>
            <a:r>
              <a:rPr lang="en-US" dirty="0"/>
              <a:t> </a:t>
            </a:r>
            <a:r>
              <a:rPr lang="en-US" dirty="0" err="1"/>
              <a:t>duplikat</a:t>
            </a:r>
            <a:r>
              <a:rPr lang="en-US" dirty="0"/>
              <a:t> / </a:t>
            </a:r>
            <a:r>
              <a:rPr lang="en-US" dirty="0" err="1"/>
              <a:t>ganda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D6B4F-682C-4F15-9099-878787FAF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08" y="3429000"/>
            <a:ext cx="5500592" cy="311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84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52FB-4471-47BD-A8F7-5DCF3A4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</a:t>
            </a:r>
            <a:r>
              <a:rPr lang="en-US" dirty="0" err="1"/>
              <a:t>Cognitiveclass</a:t>
            </a:r>
            <a:r>
              <a:rPr lang="en-US" dirty="0"/>
              <a:t> </a:t>
            </a:r>
            <a:r>
              <a:rPr lang="en-US" b="0" dirty="0"/>
              <a:t>PY0101EN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B4F7-12B2-4956-955A-AA66E463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Module 4 Lab – Reading Files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Module 4 Lab – Writing Files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Module 4 Lab – Loading Data and Viewing Data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79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54950" cy="4351338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package Python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/>
              <a:t>numerical python</a:t>
            </a:r>
            <a:r>
              <a:rPr lang="en-US" dirty="0"/>
              <a:t>. </a:t>
            </a:r>
          </a:p>
          <a:p>
            <a:r>
              <a:rPr lang="en-US" dirty="0"/>
              <a:t>Library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array </a:t>
            </a:r>
            <a:r>
              <a:rPr lang="en-US" dirty="0" err="1"/>
              <a:t>multidimensi</a:t>
            </a:r>
            <a:r>
              <a:rPr lang="en-US" dirty="0"/>
              <a:t> </a:t>
            </a:r>
          </a:p>
          <a:p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oleh Jim Hugunin. </a:t>
            </a:r>
            <a:r>
              <a:rPr lang="en-US" dirty="0" err="1"/>
              <a:t>Tahun</a:t>
            </a:r>
            <a:r>
              <a:rPr lang="en-US" dirty="0"/>
              <a:t> 2005, Travis Oliphant </a:t>
            </a:r>
            <a:r>
              <a:rPr lang="en-US" dirty="0" err="1"/>
              <a:t>menciptakan</a:t>
            </a:r>
            <a:r>
              <a:rPr lang="en-US" dirty="0"/>
              <a:t> package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Numarray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package Numeric.</a:t>
            </a:r>
          </a:p>
          <a:p>
            <a:r>
              <a:rPr lang="en-US" dirty="0"/>
              <a:t>Open source -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kontributor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90670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549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menggunakan</a:t>
            </a:r>
            <a:r>
              <a:rPr lang="en-US" sz="3600" dirty="0"/>
              <a:t> NumPy, developer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melakukan</a:t>
            </a:r>
            <a:r>
              <a:rPr lang="en-US" sz="3600" dirty="0"/>
              <a:t> </a:t>
            </a:r>
            <a:r>
              <a:rPr lang="en-US" sz="3600" dirty="0" err="1"/>
              <a:t>operasi</a:t>
            </a:r>
            <a:r>
              <a:rPr lang="en-US" sz="3600" dirty="0"/>
              <a:t> </a:t>
            </a:r>
            <a:r>
              <a:rPr lang="en-US" sz="3600" dirty="0" err="1"/>
              <a:t>berikut</a:t>
            </a:r>
            <a:r>
              <a:rPr lang="en-US" sz="3600" dirty="0"/>
              <a:t>:</a:t>
            </a:r>
          </a:p>
          <a:p>
            <a:pPr lvl="1"/>
            <a:r>
              <a:rPr lang="en-US" sz="3200" dirty="0" err="1"/>
              <a:t>Operasi</a:t>
            </a:r>
            <a:r>
              <a:rPr lang="en-US" sz="3200" dirty="0"/>
              <a:t> </a:t>
            </a:r>
            <a:r>
              <a:rPr lang="en-US" sz="3200" dirty="0" err="1"/>
              <a:t>matematika</a:t>
            </a:r>
            <a:r>
              <a:rPr lang="en-US" sz="3200" dirty="0"/>
              <a:t> dan </a:t>
            </a:r>
            <a:r>
              <a:rPr lang="en-US" sz="3200" dirty="0" err="1"/>
              <a:t>logis</a:t>
            </a:r>
            <a:r>
              <a:rPr lang="en-US" sz="3200" dirty="0"/>
              <a:t> pada array</a:t>
            </a:r>
          </a:p>
          <a:p>
            <a:pPr lvl="1"/>
            <a:r>
              <a:rPr lang="en-US" sz="3200" dirty="0"/>
              <a:t>Fourier transforms dan </a:t>
            </a:r>
            <a:r>
              <a:rPr lang="en-US" sz="3200" i="1" dirty="0"/>
              <a:t>routine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manipulasi</a:t>
            </a:r>
            <a:r>
              <a:rPr lang="en-US" sz="3200" dirty="0"/>
              <a:t> </a:t>
            </a:r>
            <a:r>
              <a:rPr lang="en-US" sz="3200" dirty="0" err="1"/>
              <a:t>bentuk</a:t>
            </a:r>
            <a:endParaRPr lang="en-US" sz="3200" dirty="0"/>
          </a:p>
          <a:p>
            <a:pPr lvl="1"/>
            <a:r>
              <a:rPr lang="en-US" sz="3200" dirty="0" err="1"/>
              <a:t>Operasi</a:t>
            </a:r>
            <a:r>
              <a:rPr lang="en-US" sz="3200" dirty="0"/>
              <a:t> yang </a:t>
            </a:r>
            <a:r>
              <a:rPr lang="en-US" sz="3200" dirty="0" err="1"/>
              <a:t>berkaitan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aljabar</a:t>
            </a:r>
            <a:r>
              <a:rPr lang="en-US" sz="3200" dirty="0"/>
              <a:t> linear. </a:t>
            </a:r>
            <a:r>
              <a:rPr lang="en-US" sz="3200" dirty="0" err="1"/>
              <a:t>Numpy</a:t>
            </a:r>
            <a:r>
              <a:rPr lang="en-US" sz="3200" dirty="0"/>
              <a:t>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fungsi</a:t>
            </a:r>
            <a:r>
              <a:rPr lang="en-US" sz="3200" dirty="0"/>
              <a:t> yang build in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aljabar</a:t>
            </a:r>
            <a:r>
              <a:rPr lang="en-US" sz="3200" dirty="0"/>
              <a:t> linear</a:t>
            </a:r>
          </a:p>
          <a:p>
            <a:pPr lvl="1"/>
            <a:r>
              <a:rPr lang="en-US" sz="3200" dirty="0" err="1"/>
              <a:t>Numy</a:t>
            </a:r>
            <a:r>
              <a:rPr lang="en-US" sz="3200" dirty="0"/>
              <a:t> </a:t>
            </a:r>
            <a:r>
              <a:rPr lang="en-US" sz="3200" dirty="0" err="1"/>
              <a:t>sering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 Bersama </a:t>
            </a:r>
            <a:r>
              <a:rPr lang="en-US" sz="3200" dirty="0" err="1"/>
              <a:t>dengan</a:t>
            </a:r>
            <a:r>
              <a:rPr lang="en-US" sz="3200" dirty="0"/>
              <a:t> package-package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dirty="0" err="1"/>
              <a:t>Scipy</a:t>
            </a:r>
            <a:r>
              <a:rPr lang="en-US" sz="3200" dirty="0"/>
              <a:t> (Scientific Python) dan Mat-</a:t>
            </a:r>
            <a:r>
              <a:rPr lang="en-US" sz="3200" dirty="0" err="1"/>
              <a:t>plotlib</a:t>
            </a:r>
            <a:r>
              <a:rPr lang="en-US" sz="3200" dirty="0"/>
              <a:t> (plotting library). </a:t>
            </a:r>
          </a:p>
        </p:txBody>
      </p:sp>
    </p:spTree>
    <p:extLst>
      <p:ext uri="{BB962C8B-B14F-4D97-AF65-F5344CB8AC3E}">
        <p14:creationId xmlns:p14="http://schemas.microsoft.com/office/powerpoint/2010/main" val="50211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Membuka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menyebutkan</a:t>
            </a:r>
            <a:r>
              <a:rPr lang="en-US" dirty="0"/>
              <a:t> mode file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membukanya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mode </a:t>
            </a:r>
            <a:r>
              <a:rPr lang="en-US" dirty="0" err="1"/>
              <a:t>baca</a:t>
            </a:r>
            <a:r>
              <a:rPr lang="en-US" dirty="0"/>
              <a:t> 'r',  </a:t>
            </a:r>
            <a:r>
              <a:rPr lang="en-US" dirty="0" err="1"/>
              <a:t>tulis</a:t>
            </a:r>
            <a:r>
              <a:rPr lang="en-US" dirty="0"/>
              <a:t> 'w',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'a’. </a:t>
            </a:r>
          </a:p>
          <a:p>
            <a:r>
              <a:rPr lang="en-US" dirty="0"/>
              <a:t>Kita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file </a:t>
            </a:r>
            <a:r>
              <a:rPr lang="en-US" dirty="0" err="1"/>
              <a:t>dalam</a:t>
            </a:r>
            <a:r>
              <a:rPr lang="en-US" dirty="0"/>
              <a:t> mode </a:t>
            </a:r>
            <a:r>
              <a:rPr lang="en-US" dirty="0" err="1"/>
              <a:t>biner</a:t>
            </a:r>
            <a:r>
              <a:rPr lang="en-US" dirty="0"/>
              <a:t> 'b’. </a:t>
            </a:r>
          </a:p>
          <a:p>
            <a:r>
              <a:rPr lang="en-US" dirty="0" err="1"/>
              <a:t>Defaultnya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mode </a:t>
            </a:r>
            <a:r>
              <a:rPr lang="en-US" dirty="0" err="1"/>
              <a:t>baca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mode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string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file.</a:t>
            </a:r>
          </a:p>
          <a:p>
            <a:r>
              <a:rPr lang="en-US" dirty="0"/>
              <a:t>Mode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file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file exe.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6C5E5-3243-4EF5-B1AA-AA7987E03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13" y="5453016"/>
            <a:ext cx="65436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5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– </a:t>
            </a:r>
            <a:r>
              <a:rPr lang="en-US" dirty="0" err="1"/>
              <a:t>Ndarray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55762"/>
            <a:ext cx="8515350" cy="4351338"/>
          </a:xfrm>
        </p:spPr>
        <p:txBody>
          <a:bodyPr/>
          <a:lstStyle/>
          <a:p>
            <a:r>
              <a:rPr lang="en-US" dirty="0" err="1"/>
              <a:t>Objek</a:t>
            </a:r>
            <a:r>
              <a:rPr lang="en-US" dirty="0"/>
              <a:t> yang paling </a:t>
            </a:r>
            <a:r>
              <a:rPr lang="en-US" dirty="0" err="1"/>
              <a:t>penting</a:t>
            </a:r>
            <a:r>
              <a:rPr lang="en-US" dirty="0"/>
              <a:t> yang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array N-</a:t>
            </a:r>
            <a:r>
              <a:rPr lang="en-US" dirty="0" err="1"/>
              <a:t>dimensi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nd</a:t>
            </a:r>
            <a:r>
              <a:rPr lang="en-US" dirty="0"/>
              <a:t> array</a:t>
            </a:r>
          </a:p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item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r>
              <a:rPr lang="en-US" dirty="0" err="1"/>
              <a:t>Setiap</a:t>
            </a:r>
            <a:r>
              <a:rPr lang="en-US" dirty="0"/>
              <a:t> item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ndarray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endParaRPr lang="en-US" dirty="0"/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ndarray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data-type object (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dtype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EC38A-6C19-4068-967A-DC1C4A38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187950"/>
            <a:ext cx="44767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506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CE60C-86AC-4AA1-B170-7C0F332EB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02958"/>
            <a:ext cx="3730625" cy="1852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2C8DA-A5A7-4F02-BAA2-6C9C76EB2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727" y="2502958"/>
            <a:ext cx="33718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179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3" y="1066800"/>
            <a:ext cx="3241677" cy="2108200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r>
              <a:rPr lang="en-US" dirty="0"/>
              <a:t> – </a:t>
            </a:r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B321BB-0B4C-4585-9473-BC881860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443" y="0"/>
            <a:ext cx="502655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C240F9-F46C-45ED-BB48-AAA9419D6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66" y="3175000"/>
            <a:ext cx="23622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8832E8-6AF6-4DDD-903D-F186C84C7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66" y="4650087"/>
            <a:ext cx="3899434" cy="114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789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3" y="1066800"/>
            <a:ext cx="3241677" cy="2108200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r>
              <a:rPr lang="en-US" dirty="0"/>
              <a:t> – </a:t>
            </a:r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A07CA-EA7A-41E8-99FA-05405E18A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290" y="0"/>
            <a:ext cx="4586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318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– Array </a:t>
            </a:r>
            <a:r>
              <a:rPr lang="en-US" dirty="0" err="1"/>
              <a:t>Atriibutes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Beberapa</a:t>
            </a:r>
            <a:r>
              <a:rPr lang="en-US" sz="4400" dirty="0"/>
              <a:t> </a:t>
            </a:r>
            <a:r>
              <a:rPr lang="en-US" sz="4400" dirty="0" err="1"/>
              <a:t>Atribut</a:t>
            </a:r>
            <a:r>
              <a:rPr lang="en-US" sz="4400" dirty="0"/>
              <a:t> array </a:t>
            </a:r>
            <a:r>
              <a:rPr lang="en-US" sz="4400" dirty="0" err="1"/>
              <a:t>Numpy</a:t>
            </a:r>
            <a:endParaRPr lang="en-US" sz="4400" dirty="0"/>
          </a:p>
          <a:p>
            <a:pPr lvl="1"/>
            <a:r>
              <a:rPr lang="en-US" sz="4000" b="1" dirty="0" err="1"/>
              <a:t>ndarray.shape</a:t>
            </a:r>
            <a:endParaRPr lang="en-US" sz="4000" b="1" dirty="0"/>
          </a:p>
          <a:p>
            <a:pPr lvl="1"/>
            <a:r>
              <a:rPr lang="en-US" sz="4000" b="1" dirty="0" err="1"/>
              <a:t>ndarray.ndim</a:t>
            </a:r>
            <a:endParaRPr lang="en-US" sz="4000" b="1" dirty="0"/>
          </a:p>
          <a:p>
            <a:pPr lvl="1"/>
            <a:r>
              <a:rPr lang="en-US" sz="4000" b="1" dirty="0" err="1"/>
              <a:t>numpy.itemsize</a:t>
            </a:r>
            <a:endParaRPr lang="en-US" sz="4000" b="1" dirty="0"/>
          </a:p>
          <a:p>
            <a:pPr lvl="1"/>
            <a:r>
              <a:rPr lang="en-US" sz="4000" b="1" dirty="0" err="1"/>
              <a:t>numpy.flags</a:t>
            </a:r>
            <a:endParaRPr lang="en-US" sz="4000" b="1" dirty="0"/>
          </a:p>
          <a:p>
            <a:pPr marL="457200" lvl="1" indent="0">
              <a:buNone/>
            </a:pPr>
            <a:endParaRPr lang="en-US" sz="4000" b="1" dirty="0"/>
          </a:p>
          <a:p>
            <a:pPr lvl="1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2469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– Array </a:t>
            </a:r>
            <a:r>
              <a:rPr lang="en-US" dirty="0" err="1"/>
              <a:t>Atriibutes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695" y="1822573"/>
            <a:ext cx="4044439" cy="4292877"/>
          </a:xfrm>
        </p:spPr>
        <p:txBody>
          <a:bodyPr>
            <a:normAutofit/>
          </a:bodyPr>
          <a:lstStyle/>
          <a:p>
            <a:pPr lvl="1"/>
            <a:r>
              <a:rPr lang="en-US" sz="2800" b="1" dirty="0" err="1"/>
              <a:t>ndarray.shape</a:t>
            </a:r>
            <a:r>
              <a:rPr lang="en-US" sz="2800" b="1" dirty="0"/>
              <a:t> </a:t>
            </a:r>
            <a:r>
              <a:rPr lang="en-US" sz="2800" dirty="0"/>
              <a:t>– </a:t>
            </a:r>
            <a:r>
              <a:rPr lang="en-US" sz="2800" dirty="0" err="1"/>
              <a:t>atribut</a:t>
            </a:r>
            <a:r>
              <a:rPr lang="en-US" sz="2800" dirty="0"/>
              <a:t> array yang </a:t>
            </a:r>
            <a:r>
              <a:rPr lang="en-US" sz="2800" dirty="0" err="1"/>
              <a:t>mengembalikan</a:t>
            </a:r>
            <a:r>
              <a:rPr lang="en-US" sz="2800" dirty="0"/>
              <a:t> tuple yang </a:t>
            </a:r>
            <a:r>
              <a:rPr lang="en-US" sz="2800" dirty="0" err="1"/>
              <a:t>terdiri</a:t>
            </a:r>
            <a:r>
              <a:rPr lang="en-US" sz="2800" dirty="0"/>
              <a:t> </a:t>
            </a:r>
            <a:r>
              <a:rPr lang="en-US" sz="2800" dirty="0" err="1"/>
              <a:t>dimensi</a:t>
            </a:r>
            <a:r>
              <a:rPr lang="en-US" sz="2800" dirty="0"/>
              <a:t> array dan juga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mengubah</a:t>
            </a:r>
            <a:r>
              <a:rPr lang="en-US" sz="2800" dirty="0"/>
              <a:t> </a:t>
            </a:r>
            <a:r>
              <a:rPr lang="en-US" sz="2800" dirty="0" err="1"/>
              <a:t>ukuran</a:t>
            </a:r>
            <a:r>
              <a:rPr lang="en-US" sz="2800" dirty="0"/>
              <a:t> array</a:t>
            </a:r>
          </a:p>
          <a:p>
            <a:pPr marL="457200" lvl="1" indent="0">
              <a:buNone/>
            </a:pPr>
            <a:endParaRPr lang="en-US" sz="2800" b="1" dirty="0"/>
          </a:p>
          <a:p>
            <a:pPr lvl="1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B6517-FCBF-4AF7-970F-309B40F4B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744" y="1485102"/>
            <a:ext cx="4330021" cy="1490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4063FF-1601-494E-910A-22A92F7B5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125" y="2975765"/>
            <a:ext cx="3175505" cy="2191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3D4142-2135-4C88-94EE-8F5DE3F4F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463" y="5202803"/>
            <a:ext cx="2598561" cy="142965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38262-FAC9-4761-8A75-D4595F3B7041}"/>
              </a:ext>
            </a:extLst>
          </p:cNvPr>
          <p:cNvSpPr txBox="1">
            <a:spLocks/>
          </p:cNvSpPr>
          <p:nvPr/>
        </p:nvSpPr>
        <p:spPr>
          <a:xfrm>
            <a:off x="5847349" y="5166104"/>
            <a:ext cx="2598561" cy="2191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219924-808C-48ED-B8D5-7D2CC431DC60}"/>
              </a:ext>
            </a:extLst>
          </p:cNvPr>
          <p:cNvSpPr txBox="1">
            <a:spLocks/>
          </p:cNvSpPr>
          <p:nvPr/>
        </p:nvSpPr>
        <p:spPr>
          <a:xfrm>
            <a:off x="5124409" y="5202803"/>
            <a:ext cx="3175505" cy="142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Reshape function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15520708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– Array </a:t>
            </a:r>
            <a:r>
              <a:rPr lang="en-US" dirty="0" err="1"/>
              <a:t>Atriibutes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695" y="1822574"/>
            <a:ext cx="6101329" cy="951192"/>
          </a:xfrm>
        </p:spPr>
        <p:txBody>
          <a:bodyPr>
            <a:normAutofit fontScale="92500"/>
          </a:bodyPr>
          <a:lstStyle/>
          <a:p>
            <a:pPr lvl="1"/>
            <a:r>
              <a:rPr lang="en-US" sz="2800" b="1" dirty="0" err="1"/>
              <a:t>ndarray.ndim</a:t>
            </a:r>
            <a:r>
              <a:rPr lang="en-US" sz="2800" b="1" dirty="0"/>
              <a:t> </a:t>
            </a:r>
            <a:r>
              <a:rPr lang="en-US" sz="2800" dirty="0"/>
              <a:t>– </a:t>
            </a:r>
            <a:r>
              <a:rPr lang="en-US" sz="2800" dirty="0" err="1"/>
              <a:t>atribut</a:t>
            </a:r>
            <a:r>
              <a:rPr lang="en-US" sz="2800" dirty="0"/>
              <a:t> array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mengembalikan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dimensi</a:t>
            </a:r>
            <a:r>
              <a:rPr lang="en-US" sz="2800" dirty="0"/>
              <a:t> array</a:t>
            </a:r>
          </a:p>
          <a:p>
            <a:pPr marL="457200" lvl="1" indent="0">
              <a:buNone/>
            </a:pPr>
            <a:endParaRPr lang="en-US" sz="2800" b="1" dirty="0"/>
          </a:p>
          <a:p>
            <a:pPr lvl="1"/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85EEFF-43A8-4C5E-A8E3-DAF3968EA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90178"/>
            <a:ext cx="5422984" cy="10776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39A002-9F99-4F16-AE97-3714F25BD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634" y="1822574"/>
            <a:ext cx="27527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281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C12-AD0C-457D-980F-94E12EE3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– Array </a:t>
            </a:r>
            <a:r>
              <a:rPr lang="en-US" dirty="0" err="1"/>
              <a:t>Atriibutes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E590-4C36-4F74-9E84-E2755D07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695" y="1822574"/>
            <a:ext cx="6101329" cy="951192"/>
          </a:xfrm>
        </p:spPr>
        <p:txBody>
          <a:bodyPr>
            <a:normAutofit fontScale="92500"/>
          </a:bodyPr>
          <a:lstStyle/>
          <a:p>
            <a:pPr lvl="1"/>
            <a:r>
              <a:rPr lang="en-US" sz="2800" b="1" dirty="0" err="1"/>
              <a:t>numpy.itemsize</a:t>
            </a:r>
            <a:r>
              <a:rPr lang="en-US" sz="2800" b="1" dirty="0"/>
              <a:t>   </a:t>
            </a:r>
            <a:r>
              <a:rPr lang="en-US" sz="2800" dirty="0"/>
              <a:t>– </a:t>
            </a:r>
            <a:r>
              <a:rPr lang="en-US" sz="2800" dirty="0" err="1"/>
              <a:t>atribut</a:t>
            </a:r>
            <a:r>
              <a:rPr lang="en-US" sz="2800" dirty="0"/>
              <a:t> array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mengembalikan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dimensi</a:t>
            </a:r>
            <a:r>
              <a:rPr lang="en-US" sz="2800" dirty="0"/>
              <a:t> array</a:t>
            </a:r>
          </a:p>
          <a:p>
            <a:pPr marL="457200" lvl="1" indent="0">
              <a:buNone/>
            </a:pPr>
            <a:endParaRPr lang="en-US" sz="2800" b="1" dirty="0"/>
          </a:p>
          <a:p>
            <a:pPr lvl="1"/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39A002-9F99-4F16-AE97-3714F25BD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634" y="1822574"/>
            <a:ext cx="2752725" cy="3400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A58362-433F-466D-B313-75F5C90C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773766"/>
            <a:ext cx="4671324" cy="1461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D1FD32-5923-4F1A-88DF-157A078EB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550011"/>
            <a:ext cx="4671324" cy="134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712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52FB-4471-47BD-A8F7-5DCF3A4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</a:t>
            </a:r>
            <a:r>
              <a:rPr lang="en-US" dirty="0" err="1"/>
              <a:t>Cognitiveclass</a:t>
            </a:r>
            <a:r>
              <a:rPr lang="en-US" dirty="0"/>
              <a:t> </a:t>
            </a:r>
            <a:r>
              <a:rPr lang="en-US" b="0" dirty="0"/>
              <a:t>PY0101EN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B4F7-12B2-4956-955A-AA66E463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Module 5 Lab – Working with 1 D-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Module 5 Lab – Working with 2 D-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01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52FB-4471-47BD-A8F7-5DCF3A4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– </a:t>
            </a:r>
            <a:r>
              <a:rPr lang="it-IT" dirty="0"/>
              <a:t>Review Questions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B4F7-12B2-4956-955A-AA66E463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t-IT" dirty="0"/>
              <a:t>Kerjakan Review Questions Cognitiveclass Module 4 dan Module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8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Membuka</a:t>
            </a:r>
            <a:r>
              <a:rPr lang="en-US" dirty="0"/>
              <a:t> File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BBE57D-B4F7-449F-A145-6FDDB6100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22772"/>
              </p:ext>
            </p:extLst>
          </p:nvPr>
        </p:nvGraphicFramePr>
        <p:xfrm>
          <a:off x="733153" y="1767164"/>
          <a:ext cx="7405007" cy="447079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78799">
                  <a:extLst>
                    <a:ext uri="{9D8B030D-6E8A-4147-A177-3AD203B41FA5}">
                      <a16:colId xmlns:a16="http://schemas.microsoft.com/office/drawing/2014/main" val="513708015"/>
                    </a:ext>
                  </a:extLst>
                </a:gridCol>
                <a:gridCol w="6326208">
                  <a:extLst>
                    <a:ext uri="{9D8B030D-6E8A-4147-A177-3AD203B41FA5}">
                      <a16:colId xmlns:a16="http://schemas.microsoft.com/office/drawing/2014/main" val="981790618"/>
                    </a:ext>
                  </a:extLst>
                </a:gridCol>
              </a:tblGrid>
              <a:tr h="328403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Mode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Deskripsi</a:t>
                      </a:r>
                      <a:endParaRPr lang="en-US" sz="2400" dirty="0"/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527217280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‘r’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Membuka file untuk dibaca. (default)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802976494"/>
                  </a:ext>
                </a:extLst>
              </a:tr>
              <a:tr h="82100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‘w’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Membuka</a:t>
                      </a:r>
                      <a:r>
                        <a:rPr lang="en-US" sz="1600" dirty="0"/>
                        <a:t> file </a:t>
                      </a:r>
                      <a:r>
                        <a:rPr lang="en-US" sz="1600" dirty="0" err="1"/>
                        <a:t>untuk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ditulis</a:t>
                      </a:r>
                      <a:r>
                        <a:rPr lang="en-US" sz="1600" dirty="0"/>
                        <a:t>. </a:t>
                      </a:r>
                      <a:r>
                        <a:rPr lang="en-US" sz="1600" dirty="0" err="1"/>
                        <a:t>Membuat</a:t>
                      </a:r>
                      <a:r>
                        <a:rPr lang="en-US" sz="1600" dirty="0"/>
                        <a:t> file </a:t>
                      </a:r>
                      <a:r>
                        <a:rPr lang="en-US" sz="1600" dirty="0" err="1"/>
                        <a:t>baru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jika</a:t>
                      </a:r>
                      <a:r>
                        <a:rPr lang="en-US" sz="1600" dirty="0"/>
                        <a:t> file </a:t>
                      </a:r>
                      <a:r>
                        <a:rPr lang="en-US" sz="1600" dirty="0" err="1"/>
                        <a:t>belum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tersedia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atau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menimpa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isi</a:t>
                      </a:r>
                      <a:r>
                        <a:rPr lang="en-US" sz="1600" dirty="0"/>
                        <a:t> file </a:t>
                      </a:r>
                      <a:r>
                        <a:rPr lang="en-US" sz="1600" dirty="0" err="1"/>
                        <a:t>jika</a:t>
                      </a:r>
                      <a:r>
                        <a:rPr lang="en-US" sz="1600" dirty="0"/>
                        <a:t> file </a:t>
                      </a:r>
                      <a:r>
                        <a:rPr lang="en-US" sz="1600" dirty="0" err="1"/>
                        <a:t>sudah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ada</a:t>
                      </a:r>
                      <a:endParaRPr lang="en-US" sz="1600" dirty="0"/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2133735614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‘x’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Membuka file untuk pembuatan eksklusif. Jika file sudah ada, maka operasi akan gagal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1223049221"/>
                  </a:ext>
                </a:extLst>
              </a:tr>
              <a:tr h="1067309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‘a’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Membuka file dan menambahkan karakter di ujung file lama (tanpa menghapus isinya). Membuat file baru bila file belum tersedia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3845938110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‘t’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Membuka dalam mode teks. (default)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1089885403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‘b’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Membuka file dalam mode biner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3659028708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‘+’</a:t>
                      </a: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Membuka</a:t>
                      </a:r>
                      <a:r>
                        <a:rPr lang="en-US" sz="1600" dirty="0"/>
                        <a:t> file </a:t>
                      </a:r>
                      <a:r>
                        <a:rPr lang="en-US" sz="1600" dirty="0" err="1"/>
                        <a:t>untuk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diupdate</a:t>
                      </a:r>
                      <a:r>
                        <a:rPr lang="en-US" sz="1600" dirty="0"/>
                        <a:t> (</a:t>
                      </a:r>
                      <a:r>
                        <a:rPr lang="en-US" sz="1600" dirty="0" err="1"/>
                        <a:t>membaca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menulis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288633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0923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F837-FAD0-4925-9B7D-4D5DA5D7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7A71-4F7D-41D4-9241-F563F7E78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https://courses.cognitiveclass.ai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https://www.petanikode.com</a:t>
            </a:r>
            <a:endParaRPr lang="en-US" dirty="0"/>
          </a:p>
          <a:p>
            <a:r>
              <a:rPr lang="en-US" dirty="0"/>
              <a:t>Mueller, John Paul. </a:t>
            </a:r>
            <a:r>
              <a:rPr lang="en-US" i="1" dirty="0"/>
              <a:t>Beginning Programming with Python for Dummies</a:t>
            </a:r>
            <a:r>
              <a:rPr lang="en-US" dirty="0"/>
              <a:t>, John Wiley &amp; Sons, Incorporated, 2014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</a:t>
            </a:r>
            <a:endParaRPr lang="en-US" dirty="0"/>
          </a:p>
          <a:p>
            <a:r>
              <a:rPr lang="en-US" dirty="0"/>
              <a:t>http://pandas.pydata.org/pandas-docs/stable/getting_started/overview.html</a:t>
            </a:r>
          </a:p>
        </p:txBody>
      </p:sp>
    </p:spTree>
    <p:extLst>
      <p:ext uri="{BB962C8B-B14F-4D97-AF65-F5344CB8AC3E}">
        <p14:creationId xmlns:p14="http://schemas.microsoft.com/office/powerpoint/2010/main" val="21461379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Membaca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67164"/>
            <a:ext cx="8515350" cy="4351338"/>
          </a:xfrm>
        </p:spPr>
        <p:txBody>
          <a:bodyPr>
            <a:normAutofit/>
          </a:bodyPr>
          <a:lstStyle/>
          <a:p>
            <a:r>
              <a:rPr lang="en-US" i="1" dirty="0"/>
              <a:t>read(n)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n </a:t>
            </a:r>
            <a:r>
              <a:rPr lang="en-US" dirty="0" err="1"/>
              <a:t>karMetodexakter</a:t>
            </a:r>
            <a:r>
              <a:rPr lang="en-US" dirty="0"/>
              <a:t>. 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file dan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file yang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227F5-1ABA-46B3-85A7-A9F9EBB2E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3108602"/>
            <a:ext cx="76295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5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Menulis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67164"/>
            <a:ext cx="8515350" cy="4351338"/>
          </a:xfrm>
        </p:spPr>
        <p:txBody>
          <a:bodyPr>
            <a:norm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 'w'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filenya</a:t>
            </a:r>
            <a:r>
              <a:rPr lang="en-US" dirty="0"/>
              <a:t>.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juga </a:t>
            </a:r>
            <a:r>
              <a:rPr lang="en-US" dirty="0" err="1"/>
              <a:t>menggunakan</a:t>
            </a:r>
            <a:r>
              <a:rPr lang="en-US" dirty="0"/>
              <a:t> mode 'a'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file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file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menimpa</a:t>
            </a:r>
            <a:r>
              <a:rPr lang="en-US" dirty="0"/>
              <a:t> 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</a:t>
            </a:r>
          </a:p>
          <a:p>
            <a:r>
              <a:rPr lang="en-US" dirty="0"/>
              <a:t>Kita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berhati</a:t>
            </a:r>
            <a:r>
              <a:rPr lang="en-US" dirty="0"/>
              <a:t> –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 'w'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menimpa</a:t>
            </a:r>
            <a:r>
              <a:rPr lang="en-US" dirty="0"/>
              <a:t> file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filenya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 </a:t>
            </a:r>
            <a:r>
              <a:rPr lang="en-US" dirty="0" err="1"/>
              <a:t>Semua</a:t>
            </a:r>
            <a:r>
              <a:rPr lang="en-US" dirty="0"/>
              <a:t> data di file yang </a:t>
            </a:r>
            <a:r>
              <a:rPr lang="en-US" dirty="0" err="1"/>
              <a:t>tertimpa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terhapus</a:t>
            </a:r>
            <a:r>
              <a:rPr lang="en-US" dirty="0"/>
              <a:t> dan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4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4495-12DA-4034-B228-A6AF88B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Menulis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296A-D6A4-4EB7-8055-F04D5BA6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67164"/>
            <a:ext cx="8515350" cy="4351338"/>
          </a:xfrm>
        </p:spPr>
        <p:txBody>
          <a:bodyPr>
            <a:normAutofit/>
          </a:bodyPr>
          <a:lstStyle/>
          <a:p>
            <a:r>
              <a:rPr lang="en-US" dirty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file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write()</a:t>
            </a:r>
            <a:r>
              <a:rPr lang="en-US" dirty="0"/>
              <a:t>. </a:t>
            </a:r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mengambalikan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62D21-29BE-4FC4-9695-F1DC29F7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97" y="3814353"/>
            <a:ext cx="8131855" cy="132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1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1506</TotalTime>
  <Words>1892</Words>
  <Application>Microsoft Office PowerPoint</Application>
  <PresentationFormat>On-screen Show (4:3)</PresentationFormat>
  <Paragraphs>258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HP Simplified</vt:lpstr>
      <vt:lpstr>Office Theme</vt:lpstr>
      <vt:lpstr>PowerPoint Presentation</vt:lpstr>
      <vt:lpstr>Sesi 10 Python (Library and How to Use)</vt:lpstr>
      <vt:lpstr>Reading &amp; Writing Text File</vt:lpstr>
      <vt:lpstr>Membuka File</vt:lpstr>
      <vt:lpstr>Membuka File</vt:lpstr>
      <vt:lpstr>Membuka File</vt:lpstr>
      <vt:lpstr>Membaca File</vt:lpstr>
      <vt:lpstr>Menulis File</vt:lpstr>
      <vt:lpstr>Menulis File</vt:lpstr>
      <vt:lpstr>Menutup File</vt:lpstr>
      <vt:lpstr>Menutup File</vt:lpstr>
      <vt:lpstr>Metode Operasi File</vt:lpstr>
      <vt:lpstr>Library Python</vt:lpstr>
      <vt:lpstr>Python Pandas</vt:lpstr>
      <vt:lpstr>Python Pandas – Environment setup</vt:lpstr>
      <vt:lpstr>Python Pandas – Struktur Data</vt:lpstr>
      <vt:lpstr>Python Pandas - Membuat series</vt:lpstr>
      <vt:lpstr>Python Pandas - Membuat series</vt:lpstr>
      <vt:lpstr>Python Pandas - Membuat series</vt:lpstr>
      <vt:lpstr>Python Pandas - Membuat series</vt:lpstr>
      <vt:lpstr>Python Pandas - Membuat series</vt:lpstr>
      <vt:lpstr>Python Pandas - Membuat series</vt:lpstr>
      <vt:lpstr>Mengakses Data dari Series dengan Posisi</vt:lpstr>
      <vt:lpstr>Mengakses Data dari Series dengan Posisi</vt:lpstr>
      <vt:lpstr>Mengambil Data menggunakan label (Index)</vt:lpstr>
      <vt:lpstr>Mengambil Data menggunakan label (Index)</vt:lpstr>
      <vt:lpstr>Python Pandas - DataFrame</vt:lpstr>
      <vt:lpstr>Python Pandas - DataFrame</vt:lpstr>
      <vt:lpstr>Python Pandas – Membuat DataFrame</vt:lpstr>
      <vt:lpstr>Python Pandas – Membuat DataFrame</vt:lpstr>
      <vt:lpstr>Python Pandas – Membuat DataFrame</vt:lpstr>
      <vt:lpstr>Python Pandas – Membuat DataFrame</vt:lpstr>
      <vt:lpstr>Python Pandas – Membuat DataFrame</vt:lpstr>
      <vt:lpstr>Python Pandas – Membuat DataFrame</vt:lpstr>
      <vt:lpstr>Python Pandas – Membuat DataFrame</vt:lpstr>
      <vt:lpstr>Python Pandas – Membuat DataFrame</vt:lpstr>
      <vt:lpstr>Python Pandas – Membuat DataFrame</vt:lpstr>
      <vt:lpstr>Python Pandas – Membuat DataFrame</vt:lpstr>
      <vt:lpstr>Python Pandas – Column Selection</vt:lpstr>
      <vt:lpstr>Python Pandas – Column Addition</vt:lpstr>
      <vt:lpstr>Python Pandas – Column Deletion</vt:lpstr>
      <vt:lpstr>Python Pandas – Row Selection, Addition, Deletion</vt:lpstr>
      <vt:lpstr>Python Pandas – Row Selection, Addition, Deletion</vt:lpstr>
      <vt:lpstr>Python Pandas – Row Selection, Addition, Deletion</vt:lpstr>
      <vt:lpstr>Python Pandas – Row Selection, Addition, Deletion</vt:lpstr>
      <vt:lpstr>Python Pandas – Row Selection, Addition, Deletion</vt:lpstr>
      <vt:lpstr>Lab – Cognitiveclass PY0101EN</vt:lpstr>
      <vt:lpstr>Python Numpy</vt:lpstr>
      <vt:lpstr>Python Numpy</vt:lpstr>
      <vt:lpstr>Numpy – Ndarray Object</vt:lpstr>
      <vt:lpstr>Contoh</vt:lpstr>
      <vt:lpstr>Numpy – Tipe Data</vt:lpstr>
      <vt:lpstr>Numpy – Tipe Data</vt:lpstr>
      <vt:lpstr>Numpy – Array Atriibutes</vt:lpstr>
      <vt:lpstr>Numpy – Array Atriibutes</vt:lpstr>
      <vt:lpstr>Numpy – Array Atriibutes</vt:lpstr>
      <vt:lpstr>Numpy – Array Atriibutes</vt:lpstr>
      <vt:lpstr>Lab – Cognitiveclass PY0101EN</vt:lpstr>
      <vt:lpstr>Tugas – Review Questions </vt:lpstr>
      <vt:lpstr>Referensi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Diyanatul Husna</cp:lastModifiedBy>
  <cp:revision>129</cp:revision>
  <dcterms:created xsi:type="dcterms:W3CDTF">2019-04-10T03:52:40Z</dcterms:created>
  <dcterms:modified xsi:type="dcterms:W3CDTF">2019-06-23T06:58:44Z</dcterms:modified>
</cp:coreProperties>
</file>