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320" r:id="rId5"/>
    <p:sldId id="319" r:id="rId6"/>
    <p:sldId id="324" r:id="rId7"/>
    <p:sldId id="325" r:id="rId8"/>
    <p:sldId id="326" r:id="rId9"/>
    <p:sldId id="327" r:id="rId10"/>
    <p:sldId id="328" r:id="rId11"/>
    <p:sldId id="330" r:id="rId12"/>
    <p:sldId id="331" r:id="rId13"/>
    <p:sldId id="340" r:id="rId14"/>
    <p:sldId id="342" r:id="rId15"/>
    <p:sldId id="334" r:id="rId16"/>
    <p:sldId id="337" r:id="rId17"/>
    <p:sldId id="336" r:id="rId18"/>
    <p:sldId id="339" r:id="rId19"/>
    <p:sldId id="338" r:id="rId20"/>
    <p:sldId id="343" r:id="rId21"/>
    <p:sldId id="344" r:id="rId22"/>
    <p:sldId id="345" r:id="rId23"/>
    <p:sldId id="346" r:id="rId24"/>
    <p:sldId id="323" r:id="rId25"/>
    <p:sldId id="347" r:id="rId26"/>
    <p:sldId id="348" r:id="rId27"/>
    <p:sldId id="277" r:id="rId28"/>
    <p:sldId id="25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259"/>
            <p14:sldId id="320"/>
            <p14:sldId id="319"/>
            <p14:sldId id="324"/>
            <p14:sldId id="325"/>
            <p14:sldId id="326"/>
            <p14:sldId id="327"/>
            <p14:sldId id="328"/>
            <p14:sldId id="330"/>
            <p14:sldId id="331"/>
            <p14:sldId id="340"/>
            <p14:sldId id="342"/>
            <p14:sldId id="334"/>
            <p14:sldId id="337"/>
            <p14:sldId id="336"/>
            <p14:sldId id="339"/>
            <p14:sldId id="338"/>
            <p14:sldId id="343"/>
            <p14:sldId id="344"/>
            <p14:sldId id="345"/>
            <p14:sldId id="346"/>
            <p14:sldId id="323"/>
            <p14:sldId id="347"/>
            <p14:sldId id="348"/>
            <p14:sldId id="277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yanatul Husna" initials="DH" lastIdx="1" clrIdx="0">
    <p:extLst>
      <p:ext uri="{19B8F6BF-5375-455C-9EA6-DF929625EA0E}">
        <p15:presenceInfo xmlns:p15="http://schemas.microsoft.com/office/powerpoint/2012/main" userId="Diyanatul Hus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Reading Specific Columns &amp;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i="1" dirty="0"/>
              <a:t>read</a:t>
            </a:r>
            <a:r>
              <a:rPr lang="id-ID" dirty="0"/>
              <a:t>_</a:t>
            </a:r>
            <a:r>
              <a:rPr lang="id-ID" i="1" dirty="0"/>
              <a:t>csv</a:t>
            </a:r>
            <a:r>
              <a:rPr lang="id-ID" dirty="0"/>
              <a:t> dari panda library juga dapat digunakan untuk membaca beberapa kolom</a:t>
            </a:r>
            <a:r>
              <a:rPr lang="en-US" dirty="0"/>
              <a:t> dan </a:t>
            </a:r>
            <a:r>
              <a:rPr lang="en-US" dirty="0" err="1"/>
              <a:t>baris</a:t>
            </a:r>
            <a:r>
              <a:rPr lang="id-ID" dirty="0"/>
              <a:t> tertentu. </a:t>
            </a:r>
            <a:endParaRPr lang="en-US" dirty="0"/>
          </a:p>
          <a:p>
            <a:r>
              <a:rPr lang="id-ID" dirty="0"/>
              <a:t>menggunakan metode multi-axes indexing</a:t>
            </a:r>
            <a:r>
              <a:rPr lang="en-US" dirty="0"/>
              <a:t> </a:t>
            </a:r>
            <a:r>
              <a:rPr lang="id-ID" dirty="0"/>
              <a:t>yang disebut .loc () untuk tujuan ini. </a:t>
            </a:r>
            <a:endParaRPr lang="en-US" dirty="0"/>
          </a:p>
          <a:p>
            <a:r>
              <a:rPr lang="id-ID" dirty="0"/>
              <a:t>memilih untuk menampilkan kolom gaji dan nama untuk </a:t>
            </a:r>
            <a:r>
              <a:rPr lang="en-US" dirty="0" err="1"/>
              <a:t>beberapa</a:t>
            </a:r>
            <a:r>
              <a:rPr lang="id-ID" dirty="0"/>
              <a:t> baris.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1C444-86BF-488D-A8F3-3A9BF127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40" y="2186791"/>
            <a:ext cx="4947324" cy="24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7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–Processing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823" y="1845080"/>
            <a:ext cx="4193177" cy="36218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 "ID":["1","2","3","4","5","6","7","8" ],   "Name":["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Rick","Dan","Michelle","Ryan","Gary","Nina","Simon","Guru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],   "Salary":["623.3","515.2","611","729","843.25","578","632.8","722.5"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"StartDate":[ "1/1/2012","9/23/2013","11/15/2014","5/11/2014","3/27/2015","5/21/2013",      "7/30/2013","6/17/2014"],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"Dept":[ "IT","Operations","IT","HR","Finance","IT","Operations","Finance"]}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8F1CF9-6956-4C07-AE87-6D464C3A5A91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3281869" cy="448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Copy file </a:t>
            </a:r>
            <a:r>
              <a:rPr lang="en-US" sz="3200" dirty="0" err="1"/>
              <a:t>disamping</a:t>
            </a:r>
            <a:r>
              <a:rPr lang="en-US" sz="3200" dirty="0"/>
              <a:t> </a:t>
            </a:r>
            <a:r>
              <a:rPr lang="en-US" sz="3200" dirty="0" err="1"/>
              <a:t>kedalam</a:t>
            </a:r>
            <a:r>
              <a:rPr lang="en-US" sz="3200" dirty="0"/>
              <a:t> notepad windows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save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nama</a:t>
            </a:r>
            <a:r>
              <a:rPr lang="en-US" sz="3200" dirty="0"/>
              <a:t> </a:t>
            </a:r>
            <a:r>
              <a:rPr lang="en-US" sz="3200" b="1" dirty="0" err="1"/>
              <a:t>input.json</a:t>
            </a:r>
            <a:r>
              <a:rPr lang="en-US" sz="3200" b="1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i="1" dirty="0"/>
              <a:t>save As All file(*.)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9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Reading a </a:t>
            </a:r>
            <a:r>
              <a:rPr lang="en-US" dirty="0" err="1"/>
              <a:t>JSONFile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lnSpcReduction="10000"/>
          </a:bodyPr>
          <a:lstStyle/>
          <a:p>
            <a:r>
              <a:rPr lang="id-ID" dirty="0"/>
              <a:t>Fungsi </a:t>
            </a:r>
            <a:r>
              <a:rPr lang="id-ID" i="1" dirty="0"/>
              <a:t>read_</a:t>
            </a:r>
            <a:r>
              <a:rPr lang="en-US" i="1" dirty="0"/>
              <a:t>json</a:t>
            </a:r>
            <a:r>
              <a:rPr lang="id-ID" i="1" dirty="0"/>
              <a:t> </a:t>
            </a:r>
            <a:r>
              <a:rPr lang="id-ID" dirty="0"/>
              <a:t>dari panda library digunakan untuk membaca konten file </a:t>
            </a:r>
            <a:r>
              <a:rPr lang="en-US" dirty="0"/>
              <a:t>JSON</a:t>
            </a:r>
            <a:r>
              <a:rPr lang="id-ID" dirty="0"/>
              <a:t> ke dalam lingkungan python sebagai DataFrame panda.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512E8-D474-4EC2-974E-A99823BC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700" y="1690689"/>
            <a:ext cx="5765483" cy="31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Reading Specific Columns and Rows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77C9F7-6AE2-48E0-949C-7E2DD2EE807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2756576" cy="4292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Fungsi </a:t>
            </a:r>
            <a:r>
              <a:rPr lang="id-ID" i="1" dirty="0"/>
              <a:t>read</a:t>
            </a:r>
            <a:r>
              <a:rPr lang="id-ID" dirty="0"/>
              <a:t>_</a:t>
            </a:r>
            <a:r>
              <a:rPr lang="en-US" i="1" dirty="0"/>
              <a:t>json</a:t>
            </a:r>
            <a:r>
              <a:rPr lang="id-ID" dirty="0"/>
              <a:t> dari panda library juga dapat digunakan untuk membaca beberapa kolom</a:t>
            </a:r>
            <a:r>
              <a:rPr lang="en-US" dirty="0"/>
              <a:t> dan </a:t>
            </a:r>
            <a:r>
              <a:rPr lang="en-US" dirty="0" err="1"/>
              <a:t>baris</a:t>
            </a:r>
            <a:r>
              <a:rPr lang="id-ID" dirty="0"/>
              <a:t> tertentu. </a:t>
            </a:r>
            <a:endParaRPr lang="en-US" dirty="0"/>
          </a:p>
          <a:p>
            <a:r>
              <a:rPr lang="id-ID" dirty="0"/>
              <a:t>menggunakan metode multi-axes indexing</a:t>
            </a:r>
            <a:r>
              <a:rPr lang="en-US" dirty="0"/>
              <a:t> </a:t>
            </a:r>
            <a:r>
              <a:rPr lang="id-ID" dirty="0"/>
              <a:t>yang disebut .loc () untuk tujuan ini. </a:t>
            </a:r>
            <a:endParaRPr lang="en-US" dirty="0"/>
          </a:p>
          <a:p>
            <a:r>
              <a:rPr lang="id-ID" dirty="0"/>
              <a:t>memilih untuk menampilkan kolom gaji dan nama untuk </a:t>
            </a:r>
            <a:r>
              <a:rPr lang="en-US" dirty="0" err="1"/>
              <a:t>beberapa</a:t>
            </a:r>
            <a:r>
              <a:rPr lang="id-ID" dirty="0"/>
              <a:t> baris.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E9DBCB-6F78-431B-B711-755A849D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12" y="2050869"/>
            <a:ext cx="5652649" cy="2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3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/>
          <a:lstStyle/>
          <a:p>
            <a:r>
              <a:rPr lang="en-US"/>
              <a:t>Python – Reading a CSV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lnSpcReduction="10000"/>
          </a:bodyPr>
          <a:lstStyle/>
          <a:p>
            <a:r>
              <a:rPr lang="id-ID" dirty="0"/>
              <a:t>Kita juga dapat menerapkan fungsi to_json bersama dengan parameter untuk membaca konten file JSON menjadi catatan individual.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23B00-058B-4BC7-8869-02D42520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06" y="2028384"/>
            <a:ext cx="5573894" cy="19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8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–Processing Excel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D75F1C-6962-45A2-B681-8AE5E03B4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887653"/>
              </p:ext>
            </p:extLst>
          </p:nvPr>
        </p:nvGraphicFramePr>
        <p:xfrm>
          <a:off x="1201781" y="3174275"/>
          <a:ext cx="6322424" cy="2639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839">
                  <a:extLst>
                    <a:ext uri="{9D8B030D-6E8A-4147-A177-3AD203B41FA5}">
                      <a16:colId xmlns:a16="http://schemas.microsoft.com/office/drawing/2014/main" val="856175933"/>
                    </a:ext>
                  </a:extLst>
                </a:gridCol>
                <a:gridCol w="1119839">
                  <a:extLst>
                    <a:ext uri="{9D8B030D-6E8A-4147-A177-3AD203B41FA5}">
                      <a16:colId xmlns:a16="http://schemas.microsoft.com/office/drawing/2014/main" val="4046138989"/>
                    </a:ext>
                  </a:extLst>
                </a:gridCol>
                <a:gridCol w="1119839">
                  <a:extLst>
                    <a:ext uri="{9D8B030D-6E8A-4147-A177-3AD203B41FA5}">
                      <a16:colId xmlns:a16="http://schemas.microsoft.com/office/drawing/2014/main" val="2806573962"/>
                    </a:ext>
                  </a:extLst>
                </a:gridCol>
                <a:gridCol w="1376468">
                  <a:extLst>
                    <a:ext uri="{9D8B030D-6E8A-4147-A177-3AD203B41FA5}">
                      <a16:colId xmlns:a16="http://schemas.microsoft.com/office/drawing/2014/main" val="306439125"/>
                    </a:ext>
                  </a:extLst>
                </a:gridCol>
                <a:gridCol w="1586439">
                  <a:extLst>
                    <a:ext uri="{9D8B030D-6E8A-4147-A177-3AD203B41FA5}">
                      <a16:colId xmlns:a16="http://schemas.microsoft.com/office/drawing/2014/main" val="1702722595"/>
                    </a:ext>
                  </a:extLst>
                </a:gridCol>
              </a:tblGrid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salary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start_date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3304184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623.3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01-01-12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725407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515.2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23-09-13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Operations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0780414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Tusar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15-11-14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2485385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Ryan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11-05-14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3296629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843.25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27-03-15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Finance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0177190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Rasmi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21-05-13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1792968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Pranab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632.8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30-07-13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Operations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2654177"/>
                  </a:ext>
                </a:extLst>
              </a:tr>
              <a:tr h="2932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Guru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722.5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17-06-14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Finance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610054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1A1F95-17E2-4390-8D0B-0444A8B6149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8032024" cy="134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Salin</a:t>
            </a:r>
            <a:r>
              <a:rPr lang="en-US" dirty="0"/>
              <a:t> data file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excel windows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b="1" dirty="0"/>
              <a:t>sheet 1,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input.xlsx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–Processing Excel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1A1F95-17E2-4390-8D0B-0444A8B6149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8032024" cy="1348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Salin</a:t>
            </a:r>
            <a:r>
              <a:rPr lang="en-US" dirty="0"/>
              <a:t> data file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excel windows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b="1" dirty="0"/>
              <a:t>sheet 2 </a:t>
            </a:r>
            <a:r>
              <a:rPr lang="en-US" dirty="0"/>
              <a:t>(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excel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sebelumnya</a:t>
            </a:r>
            <a:r>
              <a:rPr lang="en-US" dirty="0"/>
              <a:t> pada sheet 1)</a:t>
            </a:r>
            <a:r>
              <a:rPr lang="en-US" b="1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input.xlsx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84B2C4-6CDF-4D68-B1B9-E7320EDDD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49346"/>
              </p:ext>
            </p:extLst>
          </p:nvPr>
        </p:nvGraphicFramePr>
        <p:xfrm>
          <a:off x="2037806" y="3318152"/>
          <a:ext cx="4585878" cy="2800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626">
                  <a:extLst>
                    <a:ext uri="{9D8B030D-6E8A-4147-A177-3AD203B41FA5}">
                      <a16:colId xmlns:a16="http://schemas.microsoft.com/office/drawing/2014/main" val="2632871174"/>
                    </a:ext>
                  </a:extLst>
                </a:gridCol>
                <a:gridCol w="1528626">
                  <a:extLst>
                    <a:ext uri="{9D8B030D-6E8A-4147-A177-3AD203B41FA5}">
                      <a16:colId xmlns:a16="http://schemas.microsoft.com/office/drawing/2014/main" val="2261367189"/>
                    </a:ext>
                  </a:extLst>
                </a:gridCol>
                <a:gridCol w="1528626">
                  <a:extLst>
                    <a:ext uri="{9D8B030D-6E8A-4147-A177-3AD203B41FA5}">
                      <a16:colId xmlns:a16="http://schemas.microsoft.com/office/drawing/2014/main" val="831865155"/>
                    </a:ext>
                  </a:extLst>
                </a:gridCol>
              </a:tblGrid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zipcode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7577848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Rick</a:t>
                      </a:r>
                      <a:r>
                        <a:rPr lang="en-US" sz="1800" u="none" strike="noStrike" dirty="0">
                          <a:effectLst/>
                        </a:rPr>
                        <a:t>  </a:t>
                      </a:r>
                      <a:r>
                        <a:rPr lang="en-US" sz="2000" u="none" strike="noStrike" dirty="0">
                          <a:effectLst/>
                        </a:rPr>
                        <a:t>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301224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512938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341255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0199895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Tusar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297704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0464710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Ryan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216650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391611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438700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106508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Rasmi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665100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344503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Pranab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341211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365104"/>
                  </a:ext>
                </a:extLst>
              </a:tr>
              <a:tr h="20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Guru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347480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205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67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Reading a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Fungsi </a:t>
            </a:r>
            <a:r>
              <a:rPr lang="id-ID" i="1" dirty="0"/>
              <a:t>read_csv </a:t>
            </a:r>
            <a:r>
              <a:rPr lang="id-ID" dirty="0"/>
              <a:t>dari panda library digunakan untuk membaca konten file CSV ke dalam lingkungan python sebagai DataFrame panda. </a:t>
            </a:r>
            <a:endParaRPr lang="en-US" dirty="0"/>
          </a:p>
          <a:p>
            <a:r>
              <a:rPr lang="id-ID" dirty="0"/>
              <a:t>Fungsi ini dapat membaca file dari OS dengan menggunakan jalur yang benar ke file.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12104-038C-42FE-ADC7-E2A0073E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323" y="1825624"/>
            <a:ext cx="5439047" cy="26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2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Reading Specific Columns and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Mirip dengan apa yang telah kita lihat di bab sebelumnya untuk membaca file CSV, fungsi read_excel dari panda library juga dapat digunakan untuk membaca beberapa kolom dan baris tertentu. </a:t>
            </a:r>
            <a:endParaRPr lang="en-US" dirty="0"/>
          </a:p>
          <a:p>
            <a:r>
              <a:rPr lang="id-ID" dirty="0"/>
              <a:t>menggunakan metode multi-axes indexing yang disebut .loc () untuk tujuan ini. </a:t>
            </a:r>
            <a:endParaRPr lang="en-US" dirty="0"/>
          </a:p>
          <a:p>
            <a:r>
              <a:rPr lang="id-ID" dirty="0"/>
              <a:t>memilih untuk menampilkan kolom gaji dan nama untuk beberapa baris.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1449E-79F3-4BFF-9D7C-6243956E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027" y="1782809"/>
            <a:ext cx="5489973" cy="21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6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– Reading Multiple Excel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92500" lnSpcReduction="20000"/>
          </a:bodyPr>
          <a:lstStyle/>
          <a:p>
            <a:r>
              <a:rPr lang="id-ID" sz="2000" dirty="0"/>
              <a:t>Beberapa </a:t>
            </a:r>
            <a:r>
              <a:rPr lang="en-US" sz="2000" dirty="0"/>
              <a:t>sheet</a:t>
            </a:r>
            <a:r>
              <a:rPr lang="id-ID" sz="2000" dirty="0"/>
              <a:t> dengan format data yang berbeda juga dapat dibaca dengan menggunakan fungsi read_excel dengan bantuan kelas wrapper bernama ExcelFile. </a:t>
            </a:r>
            <a:endParaRPr lang="en-US" sz="2000" dirty="0"/>
          </a:p>
          <a:p>
            <a:r>
              <a:rPr lang="id-ID" sz="2000" dirty="0"/>
              <a:t>Ini akan membaca beberapa </a:t>
            </a:r>
            <a:r>
              <a:rPr lang="en-US" sz="2000" dirty="0"/>
              <a:t>sheet</a:t>
            </a:r>
            <a:r>
              <a:rPr lang="id-ID" sz="2000" dirty="0"/>
              <a:t> ke dalam memori hanya sekali. </a:t>
            </a:r>
            <a:endParaRPr lang="en-US" sz="2000" dirty="0"/>
          </a:p>
          <a:p>
            <a:r>
              <a:rPr lang="id-ID" sz="2000" dirty="0"/>
              <a:t>Dalam contoh ini kita membaca sheet1 dan sheet2 menjadi dua frame data dan mencetaknya secara individual.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B6EC5-041C-455D-9C42-078722B7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57" y="1705112"/>
            <a:ext cx="51339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1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B470C-8043-4382-B0F0-3E621711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Sesi</a:t>
            </a:r>
            <a:r>
              <a:rPr lang="en-US" dirty="0"/>
              <a:t> 11</a:t>
            </a:r>
            <a:br>
              <a:rPr lang="en-US" dirty="0"/>
            </a:br>
            <a:r>
              <a:rPr lang="en-US" dirty="0"/>
              <a:t>Python </a:t>
            </a:r>
            <a:r>
              <a:rPr lang="en-US" sz="4900" dirty="0"/>
              <a:t>(Input Output)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F87AC-4D08-40D1-9600-B9D759B9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02996"/>
            <a:ext cx="6858000" cy="654803"/>
          </a:xfrm>
        </p:spPr>
        <p:txBody>
          <a:bodyPr/>
          <a:lstStyle/>
          <a:p>
            <a:r>
              <a:rPr lang="en-US" dirty="0"/>
              <a:t>Big Data Analytic</a:t>
            </a:r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616" y="1845080"/>
            <a:ext cx="4799384" cy="36218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"ID":["1","2","3","4","5","6","7","8"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Rick","Dan","Michelle","Ryan","Gary","Nina","Simon","Guru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"Salary":["623.3","515.2","611","729","843.25","578","632.8","722.5"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"StartDate":[ "1/1/2012","9/23/2013","11/15/2014","5/11/2014","3/27/2015","5/21/2013",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"7/30/2013","6/17/2014"],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"Dept":[ "IT","Operations","IT","HR","Finance","IT","Operations","Finance"]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8F1CF9-6956-4C07-AE87-6D464C3A5A91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3281869" cy="448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Copy file </a:t>
            </a:r>
            <a:r>
              <a:rPr lang="en-US" sz="3200" dirty="0" err="1"/>
              <a:t>disamping</a:t>
            </a:r>
            <a:r>
              <a:rPr lang="en-US" sz="3200" dirty="0"/>
              <a:t> </a:t>
            </a:r>
            <a:r>
              <a:rPr lang="en-US" sz="3200" dirty="0" err="1"/>
              <a:t>kedalam</a:t>
            </a:r>
            <a:r>
              <a:rPr lang="en-US" sz="3200" dirty="0"/>
              <a:t> notepad windows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save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nama</a:t>
            </a:r>
            <a:r>
              <a:rPr lang="en-US" sz="3200" dirty="0"/>
              <a:t> </a:t>
            </a:r>
            <a:r>
              <a:rPr lang="en-US" sz="3200" b="1" dirty="0" err="1"/>
              <a:t>input.json</a:t>
            </a:r>
            <a:r>
              <a:rPr lang="en-US" sz="3200" b="1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i="1" dirty="0"/>
              <a:t>save As All file(*.)</a:t>
            </a:r>
          </a:p>
          <a:p>
            <a:r>
              <a:rPr lang="id-ID" sz="3200" dirty="0"/>
              <a:t>menggunakan Sqlite3 sebagai basis data relasional karena sangat ringan dan mudah digunakan. </a:t>
            </a:r>
            <a:endParaRPr lang="en-US" sz="3200" dirty="0"/>
          </a:p>
          <a:p>
            <a:r>
              <a:rPr lang="id-ID" sz="3200" dirty="0"/>
              <a:t>Pertama-tama kita membuat mesin basis data dan kemudian terhubung ke mesin basis data menggunakan fungsi to_sql dari perpustakaan SQLAlchemy.</a:t>
            </a:r>
            <a:br>
              <a:rPr lang="id-ID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300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7644"/>
            <a:ext cx="2397042" cy="951191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– Reading a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16" y="2547256"/>
            <a:ext cx="2756576" cy="4010297"/>
          </a:xfrm>
        </p:spPr>
        <p:txBody>
          <a:bodyPr>
            <a:normAutofit fontScale="85000" lnSpcReduction="10000"/>
          </a:bodyPr>
          <a:lstStyle/>
          <a:p>
            <a:r>
              <a:rPr lang="id-ID" sz="2400" dirty="0"/>
              <a:t>Pada contoh</a:t>
            </a:r>
            <a:r>
              <a:rPr lang="en-US" sz="2400" dirty="0"/>
              <a:t>,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id-ID" sz="2400" dirty="0"/>
              <a:t>tabel relasional dengan menggunakan fungsi to_sql dari dataframe yang sudah dibuat dengan membaca file csv. Kemudian kita menggunakan fungsi read_sql_query dari panda untuk mengeksekusi dan menangkap hasil dari berbagai query SQL.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6214D-5A24-42FB-BFF8-F2CE7346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92" y="517114"/>
            <a:ext cx="6263457" cy="58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9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Inserting Data to Relational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21CE5-4402-426D-A063-9F5AC22C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495"/>
            <a:ext cx="9144000" cy="486681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4D8FCD-F032-4ABF-A88E-2C665A2B22E8}"/>
              </a:ext>
            </a:extLst>
          </p:cNvPr>
          <p:cNvSpPr txBox="1">
            <a:spLocks/>
          </p:cNvSpPr>
          <p:nvPr/>
        </p:nvSpPr>
        <p:spPr>
          <a:xfrm>
            <a:off x="4181746" y="4728755"/>
            <a:ext cx="4779373" cy="2016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Kita juga bisa memasukkan data ke tabel relasional menggunakan fungsi sql.execute yang tersedia di panda. </a:t>
            </a:r>
            <a:endParaRPr lang="en-US" dirty="0"/>
          </a:p>
          <a:p>
            <a:r>
              <a:rPr lang="id-ID" dirty="0"/>
              <a:t>Dalam kode ini</a:t>
            </a:r>
            <a:r>
              <a:rPr lang="en-US" dirty="0"/>
              <a:t>, </a:t>
            </a:r>
            <a:r>
              <a:rPr lang="id-ID" dirty="0"/>
              <a:t>sebelumnya file csv sebagai input data set, simpan dalam tabel relasional dan kemudian masukkan catatan lain menggunakan sql.execute.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4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Deleting Data from Relational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15" y="5362173"/>
            <a:ext cx="8175716" cy="11501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Juga </a:t>
            </a:r>
            <a:r>
              <a:rPr lang="id-ID" dirty="0"/>
              <a:t>dapat menghapus data ke dalam tabel relasional menggunakan fungsi sql.execute yang tersedia di panda. </a:t>
            </a:r>
            <a:endParaRPr lang="en-US" dirty="0"/>
          </a:p>
          <a:p>
            <a:r>
              <a:rPr lang="id-ID" dirty="0"/>
              <a:t>Kode ini menghapus baris berdasarkan kondisi input yang diberikan.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25DBB-D8F4-4E4C-AF7E-3998D18B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1495827"/>
            <a:ext cx="9144000" cy="36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9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Reading the HTML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3304903" cy="4351338"/>
          </a:xfrm>
        </p:spPr>
        <p:txBody>
          <a:bodyPr>
            <a:normAutofit lnSpcReduction="10000"/>
          </a:bodyPr>
          <a:lstStyle/>
          <a:p>
            <a:r>
              <a:rPr lang="id-ID" sz="2400" dirty="0"/>
              <a:t>Dalam contoh di bawah ini </a:t>
            </a:r>
            <a:r>
              <a:rPr lang="en-US" sz="2400" dirty="0" err="1"/>
              <a:t>kita</a:t>
            </a:r>
            <a:r>
              <a:rPr lang="id-ID" sz="2400" dirty="0"/>
              <a:t> membuat permintaan ke url untuk dimuat ke lingkungan python. </a:t>
            </a:r>
            <a:endParaRPr lang="en-US" sz="2400" dirty="0"/>
          </a:p>
          <a:p>
            <a:r>
              <a:rPr lang="id-ID" sz="2400" dirty="0"/>
              <a:t>Kemudian gunakan parameter parser html untuk membaca seluruh file html.</a:t>
            </a:r>
            <a:endParaRPr lang="en-US" sz="2400" dirty="0"/>
          </a:p>
          <a:p>
            <a:r>
              <a:rPr lang="id-ID" sz="2400" dirty="0"/>
              <a:t> Selanjutnya, </a:t>
            </a:r>
            <a:r>
              <a:rPr lang="en-US" sz="2400" dirty="0" err="1"/>
              <a:t>kita</a:t>
            </a:r>
            <a:r>
              <a:rPr lang="id-ID" sz="2400" dirty="0"/>
              <a:t> mencetak beberapa baris pertama dari halaman html.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B6D1A-37F5-4B77-A149-6C726E59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0" y="1598840"/>
            <a:ext cx="495300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9B42B-85B2-4014-9D6E-C9189055C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40" y="5048114"/>
            <a:ext cx="3810000" cy="1438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FE1BA-EB92-4563-9307-991AB311083C}"/>
              </a:ext>
            </a:extLst>
          </p:cNvPr>
          <p:cNvSpPr txBox="1">
            <a:spLocks/>
          </p:cNvSpPr>
          <p:nvPr/>
        </p:nvSpPr>
        <p:spPr>
          <a:xfrm>
            <a:off x="3933553" y="3037115"/>
            <a:ext cx="1905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37AA2C-20EF-4D30-AD38-B9167C869E9B}"/>
              </a:ext>
            </a:extLst>
          </p:cNvPr>
          <p:cNvSpPr txBox="1">
            <a:spLocks/>
          </p:cNvSpPr>
          <p:nvPr/>
        </p:nvSpPr>
        <p:spPr>
          <a:xfrm>
            <a:off x="3933553" y="4718774"/>
            <a:ext cx="1905544" cy="32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Hasil eksekusi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419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Extracting Tag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6797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Kita </a:t>
            </a:r>
            <a:r>
              <a:rPr lang="id-ID" sz="2400" dirty="0"/>
              <a:t>dapat mengekstraksi nilai tag dari instance pertama tag menggunakan kode berikut.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FE1BA-EB92-4563-9307-991AB311083C}"/>
              </a:ext>
            </a:extLst>
          </p:cNvPr>
          <p:cNvSpPr txBox="1">
            <a:spLocks/>
          </p:cNvSpPr>
          <p:nvPr/>
        </p:nvSpPr>
        <p:spPr>
          <a:xfrm>
            <a:off x="3933553" y="3037115"/>
            <a:ext cx="1905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37AA2C-20EF-4D30-AD38-B9167C869E9B}"/>
              </a:ext>
            </a:extLst>
          </p:cNvPr>
          <p:cNvSpPr txBox="1">
            <a:spLocks/>
          </p:cNvSpPr>
          <p:nvPr/>
        </p:nvSpPr>
        <p:spPr>
          <a:xfrm>
            <a:off x="4257322" y="3990574"/>
            <a:ext cx="1905544" cy="32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Hasil eksekusi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E8284-29DD-4C31-8D2B-38889436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30" y="1825625"/>
            <a:ext cx="5511870" cy="2030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D80277-9612-4D25-93BA-355786DD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56" y="4338928"/>
            <a:ext cx="2413661" cy="8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5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Extracting All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37115"/>
            <a:ext cx="2679712" cy="3139848"/>
          </a:xfrm>
        </p:spPr>
        <p:txBody>
          <a:bodyPr>
            <a:normAutofit/>
          </a:bodyPr>
          <a:lstStyle/>
          <a:p>
            <a:r>
              <a:rPr lang="en-US" sz="2400" dirty="0"/>
              <a:t>Kita</a:t>
            </a:r>
            <a:r>
              <a:rPr lang="id-ID" sz="2400" dirty="0"/>
              <a:t> dapat mengekstraksi nilai tag dari semua instance tag menggunakan kode berikut.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FE1BA-EB92-4563-9307-991AB311083C}"/>
              </a:ext>
            </a:extLst>
          </p:cNvPr>
          <p:cNvSpPr txBox="1">
            <a:spLocks/>
          </p:cNvSpPr>
          <p:nvPr/>
        </p:nvSpPr>
        <p:spPr>
          <a:xfrm>
            <a:off x="3933553" y="3037115"/>
            <a:ext cx="1905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37AA2C-20EF-4D30-AD38-B9167C869E9B}"/>
              </a:ext>
            </a:extLst>
          </p:cNvPr>
          <p:cNvSpPr txBox="1">
            <a:spLocks/>
          </p:cNvSpPr>
          <p:nvPr/>
        </p:nvSpPr>
        <p:spPr>
          <a:xfrm>
            <a:off x="4113631" y="3575359"/>
            <a:ext cx="1905544" cy="32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Hasil eksekusi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82579-EBC9-4842-9788-1F998930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21" y="1813806"/>
            <a:ext cx="6112079" cy="163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AD344-0A9F-4F46-826C-5355F7E2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31" y="3946908"/>
            <a:ext cx="25431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837-FAD0-4925-9B7D-4D5DA5D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A71-4F7D-41D4-9241-F563F7E7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</a:t>
            </a:r>
            <a:endParaRPr lang="en-US" dirty="0"/>
          </a:p>
          <a:p>
            <a:r>
              <a:rPr lang="en-US" dirty="0"/>
              <a:t>http://pandas.pydata.org/pandas-docs</a:t>
            </a:r>
          </a:p>
        </p:txBody>
      </p:sp>
    </p:spTree>
    <p:extLst>
      <p:ext uri="{BB962C8B-B14F-4D97-AF65-F5344CB8AC3E}">
        <p14:creationId xmlns:p14="http://schemas.microsoft.com/office/powerpoint/2010/main" val="2146137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–Processing CSV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File JSON menyimpan data sebagai teks dalam format yang dapat dibaca manusia. </a:t>
            </a:r>
            <a:endParaRPr lang="en-US" sz="3200" dirty="0"/>
          </a:p>
          <a:p>
            <a:r>
              <a:rPr lang="id-ID" sz="3200" dirty="0"/>
              <a:t>JSON adalah singkatan dari JavaScript Object Notation.</a:t>
            </a:r>
            <a:endParaRPr lang="en-US" sz="3200" dirty="0"/>
          </a:p>
          <a:p>
            <a:r>
              <a:rPr lang="id-ID" sz="3200" dirty="0"/>
              <a:t>Panda dapat membaca file JSON menggunakan fungsi read_json.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63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–Processing CSV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616" y="1845080"/>
            <a:ext cx="4799384" cy="36218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"ID":["1","2","3","4","5","6","7","8"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Rick","Dan","Michelle","Ryan","Gary","Nina","Simon","Guru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"Salary":["623.3","515.2","611","729","843.25","578","632.8","722.5"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"StartDate":[ "1/1/2012","9/23/2013","11/15/2014","5/11/2014","3/27/2015","5/21/2013",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"7/30/2013","6/17/2014"],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"Dept":[ "IT","Operations","IT","HR","Finance","IT","Operations","Finance"]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8F1CF9-6956-4C07-AE87-6D464C3A5A91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3281869" cy="448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Copy file </a:t>
            </a:r>
            <a:r>
              <a:rPr lang="en-US" sz="3200" dirty="0" err="1"/>
              <a:t>disamping</a:t>
            </a:r>
            <a:r>
              <a:rPr lang="en-US" sz="3200" dirty="0"/>
              <a:t> </a:t>
            </a:r>
            <a:r>
              <a:rPr lang="en-US" sz="3200" dirty="0" err="1"/>
              <a:t>kedalam</a:t>
            </a:r>
            <a:r>
              <a:rPr lang="en-US" sz="3200" dirty="0"/>
              <a:t> notepad windows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save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nama</a:t>
            </a:r>
            <a:r>
              <a:rPr lang="en-US" sz="3200" dirty="0"/>
              <a:t> </a:t>
            </a:r>
            <a:r>
              <a:rPr lang="en-US" sz="3200" b="1" dirty="0" err="1"/>
              <a:t>input.json</a:t>
            </a:r>
            <a:r>
              <a:rPr lang="en-US" sz="3200" b="1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i="1" dirty="0"/>
              <a:t>save As All file(*.)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5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Reading a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Fungsi </a:t>
            </a:r>
            <a:r>
              <a:rPr lang="id-ID" i="1" dirty="0"/>
              <a:t>read_csv </a:t>
            </a:r>
            <a:r>
              <a:rPr lang="id-ID" dirty="0"/>
              <a:t>dari panda library digunakan untuk membaca konten file CSV ke dalam lingkungan python sebagai DataFrame panda. </a:t>
            </a:r>
            <a:endParaRPr lang="en-US" dirty="0"/>
          </a:p>
          <a:p>
            <a:r>
              <a:rPr lang="id-ID" dirty="0"/>
              <a:t>Fungsi ini dapat membaca file dari OS dengan menggunakan jalur yang benar ke file.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8FB3F-C894-4832-BA9D-116262C4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26" y="1669982"/>
            <a:ext cx="5826365" cy="31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0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Reading Specific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i="1" dirty="0"/>
              <a:t>read_csv </a:t>
            </a:r>
            <a:r>
              <a:rPr lang="id-ID" dirty="0"/>
              <a:t>dari panda library </a:t>
            </a:r>
            <a:r>
              <a:rPr lang="en-US" dirty="0"/>
              <a:t>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id-ID" dirty="0"/>
              <a:t>untuk membaca beberapa baris spesifik untuk kolom yang diberikan.</a:t>
            </a:r>
            <a:endParaRPr lang="en-US" dirty="0"/>
          </a:p>
          <a:p>
            <a:r>
              <a:rPr lang="id-ID" dirty="0"/>
              <a:t>hasil dari fungsi </a:t>
            </a:r>
            <a:r>
              <a:rPr lang="id-ID" i="1" dirty="0"/>
              <a:t>read_csv </a:t>
            </a:r>
            <a:r>
              <a:rPr lang="id-ID" dirty="0"/>
              <a:t>menggunakan kode yang ditunjukkan </a:t>
            </a:r>
            <a:r>
              <a:rPr lang="en-US" dirty="0" err="1"/>
              <a:t>disamping</a:t>
            </a:r>
            <a:r>
              <a:rPr lang="id-ID" dirty="0"/>
              <a:t> untuk 5 baris pertama untuk kolom bernama gaji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DC730-D648-4CDC-B56B-1AA40432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68" y="1690689"/>
            <a:ext cx="5373757" cy="27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5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Reading Specific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i="1" dirty="0"/>
              <a:t>read_csv </a:t>
            </a:r>
            <a:r>
              <a:rPr lang="id-ID" dirty="0"/>
              <a:t>dari panda library </a:t>
            </a:r>
            <a:r>
              <a:rPr lang="en-US" dirty="0"/>
              <a:t>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id-ID" dirty="0"/>
              <a:t>untuk membaca beberapa baris spesifik untuk kolom yang diberikan.</a:t>
            </a:r>
            <a:endParaRPr lang="en-US" dirty="0"/>
          </a:p>
          <a:p>
            <a:r>
              <a:rPr lang="id-ID" dirty="0"/>
              <a:t>hasil dari fungsi </a:t>
            </a:r>
            <a:r>
              <a:rPr lang="id-ID" i="1" dirty="0"/>
              <a:t>read_csv </a:t>
            </a:r>
            <a:r>
              <a:rPr lang="id-ID" dirty="0"/>
              <a:t>menggunakan kode yang ditunjukkan </a:t>
            </a:r>
            <a:r>
              <a:rPr lang="en-US" dirty="0" err="1"/>
              <a:t>disamping</a:t>
            </a:r>
            <a:r>
              <a:rPr lang="id-ID" dirty="0"/>
              <a:t> untuk 5 baris pertama untuk kolom bernama gaji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DC730-D648-4CDC-B56B-1AA40432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68" y="1690689"/>
            <a:ext cx="5373757" cy="27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0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– Reading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i="1" dirty="0"/>
              <a:t>read</a:t>
            </a:r>
            <a:r>
              <a:rPr lang="id-ID" dirty="0"/>
              <a:t>_</a:t>
            </a:r>
            <a:r>
              <a:rPr lang="id-ID" i="1" dirty="0"/>
              <a:t>csv</a:t>
            </a:r>
            <a:r>
              <a:rPr lang="id-ID" dirty="0"/>
              <a:t> dari panda library juga dapat digunakan untuk membaca beberapa kolom tertentu. </a:t>
            </a:r>
            <a:endParaRPr lang="en-US" dirty="0"/>
          </a:p>
          <a:p>
            <a:r>
              <a:rPr lang="id-ID" dirty="0"/>
              <a:t>menggunakan metode multi-axes indexing</a:t>
            </a:r>
            <a:r>
              <a:rPr lang="en-US" dirty="0"/>
              <a:t> </a:t>
            </a:r>
            <a:r>
              <a:rPr lang="id-ID" dirty="0"/>
              <a:t>yang disebut .loc () untuk tujuan ini. </a:t>
            </a:r>
            <a:endParaRPr lang="en-US" dirty="0"/>
          </a:p>
          <a:p>
            <a:r>
              <a:rPr lang="id-ID" dirty="0"/>
              <a:t>memilih untuk menampilkan kolom gaji dan nama untuk semua baris.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AA46D-A801-485F-B580-90E4C352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87" y="1825624"/>
            <a:ext cx="5161677" cy="30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Reading Specific Columns &amp;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756576" cy="4292877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Fungsi </a:t>
            </a:r>
            <a:r>
              <a:rPr lang="id-ID" i="1" dirty="0"/>
              <a:t>read</a:t>
            </a:r>
            <a:r>
              <a:rPr lang="id-ID" dirty="0"/>
              <a:t>_</a:t>
            </a:r>
            <a:r>
              <a:rPr lang="id-ID" i="1" dirty="0"/>
              <a:t>csv</a:t>
            </a:r>
            <a:r>
              <a:rPr lang="id-ID" dirty="0"/>
              <a:t> dari panda library juga dapat digunakan untuk membaca beberapa kolom</a:t>
            </a:r>
            <a:r>
              <a:rPr lang="en-US" dirty="0"/>
              <a:t> dan </a:t>
            </a:r>
            <a:r>
              <a:rPr lang="en-US" dirty="0" err="1"/>
              <a:t>baris</a:t>
            </a:r>
            <a:r>
              <a:rPr lang="id-ID" dirty="0"/>
              <a:t> tertentu. </a:t>
            </a:r>
            <a:endParaRPr lang="en-US" dirty="0"/>
          </a:p>
          <a:p>
            <a:r>
              <a:rPr lang="id-ID" dirty="0"/>
              <a:t>menggunakan metode multi-axes indexing</a:t>
            </a:r>
            <a:r>
              <a:rPr lang="en-US" dirty="0"/>
              <a:t> </a:t>
            </a:r>
            <a:r>
              <a:rPr lang="id-ID" dirty="0"/>
              <a:t>yang disebut .loc () untuk tujuan ini. </a:t>
            </a:r>
            <a:endParaRPr lang="en-US" dirty="0"/>
          </a:p>
          <a:p>
            <a:r>
              <a:rPr lang="id-ID" dirty="0"/>
              <a:t>memilih untuk menampilkan kolom gaji dan nama untuk </a:t>
            </a:r>
            <a:r>
              <a:rPr lang="en-US" dirty="0" err="1"/>
              <a:t>beberapa</a:t>
            </a:r>
            <a:r>
              <a:rPr lang="id-ID" dirty="0"/>
              <a:t> baris.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2F7A1-D7B2-44AD-A24B-BB168348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27" y="2103120"/>
            <a:ext cx="5759173" cy="23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</TotalTime>
  <Words>1466</Words>
  <Application>Microsoft Office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Courier New</vt:lpstr>
      <vt:lpstr>HP Simplified</vt:lpstr>
      <vt:lpstr>Office Theme</vt:lpstr>
      <vt:lpstr>PowerPoint Presentation</vt:lpstr>
      <vt:lpstr>Sesi 11 Python (Input Output)</vt:lpstr>
      <vt:lpstr>Python –Processing CSV Data</vt:lpstr>
      <vt:lpstr>Python –Processing CSV Data</vt:lpstr>
      <vt:lpstr>Python – Reading a CSV File</vt:lpstr>
      <vt:lpstr>Python – Reading Specific Rows</vt:lpstr>
      <vt:lpstr>Python – Reading Specific Rows</vt:lpstr>
      <vt:lpstr>Python – Reading Specific Columns</vt:lpstr>
      <vt:lpstr>Python – Reading Specific Columns &amp; Rows</vt:lpstr>
      <vt:lpstr>Python – Reading Specific Columns &amp; Rows</vt:lpstr>
      <vt:lpstr>Python –Processing JSON Data</vt:lpstr>
      <vt:lpstr>Python – Reading a JSONFile</vt:lpstr>
      <vt:lpstr>Python – Reading Specific Columns and Rows</vt:lpstr>
      <vt:lpstr>Python – Reading a CSV File</vt:lpstr>
      <vt:lpstr>Python –Processing Excel Data</vt:lpstr>
      <vt:lpstr>Python –Processing Excel Data</vt:lpstr>
      <vt:lpstr>Python – Reading a excel File</vt:lpstr>
      <vt:lpstr>Python – Reading Specific Columns and Rows</vt:lpstr>
      <vt:lpstr>Python – Reading Multiple Excel Sheets</vt:lpstr>
      <vt:lpstr>Python –Relational Databases</vt:lpstr>
      <vt:lpstr>Python – Reading a CSV File</vt:lpstr>
      <vt:lpstr>Python – Inserting Data to Relational Tables</vt:lpstr>
      <vt:lpstr>Python – Deleting Data from Relational Tables</vt:lpstr>
      <vt:lpstr>Python – Reading the HTML file</vt:lpstr>
      <vt:lpstr>Python – Extracting Tag Value</vt:lpstr>
      <vt:lpstr>Python – Extracting All Tags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Diyanatul Husna</cp:lastModifiedBy>
  <cp:revision>139</cp:revision>
  <dcterms:created xsi:type="dcterms:W3CDTF">2019-04-10T03:52:40Z</dcterms:created>
  <dcterms:modified xsi:type="dcterms:W3CDTF">2019-06-23T07:31:54Z</dcterms:modified>
</cp:coreProperties>
</file>