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56" r:id="rId2"/>
    <p:sldId id="258" r:id="rId3"/>
    <p:sldId id="259" r:id="rId4"/>
    <p:sldId id="278" r:id="rId5"/>
    <p:sldId id="279" r:id="rId6"/>
    <p:sldId id="283" r:id="rId7"/>
    <p:sldId id="284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85" r:id="rId17"/>
    <p:sldId id="286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28" r:id="rId26"/>
    <p:sldId id="327" r:id="rId27"/>
    <p:sldId id="277" r:id="rId28"/>
    <p:sldId id="257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1809D5-9464-4C86-908C-8AC18F72B68A}">
          <p14:sldIdLst/>
        </p14:section>
        <p14:section name="Cover Depan" id="{387B323B-7277-446F-8290-0644BE8971DE}">
          <p14:sldIdLst>
            <p14:sldId id="256"/>
            <p14:sldId id="258"/>
            <p14:sldId id="259"/>
            <p14:sldId id="278"/>
            <p14:sldId id="279"/>
            <p14:sldId id="283"/>
            <p14:sldId id="284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85"/>
            <p14:sldId id="286"/>
            <p14:sldId id="295"/>
            <p14:sldId id="296"/>
            <p14:sldId id="297"/>
            <p14:sldId id="298"/>
            <p14:sldId id="299"/>
            <p14:sldId id="300"/>
            <p14:sldId id="301"/>
            <p14:sldId id="328"/>
            <p14:sldId id="327"/>
            <p14:sldId id="277"/>
          </p14:sldIdLst>
        </p14:section>
        <p14:section name="Cover Penutup" id="{92D7BCFF-D3B8-4529-BEB1-5D5A8DBA1A2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yanatul Husna" initials="DH" lastIdx="1" clrIdx="0">
    <p:extLst>
      <p:ext uri="{19B8F6BF-5375-455C-9EA6-DF929625EA0E}">
        <p15:presenceInfo xmlns:p15="http://schemas.microsoft.com/office/powerpoint/2012/main" userId="Diyanatul Hus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144" autoAdjust="0"/>
  </p:normalViewPr>
  <p:slideViewPr>
    <p:cSldViewPr snapToGrid="0">
      <p:cViewPr varScale="1">
        <p:scale>
          <a:sx n="53" d="100"/>
          <a:sy n="53" d="100"/>
        </p:scale>
        <p:origin x="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B9640-5541-4614-ABEA-497B5509B705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E9C19-B33D-450B-8AD1-189EE8BE5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09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err="1"/>
              <a:t>Pengajar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mendaftar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AWS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instructor.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menggunakna</a:t>
            </a:r>
            <a:r>
              <a:rPr lang="en-US" dirty="0"/>
              <a:t> e-mail </a:t>
            </a:r>
            <a:r>
              <a:rPr lang="en-US" dirty="0" err="1"/>
              <a:t>institusi</a:t>
            </a: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 err="1"/>
              <a:t>Buat</a:t>
            </a:r>
            <a:r>
              <a:rPr lang="en-US" dirty="0"/>
              <a:t> classroom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Add </a:t>
            </a:r>
            <a:r>
              <a:rPr lang="en-US" dirty="0" err="1"/>
              <a:t>mahasiswa-mahasiswa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email </a:t>
            </a:r>
            <a:r>
              <a:rPr lang="en-US" dirty="0" err="1"/>
              <a:t>mereka</a:t>
            </a: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AWS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menginvite</a:t>
            </a:r>
            <a:r>
              <a:rPr lang="en-US" dirty="0"/>
              <a:t> student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signup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E9C19-B33D-450B-8AD1-189EE8BE55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23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E9C19-B33D-450B-8AD1-189EE8BE55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98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E9C19-B33D-450B-8AD1-189EE8BE55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70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E9C19-B33D-450B-8AD1-189EE8BE55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2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E9C19-B33D-450B-8AD1-189EE8BE55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92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E9C19-B33D-450B-8AD1-189EE8BE55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11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E9C19-B33D-450B-8AD1-189EE8BE553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1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E9C19-B33D-450B-8AD1-189EE8BE553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552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E9C19-B33D-450B-8AD1-189EE8BE553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35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E9C19-B33D-450B-8AD1-189EE8BE553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64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E9C19-B33D-450B-8AD1-189EE8BE55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15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E9C19-B33D-450B-8AD1-189EE8BE55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09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E9C19-B33D-450B-8AD1-189EE8BE55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8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E9C19-B33D-450B-8AD1-189EE8BE55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10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E9C19-B33D-450B-8AD1-189EE8BE55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01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E9C19-B33D-450B-8AD1-189EE8BE55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24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E9C19-B33D-450B-8AD1-189EE8BE55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90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E9C19-B33D-450B-8AD1-189EE8BE55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68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0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8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2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8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4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2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2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6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3251" y="742122"/>
            <a:ext cx="9289774" cy="59767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851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BCBC-50EF-4175-83E0-F618B60D431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437420" y="-32039"/>
            <a:ext cx="1591241" cy="7538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E39DBC-BF39-4AA8-A8D4-8190CF567658}"/>
              </a:ext>
            </a:extLst>
          </p:cNvPr>
          <p:cNvSpPr/>
          <p:nvPr userDrawn="1"/>
        </p:nvSpPr>
        <p:spPr>
          <a:xfrm>
            <a:off x="0" y="-32037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18" y="-31599"/>
            <a:ext cx="719456" cy="7500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 userDrawn="1"/>
        </p:nvGrpSpPr>
        <p:grpSpPr>
          <a:xfrm>
            <a:off x="71968" y="6511126"/>
            <a:ext cx="2170463" cy="378419"/>
            <a:chOff x="4279782" y="5408838"/>
            <a:chExt cx="2170463" cy="37841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57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sagemaker/latest/dg/gs-account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ducation/awseducat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314035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2019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894620" y="559632"/>
            <a:ext cx="1591241" cy="7538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7E39DBC-BF39-4AA8-A8D4-8190CF567658}"/>
              </a:ext>
            </a:extLst>
          </p:cNvPr>
          <p:cNvSpPr/>
          <p:nvPr/>
        </p:nvSpPr>
        <p:spPr>
          <a:xfrm>
            <a:off x="457200" y="559634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18" y="560072"/>
            <a:ext cx="719456" cy="75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8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783A-DE42-4FD9-863C-4629DCE8A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2665"/>
            <a:ext cx="8515350" cy="80000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SageMaker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next permissions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A6136-22CB-433F-BE9B-72B8FAA15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83" y="1985554"/>
            <a:ext cx="8830717" cy="375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23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783A-DE42-4FD9-863C-4629DCE8A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2665"/>
            <a:ext cx="8515350" cy="80000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Klik</a:t>
            </a:r>
            <a:r>
              <a:rPr lang="en-US" dirty="0"/>
              <a:t> Next: Tags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5846DA-5039-4469-8FA1-68A44ABC7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1925712"/>
            <a:ext cx="9144000" cy="410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62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783A-DE42-4FD9-863C-4629DCE8A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2665"/>
            <a:ext cx="8515350" cy="80000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Klik</a:t>
            </a:r>
            <a:r>
              <a:rPr lang="en-US" dirty="0"/>
              <a:t> Next: Review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074FF-B63C-48DE-98C3-044B6C864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1998023"/>
            <a:ext cx="9144000" cy="403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45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783A-DE42-4FD9-863C-4629DCE8A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2665"/>
            <a:ext cx="8515350" cy="80000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Input Role name*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role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4CD9F-F1FE-4FE1-B292-49D6392D3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22929"/>
            <a:ext cx="9144000" cy="484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6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783A-DE42-4FD9-863C-4629DCE8A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2665"/>
            <a:ext cx="8515350" cy="800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SageMaker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dibuat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7B153C-C7B6-4F87-89A3-FD31BB3BC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67" y="1802674"/>
            <a:ext cx="9144000" cy="434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75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783A-DE42-4FD9-863C-4629DCE8A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2665"/>
            <a:ext cx="8515350" cy="80000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Copy Role ARN (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logo </a:t>
            </a:r>
            <a:r>
              <a:rPr lang="en-US" dirty="0" err="1"/>
              <a:t>salin</a:t>
            </a:r>
            <a:r>
              <a:rPr lang="en-US" dirty="0"/>
              <a:t>)</a:t>
            </a:r>
          </a:p>
          <a:p>
            <a:r>
              <a:rPr lang="en-US" dirty="0" err="1"/>
              <a:t>Inilah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salin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instance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AF7E4-6AB3-44A4-A65C-13268EC8A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045538"/>
            <a:ext cx="8515350" cy="380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1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783A-DE42-4FD9-863C-4629DCE8A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2665"/>
            <a:ext cx="8515350" cy="8000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6. Create notebook Instance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C67E89-9EA3-4FDD-9672-B6FCF1F97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14" y="1471616"/>
            <a:ext cx="6110947" cy="538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17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783A-DE42-4FD9-863C-4629DCE8A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2665"/>
            <a:ext cx="8515350" cy="8000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6. Create notebook Instance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2D3B49-327A-426E-9241-C2E9ED306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6765"/>
            <a:ext cx="9144000" cy="278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89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783A-DE42-4FD9-863C-4629DCE8A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2665"/>
            <a:ext cx="8515350" cy="8000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Input Notebook instance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721EBD-784A-491C-B0B2-0E06696BA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1802674"/>
            <a:ext cx="9144000" cy="463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45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783A-DE42-4FD9-863C-4629DCE8A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2665"/>
            <a:ext cx="8515350" cy="8000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 Permission and encryption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8EAC3D-5C4D-48A3-A7B6-4C3632296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45" y="1555079"/>
            <a:ext cx="8007531" cy="494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0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DB470C-8043-4382-B0F0-3E621711E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Sesi</a:t>
            </a:r>
            <a:r>
              <a:rPr lang="en-US" dirty="0"/>
              <a:t> 11</a:t>
            </a:r>
            <a:br>
              <a:rPr lang="en-US" dirty="0"/>
            </a:br>
            <a:r>
              <a:rPr lang="en-US" dirty="0"/>
              <a:t>Python </a:t>
            </a:r>
            <a:r>
              <a:rPr lang="en-US" sz="4900" dirty="0"/>
              <a:t>(Input Output)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F4F87AC-4D08-40D1-9600-B9D759B94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602996"/>
            <a:ext cx="6858000" cy="654803"/>
          </a:xfrm>
        </p:spPr>
        <p:txBody>
          <a:bodyPr/>
          <a:lstStyle/>
          <a:p>
            <a:r>
              <a:rPr lang="en-US" dirty="0"/>
              <a:t>Big Data Analytic</a:t>
            </a:r>
          </a:p>
        </p:txBody>
      </p:sp>
    </p:spTree>
    <p:extLst>
      <p:ext uri="{BB962C8B-B14F-4D97-AF65-F5344CB8AC3E}">
        <p14:creationId xmlns:p14="http://schemas.microsoft.com/office/powerpoint/2010/main" val="2589241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783A-DE42-4FD9-863C-4629DCE8A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2665"/>
            <a:ext cx="8515350" cy="8000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 Permission and encryption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8EAC3D-5C4D-48A3-A7B6-4C3632296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45" y="1555079"/>
            <a:ext cx="8007531" cy="494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96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783A-DE42-4FD9-863C-4629DCE8A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2665"/>
            <a:ext cx="8515350" cy="80000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Salin</a:t>
            </a:r>
            <a:r>
              <a:rPr lang="en-US" dirty="0"/>
              <a:t> role ARN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pada step </a:t>
            </a:r>
            <a:r>
              <a:rPr lang="en-US" dirty="0" err="1"/>
              <a:t>sebelumnya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Klik</a:t>
            </a:r>
            <a:r>
              <a:rPr lang="en-US" dirty="0"/>
              <a:t> create notebook instance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949BA4-8127-45BE-B99E-1154F2C07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3" y="1962753"/>
            <a:ext cx="7837714" cy="445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94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783A-DE42-4FD9-863C-4629DCE8A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2665"/>
            <a:ext cx="8515350" cy="80000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Tunggu</a:t>
            </a:r>
            <a:r>
              <a:rPr lang="en-US" dirty="0"/>
              <a:t> 5 – 10 </a:t>
            </a:r>
            <a:r>
              <a:rPr lang="en-US" dirty="0" err="1"/>
              <a:t>menit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status instance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in service </a:t>
            </a:r>
          </a:p>
          <a:p>
            <a:r>
              <a:rPr lang="en-US" dirty="0"/>
              <a:t>Anda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JupyterLab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644599-7A2C-4099-97E7-A7128BBCE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59" y="2054806"/>
            <a:ext cx="8007531" cy="353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45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50D8F7-1DFC-4725-90A2-9FBF50735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52" y="3019707"/>
            <a:ext cx="8242663" cy="125338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6931046-66E2-4752-A94C-02FFB90D8266}"/>
              </a:ext>
            </a:extLst>
          </p:cNvPr>
          <p:cNvSpPr txBox="1">
            <a:spLocks/>
          </p:cNvSpPr>
          <p:nvPr/>
        </p:nvSpPr>
        <p:spPr>
          <a:xfrm>
            <a:off x="628650" y="1028791"/>
            <a:ext cx="8242663" cy="360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Tunggu</a:t>
            </a:r>
            <a:r>
              <a:rPr lang="en-US" sz="2400" dirty="0"/>
              <a:t> 5 – 10 </a:t>
            </a:r>
            <a:r>
              <a:rPr lang="en-US" sz="2400" dirty="0" err="1"/>
              <a:t>menit</a:t>
            </a:r>
            <a:r>
              <a:rPr lang="en-US" sz="2400" dirty="0"/>
              <a:t> </a:t>
            </a:r>
            <a:r>
              <a:rPr lang="en-US" sz="2400" dirty="0" err="1"/>
              <a:t>sampai</a:t>
            </a:r>
            <a:r>
              <a:rPr lang="en-US" sz="2400" dirty="0"/>
              <a:t> status instance </a:t>
            </a:r>
            <a:r>
              <a:rPr lang="en-US" sz="2400" dirty="0" err="1"/>
              <a:t>berubah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in service </a:t>
            </a:r>
          </a:p>
          <a:p>
            <a:r>
              <a:rPr lang="en-US" sz="2400" dirty="0"/>
              <a:t>Anda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Jupyter</a:t>
            </a:r>
            <a:endParaRPr lang="en-US" sz="2400" dirty="0"/>
          </a:p>
          <a:p>
            <a:r>
              <a:rPr lang="en-US" sz="2400" dirty="0" err="1"/>
              <a:t>Klik</a:t>
            </a:r>
            <a:r>
              <a:rPr lang="en-US" sz="2400" dirty="0"/>
              <a:t> New- Pada </a:t>
            </a:r>
            <a:r>
              <a:rPr lang="en-US" sz="2400" dirty="0" err="1"/>
              <a:t>bagian</a:t>
            </a:r>
            <a:r>
              <a:rPr lang="en-US" sz="2400" dirty="0"/>
              <a:t> kernel </a:t>
            </a:r>
            <a:r>
              <a:rPr lang="en-US" sz="2400" dirty="0" err="1"/>
              <a:t>pilih</a:t>
            </a:r>
            <a:r>
              <a:rPr lang="en-US" sz="2400" dirty="0"/>
              <a:t> </a:t>
            </a:r>
            <a:r>
              <a:rPr lang="en-US" sz="2400" b="1" dirty="0"/>
              <a:t>conda_python3</a:t>
            </a:r>
          </a:p>
        </p:txBody>
      </p:sp>
    </p:spTree>
    <p:extLst>
      <p:ext uri="{BB962C8B-B14F-4D97-AF65-F5344CB8AC3E}">
        <p14:creationId xmlns:p14="http://schemas.microsoft.com/office/powerpoint/2010/main" val="1730488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32802A-5D04-4DF0-AA65-B95E3947A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04" y="1994140"/>
            <a:ext cx="7222127" cy="286971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6931046-66E2-4752-A94C-02FFB90D8266}"/>
              </a:ext>
            </a:extLst>
          </p:cNvPr>
          <p:cNvSpPr txBox="1">
            <a:spLocks/>
          </p:cNvSpPr>
          <p:nvPr/>
        </p:nvSpPr>
        <p:spPr>
          <a:xfrm>
            <a:off x="628650" y="1028791"/>
            <a:ext cx="8242663" cy="360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/>
              <a:t>Anda </a:t>
            </a:r>
            <a:r>
              <a:rPr lang="en-US" sz="3200" b="1" dirty="0" err="1"/>
              <a:t>sudah</a:t>
            </a:r>
            <a:r>
              <a:rPr lang="en-US" sz="3200" b="1" dirty="0"/>
              <a:t> </a:t>
            </a:r>
            <a:r>
              <a:rPr lang="en-US" sz="3200" b="1" dirty="0" err="1"/>
              <a:t>bisa</a:t>
            </a:r>
            <a:r>
              <a:rPr lang="en-US" sz="3200" b="1" dirty="0"/>
              <a:t> </a:t>
            </a:r>
            <a:r>
              <a:rPr lang="en-US" sz="3200" b="1" dirty="0" err="1"/>
              <a:t>menjalankan</a:t>
            </a:r>
            <a:r>
              <a:rPr lang="en-US" sz="3200" b="1" dirty="0"/>
              <a:t> program python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12277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A52FB-4471-47BD-A8F7-5DCF3A46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- Mini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2B4F7-12B2-4956-955A-AA66E4634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it-IT" dirty="0"/>
              <a:t>Buatlah Program dengan mengimplesentasikan apa yang sudah dipelajari sejauh ini. Tugas dikerjakan berkelompok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25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A52FB-4471-47BD-A8F7-5DCF3A46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– </a:t>
            </a:r>
            <a:r>
              <a:rPr lang="it-IT" dirty="0"/>
              <a:t>Review Questions DS0105EN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2B4F7-12B2-4956-955A-AA66E4634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it-IT" dirty="0"/>
              <a:t>Kerjakan Review Questions Cognitiveclass Module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85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F837-FAD0-4925-9B7D-4D5DA5D7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7A71-4F7D-41D4-9241-F563F7E78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https://docs.aws.amazon.com/sagemaker/latest/dg/gs-account.html</a:t>
            </a:r>
            <a:endParaRPr lang="en-US" dirty="0"/>
          </a:p>
          <a:p>
            <a:r>
              <a:rPr lang="en-US" dirty="0"/>
              <a:t>https://courses.cognitiveclass.ai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137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SDM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Lt. 4 - 5)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74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4495-12DA-4034-B228-A6AF88B4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Amazon </a:t>
            </a:r>
            <a:r>
              <a:rPr lang="en-US" dirty="0" err="1"/>
              <a:t>Sagemaker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296A-D6A4-4EB7-8055-F04D5BA61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/>
              <a:t>Amazon </a:t>
            </a:r>
            <a:r>
              <a:rPr lang="en-US" sz="3200" dirty="0" err="1"/>
              <a:t>SageMaker</a:t>
            </a:r>
            <a:r>
              <a:rPr lang="en-US" sz="3200" dirty="0"/>
              <a:t> </a:t>
            </a:r>
            <a:r>
              <a:rPr lang="en-US" sz="3200" dirty="0" err="1"/>
              <a:t>memberi</a:t>
            </a:r>
            <a:r>
              <a:rPr lang="en-US" sz="3200" dirty="0"/>
              <a:t> </a:t>
            </a:r>
            <a:r>
              <a:rPr lang="en-US" sz="3200" dirty="0" err="1"/>
              <a:t>setiap</a:t>
            </a:r>
            <a:r>
              <a:rPr lang="en-US" sz="3200" dirty="0"/>
              <a:t> </a:t>
            </a:r>
            <a:r>
              <a:rPr lang="en-US" sz="3200" dirty="0" err="1"/>
              <a:t>pengembang</a:t>
            </a:r>
            <a:r>
              <a:rPr lang="en-US" sz="3200" dirty="0"/>
              <a:t> dan </a:t>
            </a:r>
            <a:r>
              <a:rPr lang="en-US" sz="3200" dirty="0" err="1"/>
              <a:t>ilmuwan</a:t>
            </a:r>
            <a:r>
              <a:rPr lang="en-US" sz="3200" dirty="0"/>
              <a:t> data </a:t>
            </a:r>
            <a:r>
              <a:rPr lang="en-US" sz="3200" dirty="0" err="1"/>
              <a:t>kemampuan</a:t>
            </a:r>
            <a:r>
              <a:rPr lang="en-US" sz="3200" dirty="0"/>
              <a:t> </a:t>
            </a:r>
            <a:r>
              <a:rPr lang="en-US" sz="3200" dirty="0" err="1"/>
              <a:t>membangun</a:t>
            </a:r>
            <a:r>
              <a:rPr lang="en-US" sz="3200" dirty="0"/>
              <a:t>, </a:t>
            </a:r>
            <a:r>
              <a:rPr lang="en-US" sz="3200" dirty="0" err="1"/>
              <a:t>melatih</a:t>
            </a:r>
            <a:r>
              <a:rPr lang="en-US" sz="3200" dirty="0"/>
              <a:t>, dan </a:t>
            </a:r>
            <a:r>
              <a:rPr lang="en-US" sz="3200" dirty="0" err="1"/>
              <a:t>menerapkan</a:t>
            </a:r>
            <a:r>
              <a:rPr lang="en-US" sz="3200" dirty="0"/>
              <a:t> model machine learning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cepat</a:t>
            </a:r>
            <a:r>
              <a:rPr lang="en-US" sz="3200" dirty="0"/>
              <a:t>. </a:t>
            </a:r>
          </a:p>
          <a:p>
            <a:r>
              <a:rPr lang="en-US" sz="3200" dirty="0"/>
              <a:t>Amazon </a:t>
            </a:r>
            <a:r>
              <a:rPr lang="en-US" sz="3200" dirty="0" err="1"/>
              <a:t>SageMaker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layanan</a:t>
            </a:r>
            <a:r>
              <a:rPr lang="en-US" sz="3200" dirty="0"/>
              <a:t> yang </a:t>
            </a:r>
            <a:r>
              <a:rPr lang="en-US" sz="3200" dirty="0" err="1"/>
              <a:t>dikelola</a:t>
            </a:r>
            <a:r>
              <a:rPr lang="en-US" sz="3200" dirty="0"/>
              <a:t> </a:t>
            </a:r>
            <a:r>
              <a:rPr lang="en-US" sz="3200" dirty="0" err="1"/>
              <a:t>sepenuhnya</a:t>
            </a:r>
            <a:r>
              <a:rPr lang="en-US" sz="3200" dirty="0"/>
              <a:t> dan </a:t>
            </a:r>
            <a:r>
              <a:rPr lang="en-US" sz="3200" dirty="0" err="1"/>
              <a:t>menangani</a:t>
            </a:r>
            <a:r>
              <a:rPr lang="en-US" sz="3200" dirty="0"/>
              <a:t> </a:t>
            </a:r>
            <a:r>
              <a:rPr lang="en-US" sz="3200" dirty="0" err="1"/>
              <a:t>seluruh</a:t>
            </a:r>
            <a:r>
              <a:rPr lang="en-US" sz="3200" dirty="0"/>
              <a:t> </a:t>
            </a:r>
            <a:r>
              <a:rPr lang="en-US" sz="3200" dirty="0" err="1"/>
              <a:t>alur</a:t>
            </a:r>
            <a:r>
              <a:rPr lang="en-US" sz="3200" dirty="0"/>
              <a:t> </a:t>
            </a:r>
            <a:r>
              <a:rPr lang="en-US" sz="3200" dirty="0" err="1"/>
              <a:t>kerja</a:t>
            </a:r>
            <a:r>
              <a:rPr lang="en-US" sz="3200" dirty="0"/>
              <a:t> machine learning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melabeli</a:t>
            </a:r>
            <a:r>
              <a:rPr lang="en-US" sz="3200" dirty="0"/>
              <a:t> </a:t>
            </a:r>
            <a:r>
              <a:rPr lang="en-US" sz="3200" dirty="0" err="1"/>
              <a:t>serta</a:t>
            </a:r>
            <a:r>
              <a:rPr lang="en-US" sz="3200" dirty="0"/>
              <a:t> </a:t>
            </a:r>
            <a:r>
              <a:rPr lang="en-US" sz="3200" dirty="0" err="1"/>
              <a:t>mempersiapkan</a:t>
            </a:r>
            <a:r>
              <a:rPr lang="en-US" sz="3200" dirty="0"/>
              <a:t> data, </a:t>
            </a:r>
            <a:r>
              <a:rPr lang="en-US" sz="3200" dirty="0" err="1"/>
              <a:t>memilih</a:t>
            </a:r>
            <a:r>
              <a:rPr lang="en-US" sz="3200" dirty="0"/>
              <a:t> </a:t>
            </a:r>
            <a:r>
              <a:rPr lang="en-US" sz="3200" dirty="0" err="1"/>
              <a:t>algoritma</a:t>
            </a:r>
            <a:r>
              <a:rPr lang="en-US" sz="3200" dirty="0"/>
              <a:t>, </a:t>
            </a:r>
            <a:r>
              <a:rPr lang="en-US" sz="3200" dirty="0" err="1"/>
              <a:t>melatih</a:t>
            </a:r>
            <a:r>
              <a:rPr lang="en-US" sz="3200" dirty="0"/>
              <a:t> model, </a:t>
            </a:r>
            <a:r>
              <a:rPr lang="en-US" sz="3200" dirty="0" err="1"/>
              <a:t>menyetel</a:t>
            </a:r>
            <a:r>
              <a:rPr lang="en-US" sz="3200" dirty="0"/>
              <a:t>, juga </a:t>
            </a:r>
            <a:r>
              <a:rPr lang="en-US" sz="3200" dirty="0" err="1"/>
              <a:t>mengoptimalkannya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penerapan</a:t>
            </a:r>
            <a:r>
              <a:rPr lang="en-US" sz="3200" dirty="0"/>
              <a:t>, </a:t>
            </a:r>
            <a:r>
              <a:rPr lang="en-US" sz="3200" dirty="0" err="1"/>
              <a:t>membuat</a:t>
            </a:r>
            <a:r>
              <a:rPr lang="en-US" sz="3200" dirty="0"/>
              <a:t> </a:t>
            </a:r>
            <a:r>
              <a:rPr lang="en-US" sz="3200" dirty="0" err="1"/>
              <a:t>prediksi</a:t>
            </a:r>
            <a:r>
              <a:rPr lang="en-US" sz="3200" dirty="0"/>
              <a:t>, dan </a:t>
            </a:r>
            <a:r>
              <a:rPr lang="en-US" sz="3200" dirty="0" err="1"/>
              <a:t>mengambil</a:t>
            </a:r>
            <a:r>
              <a:rPr lang="en-US" sz="3200" dirty="0"/>
              <a:t> </a:t>
            </a:r>
            <a:r>
              <a:rPr lang="en-US" sz="3200" dirty="0" err="1"/>
              <a:t>tindakan</a:t>
            </a:r>
            <a:r>
              <a:rPr lang="en-US" sz="3200" dirty="0"/>
              <a:t>. </a:t>
            </a:r>
          </a:p>
          <a:p>
            <a:r>
              <a:rPr lang="en-US" sz="3200" dirty="0"/>
              <a:t>Model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masuk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dirty="0" err="1"/>
              <a:t>tahap</a:t>
            </a:r>
            <a:r>
              <a:rPr lang="en-US" sz="3200" dirty="0"/>
              <a:t> </a:t>
            </a:r>
            <a:r>
              <a:rPr lang="en-US" sz="3200" dirty="0" err="1"/>
              <a:t>produksi</a:t>
            </a:r>
            <a:r>
              <a:rPr lang="en-US" sz="3200" dirty="0"/>
              <a:t> </a:t>
            </a:r>
            <a:r>
              <a:rPr lang="en-US" sz="3200" dirty="0" err="1"/>
              <a:t>lebih</a:t>
            </a:r>
            <a:r>
              <a:rPr lang="en-US" sz="3200" dirty="0"/>
              <a:t> </a:t>
            </a:r>
            <a:r>
              <a:rPr lang="en-US" sz="3200" dirty="0" err="1"/>
              <a:t>cepat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jauh</a:t>
            </a:r>
            <a:r>
              <a:rPr lang="en-US" sz="3200" dirty="0"/>
              <a:t> </a:t>
            </a:r>
            <a:r>
              <a:rPr lang="en-US" sz="3200" dirty="0" err="1"/>
              <a:t>lebih</a:t>
            </a:r>
            <a:r>
              <a:rPr lang="en-US" sz="3200" dirty="0"/>
              <a:t> </a:t>
            </a:r>
            <a:r>
              <a:rPr lang="en-US" sz="3200" dirty="0" err="1"/>
              <a:t>sedikit</a:t>
            </a:r>
            <a:r>
              <a:rPr lang="en-US" sz="3200" dirty="0"/>
              <a:t> </a:t>
            </a:r>
            <a:r>
              <a:rPr lang="en-US" sz="3200" dirty="0" err="1"/>
              <a:t>usaha</a:t>
            </a:r>
            <a:r>
              <a:rPr lang="en-US" sz="3200" dirty="0"/>
              <a:t> dan </a:t>
            </a:r>
            <a:r>
              <a:rPr lang="en-US" sz="3200" dirty="0" err="1"/>
              <a:t>biaya</a:t>
            </a:r>
            <a:r>
              <a:rPr lang="en-US" sz="3200" dirty="0"/>
              <a:t> yang </a:t>
            </a:r>
            <a:r>
              <a:rPr lang="en-US" sz="3200" dirty="0" err="1"/>
              <a:t>lebih</a:t>
            </a:r>
            <a:r>
              <a:rPr lang="en-US" sz="3200" dirty="0"/>
              <a:t> </a:t>
            </a:r>
            <a:r>
              <a:rPr lang="en-US" sz="3200" dirty="0" err="1"/>
              <a:t>rendah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634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4495-12DA-4034-B228-A6AF88B4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Amazon </a:t>
            </a:r>
            <a:r>
              <a:rPr lang="en-US" dirty="0" err="1"/>
              <a:t>Sagemaker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296A-D6A4-4EB7-8055-F04D5BA61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sz="3200" dirty="0"/>
              <a:t>Amazon SageMaker adalah layanan pembelajaran mesin yang dikelola sepenuhnya</a:t>
            </a:r>
            <a:endParaRPr lang="en-US" sz="3200" dirty="0"/>
          </a:p>
          <a:p>
            <a:r>
              <a:rPr lang="en-US" sz="3200" dirty="0"/>
              <a:t>I</a:t>
            </a:r>
            <a:r>
              <a:rPr lang="id-ID" sz="3200" dirty="0"/>
              <a:t>lmuwan dan pengembang data dapat dengan cepat dan mudah membangun dan melatih model pembelajaran mesin, dan kemudian secara langsung menyebarkannya ke lingkungan hosting yang siap-produksi. </a:t>
            </a:r>
            <a:endParaRPr lang="en-US" sz="3200" dirty="0"/>
          </a:p>
          <a:p>
            <a:r>
              <a:rPr lang="en-US" sz="3200" dirty="0" err="1"/>
              <a:t>Sagemaker</a:t>
            </a:r>
            <a:r>
              <a:rPr lang="id-ID" sz="3200" dirty="0"/>
              <a:t> menyediakan</a:t>
            </a:r>
            <a:r>
              <a:rPr lang="en-US" sz="3200" dirty="0"/>
              <a:t> integrase </a:t>
            </a:r>
            <a:r>
              <a:rPr lang="en-US" sz="3200" dirty="0" err="1"/>
              <a:t>Jupyter</a:t>
            </a:r>
            <a:r>
              <a:rPr lang="en-US" sz="3200" dirty="0"/>
              <a:t> notebook instances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kemudahan</a:t>
            </a:r>
            <a:r>
              <a:rPr lang="en-US" sz="3200" dirty="0"/>
              <a:t> </a:t>
            </a:r>
            <a:r>
              <a:rPr lang="en-US" sz="3200" dirty="0" err="1"/>
              <a:t>akses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dirty="0" err="1"/>
              <a:t>sumber</a:t>
            </a:r>
            <a:r>
              <a:rPr lang="en-US" sz="3200" dirty="0"/>
              <a:t> data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eksplorasi</a:t>
            </a:r>
            <a:r>
              <a:rPr lang="en-US" sz="3200" dirty="0"/>
              <a:t> dan </a:t>
            </a:r>
            <a:r>
              <a:rPr lang="en-US" sz="3200" dirty="0" err="1"/>
              <a:t>analisis</a:t>
            </a:r>
            <a:r>
              <a:rPr lang="en-US" sz="3200" dirty="0"/>
              <a:t>, </a:t>
            </a:r>
            <a:r>
              <a:rPr lang="en-US" sz="3200" dirty="0" err="1"/>
              <a:t>sehinggga</a:t>
            </a:r>
            <a:r>
              <a:rPr lang="en-US" sz="3200" dirty="0"/>
              <a:t>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perlu</a:t>
            </a:r>
            <a:r>
              <a:rPr lang="en-US" sz="3200" dirty="0"/>
              <a:t> </a:t>
            </a:r>
            <a:r>
              <a:rPr lang="en-US" sz="3200" dirty="0" err="1"/>
              <a:t>mengelola</a:t>
            </a:r>
            <a:r>
              <a:rPr lang="en-US" sz="3200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64133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4495-12DA-4034-B228-A6AF88B4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Amazon </a:t>
            </a:r>
            <a:r>
              <a:rPr lang="en-US" dirty="0" err="1"/>
              <a:t>Sagemaker</a:t>
            </a:r>
            <a:r>
              <a:rPr lang="en-US" dirty="0"/>
              <a:t> – Step by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296A-D6A4-4EB7-8055-F04D5BA61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dirty="0" err="1"/>
              <a:t>Buat</a:t>
            </a:r>
            <a:r>
              <a:rPr lang="en-US" sz="3200" dirty="0"/>
              <a:t> </a:t>
            </a:r>
            <a:r>
              <a:rPr lang="en-US" sz="3200" dirty="0" err="1"/>
              <a:t>akun</a:t>
            </a:r>
            <a:r>
              <a:rPr lang="en-US" sz="3200" dirty="0"/>
              <a:t> AWS educate </a:t>
            </a:r>
            <a:r>
              <a:rPr lang="en-US" sz="3200" dirty="0" err="1"/>
              <a:t>melalui</a:t>
            </a:r>
            <a:r>
              <a:rPr lang="en-US" sz="3200" dirty="0"/>
              <a:t> </a:t>
            </a:r>
            <a:r>
              <a:rPr lang="en-US" sz="3200" dirty="0">
                <a:hlinkClick r:id="rId3"/>
              </a:rPr>
              <a:t>https://aws.amazon.com/education/awseducate/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Setelah </a:t>
            </a:r>
            <a:r>
              <a:rPr lang="en-US" sz="3200" dirty="0" err="1"/>
              <a:t>menerima</a:t>
            </a:r>
            <a:r>
              <a:rPr lang="en-US" sz="3200" dirty="0"/>
              <a:t> </a:t>
            </a:r>
            <a:r>
              <a:rPr lang="en-US" sz="3200" dirty="0" err="1"/>
              <a:t>validasi</a:t>
            </a:r>
            <a:r>
              <a:rPr lang="en-US" sz="3200" dirty="0"/>
              <a:t> email </a:t>
            </a:r>
            <a:r>
              <a:rPr lang="en-US" sz="3200" dirty="0" err="1"/>
              <a:t>dari</a:t>
            </a:r>
            <a:r>
              <a:rPr lang="en-US" sz="3200" dirty="0"/>
              <a:t> AWS, </a:t>
            </a:r>
            <a:r>
              <a:rPr lang="en-US" sz="3200" dirty="0" err="1"/>
              <a:t>akun</a:t>
            </a:r>
            <a:r>
              <a:rPr lang="en-US" sz="3200" dirty="0"/>
              <a:t> </a:t>
            </a:r>
            <a:r>
              <a:rPr lang="en-US" sz="3200" dirty="0" err="1"/>
              <a:t>sudah</a:t>
            </a:r>
            <a:r>
              <a:rPr lang="en-US" sz="3200" dirty="0"/>
              <a:t> </a:t>
            </a:r>
            <a:r>
              <a:rPr lang="en-US" sz="3200" dirty="0" err="1"/>
              <a:t>bisa</a:t>
            </a:r>
            <a:r>
              <a:rPr lang="en-US" sz="3200" dirty="0"/>
              <a:t> </a:t>
            </a:r>
            <a:r>
              <a:rPr lang="en-US" sz="3200" dirty="0" err="1"/>
              <a:t>digunakan</a:t>
            </a:r>
            <a:endParaRPr lang="en-US" sz="3200" dirty="0"/>
          </a:p>
          <a:p>
            <a:pPr marL="514350" indent="-514350">
              <a:buAutoNum type="arabicPeriod"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39957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783A-DE42-4FD9-863C-4629DCE8A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2665"/>
            <a:ext cx="8515350" cy="8000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Klik</a:t>
            </a:r>
            <a:r>
              <a:rPr lang="en-US" dirty="0"/>
              <a:t> AWS Educate Starter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74E991-1EA9-4A5F-9AB1-C06138BA9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37806"/>
            <a:ext cx="8294914" cy="462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7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783A-DE42-4FD9-863C-4629DCE8A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2665"/>
            <a:ext cx="8515350" cy="8000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AWS Console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FAE3A1-81E7-4CC8-970B-CBF19C17F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581557"/>
            <a:ext cx="7302137" cy="494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47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783A-DE42-4FD9-863C-4629DCE8A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6470"/>
            <a:ext cx="8515350" cy="96424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5. Create IAM role</a:t>
            </a:r>
          </a:p>
          <a:p>
            <a:pPr marL="0" indent="0">
              <a:buNone/>
            </a:pP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notebook instance,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role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ADBE6-D582-478F-AD91-4B1A8AA03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979" y="2100709"/>
            <a:ext cx="6966041" cy="43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9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783A-DE42-4FD9-863C-4629DCE8A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2665"/>
            <a:ext cx="8515350" cy="8000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role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C79E72-DDFB-49E6-923B-4158B0496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50" y="1683525"/>
            <a:ext cx="7720149" cy="460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48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4822</TotalTime>
  <Words>517</Words>
  <Application>Microsoft Office PowerPoint</Application>
  <PresentationFormat>On-screen Show (4:3)</PresentationFormat>
  <Paragraphs>86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HP Simplified</vt:lpstr>
      <vt:lpstr>Wingdings</vt:lpstr>
      <vt:lpstr>Office Theme</vt:lpstr>
      <vt:lpstr>PowerPoint Presentation</vt:lpstr>
      <vt:lpstr>Sesi 11 Python (Input Output)</vt:lpstr>
      <vt:lpstr>Amazon Sagemaker</vt:lpstr>
      <vt:lpstr>Amazon Sagemaker</vt:lpstr>
      <vt:lpstr>Amazon Sagemaker – Step by Step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 - Mini Project</vt:lpstr>
      <vt:lpstr>Tugas – Review Questions DS0105EN</vt:lpstr>
      <vt:lpstr>Referensi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Jamal Hardy</dc:creator>
  <cp:lastModifiedBy>Diyanatul Husna</cp:lastModifiedBy>
  <cp:revision>160</cp:revision>
  <dcterms:created xsi:type="dcterms:W3CDTF">2019-04-10T03:52:40Z</dcterms:created>
  <dcterms:modified xsi:type="dcterms:W3CDTF">2019-06-23T07:20:45Z</dcterms:modified>
</cp:coreProperties>
</file>