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298" r:id="rId52"/>
    <p:sldId id="25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98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robots.txt" TargetMode="External"/><Relationship Id="rId2" Type="http://schemas.openxmlformats.org/officeDocument/2006/relationships/hyperlink" Target="http://www.ebay.com/robots.tx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app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twitter.com/en/app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cobonzanini.com/2015/03/02/mining-twitter-data-with-python-part-1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A618-3E90-4305-9A64-3EE879ED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Web Crawlers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F534-F1FF-455D-B8BF-128DB64F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memperdalam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i="1" dirty="0"/>
              <a:t>Data Crawling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Web crawling</a:t>
            </a:r>
            <a:r>
              <a:rPr lang="en-US" dirty="0"/>
              <a:t>.</a:t>
            </a:r>
          </a:p>
          <a:p>
            <a:r>
              <a:rPr lang="en-US" i="1" dirty="0"/>
              <a:t>Web crawling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website yang </a:t>
            </a:r>
            <a:r>
              <a:rPr lang="en-US" dirty="0" err="1"/>
              <a:t>ada</a:t>
            </a:r>
            <a:r>
              <a:rPr lang="en-US" dirty="0"/>
              <a:t> di Internet.</a:t>
            </a:r>
          </a:p>
          <a:p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web crawling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web crawlers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4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908D-3174-419D-B2C1-8D8EA05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Web Crawlers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BC78-C61F-4179-B156-C3F1650E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700" i="1" dirty="0"/>
              <a:t>Web crawler</a:t>
            </a:r>
            <a:r>
              <a:rPr lang="en-US" sz="2700" dirty="0"/>
              <a:t> </a:t>
            </a:r>
            <a:r>
              <a:rPr lang="en-US" sz="2700" dirty="0" err="1"/>
              <a:t>adalah</a:t>
            </a:r>
            <a:r>
              <a:rPr lang="en-US" sz="2700" dirty="0"/>
              <a:t> </a:t>
            </a:r>
          </a:p>
          <a:p>
            <a:pPr lvl="1"/>
            <a:r>
              <a:rPr lang="en-US" sz="2700" dirty="0" err="1"/>
              <a:t>sebuah</a:t>
            </a:r>
            <a:r>
              <a:rPr lang="en-US" sz="2700" dirty="0"/>
              <a:t> proses </a:t>
            </a:r>
            <a:r>
              <a:rPr lang="en-US" sz="2700" dirty="0" err="1"/>
              <a:t>atau</a:t>
            </a:r>
            <a:r>
              <a:rPr lang="en-US" sz="2700" dirty="0"/>
              <a:t> program yang </a:t>
            </a:r>
            <a:r>
              <a:rPr lang="en-US" sz="2700" dirty="0" err="1"/>
              <a:t>digunakan</a:t>
            </a:r>
            <a:r>
              <a:rPr lang="en-US" sz="2700" dirty="0"/>
              <a:t> oleh </a:t>
            </a:r>
            <a:r>
              <a:rPr lang="en-US" sz="2700" dirty="0" err="1"/>
              <a:t>mesin</a:t>
            </a:r>
            <a:r>
              <a:rPr lang="en-US" sz="2700" dirty="0"/>
              <a:t> </a:t>
            </a:r>
            <a:r>
              <a:rPr lang="en-US" sz="2700" dirty="0" err="1"/>
              <a:t>pencari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mengunduh</a:t>
            </a:r>
            <a:r>
              <a:rPr lang="en-US" sz="2700" dirty="0"/>
              <a:t> </a:t>
            </a:r>
            <a:r>
              <a:rPr lang="en-US" sz="2700" dirty="0" err="1"/>
              <a:t>halaman-halaman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web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diproses</a:t>
            </a:r>
            <a:r>
              <a:rPr lang="en-US" sz="2700" dirty="0"/>
              <a:t> </a:t>
            </a:r>
            <a:r>
              <a:rPr lang="en-US" sz="2700" dirty="0" err="1"/>
              <a:t>lebih</a:t>
            </a:r>
            <a:r>
              <a:rPr lang="en-US" sz="2700" dirty="0"/>
              <a:t> </a:t>
            </a:r>
            <a:r>
              <a:rPr lang="en-US" sz="2700" dirty="0" err="1"/>
              <a:t>lanjut</a:t>
            </a:r>
            <a:r>
              <a:rPr lang="en-US" sz="2700" dirty="0"/>
              <a:t> </a:t>
            </a:r>
            <a:r>
              <a:rPr lang="en-US" sz="2700" dirty="0" err="1"/>
              <a:t>dalam</a:t>
            </a:r>
            <a:r>
              <a:rPr lang="en-US" sz="2700" dirty="0"/>
              <a:t> </a:t>
            </a:r>
            <a:r>
              <a:rPr lang="en-US" sz="2700" dirty="0" err="1"/>
              <a:t>membuat</a:t>
            </a:r>
            <a:r>
              <a:rPr lang="en-US" sz="2700" dirty="0"/>
              <a:t> index web. </a:t>
            </a:r>
          </a:p>
          <a:p>
            <a:pPr lvl="2"/>
            <a:r>
              <a:rPr lang="en-US" sz="2700" dirty="0"/>
              <a:t>Index web </a:t>
            </a:r>
            <a:r>
              <a:rPr lang="en-US" sz="2700" dirty="0" err="1"/>
              <a:t>kemudian</a:t>
            </a:r>
            <a:r>
              <a:rPr lang="en-US" sz="2700" dirty="0"/>
              <a:t> </a:t>
            </a:r>
            <a:r>
              <a:rPr lang="en-US" sz="2700" dirty="0" err="1"/>
              <a:t>digunakan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mempercepat</a:t>
            </a:r>
            <a:r>
              <a:rPr lang="en-US" sz="2700" dirty="0"/>
              <a:t> proses </a:t>
            </a:r>
            <a:r>
              <a:rPr lang="en-US" sz="2700" dirty="0" err="1"/>
              <a:t>pencarian</a:t>
            </a:r>
            <a:r>
              <a:rPr lang="en-US" sz="2700" dirty="0"/>
              <a:t> </a:t>
            </a:r>
            <a:r>
              <a:rPr lang="en-US" sz="2700" dirty="0" err="1"/>
              <a:t>informasi</a:t>
            </a:r>
            <a:r>
              <a:rPr lang="en-US" sz="2700" dirty="0"/>
              <a:t> di Internet.</a:t>
            </a:r>
          </a:p>
          <a:p>
            <a:pPr lvl="1"/>
            <a:r>
              <a:rPr lang="en-US" sz="2700" dirty="0" err="1"/>
              <a:t>sebuah</a:t>
            </a:r>
            <a:r>
              <a:rPr lang="en-US" sz="2700" dirty="0"/>
              <a:t> program </a:t>
            </a:r>
            <a:r>
              <a:rPr lang="en-US" sz="2700" dirty="0" err="1"/>
              <a:t>atau</a:t>
            </a:r>
            <a:r>
              <a:rPr lang="en-US" sz="2700" dirty="0"/>
              <a:t> script </a:t>
            </a:r>
            <a:r>
              <a:rPr lang="en-US" sz="2700" dirty="0" err="1"/>
              <a:t>otomatis</a:t>
            </a:r>
            <a:r>
              <a:rPr lang="en-US" sz="2700" dirty="0"/>
              <a:t> yang </a:t>
            </a:r>
            <a:r>
              <a:rPr lang="en-US" sz="2700" dirty="0" err="1"/>
              <a:t>merambah</a:t>
            </a:r>
            <a:r>
              <a:rPr lang="en-US" sz="2700" dirty="0"/>
              <a:t> website di internet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cara</a:t>
            </a:r>
            <a:r>
              <a:rPr lang="en-US" sz="2700" dirty="0"/>
              <a:t> yang </a:t>
            </a:r>
            <a:r>
              <a:rPr lang="en-US" sz="2700" dirty="0" err="1"/>
              <a:t>terstruktur</a:t>
            </a:r>
            <a:r>
              <a:rPr lang="en-US" sz="2700" dirty="0"/>
              <a:t>.</a:t>
            </a:r>
          </a:p>
          <a:p>
            <a:pPr lvl="1"/>
            <a:r>
              <a:rPr lang="en-US" sz="2700" dirty="0"/>
              <a:t>juga </a:t>
            </a:r>
            <a:r>
              <a:rPr lang="en-US" sz="2700" dirty="0" err="1"/>
              <a:t>dikenal</a:t>
            </a:r>
            <a:r>
              <a:rPr lang="en-US" sz="2700" dirty="0"/>
              <a:t> </a:t>
            </a:r>
            <a:r>
              <a:rPr lang="en-US" sz="2700" dirty="0" err="1"/>
              <a:t>sebagai</a:t>
            </a:r>
            <a:r>
              <a:rPr lang="en-US" sz="2700" dirty="0"/>
              <a:t> </a:t>
            </a:r>
            <a:r>
              <a:rPr lang="en-US" sz="2700" dirty="0" err="1"/>
              <a:t>aplikasi</a:t>
            </a:r>
            <a:r>
              <a:rPr lang="en-US" sz="2700" dirty="0"/>
              <a:t> </a:t>
            </a:r>
            <a:r>
              <a:rPr lang="en-US" sz="2700" i="1" dirty="0"/>
              <a:t>web spider</a:t>
            </a:r>
            <a:r>
              <a:rPr lang="en-US" sz="2700" dirty="0"/>
              <a:t> dan </a:t>
            </a:r>
            <a:r>
              <a:rPr lang="en-US" sz="2700" i="1" dirty="0"/>
              <a:t>web robots</a:t>
            </a:r>
            <a:r>
              <a:rPr lang="en-US" sz="2700" dirty="0"/>
              <a:t>.</a:t>
            </a:r>
          </a:p>
          <a:p>
            <a:pPr lvl="1"/>
            <a:r>
              <a:rPr lang="en-US" sz="2700" dirty="0" err="1"/>
              <a:t>Istilah</a:t>
            </a:r>
            <a:r>
              <a:rPr lang="en-US" sz="2700" dirty="0"/>
              <a:t> lain yang </a:t>
            </a:r>
            <a:r>
              <a:rPr lang="en-US" sz="2700" dirty="0" err="1"/>
              <a:t>jarang</a:t>
            </a:r>
            <a:r>
              <a:rPr lang="en-US" sz="2700" dirty="0"/>
              <a:t> </a:t>
            </a:r>
            <a:r>
              <a:rPr lang="en-US" sz="2700" dirty="0" err="1"/>
              <a:t>digunakan</a:t>
            </a:r>
            <a:r>
              <a:rPr lang="en-US" sz="2700" dirty="0"/>
              <a:t>: </a:t>
            </a:r>
            <a:r>
              <a:rPr lang="en-US" sz="2700" i="1" dirty="0"/>
              <a:t>ants</a:t>
            </a:r>
            <a:r>
              <a:rPr lang="en-US" sz="2700" dirty="0"/>
              <a:t>, </a:t>
            </a:r>
            <a:r>
              <a:rPr lang="en-US" sz="2700" i="1" dirty="0"/>
              <a:t>bots</a:t>
            </a:r>
            <a:r>
              <a:rPr lang="en-US" sz="2700" dirty="0"/>
              <a:t> dan </a:t>
            </a:r>
            <a:r>
              <a:rPr lang="en-US" sz="2700" i="1" dirty="0"/>
              <a:t>worms.</a:t>
            </a:r>
            <a:endParaRPr lang="en-US" sz="2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9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F1BD-27C7-451A-AE7C-7094ECDB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Web Crawlers </a:t>
            </a:r>
            <a:r>
              <a:rPr lang="en-US" dirty="0"/>
              <a:t>(3)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C050-5C4B-4583-97BE-C8F9149A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Web crawlers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Internet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segudang</a:t>
            </a:r>
            <a:r>
              <a:rPr lang="en-US" dirty="0"/>
              <a:t> website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website di Internet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E7C46-6D67-42F7-BCBA-3D64AC1F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15" y="3792337"/>
            <a:ext cx="6019800" cy="28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1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243-7C56-41F5-B179-109E078C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C177-FF55-4064-9A4A-2CE593EE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Web crawler</a:t>
            </a:r>
            <a:r>
              <a:rPr lang="en-US" dirty="0"/>
              <a:t> </a:t>
            </a:r>
            <a:r>
              <a:rPr lang="en-US" dirty="0" err="1"/>
              <a:t>mengawali</a:t>
            </a:r>
            <a:r>
              <a:rPr lang="en-US" dirty="0"/>
              <a:t> proses </a:t>
            </a:r>
            <a:r>
              <a:rPr lang="en-US" dirty="0" err="1"/>
              <a:t>dari</a:t>
            </a:r>
            <a:r>
              <a:rPr lang="en-US" dirty="0"/>
              <a:t> daftar URL website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seeds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website di </a:t>
            </a:r>
            <a:r>
              <a:rPr lang="en-US" dirty="0" err="1"/>
              <a:t>dalam</a:t>
            </a:r>
            <a:r>
              <a:rPr lang="en-US" dirty="0"/>
              <a:t> daftar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hyperlinks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website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menambahkannya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daftar URL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,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crawl frontier</a:t>
            </a:r>
            <a:r>
              <a:rPr lang="en-US" dirty="0"/>
              <a:t>.</a:t>
            </a:r>
          </a:p>
          <a:p>
            <a:r>
              <a:rPr lang="en-US" dirty="0"/>
              <a:t>URL </a:t>
            </a:r>
            <a:r>
              <a:rPr lang="en-US" dirty="0" err="1"/>
              <a:t>dari</a:t>
            </a:r>
            <a:r>
              <a:rPr lang="en-US" dirty="0"/>
              <a:t> daftar </a:t>
            </a:r>
            <a:r>
              <a:rPr lang="en-US" i="1" dirty="0"/>
              <a:t>crawl frontier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seeds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kunjungan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yang sudah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4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9C2C-D010-4EC4-B221-0F066BA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i="1" dirty="0"/>
              <a:t>Web Crawling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5CA2-2E77-4276-8897-D30B7E3A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Web crawlers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algorima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277A41-F57A-4838-8F23-1A85E610C4A6}"/>
              </a:ext>
            </a:extLst>
          </p:cNvPr>
          <p:cNvSpPr txBox="1">
            <a:spLocks/>
          </p:cNvSpPr>
          <p:nvPr/>
        </p:nvSpPr>
        <p:spPr>
          <a:xfrm>
            <a:off x="1000125" y="2434624"/>
            <a:ext cx="7772400" cy="411413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 fontScale="62500" lnSpcReduction="20000"/>
          </a:bodyPr>
          <a:lstStyle>
            <a:lvl1pPr marL="231775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73088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4863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23938" indent="-2190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25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queue (Q) with initial set of known URL’s.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Until Q empty or page or time limit exhausted: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Pop URL, L, from front of Q.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If L is not an HTML page (.gif, .jpeg, 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.pdf, .ppt…)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exit loop.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If already visited L, continue loop(get next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Download page, P, for L.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If cannot download P (e.g. 404 error, robot excluded)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exit  loop, 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else.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Index P (e.g. add to inverted index or store cached copy).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Parse P to obtain list of new links N.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Append N to the end of Q.</a:t>
            </a:r>
          </a:p>
        </p:txBody>
      </p:sp>
    </p:spTree>
    <p:extLst>
      <p:ext uri="{BB962C8B-B14F-4D97-AF65-F5344CB8AC3E}">
        <p14:creationId xmlns:p14="http://schemas.microsoft.com/office/powerpoint/2010/main" val="282640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6B89-5BF7-4FB5-88B8-98A8C6AF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i="1" dirty="0"/>
              <a:t>Web Crawling 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0C7B-6B40-4545-9571-7B7E4F68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i="1" dirty="0"/>
              <a:t>web crawler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graph index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 descr="F:\extra\web crawler\Section10.0_files\image001.gif">
            <a:extLst>
              <a:ext uri="{FF2B5EF4-FFF2-40B4-BE49-F238E27FC236}">
                <a16:creationId xmlns:a16="http://schemas.microsoft.com/office/drawing/2014/main" id="{A10DFA05-646F-4429-9CEB-4E11DCA1C22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1762" y="2521257"/>
            <a:ext cx="5574437" cy="399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528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463E-FD46-4695-ADDD-0BA43C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4F43-653F-42D4-9B93-7D3C8059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/>
              <a:t>juga bisa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.</a:t>
            </a:r>
          </a:p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directed graph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vertices</a:t>
            </a:r>
            <a:r>
              <a:rPr lang="en-US" dirty="0"/>
              <a:t> dan hyperlinks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edges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Analisa </a:t>
            </a:r>
            <a:r>
              <a:rPr lang="en-US" i="1" dirty="0"/>
              <a:t>directed graph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graph traversal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graph traversal</a:t>
            </a:r>
            <a:r>
              <a:rPr lang="en-US" dirty="0"/>
              <a:t>, </a:t>
            </a:r>
            <a:r>
              <a:rPr lang="en-US" i="1" dirty="0"/>
              <a:t>nodes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vertices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dan </a:t>
            </a:r>
            <a:r>
              <a:rPr lang="en-US" i="1" dirty="0"/>
              <a:t>directed edges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6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88FA-2C29-4D0C-A06C-92DFF22D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BA90-7538-4DD4-B874-740584A0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Breadth-First Search Traversal</a:t>
            </a:r>
          </a:p>
          <a:p>
            <a:pPr lvl="1"/>
            <a:r>
              <a:rPr lang="en-US" dirty="0"/>
              <a:t>Depth-First Search Traversal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EAC-B284-4E43-A07A-E8BB9426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5097-6C86-4023-B0F8-E382B07E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Breadth-First Traversal</a:t>
            </a:r>
          </a:p>
          <a:p>
            <a:pPr lvl="1"/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sembarang</a:t>
            </a:r>
            <a:r>
              <a:rPr lang="en-US" sz="2000" dirty="0"/>
              <a:t> </a:t>
            </a:r>
            <a:r>
              <a:rPr lang="en-US" sz="2000" i="1" dirty="0"/>
              <a:t>graph</a:t>
            </a:r>
            <a:r>
              <a:rPr lang="en-US" sz="2000" dirty="0"/>
              <a:t> dan </a:t>
            </a:r>
            <a:r>
              <a:rPr lang="en-US" sz="2000" dirty="0" err="1"/>
              <a:t>sekumpulan</a:t>
            </a:r>
            <a:r>
              <a:rPr lang="en-US" sz="2000" dirty="0"/>
              <a:t> </a:t>
            </a:r>
            <a:r>
              <a:rPr lang="en-US" sz="2000" i="1" dirty="0"/>
              <a:t>seeds</a:t>
            </a:r>
            <a:r>
              <a:rPr lang="en-US" sz="2000" dirty="0"/>
              <a:t>, </a:t>
            </a:r>
            <a:r>
              <a:rPr lang="en-US" sz="2000" i="1" dirty="0"/>
              <a:t>graph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bisa </a:t>
            </a:r>
            <a:r>
              <a:rPr lang="en-US" sz="2000" dirty="0" err="1"/>
              <a:t>dilalui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:</a:t>
            </a:r>
          </a:p>
          <a:p>
            <a:pPr marL="1030288" lvl="2" indent="-457200">
              <a:buFont typeface="+mj-lt"/>
              <a:buAutoNum type="arabicPeriod"/>
            </a:pPr>
            <a:r>
              <a:rPr lang="en-US" dirty="0"/>
              <a:t>Masukkan daftar URL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seeds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antrean</a:t>
            </a:r>
            <a:r>
              <a:rPr lang="en-US" dirty="0"/>
              <a:t>;</a:t>
            </a:r>
          </a:p>
          <a:p>
            <a:pPr marL="1030288" lvl="2" indent="-457200">
              <a:buFont typeface="+mj-lt"/>
              <a:buAutoNum type="arabicPeriod"/>
            </a:pPr>
            <a:r>
              <a:rPr lang="en-US" dirty="0" err="1"/>
              <a:t>Persiapkan</a:t>
            </a:r>
            <a:r>
              <a:rPr lang="en-US" dirty="0"/>
              <a:t> daftar </a:t>
            </a:r>
            <a:r>
              <a:rPr lang="en-US" i="1" dirty="0"/>
              <a:t>nodes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(daftar ini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);</a:t>
            </a:r>
          </a:p>
          <a:p>
            <a:pPr marL="1030288" lvl="2" indent="-457200">
              <a:buFont typeface="+mj-lt"/>
              <a:buAutoNum type="arabicPeriod"/>
            </a:pP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antrean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data URL:</a:t>
            </a:r>
          </a:p>
          <a:p>
            <a:pPr marL="1249363" lvl="3" indent="-457200">
              <a:buFont typeface="+mj-lt"/>
              <a:buAutoNum type="alphaLcPeriod"/>
            </a:pP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antrean</a:t>
            </a:r>
            <a:r>
              <a:rPr lang="en-US" dirty="0"/>
              <a:t>;</a:t>
            </a:r>
          </a:p>
          <a:p>
            <a:pPr marL="1249363" lvl="3" indent="-457200">
              <a:buFont typeface="+mj-lt"/>
              <a:buAutoNum type="alphaL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daftar </a:t>
            </a:r>
            <a:r>
              <a:rPr lang="en-US" i="1" dirty="0"/>
              <a:t>node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.</a:t>
            </a:r>
          </a:p>
          <a:p>
            <a:pPr marL="1249363" lvl="3" indent="-457200">
              <a:buFont typeface="+mj-lt"/>
              <a:buAutoNum type="alphaL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edge</a:t>
            </a:r>
            <a:r>
              <a:rPr lang="en-US" dirty="0"/>
              <a:t>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node </a:t>
            </a:r>
            <a:r>
              <a:rPr lang="en-US" dirty="0" err="1"/>
              <a:t>tersebut</a:t>
            </a:r>
            <a:r>
              <a:rPr lang="en-US" dirty="0"/>
              <a:t>:</a:t>
            </a:r>
          </a:p>
          <a:p>
            <a:pPr marL="1535113" lvl="4" indent="-514350">
              <a:buFont typeface="+mj-lt"/>
              <a:buAutoNum type="romanL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pada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i="1" dirty="0"/>
              <a:t>edge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daftar </a:t>
            </a:r>
            <a:r>
              <a:rPr lang="en-US" i="1" dirty="0"/>
              <a:t>node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i="1" dirty="0"/>
              <a:t> </a:t>
            </a:r>
            <a:r>
              <a:rPr lang="en-US" dirty="0" err="1"/>
              <a:t>atau</a:t>
            </a:r>
            <a:r>
              <a:rPr lang="en-US" dirty="0"/>
              <a:t> sudah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antrean</a:t>
            </a:r>
            <a:r>
              <a:rPr lang="en-US" dirty="0"/>
              <a:t>,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apa-apa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edge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;</a:t>
            </a:r>
          </a:p>
          <a:p>
            <a:pPr marL="1535113" lvl="4" indent="-514350">
              <a:buFont typeface="+mj-lt"/>
              <a:buAutoNum type="romanLcPeriod"/>
            </a:pP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 pada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i="1" dirty="0"/>
              <a:t>edge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antrean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8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429F-5280-4F49-8920-F9922D85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462D-5D09-4F20-8EA5-4255425B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breadth-first crawlers:</a:t>
            </a:r>
          </a:p>
          <a:p>
            <a:endParaRPr lang="en-US" dirty="0"/>
          </a:p>
        </p:txBody>
      </p:sp>
      <p:pic>
        <p:nvPicPr>
          <p:cNvPr id="4" name="Content Placeholder 3" descr="spider1">
            <a:extLst>
              <a:ext uri="{FF2B5EF4-FFF2-40B4-BE49-F238E27FC236}">
                <a16:creationId xmlns:a16="http://schemas.microsoft.com/office/drawing/2014/main" id="{8AEB6940-049B-45F4-8CFF-2EB081FA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0023" y="2266573"/>
            <a:ext cx="6260977" cy="417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53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609C-4EDB-4CCB-98C2-2070C6914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Sesi</a:t>
            </a:r>
            <a:r>
              <a:rPr lang="en-US" dirty="0"/>
              <a:t> 13</a:t>
            </a:r>
            <a:br>
              <a:rPr lang="en-US" dirty="0"/>
            </a:br>
            <a:r>
              <a:rPr lang="en-US" dirty="0"/>
              <a:t>Data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5A4A4-DF61-4BDA-8AD9-A018A67BB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08395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3931-4267-4619-8423-18CBEFE2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CBCA-8BA8-4222-A8C0-26ECAF31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depth-first search (DFS):</a:t>
            </a:r>
          </a:p>
          <a:p>
            <a:pPr lvl="1"/>
            <a:r>
              <a:rPr lang="en-US" dirty="0" err="1"/>
              <a:t>Ambil</a:t>
            </a:r>
            <a:r>
              <a:rPr lang="en-US" dirty="0"/>
              <a:t> link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Kunjungi</a:t>
            </a:r>
            <a:r>
              <a:rPr lang="en-US" dirty="0"/>
              <a:t> link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ambil</a:t>
            </a:r>
            <a:r>
              <a:rPr lang="en-US" dirty="0"/>
              <a:t> link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link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Kunjungi</a:t>
            </a:r>
            <a:r>
              <a:rPr lang="en-US" dirty="0"/>
              <a:t> link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level </a:t>
            </a:r>
            <a:r>
              <a:rPr lang="en-US" dirty="0" err="1"/>
              <a:t>sebelumnya</a:t>
            </a:r>
            <a:r>
              <a:rPr lang="en-US" dirty="0"/>
              <a:t> dan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30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68A7-7F3A-4D9C-93B2-F56D9C82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C252-2F31-4BE4-95F0-4EBC5682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depth-first traversal:</a:t>
            </a:r>
          </a:p>
          <a:p>
            <a:endParaRPr lang="en-US" dirty="0"/>
          </a:p>
        </p:txBody>
      </p:sp>
      <p:pic>
        <p:nvPicPr>
          <p:cNvPr id="4" name="Content Placeholder 3" descr="spider1">
            <a:extLst>
              <a:ext uri="{FF2B5EF4-FFF2-40B4-BE49-F238E27FC236}">
                <a16:creationId xmlns:a16="http://schemas.microsoft.com/office/drawing/2014/main" id="{A04586E1-DB7E-4CB5-BC16-A6E28722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225" y="2197099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941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A236-E17D-4891-B1D5-924CCEF8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/>
              <a:t>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A2F0-6235-4F34-86DD-DFC95B22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 vs Breadth-First:</a:t>
            </a:r>
          </a:p>
          <a:p>
            <a:pPr lvl="1"/>
            <a:r>
              <a:rPr lang="en-US" dirty="0"/>
              <a:t>Depth-First </a:t>
            </a:r>
            <a:r>
              <a:rPr lang="en-US" dirty="0" err="1"/>
              <a:t>bekerja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vertices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edge</a:t>
            </a:r>
            <a:endParaRPr lang="en-US" dirty="0"/>
          </a:p>
          <a:p>
            <a:pPr lvl="2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edge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i="1" dirty="0"/>
              <a:t>vertices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endParaRPr lang="en-US" dirty="0"/>
          </a:p>
          <a:p>
            <a:pPr lvl="2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optimal</a:t>
            </a:r>
          </a:p>
          <a:p>
            <a:pPr lvl="2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di banding Breadth-First</a:t>
            </a:r>
          </a:p>
          <a:p>
            <a:pPr lvl="3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i="1" dirty="0"/>
              <a:t>node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awasi</a:t>
            </a:r>
            <a:endParaRPr lang="en-US" dirty="0"/>
          </a:p>
          <a:p>
            <a:pPr lvl="3"/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  <a:p>
            <a:pPr lvl="1"/>
            <a:r>
              <a:rPr lang="en-US" dirty="0"/>
              <a:t>Breadth-First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alternative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teliti</a:t>
            </a:r>
            <a:endParaRPr lang="en-US" dirty="0"/>
          </a:p>
          <a:p>
            <a:pPr lvl="2"/>
            <a:r>
              <a:rPr lang="en-US" dirty="0" err="1"/>
              <a:t>Lengkap</a:t>
            </a:r>
            <a:r>
              <a:rPr lang="en-US" dirty="0"/>
              <a:t> dan optimal</a:t>
            </a:r>
          </a:p>
          <a:p>
            <a:pPr lvl="2"/>
            <a:r>
              <a:rPr lang="en-US" dirty="0" err="1"/>
              <a:t>Membutuhkan</a:t>
            </a:r>
            <a:r>
              <a:rPr lang="en-US" dirty="0"/>
              <a:t> memory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8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DE95-2BCB-48B7-873F-8F6179AE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9A21-412F-471A-A137-6D599405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i="1" dirty="0"/>
              <a:t>search engine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855F9-38EC-4108-84FC-CC398B96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5634" y="2274208"/>
            <a:ext cx="6749249" cy="414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7942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C855-8E44-4A38-9C13-3B5A1599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0726-7797-4108-94A3-1A34A660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0A565C7F-63EB-492A-911D-1F912E74D7E1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1926454" y="2459114"/>
            <a:ext cx="6646046" cy="4017885"/>
            <a:chOff x="336" y="1143"/>
            <a:chExt cx="4224" cy="30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3B966B-DC67-480E-801C-07D231F03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776"/>
              <a:ext cx="336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www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0599DF-AB05-4414-B740-95C99B33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776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DNS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B54345-8094-431F-A9D3-20CA619B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00"/>
              <a:ext cx="480" cy="1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Fetch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344DD5-3281-4829-BB54-6D6269E00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68"/>
              <a:ext cx="384" cy="13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dirty="0"/>
                <a:t>Parse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979D57-B52C-44BD-9B01-DE4ABF8C2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57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Content</a:t>
              </a:r>
            </a:p>
            <a:p>
              <a:pPr algn="ctr"/>
              <a:r>
                <a:rPr lang="en-US" altLang="zh-TW"/>
                <a:t>Seen?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1A7B97-D39A-497E-AF11-4044E6E86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52"/>
              <a:ext cx="57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URL</a:t>
              </a:r>
            </a:p>
            <a:p>
              <a:pPr algn="ctr"/>
              <a:r>
                <a:rPr lang="en-US" altLang="zh-TW"/>
                <a:t>Filter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8DB5FA-A49F-4FEE-84F9-40A3E2DB6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52"/>
              <a:ext cx="57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/>
                <a:t>Dup</a:t>
              </a:r>
            </a:p>
            <a:p>
              <a:pPr algn="ctr"/>
              <a:r>
                <a:rPr lang="en-US" altLang="zh-TW"/>
                <a:t>URL</a:t>
              </a:r>
            </a:p>
            <a:p>
              <a:pPr algn="ctr"/>
              <a:r>
                <a:rPr lang="en-US" altLang="zh-TW"/>
                <a:t>Elim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ADDEFA-D7E1-4B40-94D1-56E1B34B5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196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dirty="0"/>
                <a:t>URL Frontier</a:t>
              </a: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80588B22-DBAB-4321-85BD-415577F60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872"/>
              <a:ext cx="240" cy="48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2762A860-E9F3-4B2F-8293-FAC40D1A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32"/>
              <a:ext cx="240" cy="48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56E30272-F67D-436F-886A-7674EEC9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4"/>
              <a:ext cx="48" cy="336"/>
            </a:xfrm>
            <a:prstGeom prst="upDownArrow">
              <a:avLst>
                <a:gd name="adj1" fmla="val 50000"/>
                <a:gd name="adj2" fmla="val 14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IN"/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CCBB453E-F9D8-4CCA-8E9B-3185F9F6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88"/>
              <a:ext cx="288" cy="48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6C0FD3DF-3040-4620-98EB-3A48E5151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96"/>
              <a:ext cx="384" cy="48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8B63D6A8-2457-4453-A97A-D376C2F9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96"/>
              <a:ext cx="192" cy="48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EE8F0A7C-9D30-4817-A2EE-3C28CCE54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496"/>
              <a:ext cx="192" cy="48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0" name="AutoShape 22">
              <a:extLst>
                <a:ext uri="{FF2B5EF4-FFF2-40B4-BE49-F238E27FC236}">
                  <a16:creationId xmlns:a16="http://schemas.microsoft.com/office/drawing/2014/main" id="{454AB9EE-F494-46F6-87B6-DC30C63276A6}"/>
                </a:ext>
              </a:extLst>
            </p:cNvPr>
            <p:cNvCxnSpPr>
              <a:cxnSpLocks noChangeShapeType="1"/>
              <a:stCxn id="11" idx="2"/>
              <a:endCxn id="12" idx="3"/>
            </p:cNvCxnSpPr>
            <p:nvPr/>
          </p:nvCxnSpPr>
          <p:spPr bwMode="auto">
            <a:xfrm rot="5400000">
              <a:off x="3612" y="3300"/>
              <a:ext cx="1080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1" name="AutoShape 23">
              <a:extLst>
                <a:ext uri="{FF2B5EF4-FFF2-40B4-BE49-F238E27FC236}">
                  <a16:creationId xmlns:a16="http://schemas.microsoft.com/office/drawing/2014/main" id="{CAEF3AD0-DAD3-4ACF-8069-28C0FA36B902}"/>
                </a:ext>
              </a:extLst>
            </p:cNvPr>
            <p:cNvCxnSpPr>
              <a:cxnSpLocks noChangeShapeType="1"/>
              <a:stCxn id="12" idx="1"/>
              <a:endCxn id="7" idx="2"/>
            </p:cNvCxnSpPr>
            <p:nvPr/>
          </p:nvCxnSpPr>
          <p:spPr bwMode="auto">
            <a:xfrm rot="10800000">
              <a:off x="1152" y="3648"/>
              <a:ext cx="912" cy="31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2" name="AutoShape 24">
              <a:extLst>
                <a:ext uri="{FF2B5EF4-FFF2-40B4-BE49-F238E27FC236}">
                  <a16:creationId xmlns:a16="http://schemas.microsoft.com/office/drawing/2014/main" id="{858CFC47-9CA8-452C-A360-61FA2897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728"/>
              <a:ext cx="336" cy="384"/>
            </a:xfrm>
            <a:prstGeom prst="can">
              <a:avLst>
                <a:gd name="adj" fmla="val 2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AutoShape 25">
              <a:extLst>
                <a:ext uri="{FF2B5EF4-FFF2-40B4-BE49-F238E27FC236}">
                  <a16:creationId xmlns:a16="http://schemas.microsoft.com/office/drawing/2014/main" id="{56ED26FD-C112-4A2E-AE54-A0882E613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28"/>
              <a:ext cx="336" cy="384"/>
            </a:xfrm>
            <a:prstGeom prst="can">
              <a:avLst>
                <a:gd name="adj" fmla="val 2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AutoShape 26">
              <a:extLst>
                <a:ext uri="{FF2B5EF4-FFF2-40B4-BE49-F238E27FC236}">
                  <a16:creationId xmlns:a16="http://schemas.microsoft.com/office/drawing/2014/main" id="{3B359A12-E2AE-42AE-B8A0-690D6AD1D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28"/>
              <a:ext cx="336" cy="384"/>
            </a:xfrm>
            <a:prstGeom prst="can">
              <a:avLst>
                <a:gd name="adj" fmla="val 2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AutoShape 27">
              <a:extLst>
                <a:ext uri="{FF2B5EF4-FFF2-40B4-BE49-F238E27FC236}">
                  <a16:creationId xmlns:a16="http://schemas.microsoft.com/office/drawing/2014/main" id="{A51F8797-4F79-4561-B2DF-70AA26539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112"/>
              <a:ext cx="48" cy="24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IN"/>
            </a:p>
          </p:txBody>
        </p:sp>
        <p:sp>
          <p:nvSpPr>
            <p:cNvPr id="26" name="AutoShape 28">
              <a:extLst>
                <a:ext uri="{FF2B5EF4-FFF2-40B4-BE49-F238E27FC236}">
                  <a16:creationId xmlns:a16="http://schemas.microsoft.com/office/drawing/2014/main" id="{9B70122E-21D4-4434-90F3-CE43FAFA5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112"/>
              <a:ext cx="48" cy="24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IN"/>
            </a:p>
          </p:txBody>
        </p:sp>
        <p:sp>
          <p:nvSpPr>
            <p:cNvPr id="27" name="AutoShape 29">
              <a:extLst>
                <a:ext uri="{FF2B5EF4-FFF2-40B4-BE49-F238E27FC236}">
                  <a16:creationId xmlns:a16="http://schemas.microsoft.com/office/drawing/2014/main" id="{8B01484C-0DAD-41D1-87DB-92FDC7C5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12"/>
              <a:ext cx="48" cy="24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IN"/>
            </a:p>
          </p:txBody>
        </p:sp>
        <p:sp>
          <p:nvSpPr>
            <p:cNvPr id="28" name="Text Box 30">
              <a:extLst>
                <a:ext uri="{FF2B5EF4-FFF2-40B4-BE49-F238E27FC236}">
                  <a16:creationId xmlns:a16="http://schemas.microsoft.com/office/drawing/2014/main" id="{EE13D0BC-C0A4-413E-9E16-AEA713368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143"/>
              <a:ext cx="672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/>
                <a:t>Doc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Fingerprint</a:t>
              </a:r>
            </a:p>
          </p:txBody>
        </p:sp>
        <p:sp>
          <p:nvSpPr>
            <p:cNvPr id="29" name="Text Box 31">
              <a:extLst>
                <a:ext uri="{FF2B5EF4-FFF2-40B4-BE49-F238E27FC236}">
                  <a16:creationId xmlns:a16="http://schemas.microsoft.com/office/drawing/2014/main" id="{E211F5EC-395E-4FE6-8752-C33156449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143"/>
              <a:ext cx="672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Robots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dirty="0"/>
                <a:t>templates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37F24660-D047-45A2-B8F5-210D1331C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143"/>
              <a:ext cx="384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URL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dirty="0"/>
                <a:t>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55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4B5B-85D0-4A18-9759-922B94FD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E42A-EF58-43DB-8EBF-2D4A2D13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URL Frontier</a:t>
            </a:r>
            <a:r>
              <a:rPr lang="en-US" dirty="0"/>
              <a:t>: </a:t>
            </a:r>
            <a:r>
              <a:rPr lang="en-US" dirty="0" err="1"/>
              <a:t>mengandung</a:t>
            </a:r>
            <a:r>
              <a:rPr lang="en-US" dirty="0"/>
              <a:t> URL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. </a:t>
            </a:r>
            <a:r>
              <a:rPr lang="en-US" dirty="0" err="1"/>
              <a:t>Awalnya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seeds </a:t>
            </a:r>
            <a:r>
              <a:rPr lang="en-US" dirty="0" err="1"/>
              <a:t>disimpan</a:t>
            </a:r>
            <a:r>
              <a:rPr lang="en-US" dirty="0"/>
              <a:t> pada URL Frontier dan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 err="1"/>
              <a:t>memulai</a:t>
            </a:r>
            <a:r>
              <a:rPr lang="en-US" dirty="0"/>
              <a:t> proses </a:t>
            </a:r>
            <a:r>
              <a:rPr lang="en-US" dirty="0" err="1"/>
              <a:t>dari</a:t>
            </a:r>
            <a:r>
              <a:rPr lang="en-US" dirty="0"/>
              <a:t> URL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URL frontier.</a:t>
            </a:r>
          </a:p>
          <a:p>
            <a:r>
              <a:rPr lang="en-US" b="1" dirty="0"/>
              <a:t>DNS</a:t>
            </a:r>
            <a:r>
              <a:rPr lang="en-US" dirty="0"/>
              <a:t>: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Domain Name Service yang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domain name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IP.</a:t>
            </a:r>
          </a:p>
          <a:p>
            <a:r>
              <a:rPr lang="en-US" b="1" dirty="0"/>
              <a:t>Fetch</a:t>
            </a:r>
            <a:r>
              <a:rPr lang="en-US" dirty="0"/>
              <a:t>: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URL.</a:t>
            </a:r>
          </a:p>
          <a:p>
            <a:r>
              <a:rPr lang="en-US" b="1" dirty="0"/>
              <a:t>Parse</a:t>
            </a:r>
            <a:r>
              <a:rPr lang="en-US" dirty="0"/>
              <a:t>: </a:t>
            </a:r>
            <a:r>
              <a:rPr lang="en-US" dirty="0" err="1"/>
              <a:t>halaman</a:t>
            </a:r>
            <a:r>
              <a:rPr lang="en-US" dirty="0"/>
              <a:t> web di </a:t>
            </a:r>
            <a:r>
              <a:rPr lang="en-US" dirty="0" err="1"/>
              <a:t>urai</a:t>
            </a:r>
            <a:r>
              <a:rPr lang="en-US" dirty="0"/>
              <a:t> dan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text dan link.</a:t>
            </a:r>
          </a:p>
          <a:p>
            <a:r>
              <a:rPr lang="en-US" b="1" dirty="0"/>
              <a:t>Content Seen?</a:t>
            </a:r>
            <a:r>
              <a:rPr lang="en-US" dirty="0"/>
              <a:t>: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URL yang lain.</a:t>
            </a:r>
          </a:p>
        </p:txBody>
      </p:sp>
    </p:spTree>
    <p:extLst>
      <p:ext uri="{BB962C8B-B14F-4D97-AF65-F5344CB8AC3E}">
        <p14:creationId xmlns:p14="http://schemas.microsoft.com/office/powerpoint/2010/main" val="4251961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4172-9426-455C-BCE3-CB0DD8EA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0E1B-3CCC-4533-94A8-D8572342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1" dirty="0"/>
              <a:t>URL Filter:</a:t>
            </a:r>
          </a:p>
          <a:p>
            <a:pPr lvl="1"/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memeriksa</a:t>
            </a:r>
            <a:r>
              <a:rPr lang="en-US" sz="2300" dirty="0"/>
              <a:t> </a:t>
            </a:r>
            <a:r>
              <a:rPr lang="en-US" sz="2300" dirty="0" err="1"/>
              <a:t>apakah</a:t>
            </a:r>
            <a:r>
              <a:rPr lang="en-US" sz="2300" dirty="0"/>
              <a:t> URL yang </a:t>
            </a:r>
            <a:r>
              <a:rPr lang="en-US" sz="2300" dirty="0" err="1"/>
              <a:t>terbaca</a:t>
            </a:r>
            <a:r>
              <a:rPr lang="en-US" sz="2300" dirty="0"/>
              <a:t> </a:t>
            </a:r>
            <a:r>
              <a:rPr lang="en-US" sz="2300" dirty="0" err="1"/>
              <a:t>harus</a:t>
            </a:r>
            <a:r>
              <a:rPr lang="en-US" sz="2300" dirty="0"/>
              <a:t> </a:t>
            </a:r>
            <a:r>
              <a:rPr lang="en-US" sz="2300" dirty="0" err="1"/>
              <a:t>dikeluarkan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daftar URL Frontier (</a:t>
            </a:r>
            <a:r>
              <a:rPr lang="en-US" sz="2300" dirty="0" err="1"/>
              <a:t>pengaruh</a:t>
            </a:r>
            <a:r>
              <a:rPr lang="en-US" sz="2300" dirty="0"/>
              <a:t> </a:t>
            </a:r>
            <a:r>
              <a:rPr lang="en-US" sz="2300" dirty="0" err="1"/>
              <a:t>konfigurasi</a:t>
            </a:r>
            <a:r>
              <a:rPr lang="en-US" sz="2300" dirty="0"/>
              <a:t> robots.txt).</a:t>
            </a:r>
          </a:p>
          <a:p>
            <a:pPr lvl="1"/>
            <a:r>
              <a:rPr lang="en-US" sz="2300" dirty="0"/>
              <a:t>URL </a:t>
            </a:r>
            <a:r>
              <a:rPr lang="en-US" sz="2300" dirty="0" err="1"/>
              <a:t>harus</a:t>
            </a:r>
            <a:r>
              <a:rPr lang="en-US" sz="2300" dirty="0"/>
              <a:t> </a:t>
            </a:r>
            <a:r>
              <a:rPr lang="en-US" sz="2300" dirty="0" err="1"/>
              <a:t>dinormalisasi</a:t>
            </a:r>
            <a:r>
              <a:rPr lang="en-US" sz="2300" dirty="0"/>
              <a:t>.</a:t>
            </a:r>
          </a:p>
          <a:p>
            <a:r>
              <a:rPr lang="en-US" sz="2700" b="1" dirty="0"/>
              <a:t>Dup URL </a:t>
            </a:r>
            <a:r>
              <a:rPr lang="en-US" sz="2700" b="1" dirty="0" err="1"/>
              <a:t>Elim</a:t>
            </a:r>
            <a:r>
              <a:rPr lang="en-US" sz="2700" dirty="0"/>
              <a:t>: URL </a:t>
            </a:r>
            <a:r>
              <a:rPr lang="en-US" sz="2700" dirty="0" err="1"/>
              <a:t>diperiksa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menghilangkan</a:t>
            </a:r>
            <a:r>
              <a:rPr lang="en-US" sz="2700" dirty="0"/>
              <a:t> </a:t>
            </a:r>
            <a:r>
              <a:rPr lang="en-US" sz="2700" dirty="0" err="1"/>
              <a:t>duplikasi</a:t>
            </a:r>
            <a:r>
              <a:rPr lang="en-US" sz="2700" dirty="0"/>
              <a:t>.</a:t>
            </a:r>
            <a:endParaRPr lang="en-US" sz="27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10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4478-3D05-442B-8FD0-7387E725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3EAD-9470-49A5-AF8C-F83EADBA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selection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mana yang bisa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re-visit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di </a:t>
            </a:r>
            <a:r>
              <a:rPr lang="en-US" dirty="0" err="1"/>
              <a:t>kunjungi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pembaharuan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politeness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proses yang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website.</a:t>
            </a:r>
          </a:p>
          <a:p>
            <a:pPr lvl="1"/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parallelization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mengkoordinasi</a:t>
            </a:r>
            <a:r>
              <a:rPr lang="en-US" dirty="0"/>
              <a:t> </a:t>
            </a:r>
            <a:r>
              <a:rPr lang="en-US" i="1" dirty="0"/>
              <a:t>web crawler</a:t>
            </a:r>
            <a:r>
              <a:rPr lang="en-US" dirty="0"/>
              <a:t> yang </a:t>
            </a:r>
            <a:r>
              <a:rPr lang="en-US" dirty="0" err="1"/>
              <a:t>terdistribusi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75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7697-89AE-457C-AF63-5D033011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 </a:t>
            </a:r>
            <a:r>
              <a:rPr lang="en-US" dirty="0"/>
              <a:t>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A83D-2A5E-4D15-928E-6AA5E85C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Selection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melingkupi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internet.</a:t>
            </a:r>
          </a:p>
          <a:p>
            <a:pPr lvl="1"/>
            <a:r>
              <a:rPr lang="en-US" dirty="0"/>
              <a:t>Hal ini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</a:t>
            </a:r>
            <a:r>
              <a:rPr lang="en-US" dirty="0" err="1"/>
              <a:t>halaman-halaman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selection </a:t>
            </a:r>
            <a:r>
              <a:rPr lang="en-US" dirty="0" err="1"/>
              <a:t>memilki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selection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2"/>
            <a:r>
              <a:rPr lang="en-US" i="1" dirty="0"/>
              <a:t>Restricting followed links</a:t>
            </a:r>
          </a:p>
          <a:p>
            <a:pPr lvl="2"/>
            <a:r>
              <a:rPr lang="en-US" i="1" dirty="0"/>
              <a:t>Path-ascending crawling</a:t>
            </a:r>
          </a:p>
          <a:p>
            <a:pPr lvl="2"/>
            <a:r>
              <a:rPr lang="en-US" i="1" dirty="0"/>
              <a:t>Focused crawling</a:t>
            </a:r>
          </a:p>
          <a:p>
            <a:pPr lvl="2"/>
            <a:r>
              <a:rPr lang="en-US" i="1" dirty="0"/>
              <a:t>Crawling the Deep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5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C4BE-B6BB-47F3-B5ED-C62CB7BE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 </a:t>
            </a:r>
            <a:r>
              <a:rPr lang="en-US" dirty="0"/>
              <a:t>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B153-91F8-45BD-870E-65F14065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Re-visit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proses </a:t>
            </a:r>
            <a:r>
              <a:rPr lang="en-US" i="1" dirty="0"/>
              <a:t>crawling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lama.</a:t>
            </a:r>
          </a:p>
          <a:p>
            <a:pPr lvl="1"/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Freshness</a:t>
            </a:r>
            <a:r>
              <a:rPr lang="en-US" dirty="0"/>
              <a:t> dan </a:t>
            </a:r>
            <a:r>
              <a:rPr lang="en-US" i="1" dirty="0"/>
              <a:t>Age-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crawler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Freshness </a:t>
            </a:r>
            <a:r>
              <a:rPr lang="en-US" dirty="0"/>
              <a:t>yang </a:t>
            </a:r>
            <a:r>
              <a:rPr lang="en-US" dirty="0" err="1"/>
              <a:t>tinggi</a:t>
            </a:r>
            <a:r>
              <a:rPr lang="en-US" dirty="0"/>
              <a:t> dan </a:t>
            </a:r>
            <a:r>
              <a:rPr lang="en-US" i="1" dirty="0"/>
              <a:t>Age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re-visit</a:t>
            </a:r>
            <a:r>
              <a:rPr lang="en-US" dirty="0"/>
              <a:t>:</a:t>
            </a:r>
          </a:p>
          <a:p>
            <a:pPr lvl="2"/>
            <a:r>
              <a:rPr lang="en-US" i="1" dirty="0"/>
              <a:t>Uniform Policy</a:t>
            </a:r>
          </a:p>
          <a:p>
            <a:pPr lvl="2"/>
            <a:r>
              <a:rPr lang="en-US" i="1" dirty="0"/>
              <a:t>Proportional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1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Pengenalan Data Crawling</a:t>
            </a:r>
          </a:p>
          <a:p>
            <a:r>
              <a:rPr lang="id-ID" dirty="0"/>
              <a:t>Konsep dasar Data Crawling</a:t>
            </a:r>
          </a:p>
          <a:p>
            <a:r>
              <a:rPr lang="id-ID" dirty="0"/>
              <a:t>Web Crawling, sebagai contoh Data Crawling</a:t>
            </a:r>
          </a:p>
          <a:p>
            <a:pPr lvl="1"/>
            <a:r>
              <a:rPr lang="id-ID" dirty="0"/>
              <a:t>Cara Kerja Web Crawler</a:t>
            </a:r>
          </a:p>
          <a:p>
            <a:pPr lvl="1"/>
            <a:r>
              <a:rPr lang="id-ID" dirty="0"/>
              <a:t>Strategi Web Crawler</a:t>
            </a:r>
          </a:p>
          <a:p>
            <a:pPr lvl="1"/>
            <a:r>
              <a:rPr lang="id-ID" dirty="0"/>
              <a:t>Arsitektur Web Crawler</a:t>
            </a:r>
          </a:p>
          <a:p>
            <a:pPr lvl="1"/>
            <a:r>
              <a:rPr lang="id-ID" dirty="0"/>
              <a:t>Kebijakan Web Crawler</a:t>
            </a:r>
          </a:p>
          <a:p>
            <a:r>
              <a:rPr lang="id-ID" dirty="0"/>
              <a:t>Data Crawling dari Twitter</a:t>
            </a:r>
          </a:p>
          <a:p>
            <a:pPr lvl="1"/>
            <a:r>
              <a:rPr lang="id-ID" dirty="0"/>
              <a:t>Konfigurasi Twitter untuk Data Crawling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5800-6819-41EE-87FE-8B19441D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 </a:t>
            </a:r>
            <a:r>
              <a:rPr lang="en-US" dirty="0"/>
              <a:t>(4)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F810-329E-4090-B174-33C21297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Politeness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Crawlers</a:t>
            </a:r>
            <a:r>
              <a:rPr lang="en-US" dirty="0"/>
              <a:t> bisa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melumpuhkan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website.</a:t>
            </a:r>
          </a:p>
          <a:p>
            <a:pPr lvl="1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i="1" dirty="0"/>
              <a:t>web crawlers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pada:</a:t>
            </a:r>
          </a:p>
          <a:p>
            <a:pPr lvl="2"/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pada Server.</a:t>
            </a:r>
          </a:p>
          <a:p>
            <a:pPr lvl="2"/>
            <a:r>
              <a:rPr lang="en-US" dirty="0" err="1"/>
              <a:t>Kerusakan</a:t>
            </a:r>
            <a:r>
              <a:rPr lang="en-US" dirty="0"/>
              <a:t> pada Server/Router.</a:t>
            </a:r>
          </a:p>
          <a:p>
            <a:pPr lvl="2"/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dan server.</a:t>
            </a:r>
          </a:p>
          <a:p>
            <a:pPr lvl="1"/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masalah-masalah ini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robots exclusion protocol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86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FC89-16E5-4AF6-8D53-20CFF7EE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 </a:t>
            </a:r>
            <a:r>
              <a:rPr lang="en-US" dirty="0"/>
              <a:t>(5)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A593-1281-415E-A142-136B93CCB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Politeness</a:t>
            </a:r>
            <a:r>
              <a:rPr lang="en-US" dirty="0"/>
              <a:t>,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teknisnya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robot exclusion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Website dan </a:t>
            </a:r>
            <a:r>
              <a:rPr lang="en-US" dirty="0" err="1"/>
              <a:t>halaman</a:t>
            </a:r>
            <a:r>
              <a:rPr lang="en-US" dirty="0"/>
              <a:t> bisa </a:t>
            </a:r>
            <a:r>
              <a:rPr lang="en-US" dirty="0" err="1"/>
              <a:t>menspesifikasi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robot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index pada area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robot exclusion</a:t>
            </a:r>
            <a:r>
              <a:rPr lang="en-US" dirty="0"/>
              <a:t>:</a:t>
            </a:r>
          </a:p>
          <a:p>
            <a:pPr lvl="2"/>
            <a:r>
              <a:rPr lang="en-US" b="1" i="1" dirty="0"/>
              <a:t>Robot Exclusion Protocol</a:t>
            </a:r>
            <a:r>
              <a:rPr lang="en-US" dirty="0"/>
              <a:t> (robots.txt): website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daftar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  <a:p>
            <a:pPr lvl="2"/>
            <a:r>
              <a:rPr lang="en-US" b="1" i="1" dirty="0"/>
              <a:t>Robots META Tag</a:t>
            </a:r>
            <a:r>
              <a:rPr lang="en-US" dirty="0"/>
              <a:t>: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/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i="1" dirty="0"/>
              <a:t>meta tag</a:t>
            </a:r>
            <a:r>
              <a:rPr lang="en-US" dirty="0"/>
              <a:t> yang </a:t>
            </a:r>
            <a:r>
              <a:rPr lang="en-US" dirty="0" err="1"/>
              <a:t>melarang</a:t>
            </a:r>
            <a:r>
              <a:rPr lang="en-US" dirty="0"/>
              <a:t> robot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link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5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038C-D247-4757-8B7D-487B47FE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 </a:t>
            </a:r>
            <a:r>
              <a:rPr lang="en-US" dirty="0"/>
              <a:t>(6)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816A-B4F1-4D18-9900-8FDD0B6D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Politeness</a:t>
            </a:r>
            <a:r>
              <a:rPr lang="en-US" dirty="0"/>
              <a:t>,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teknisnya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robot exclusion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Website dan </a:t>
            </a:r>
            <a:r>
              <a:rPr lang="en-US" dirty="0" err="1"/>
              <a:t>halaman</a:t>
            </a:r>
            <a:r>
              <a:rPr lang="en-US" dirty="0"/>
              <a:t> bisa </a:t>
            </a:r>
            <a:r>
              <a:rPr lang="en-US" dirty="0" err="1"/>
              <a:t>menspesifikasi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robot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index pada area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robot exclusion</a:t>
            </a:r>
            <a:r>
              <a:rPr lang="en-US" dirty="0"/>
              <a:t>:</a:t>
            </a:r>
          </a:p>
          <a:p>
            <a:pPr lvl="2"/>
            <a:r>
              <a:rPr lang="en-US" b="1" i="1" dirty="0"/>
              <a:t>Robot Exclusion Protocol</a:t>
            </a:r>
            <a:r>
              <a:rPr lang="en-US" dirty="0"/>
              <a:t> (robots.txt): website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daftar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  <a:p>
            <a:pPr lvl="2"/>
            <a:r>
              <a:rPr lang="en-US" b="1" i="1" dirty="0"/>
              <a:t>Robots META Tag</a:t>
            </a:r>
            <a:r>
              <a:rPr lang="en-US" dirty="0"/>
              <a:t>: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/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i="1" dirty="0"/>
              <a:t>meta tag</a:t>
            </a:r>
            <a:r>
              <a:rPr lang="en-US" dirty="0"/>
              <a:t> yang </a:t>
            </a:r>
            <a:r>
              <a:rPr lang="en-US" dirty="0" err="1"/>
              <a:t>melarang</a:t>
            </a:r>
            <a:r>
              <a:rPr lang="en-US" dirty="0"/>
              <a:t> robot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link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25135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096F-0757-43AE-A21B-6310A838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 </a:t>
            </a:r>
            <a:r>
              <a:rPr lang="en-US" dirty="0"/>
              <a:t>(7)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1B6D-84B8-4EFB-A945-FA103C6C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website </a:t>
            </a:r>
            <a:r>
              <a:rPr lang="en-US" dirty="0" err="1"/>
              <a:t>menaruh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“robots.txt” pada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(root)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web. </a:t>
            </a:r>
            <a:r>
              <a:rPr lang="en-US" dirty="0" err="1"/>
              <a:t>Contohnya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http://www.ebay.com/robots.txt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http://www.Wikipedia.com/robots.txt</a:t>
            </a:r>
            <a:endParaRPr lang="en-US" dirty="0"/>
          </a:p>
          <a:p>
            <a:r>
              <a:rPr lang="en-US" dirty="0"/>
              <a:t>File “robots.txt” </a:t>
            </a:r>
            <a:r>
              <a:rPr lang="en-US" dirty="0" err="1"/>
              <a:t>berisi</a:t>
            </a:r>
            <a:r>
              <a:rPr lang="en-US" dirty="0"/>
              <a:t> daftar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robot </a:t>
            </a:r>
            <a:r>
              <a:rPr lang="en-US" dirty="0" err="1"/>
              <a:t>tertentu</a:t>
            </a:r>
            <a:r>
              <a:rPr lang="en-US" dirty="0"/>
              <a:t> (user-agent).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“robots.txt” yang </a:t>
            </a:r>
            <a:r>
              <a:rPr lang="en-US" dirty="0" err="1"/>
              <a:t>melarang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robot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website:</a:t>
            </a:r>
          </a:p>
          <a:p>
            <a:pPr>
              <a:buNone/>
            </a:pPr>
            <a:r>
              <a:rPr lang="en-US" sz="2400" dirty="0">
                <a:latin typeface="Courier New" charset="0"/>
              </a:rPr>
              <a:t>		User-agent: *</a:t>
            </a:r>
          </a:p>
          <a:p>
            <a:pPr>
              <a:buNone/>
            </a:pPr>
            <a:r>
              <a:rPr lang="en-US" sz="2400" dirty="0">
                <a:latin typeface="Courier New" charset="0"/>
              </a:rPr>
              <a:t>     Disallow: /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3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B9C-5A00-499C-91C1-9DFEEEA9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Web Crawlers</a:t>
            </a:r>
            <a:r>
              <a:rPr lang="en-US" dirty="0"/>
              <a:t>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B7D6-953B-4132-82DD-841E5EBD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i="1" dirty="0"/>
              <a:t>Parallelization</a:t>
            </a:r>
            <a:endParaRPr lang="en-US" dirty="0"/>
          </a:p>
          <a:p>
            <a:pPr lvl="1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crawler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 </a:t>
            </a:r>
            <a:r>
              <a:rPr lang="en-US" dirty="0" err="1"/>
              <a:t>secara</a:t>
            </a:r>
            <a:r>
              <a:rPr lang="en-US" dirty="0"/>
              <a:t> parallel.</a:t>
            </a:r>
          </a:p>
          <a:p>
            <a:pPr lvl="1"/>
            <a:r>
              <a:rPr lang="en-US" dirty="0" err="1"/>
              <a:t>Tujuannya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Memaksimalkan</a:t>
            </a:r>
            <a:r>
              <a:rPr lang="en-US" dirty="0"/>
              <a:t> rata-rata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unduh</a:t>
            </a:r>
            <a:endParaRPr lang="en-US" dirty="0"/>
          </a:p>
          <a:p>
            <a:pPr lvl="2"/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i="1" dirty="0"/>
              <a:t>overhead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parallelization</a:t>
            </a:r>
          </a:p>
          <a:p>
            <a:pPr lvl="2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diunduh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kali.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crawling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URL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i="1" dirty="0"/>
              <a:t>crawling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00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776C-201D-43AE-95F3-BA60BB40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 Crawling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Twitter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BD7-57CF-4048-A5CA-4F25822E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i="1" dirty="0"/>
              <a:t>Data Crawling</a:t>
            </a:r>
            <a:r>
              <a:rPr lang="en-US" dirty="0"/>
              <a:t> yang </a:t>
            </a:r>
            <a:r>
              <a:rPr lang="en-US" dirty="0" err="1"/>
              <a:t>sekarang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Machine Learning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Data Crawling </a:t>
            </a:r>
            <a:r>
              <a:rPr lang="en-US" dirty="0" err="1"/>
              <a:t>dari</a:t>
            </a:r>
            <a:r>
              <a:rPr lang="en-US" dirty="0"/>
              <a:t> Twitter.</a:t>
            </a:r>
          </a:p>
          <a:p>
            <a:r>
              <a:rPr lang="en-US" dirty="0"/>
              <a:t>Twitter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social yang popular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pesan-pesan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tweets</a:t>
            </a:r>
            <a:r>
              <a:rPr lang="en-US" dirty="0"/>
              <a:t>. </a:t>
            </a:r>
          </a:p>
          <a:p>
            <a:r>
              <a:rPr lang="en-US" dirty="0" err="1"/>
              <a:t>Penggunaan</a:t>
            </a:r>
            <a:r>
              <a:rPr lang="en-US" dirty="0"/>
              <a:t> Twitter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ide, link, </a:t>
            </a:r>
            <a:r>
              <a:rPr lang="en-US" dirty="0" err="1"/>
              <a:t>gambar</a:t>
            </a:r>
            <a:r>
              <a:rPr lang="en-US" dirty="0"/>
              <a:t> dan video,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jurnalis</a:t>
            </a:r>
            <a:r>
              <a:rPr lang="en-US" dirty="0"/>
              <a:t> pada event </a:t>
            </a:r>
            <a:r>
              <a:rPr lang="en-US" i="1" dirty="0"/>
              <a:t>live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r>
              <a:rPr lang="en-US" dirty="0"/>
              <a:t>Twitter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500 </a:t>
            </a:r>
            <a:r>
              <a:rPr lang="en-US" dirty="0" err="1"/>
              <a:t>juta</a:t>
            </a:r>
            <a:r>
              <a:rPr lang="en-US" dirty="0"/>
              <a:t> tweets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yang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38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57AA-F1AA-4D0A-A8E7-3B0995BD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 Crawling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Twitter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1F0C-EBDA-41FC-BFC0-61AAB112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twitter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pada </a:t>
            </a:r>
            <a:r>
              <a:rPr lang="en-US" i="1" dirty="0"/>
              <a:t>data crawler</a:t>
            </a:r>
            <a:r>
              <a:rPr lang="en-US" dirty="0"/>
              <a:t>. </a:t>
            </a:r>
          </a:p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data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i="1" dirty="0"/>
              <a:t>key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API yang </a:t>
            </a:r>
            <a:r>
              <a:rPr lang="en-US" dirty="0" err="1"/>
              <a:t>disediakan</a:t>
            </a:r>
            <a:r>
              <a:rPr lang="en-US" dirty="0"/>
              <a:t> oleh Twitter.</a:t>
            </a:r>
          </a:p>
          <a:p>
            <a:r>
              <a:rPr lang="en-US" dirty="0"/>
              <a:t>Data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key </a:t>
            </a:r>
            <a:r>
              <a:rPr lang="en-US" dirty="0" err="1"/>
              <a:t>tersebut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data-data twitter.</a:t>
            </a:r>
          </a:p>
        </p:txBody>
      </p:sp>
    </p:spTree>
    <p:extLst>
      <p:ext uri="{BB962C8B-B14F-4D97-AF65-F5344CB8AC3E}">
        <p14:creationId xmlns:p14="http://schemas.microsoft.com/office/powerpoint/2010/main" val="1072556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BE49-C851-4603-9A7D-C31DB706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 Crawling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Twitter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4E7B-5F76-4429-8B2E-F89D0CE6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i="1" dirty="0"/>
              <a:t>access key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twitter, data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Twitter API.</a:t>
            </a:r>
          </a:p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Twitter. </a:t>
            </a:r>
            <a:r>
              <a:rPr lang="en-US" dirty="0" err="1"/>
              <a:t>Linknya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https://developer.twitter.com/en/apps</a:t>
            </a:r>
            <a:endParaRPr lang="en-US" dirty="0"/>
          </a:p>
          <a:p>
            <a:r>
              <a:rPr lang="en-US" dirty="0"/>
              <a:t>Login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05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twitter.</a:t>
            </a:r>
          </a:p>
          <a:p>
            <a:pPr lvl="1"/>
            <a:r>
              <a:rPr lang="en-US" dirty="0"/>
              <a:t>Di browser, </a:t>
            </a:r>
            <a:r>
              <a:rPr lang="en-US" dirty="0" err="1"/>
              <a:t>masukkan</a:t>
            </a:r>
            <a:r>
              <a:rPr lang="en-US" dirty="0"/>
              <a:t> url: </a:t>
            </a:r>
            <a:r>
              <a:rPr lang="en-US" dirty="0">
                <a:hlinkClick r:id="rId2"/>
              </a:rPr>
              <a:t>https://developer.twitter.com/en/apps</a:t>
            </a:r>
            <a:endParaRPr lang="en-US" dirty="0"/>
          </a:p>
          <a:p>
            <a:pPr lvl="1"/>
            <a:r>
              <a:rPr lang="en-US" dirty="0" err="1"/>
              <a:t>Tampilannya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D1881-31AA-4E80-93D1-EE0BA315A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09" y="3429000"/>
            <a:ext cx="6747029" cy="31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91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Create an app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A0452-0C0A-484E-AD34-9B425461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4" y="2871165"/>
            <a:ext cx="7119891" cy="33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87AE-DFC3-47E1-8316-9D65A415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Crawling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4401-0B9F-4BB4-A5FD-FE273C22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terminologi</a:t>
            </a:r>
            <a:r>
              <a:rPr lang="en-US" dirty="0"/>
              <a:t> pada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data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data crawling</a:t>
            </a:r>
            <a:r>
              <a:rPr lang="en-US" dirty="0"/>
              <a:t>.</a:t>
            </a:r>
          </a:p>
          <a:p>
            <a:r>
              <a:rPr lang="en-US" i="1" dirty="0"/>
              <a:t>Data crawling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data. </a:t>
            </a:r>
            <a:r>
              <a:rPr lang="en-US" i="1" dirty="0"/>
              <a:t>Data crawling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level </a:t>
            </a:r>
            <a:r>
              <a:rPr lang="en-US" dirty="0" err="1"/>
              <a:t>sumber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63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Saat</a:t>
            </a:r>
            <a:r>
              <a:rPr lang="en-US" dirty="0"/>
              <a:t> di </a:t>
            </a:r>
            <a:r>
              <a:rPr lang="en-US" dirty="0" err="1"/>
              <a:t>klik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window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Window </a:t>
            </a:r>
            <a:r>
              <a:rPr lang="en-US" dirty="0"/>
              <a:t>ini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mengkonfirmasi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Apply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mengkonfirmasi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kali.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FBDF7-71E8-41B9-A87F-D2B8B885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95" y="2289595"/>
            <a:ext cx="5078501" cy="21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3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pada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developer di twitter.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survey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developer </a:t>
            </a:r>
            <a:r>
              <a:rPr lang="en-US" dirty="0" err="1"/>
              <a:t>berhasil</a:t>
            </a:r>
            <a:r>
              <a:rPr lang="en-US" dirty="0"/>
              <a:t>, Twitter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email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email yang </a:t>
            </a:r>
            <a:r>
              <a:rPr lang="en-US" dirty="0" err="1"/>
              <a:t>terdaftar</a:t>
            </a:r>
            <a:r>
              <a:rPr lang="en-US" dirty="0"/>
              <a:t> di twitter.</a:t>
            </a:r>
          </a:p>
          <a:p>
            <a:r>
              <a:rPr lang="en-US" dirty="0" err="1"/>
              <a:t>Klik</a:t>
            </a:r>
            <a:r>
              <a:rPr lang="en-US" dirty="0"/>
              <a:t> link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email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proses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developer di twitter.</a:t>
            </a:r>
          </a:p>
        </p:txBody>
      </p:sp>
    </p:spTree>
    <p:extLst>
      <p:ext uri="{BB962C8B-B14F-4D97-AF65-F5344CB8AC3E}">
        <p14:creationId xmlns:p14="http://schemas.microsoft.com/office/powerpoint/2010/main" val="3627717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40268-50B2-4AFF-8760-4E1B9532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4" y="2550468"/>
            <a:ext cx="8620217" cy="39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3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Scroll down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link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r>
              <a:rPr lang="en-US" dirty="0" err="1"/>
              <a:t>Klik</a:t>
            </a:r>
            <a:r>
              <a:rPr lang="en-US" dirty="0"/>
              <a:t> link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twitter key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twitter.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E2A3C-7C5C-4FD8-A5BE-90953A906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68" y="3775189"/>
            <a:ext cx="8580864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8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Klik</a:t>
            </a:r>
            <a:r>
              <a:rPr lang="en-US" dirty="0"/>
              <a:t> link </a:t>
            </a:r>
            <a:r>
              <a:rPr lang="en-US" i="1" dirty="0"/>
              <a:t>Create an app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twitter.</a:t>
            </a:r>
          </a:p>
          <a:p>
            <a:r>
              <a:rPr lang="en-US" dirty="0"/>
              <a:t>Isi form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twitter.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438BD-ACD0-4C3A-B0E6-EBE3DDC4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73" y="3163489"/>
            <a:ext cx="6409677" cy="33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2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form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twitter,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B3E8C-1F82-4A39-9E3E-EADFC07B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18" y="2662515"/>
            <a:ext cx="7608163" cy="38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44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Klik</a:t>
            </a:r>
            <a:r>
              <a:rPr lang="en-US" sz="2000" dirty="0"/>
              <a:t> link Keys and Tokens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key dan token </a:t>
            </a:r>
            <a:r>
              <a:rPr lang="en-US" sz="2000" dirty="0" err="1"/>
              <a:t>aplikasi</a:t>
            </a:r>
            <a:r>
              <a:rPr lang="en-US" sz="2000" dirty="0"/>
              <a:t> twitter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dimanfaatkan</a:t>
            </a:r>
            <a:r>
              <a:rPr lang="en-US" sz="2000" dirty="0"/>
              <a:t> pada </a:t>
            </a:r>
            <a:r>
              <a:rPr lang="en-US" sz="2000" dirty="0" err="1"/>
              <a:t>pemrograman</a:t>
            </a:r>
            <a:r>
              <a:rPr lang="en-US" sz="2000" dirty="0"/>
              <a:t> python.</a:t>
            </a:r>
          </a:p>
          <a:p>
            <a:r>
              <a:rPr lang="en-US" sz="2000" dirty="0" err="1"/>
              <a:t>Tampilannya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50F37-D82C-44A6-8882-85DC9720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19" y="2901940"/>
            <a:ext cx="7270812" cy="37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13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Setelah </a:t>
            </a:r>
            <a:r>
              <a:rPr lang="en-US" dirty="0" err="1"/>
              <a:t>mendapatkan</a:t>
            </a:r>
            <a:r>
              <a:rPr lang="en-US" dirty="0"/>
              <a:t> key dan token </a:t>
            </a:r>
            <a:r>
              <a:rPr lang="en-US" dirty="0" err="1"/>
              <a:t>dari</a:t>
            </a:r>
            <a:r>
              <a:rPr lang="en-US" dirty="0"/>
              <a:t> twitter,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library </a:t>
            </a:r>
            <a:r>
              <a:rPr lang="en-US" dirty="0" err="1"/>
              <a:t>tweepy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python.</a:t>
            </a:r>
          </a:p>
          <a:p>
            <a:r>
              <a:rPr lang="en-US" dirty="0" err="1"/>
              <a:t>Instruksinya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pip install </a:t>
            </a:r>
            <a:r>
              <a:rPr lang="en-US" dirty="0" err="1"/>
              <a:t>tweepy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24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Setelah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</a:t>
            </a:r>
            <a:r>
              <a:rPr lang="en-US" i="1" dirty="0"/>
              <a:t>install</a:t>
            </a:r>
            <a:r>
              <a:rPr lang="en-US" dirty="0"/>
              <a:t> library </a:t>
            </a:r>
            <a:r>
              <a:rPr lang="en-US" dirty="0" err="1"/>
              <a:t>tweepy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program python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5ACE0-427A-4965-A09F-0CFE7D87F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80" y="2746668"/>
            <a:ext cx="3957014" cy="3565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823D2C-54C2-4E7F-A3F7-C8193FFD7293}"/>
              </a:ext>
            </a:extLst>
          </p:cNvPr>
          <p:cNvSpPr txBox="1"/>
          <p:nvPr/>
        </p:nvSpPr>
        <p:spPr>
          <a:xfrm>
            <a:off x="82309" y="5598100"/>
            <a:ext cx="4489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Gunakan</a:t>
            </a:r>
            <a:r>
              <a:rPr lang="en-US" dirty="0"/>
              <a:t> access token dan consumer key</a:t>
            </a:r>
            <a:br>
              <a:rPr lang="en-US" dirty="0"/>
            </a:br>
            <a:r>
              <a:rPr lang="en-US" dirty="0"/>
              <a:t>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424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i="1" dirty="0"/>
              <a:t>tweets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sudah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,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python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tweets</a:t>
            </a:r>
            <a:r>
              <a:rPr lang="en-US" dirty="0"/>
              <a:t> yang bisa </a:t>
            </a:r>
            <a:r>
              <a:rPr lang="en-US" dirty="0" err="1"/>
              <a:t>dibaca</a:t>
            </a:r>
            <a:r>
              <a:rPr lang="en-US" dirty="0"/>
              <a:t> oleh </a:t>
            </a:r>
            <a:r>
              <a:rPr lang="en-US" dirty="0" err="1"/>
              <a:t>akun</a:t>
            </a:r>
            <a:r>
              <a:rPr lang="en-US" dirty="0"/>
              <a:t> twitter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80B7B-953B-4443-9005-89D53664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642" y="2310335"/>
            <a:ext cx="3648551" cy="122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3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74CE-D346-4B72-A74E-6FA9289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i="1" dirty="0"/>
              <a:t>Data Crawling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19EE4-BF04-45EB-A19C-BB64B67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data crawling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“website”.</a:t>
            </a:r>
          </a:p>
          <a:p>
            <a:pPr lvl="1"/>
            <a:r>
              <a:rPr lang="en-US" i="1" dirty="0"/>
              <a:t>Data crawling </a:t>
            </a:r>
            <a:r>
              <a:rPr lang="en-US" dirty="0"/>
              <a:t>yang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website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web crawling</a:t>
            </a:r>
            <a:r>
              <a:rPr lang="en-US" dirty="0"/>
              <a:t>. </a:t>
            </a:r>
          </a:p>
          <a:p>
            <a:r>
              <a:rPr lang="en-US" i="1" dirty="0"/>
              <a:t>Data crawling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tersebar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website. </a:t>
            </a:r>
          </a:p>
          <a:p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i="1" dirty="0"/>
              <a:t>search engine </a:t>
            </a:r>
            <a:r>
              <a:rPr lang="en-US" dirty="0"/>
              <a:t>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web crawling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index web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di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24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EBB6-B44D-4168-8B81-C2C58069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Twitter Step-by-Step (12)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1896-0E56-49A1-BA10-060B52AC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Keluarannya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E9503-FEF2-4A85-8C3B-0C8C8A01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40" y="2432652"/>
            <a:ext cx="7128769" cy="3495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D9A623-C918-45F6-885E-0BFAECCEBEB1}"/>
              </a:ext>
            </a:extLst>
          </p:cNvPr>
          <p:cNvSpPr txBox="1"/>
          <p:nvPr/>
        </p:nvSpPr>
        <p:spPr>
          <a:xfrm>
            <a:off x="628650" y="6116351"/>
            <a:ext cx="602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Keluaran</a:t>
            </a:r>
            <a:r>
              <a:rPr lang="en-US" dirty="0"/>
              <a:t> bisa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twitter </a:t>
            </a:r>
            <a:r>
              <a:rPr lang="en-US" dirty="0" err="1"/>
              <a:t>masing-masing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9535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CD10-BB2B-4694-9477-130A15F3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6105-2A3A-4B95-BA3B-A62E5906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https://marcobonzanini.com/2015/03/02/mining-twitter-data-with-python-part-1/</a:t>
            </a:r>
            <a:endParaRPr lang="en-US" dirty="0"/>
          </a:p>
          <a:p>
            <a:r>
              <a:rPr lang="en-US" dirty="0" err="1"/>
              <a:t>Pertanyaan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6747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6851-B25A-4799-A38E-7F503082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Konsep Dasar </a:t>
            </a:r>
            <a:r>
              <a:rPr lang="nn-NO" i="1" dirty="0"/>
              <a:t>Data Crawling </a:t>
            </a:r>
            <a:r>
              <a:rPr lang="nn-NO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39F2-5991-44C1-9485-763123C1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Data crawling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crawler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crawler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sudah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“</a:t>
            </a:r>
            <a:r>
              <a:rPr lang="en-US" dirty="0" err="1"/>
              <a:t>kesegaran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230B-B836-4751-9319-C5C7884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  <a:r>
              <a:rPr lang="en-US" i="1" dirty="0"/>
              <a:t>Data Crawling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8DC3-0ABF-4B75-BD93-FAA6DFED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i="1" dirty="0"/>
              <a:t>data crawling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AA66D8A-682C-4C5B-88EC-B2B918672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8" y="2848253"/>
            <a:ext cx="7406942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2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C87E-8A9C-47A1-923D-7EA6A6E4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  <a:r>
              <a:rPr lang="en-US" i="1" dirty="0"/>
              <a:t>Data Crawling </a:t>
            </a:r>
            <a:r>
              <a:rPr lang="en-US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89F3-A389-475D-92A1-E8E9BE73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i="1" dirty="0"/>
              <a:t>Data Crawling</a:t>
            </a:r>
            <a:r>
              <a:rPr lang="en-US" sz="2400" dirty="0"/>
              <a:t>: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lvl="2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daftar 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web crawling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daftar-daftar URL website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informasinya</a:t>
            </a:r>
            <a:r>
              <a:rPr lang="en-US" dirty="0"/>
              <a:t>. Daftar website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kredibel</a:t>
            </a:r>
            <a:r>
              <a:rPr lang="en-US" dirty="0"/>
              <a:t> dan </a:t>
            </a:r>
            <a:r>
              <a:rPr lang="en-US" dirty="0" err="1"/>
              <a:t>hindari</a:t>
            </a:r>
            <a:r>
              <a:rPr lang="en-US" dirty="0"/>
              <a:t> website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i="1" dirty="0"/>
              <a:t>automated crawling</a:t>
            </a:r>
            <a:r>
              <a:rPr lang="en-US" dirty="0"/>
              <a:t> pada </a:t>
            </a:r>
            <a:r>
              <a:rPr lang="en-US" dirty="0" err="1"/>
              <a:t>konfigurasi</a:t>
            </a:r>
            <a:r>
              <a:rPr lang="en-US" dirty="0"/>
              <a:t> robots.txt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TOS.</a:t>
            </a:r>
          </a:p>
          <a:p>
            <a:pPr lvl="1"/>
            <a:r>
              <a:rPr lang="en-US" dirty="0" err="1"/>
              <a:t>Mengkonfigurasi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crawler</a:t>
            </a:r>
          </a:p>
          <a:p>
            <a:pPr lvl="2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pada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poin-poin</a:t>
            </a:r>
            <a:r>
              <a:rPr lang="en-US" dirty="0"/>
              <a:t> yang bisa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sudah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6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F61F-6175-4E03-9604-555E3883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  <a:r>
              <a:rPr lang="en-US" i="1" dirty="0"/>
              <a:t>Data Crawling </a:t>
            </a:r>
            <a:r>
              <a:rPr lang="en-US" dirty="0"/>
              <a:t>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1487-2143-4590-B9AF-D65A071F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cleansing</a:t>
            </a:r>
            <a:r>
              <a:rPr lang="en-US" dirty="0"/>
              <a:t> dan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Data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crawler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data-data </a:t>
            </a:r>
            <a:r>
              <a:rPr lang="en-US" dirty="0" err="1"/>
              <a:t>anomali</a:t>
            </a:r>
            <a:r>
              <a:rPr lang="en-US" dirty="0"/>
              <a:t> dan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ini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dan </a:t>
            </a:r>
            <a:r>
              <a:rPr lang="en-US" dirty="0" err="1"/>
              <a:t>analisa</a:t>
            </a:r>
            <a:r>
              <a:rPr lang="en-US" dirty="0"/>
              <a:t> data. Karena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langkah</a:t>
            </a:r>
            <a:r>
              <a:rPr lang="en-US" dirty="0"/>
              <a:t> ini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data-data </a:t>
            </a:r>
            <a:r>
              <a:rPr lang="en-US" dirty="0" err="1"/>
              <a:t>anomali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data yang </a:t>
            </a:r>
            <a:r>
              <a:rPr lang="en-US" dirty="0" err="1"/>
              <a:t>terduplikasi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Restrukturisasi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Data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cleansing</a:t>
            </a:r>
            <a:r>
              <a:rPr lang="en-US" dirty="0"/>
              <a:t> dan </a:t>
            </a:r>
            <a:r>
              <a:rPr lang="en-US" dirty="0" err="1"/>
              <a:t>penghilangan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struktur-nya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yang </a:t>
            </a:r>
            <a:r>
              <a:rPr lang="en-US" dirty="0" err="1"/>
              <a:t>dipahami</a:t>
            </a:r>
            <a:r>
              <a:rPr lang="en-US" dirty="0"/>
              <a:t> oleh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terstruktur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dan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0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2620</Words>
  <Application>Microsoft Office PowerPoint</Application>
  <PresentationFormat>On-screen Show (4:3)</PresentationFormat>
  <Paragraphs>290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HP Simplified</vt:lpstr>
      <vt:lpstr>Arial</vt:lpstr>
      <vt:lpstr>Calibri</vt:lpstr>
      <vt:lpstr>Calibri Light</vt:lpstr>
      <vt:lpstr>Courier New</vt:lpstr>
      <vt:lpstr>Office Theme</vt:lpstr>
      <vt:lpstr>PowerPoint Presentation</vt:lpstr>
      <vt:lpstr>Sesi 13 Data Crawling</vt:lpstr>
      <vt:lpstr>Daftar Isi</vt:lpstr>
      <vt:lpstr>Pengenalan Data Crawling (1)</vt:lpstr>
      <vt:lpstr>Pengenalan Data Crawling (2)</vt:lpstr>
      <vt:lpstr>Konsep Dasar Data Crawling (1)</vt:lpstr>
      <vt:lpstr>Konsep Dasar Data Crawling (2)</vt:lpstr>
      <vt:lpstr>Konsep Dasar Data Crawling (3)</vt:lpstr>
      <vt:lpstr>Konsep Dasar Data Crawling (4)</vt:lpstr>
      <vt:lpstr>Web Crawlers (1)</vt:lpstr>
      <vt:lpstr>Web Crawlers (2)</vt:lpstr>
      <vt:lpstr>Web Crawlers (3) </vt:lpstr>
      <vt:lpstr>Cara Kerja Web Crawler (1)</vt:lpstr>
      <vt:lpstr>Cara Kerja Web Crawling (2)</vt:lpstr>
      <vt:lpstr>Cara Kerja Web Crawling (3)</vt:lpstr>
      <vt:lpstr>Strategi Web Crawler (1)</vt:lpstr>
      <vt:lpstr>Strategi Web Crawler (2)</vt:lpstr>
      <vt:lpstr>Strategi Web Crawler (3)</vt:lpstr>
      <vt:lpstr>Strategi Web Crawler (4)</vt:lpstr>
      <vt:lpstr>Strategi Web Crawler (5)</vt:lpstr>
      <vt:lpstr>Strategi Web Crawler (6)</vt:lpstr>
      <vt:lpstr>Strategi Web Crawler (7)</vt:lpstr>
      <vt:lpstr>Arsitektur Web Crawler (1)</vt:lpstr>
      <vt:lpstr>Arsitektur Web Crawler (2)</vt:lpstr>
      <vt:lpstr>Arsitektur Web Crawler (3)</vt:lpstr>
      <vt:lpstr>Arsitektur Web Crawler (4)</vt:lpstr>
      <vt:lpstr>Kebijakan Web Crawler (1)</vt:lpstr>
      <vt:lpstr>Kebijakan Web Crawlers (2) </vt:lpstr>
      <vt:lpstr>Kebijakan Web Crawlers (3) </vt:lpstr>
      <vt:lpstr>Kebijakan Web Crawlers (4) </vt:lpstr>
      <vt:lpstr>Kebijakan Web Crawlers (5) </vt:lpstr>
      <vt:lpstr>Kebijakan Web Crawlers (6) </vt:lpstr>
      <vt:lpstr>Kebijakan Web Crawlers (7) </vt:lpstr>
      <vt:lpstr>Kebijakan Web Crawlers (8)</vt:lpstr>
      <vt:lpstr>Data Crawling dari Twitter (1)</vt:lpstr>
      <vt:lpstr>Data Crawling dari Twitter (2)</vt:lpstr>
      <vt:lpstr>Data Crawling dari Twitter (3)</vt:lpstr>
      <vt:lpstr>Python – Twitter Step-by-Step (1)</vt:lpstr>
      <vt:lpstr>Python – Twitter Step-by-Step (2)</vt:lpstr>
      <vt:lpstr>Python – Twitter Step-by-Step (3)</vt:lpstr>
      <vt:lpstr>Python – Twitter Step-by-Step (4)</vt:lpstr>
      <vt:lpstr>Python – Twitter Step-by-Step (5)</vt:lpstr>
      <vt:lpstr>Python – Twitter Step-by-Step (6)</vt:lpstr>
      <vt:lpstr>Python – Twitter Step-by-Step (7)</vt:lpstr>
      <vt:lpstr>Python – Twitter Step-by-Step (8)</vt:lpstr>
      <vt:lpstr>Python – Twitter Step-by-Step (8)</vt:lpstr>
      <vt:lpstr>Python – Twitter Step-by-Step (9)</vt:lpstr>
      <vt:lpstr>Python – Twitter Step-by-Step (10)</vt:lpstr>
      <vt:lpstr>Python – Twitter Step-by-Step (11)</vt:lpstr>
      <vt:lpstr>Python – Twitter Step-by-Step (12)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I Gde Dharma Nugraha</cp:lastModifiedBy>
  <cp:revision>42</cp:revision>
  <dcterms:created xsi:type="dcterms:W3CDTF">2019-04-10T03:52:40Z</dcterms:created>
  <dcterms:modified xsi:type="dcterms:W3CDTF">2019-06-30T03:28:44Z</dcterms:modified>
</cp:coreProperties>
</file>