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25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9"/>
            <p14:sldId id="258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F09D-61B3-4968-A684-CDD195E6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CF35-7FE1-40EF-9DF4-D0FD5C25E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1100AC-6694-4B9E-B391-5598A401D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17344"/>
              </p:ext>
            </p:extLst>
          </p:nvPr>
        </p:nvGraphicFramePr>
        <p:xfrm>
          <a:off x="1592432" y="2445736"/>
          <a:ext cx="61722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3" imgW="12279240" imgH="8342640" progId="Photoshop.Image.13">
                  <p:embed/>
                </p:oleObj>
              </mc:Choice>
              <mc:Fallback>
                <p:oleObj name="Image" r:id="rId3" imgW="12279240" imgH="8342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432" y="2445736"/>
                        <a:ext cx="61722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4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F0BA-878D-4689-AFE6-B9F5066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9E6B-BF92-4FD9-A895-951686B2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dibutuhkan</a:t>
            </a:r>
            <a:r>
              <a:rPr lang="en-US" dirty="0"/>
              <a:t> oleh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A </a:t>
            </a:r>
            <a:r>
              <a:rPr lang="en-US" dirty="0" err="1"/>
              <a:t>membutuhkan</a:t>
            </a:r>
            <a:r>
              <a:rPr lang="en-US" dirty="0"/>
              <a:t> data C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numeric, </a:t>
            </a:r>
            <a:r>
              <a:rPr lang="en-US" dirty="0" err="1"/>
              <a:t>aplikasi</a:t>
            </a:r>
            <a:r>
              <a:rPr lang="en-US" dirty="0"/>
              <a:t> B </a:t>
            </a:r>
            <a:r>
              <a:rPr lang="en-US" dirty="0" err="1"/>
              <a:t>membutuhkan</a:t>
            </a:r>
            <a:r>
              <a:rPr lang="en-US" dirty="0"/>
              <a:t> data C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ordinal.</a:t>
            </a:r>
          </a:p>
          <a:p>
            <a:pPr lvl="1"/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ordinal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dikomparasi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data yang lain.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di banding </a:t>
            </a:r>
            <a:r>
              <a:rPr lang="en-US" dirty="0" err="1"/>
              <a:t>nilai</a:t>
            </a:r>
            <a:r>
              <a:rPr lang="en-US" dirty="0"/>
              <a:t> B, </a:t>
            </a:r>
            <a:r>
              <a:rPr lang="en-US" dirty="0" err="1"/>
              <a:t>dst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4.0</a:t>
            </a:r>
          </a:p>
          <a:p>
            <a:pPr lvl="2"/>
            <a:r>
              <a:rPr lang="en-US" dirty="0"/>
              <a:t>A-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3.7</a:t>
            </a:r>
          </a:p>
          <a:p>
            <a:pPr lvl="2"/>
            <a:r>
              <a:rPr lang="en-US" dirty="0"/>
              <a:t>B+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3.3</a:t>
            </a:r>
          </a:p>
          <a:p>
            <a:pPr lvl="2"/>
            <a:r>
              <a:rPr lang="en-US" dirty="0"/>
              <a:t>B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3.0</a:t>
            </a:r>
          </a:p>
        </p:txBody>
      </p:sp>
    </p:spTree>
    <p:extLst>
      <p:ext uri="{BB962C8B-B14F-4D97-AF65-F5344CB8AC3E}">
        <p14:creationId xmlns:p14="http://schemas.microsoft.com/office/powerpoint/2010/main" val="282485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73E5-467C-4A40-BE92-9E767983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2DAF-7301-4648-8B3A-BE689C63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Outliers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i="1" dirty="0"/>
              <a:t>range</a:t>
            </a:r>
            <a:r>
              <a:rPr lang="en-US" dirty="0"/>
              <a:t> data.</a:t>
            </a:r>
          </a:p>
          <a:p>
            <a:pPr lvl="1"/>
            <a:r>
              <a:rPr lang="en-US" i="1" dirty="0"/>
              <a:t>Outliers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data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kecurigaan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i="1" dirty="0"/>
              <a:t>Outlier </a:t>
            </a:r>
            <a:r>
              <a:rPr lang="en-US" dirty="0"/>
              <a:t>bisa </a:t>
            </a:r>
            <a:r>
              <a:rPr lang="en-US" dirty="0" err="1"/>
              <a:t>dideteksi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standardisasi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label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yang sudah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.</a:t>
            </a:r>
          </a:p>
          <a:p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 bisa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penipuan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data cleaning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40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9BFC-2778-4C32-A9A8-340566AE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5FEE-AD9C-48B8-95CC-C0DB7CB3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apa-apa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dan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binning.</a:t>
            </a:r>
          </a:p>
          <a:p>
            <a:pPr lvl="2"/>
            <a:r>
              <a:rPr lang="en-US" dirty="0"/>
              <a:t>Teknik binning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yang </a:t>
            </a:r>
            <a:r>
              <a:rPr lang="en-US" i="1" dirty="0"/>
              <a:t>continuous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</a:t>
            </a:r>
            <a:r>
              <a:rPr lang="en-US" dirty="0" err="1"/>
              <a:t>diskrit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93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442-F553-4D93-9FF3-46BEA99E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96FA4-C2EA-42BC-8A0E-96A82250F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Cara </a:t>
                </a:r>
                <a:r>
                  <a:rPr lang="en-US" dirty="0" err="1"/>
                  <a:t>mendeteksi</a:t>
                </a:r>
                <a:r>
                  <a:rPr lang="en-US" dirty="0"/>
                  <a:t> </a:t>
                </a:r>
                <a:r>
                  <a:rPr lang="en-US" i="1" dirty="0"/>
                  <a:t>outliers</a:t>
                </a:r>
                <a:r>
                  <a:rPr lang="en-US" dirty="0"/>
                  <a:t>:</a:t>
                </a:r>
                <a:endParaRPr lang="en-US" u="sng" dirty="0"/>
              </a:p>
              <a:p>
                <a:pPr lvl="1"/>
                <a:r>
                  <a:rPr lang="en-US" dirty="0"/>
                  <a:t>Univariate</a:t>
                </a:r>
              </a:p>
              <a:p>
                <a:pPr lvl="2"/>
                <a:r>
                  <a:rPr lang="en-US" dirty="0" err="1"/>
                  <a:t>Hitung</a:t>
                </a:r>
                <a:r>
                  <a:rPr lang="en-US" dirty="0"/>
                  <a:t> mean dan standard deviation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sekumpulan</a:t>
                </a:r>
                <a:r>
                  <a:rPr lang="en-US" dirty="0"/>
                  <a:t> data. </a:t>
                </a:r>
                <a:r>
                  <a:rPr lang="en-US" dirty="0" err="1"/>
                  <a:t>Untuk</a:t>
                </a:r>
                <a:r>
                  <a:rPr lang="en-US" dirty="0"/>
                  <a:t> k=2 dan 3, data x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outlier</a:t>
                </a:r>
                <a:r>
                  <a:rPr lang="en-US" dirty="0"/>
                  <a:t> </a:t>
                </a:r>
                <a:r>
                  <a:rPr lang="en-US" dirty="0" err="1"/>
                  <a:t>bila</a:t>
                </a:r>
                <a:r>
                  <a:rPr lang="en-US" dirty="0"/>
                  <a:t> </a:t>
                </a:r>
                <a:r>
                  <a:rPr lang="en-US" dirty="0" err="1"/>
                  <a:t>berada</a:t>
                </a:r>
                <a:r>
                  <a:rPr lang="en-US" dirty="0"/>
                  <a:t> di </a:t>
                </a:r>
                <a:r>
                  <a:rPr lang="en-US" dirty="0" err="1"/>
                  <a:t>luar</a:t>
                </a:r>
                <a:r>
                  <a:rPr lang="en-US" dirty="0"/>
                  <a:t> </a:t>
                </a:r>
                <a:r>
                  <a:rPr lang="en-US" dirty="0" err="1"/>
                  <a:t>batas</a:t>
                </a:r>
                <a:r>
                  <a:rPr lang="en-US" dirty="0"/>
                  <a:t> (</a:t>
                </a:r>
                <a:r>
                  <a:rPr lang="en-US" dirty="0" err="1"/>
                  <a:t>asumsi</a:t>
                </a:r>
                <a:r>
                  <a:rPr lang="en-US" dirty="0"/>
                  <a:t> </a:t>
                </a:r>
                <a:r>
                  <a:rPr lang="en-US" dirty="0" err="1"/>
                  <a:t>distribusi</a:t>
                </a:r>
                <a:r>
                  <a:rPr lang="en-US" dirty="0"/>
                  <a:t> normal).</a:t>
                </a:r>
              </a:p>
              <a:p>
                <a:pPr marL="914400" lvl="2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96FA4-C2EA-42BC-8A0E-96A82250F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776C23C-1342-4557-B970-88ED0D48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248" y="4103112"/>
            <a:ext cx="3505504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4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97BE-8EFC-4793-A4F0-3286CBE6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</a:t>
            </a:r>
            <a:r>
              <a:rPr lang="en-US" dirty="0"/>
              <a:t> (4)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3673-1E6F-4563-8705-F179FCAE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i="1" dirty="0"/>
              <a:t>outlier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Univariate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F573C-50AF-4013-94FF-79CF1B6F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86" y="2585345"/>
            <a:ext cx="5174428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B924-4969-4AD3-A35F-2372A22D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 </a:t>
            </a:r>
            <a:r>
              <a:rPr lang="en-US" dirty="0"/>
              <a:t>(5)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E993-B17F-41B1-A168-7E4F3360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i="1" dirty="0"/>
              <a:t>outlier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i="1" dirty="0"/>
              <a:t>Multivariate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clustering,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i="1" dirty="0"/>
              <a:t>cluster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FDF5F-C2B2-4C5D-9E98-836FDB3C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0" y="3127669"/>
            <a:ext cx="3711262" cy="2751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0452B-9EE2-4CB3-AB57-19F46DBE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67" y="3429000"/>
            <a:ext cx="3414056" cy="2141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F5B20-FC36-4A00-9967-C59D2D3590AB}"/>
              </a:ext>
            </a:extLst>
          </p:cNvPr>
          <p:cNvSpPr txBox="1"/>
          <p:nvPr/>
        </p:nvSpPr>
        <p:spPr>
          <a:xfrm>
            <a:off x="1679774" y="5992297"/>
            <a:ext cx="113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Awal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E1240-46D8-4CF4-8DA1-3918A52054DC}"/>
              </a:ext>
            </a:extLst>
          </p:cNvPr>
          <p:cNvSpPr txBox="1"/>
          <p:nvPr/>
        </p:nvSpPr>
        <p:spPr>
          <a:xfrm>
            <a:off x="4643477" y="5979379"/>
            <a:ext cx="283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cluster </a:t>
            </a:r>
            <a:r>
              <a:rPr lang="en-US" i="1" dirty="0"/>
              <a:t>outlier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8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B924-4969-4AD3-A35F-2372A22D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 </a:t>
            </a:r>
            <a:r>
              <a:rPr lang="en-US" dirty="0"/>
              <a:t>(5)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E993-B17F-41B1-A168-7E4F3360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i="1" dirty="0"/>
              <a:t>outlier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i="1" dirty="0"/>
              <a:t>Multivariate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data di </a:t>
            </a:r>
            <a:r>
              <a:rPr lang="en-US" dirty="0" err="1"/>
              <a:t>sekitarnya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D)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6E9E7-1281-4260-9616-42988C3A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78" y="3509732"/>
            <a:ext cx="3040643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F7F3-DD9E-4B0A-8A96-49DD67FE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FBBB-2FF8-4C7F-ADCA-62118F7D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data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(</a:t>
            </a:r>
            <a:r>
              <a:rPr lang="en-US" i="1" dirty="0"/>
              <a:t>distance-based method</a:t>
            </a:r>
            <a:r>
              <a:rPr lang="en-US" dirty="0"/>
              <a:t>),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“</a:t>
            </a:r>
            <a:r>
              <a:rPr lang="en-US" dirty="0" err="1"/>
              <a:t>terlihat</a:t>
            </a:r>
            <a:r>
              <a:rPr lang="en-US" dirty="0"/>
              <a:t>”.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Min-max normalization</a:t>
            </a:r>
          </a:p>
          <a:p>
            <a:pPr lvl="1"/>
            <a:r>
              <a:rPr lang="en-US" dirty="0"/>
              <a:t>Z-score normalization</a:t>
            </a:r>
          </a:p>
          <a:p>
            <a:pPr lvl="1"/>
            <a:r>
              <a:rPr lang="en-US" dirty="0"/>
              <a:t>Normalization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decimal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9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60FA-C3F2-45E7-9EC3-25938E4F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Data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50104-C6FA-49B8-B1F7-D30F25669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 </a:t>
                </a:r>
                <a:r>
                  <a:rPr lang="en-US" dirty="0" err="1"/>
                  <a:t>normalisasi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Min-max normalization: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Z-score normalization: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err="1"/>
                  <a:t>Normalisasi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decimal scaling</a:t>
                </a:r>
                <a:r>
                  <a:rPr lang="en-US" dirty="0"/>
                  <a:t>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Di mana j </a:t>
                </a:r>
                <a:r>
                  <a:rPr lang="en-US" dirty="0" err="1"/>
                  <a:t>adalah</a:t>
                </a:r>
                <a:r>
                  <a:rPr lang="en-US" dirty="0"/>
                  <a:t> integer </a:t>
                </a:r>
                <a:r>
                  <a:rPr lang="en-US" dirty="0" err="1"/>
                  <a:t>terkecil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Max(|v’|) &lt;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50104-C6FA-49B8-B1F7-D30F25669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4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609C-4EDB-4CCB-98C2-2070C691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Sesi</a:t>
            </a:r>
            <a:r>
              <a:rPr lang="en-US" dirty="0"/>
              <a:t> 16</a:t>
            </a:r>
            <a:br>
              <a:rPr lang="en-US" dirty="0"/>
            </a:br>
            <a:r>
              <a:rPr lang="en-US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5A4A4-DF61-4BDA-8AD9-A018A67B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08395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7BE2-E4F0-42CC-B5E8-17C0599D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Data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E92C-27A7-4869-A93C-332C74FB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98803-9257-4ACC-9386-459921C1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89" y="2284206"/>
            <a:ext cx="573835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4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1150-ED0F-4247-9AE6-6713D25A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E8BA-994F-449C-A8C7-6237A6E7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, data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data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r>
              <a:rPr lang="en-US" dirty="0" err="1"/>
              <a:t>Kekosongan</a:t>
            </a:r>
            <a:r>
              <a:rPr lang="en-US" dirty="0"/>
              <a:t> data bisa </a:t>
            </a:r>
            <a:r>
              <a:rPr lang="en-US" dirty="0" err="1"/>
              <a:t>disebabkan</a:t>
            </a:r>
            <a:r>
              <a:rPr lang="en-US" dirty="0"/>
              <a:t> oleh:</a:t>
            </a:r>
          </a:p>
          <a:p>
            <a:pPr lvl="1"/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alat</a:t>
            </a:r>
            <a:endParaRPr lang="en-US" dirty="0"/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yang lain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terhapus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penyimpanan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salah </a:t>
            </a:r>
            <a:r>
              <a:rPr lang="en-US" dirty="0" err="1"/>
              <a:t>pemahaman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Beberapa</a:t>
            </a:r>
            <a:r>
              <a:rPr lang="en-US" dirty="0"/>
              <a:t> data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pemasukan</a:t>
            </a:r>
            <a:r>
              <a:rPr lang="en-US" dirty="0"/>
              <a:t> data.</a:t>
            </a:r>
          </a:p>
          <a:p>
            <a:pPr lvl="1"/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pada data.</a:t>
            </a:r>
          </a:p>
        </p:txBody>
      </p:sp>
    </p:spTree>
    <p:extLst>
      <p:ext uri="{BB962C8B-B14F-4D97-AF65-F5344CB8AC3E}">
        <p14:creationId xmlns:p14="http://schemas.microsoft.com/office/powerpoint/2010/main" val="20562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3ABA-8E0C-47CC-B6E8-B09A4D3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FB96-7FF7-46C9-9D86-B7723F4A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diantisipasi</a:t>
            </a:r>
            <a:r>
              <a:rPr lang="en-US" dirty="0"/>
              <a:t>.</a:t>
            </a:r>
          </a:p>
          <a:p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big data,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data, </a:t>
            </a:r>
            <a:r>
              <a:rPr lang="en-US" dirty="0" err="1"/>
              <a:t>ada</a:t>
            </a:r>
            <a:r>
              <a:rPr lang="en-US" dirty="0"/>
              <a:t> juga yang </a:t>
            </a:r>
            <a:r>
              <a:rPr lang="en-US" dirty="0" err="1"/>
              <a:t>menggunakan</a:t>
            </a:r>
            <a:r>
              <a:rPr lang="en-US" dirty="0"/>
              <a:t> metric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yang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  <a:p>
            <a:r>
              <a:rPr lang="en-US" dirty="0"/>
              <a:t>Di lain </a:t>
            </a:r>
            <a:r>
              <a:rPr lang="en-US" dirty="0" err="1"/>
              <a:t>pihak</a:t>
            </a:r>
            <a:r>
              <a:rPr lang="en-US" dirty="0"/>
              <a:t>, </a:t>
            </a:r>
            <a:r>
              <a:rPr lang="en-US" dirty="0" err="1"/>
              <a:t>kekosongan</a:t>
            </a:r>
            <a:r>
              <a:rPr lang="en-US" dirty="0"/>
              <a:t> data bisa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mana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oleh </a:t>
            </a:r>
            <a:r>
              <a:rPr lang="en-US" dirty="0" err="1"/>
              <a:t>pengaju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27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9295-58B0-4766-8332-A3CBA5BA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7DDC-FFA8-4C21-B102-32CA2042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data:</a:t>
            </a:r>
          </a:p>
          <a:p>
            <a:pPr lvl="1"/>
            <a:r>
              <a:rPr lang="en-US" dirty="0" err="1"/>
              <a:t>Mengabaikan</a:t>
            </a:r>
            <a:r>
              <a:rPr lang="en-US" dirty="0"/>
              <a:t> data yang </a:t>
            </a:r>
            <a:r>
              <a:rPr lang="en-US" dirty="0" err="1"/>
              <a:t>kosong</a:t>
            </a:r>
            <a:endParaRPr lang="en-US" dirty="0"/>
          </a:p>
          <a:p>
            <a:pPr lvl="2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di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bisa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ketidakcukupan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bias.</a:t>
            </a:r>
          </a:p>
          <a:p>
            <a:pPr lvl="1"/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data </a:t>
            </a:r>
            <a:r>
              <a:rPr lang="en-US" dirty="0" err="1"/>
              <a:t>kosong</a:t>
            </a:r>
            <a:endParaRPr lang="en-US" dirty="0"/>
          </a:p>
          <a:p>
            <a:pPr lvl="2"/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big data.</a:t>
            </a:r>
          </a:p>
          <a:p>
            <a:pPr lvl="2"/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diantisipasi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data yang </a:t>
            </a:r>
            <a:r>
              <a:rPr lang="en-US" dirty="0" err="1"/>
              <a:t>kosong</a:t>
            </a:r>
            <a:endParaRPr lang="en-US" dirty="0"/>
          </a:p>
          <a:p>
            <a:pPr lvl="2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518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74BD-9AB1-412C-96AF-EEF27F81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5A50-A6F7-4546-9117-FC5E9CB6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endParaRPr lang="en-US" dirty="0"/>
          </a:p>
          <a:p>
            <a:pPr lvl="1"/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“unknown”</a:t>
            </a:r>
          </a:p>
          <a:p>
            <a:pPr lvl="1"/>
            <a:r>
              <a:rPr lang="en-US" dirty="0"/>
              <a:t>Cara ini bisa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data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endParaRPr lang="en-US" dirty="0"/>
          </a:p>
          <a:p>
            <a:pPr lvl="1"/>
            <a:r>
              <a:rPr lang="en-US" dirty="0"/>
              <a:t>Cara ini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yang minimum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</a:t>
            </a:r>
            <a:r>
              <a:rPr lang="en-US" dirty="0" err="1"/>
              <a:t>keseluruhan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data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kelas data</a:t>
            </a:r>
          </a:p>
        </p:txBody>
      </p:sp>
    </p:spTree>
    <p:extLst>
      <p:ext uri="{BB962C8B-B14F-4D97-AF65-F5344CB8AC3E}">
        <p14:creationId xmlns:p14="http://schemas.microsoft.com/office/powerpoint/2010/main" val="296387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1BF6-EF31-4C0A-A7F5-064B5B9C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2DB9-592D-46BD-A046-C6783BAB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most probable value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data.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inference-based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formula Bayesian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decision tree</a:t>
            </a:r>
            <a:endParaRPr lang="en-US" dirty="0"/>
          </a:p>
          <a:p>
            <a:pPr lvl="1"/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pPr lvl="2"/>
            <a:r>
              <a:rPr lang="en-US" dirty="0"/>
              <a:t>Teknik Linear regression, multiple linear regression, dan nonlinear regression.</a:t>
            </a:r>
          </a:p>
          <a:p>
            <a:pPr lvl="1"/>
            <a:r>
              <a:rPr lang="en-US" dirty="0"/>
              <a:t>Teknik </a:t>
            </a:r>
            <a:r>
              <a:rPr lang="en-US" dirty="0" err="1"/>
              <a:t>estimasi</a:t>
            </a:r>
            <a:r>
              <a:rPr lang="en-US" dirty="0"/>
              <a:t> Nearest-</a:t>
            </a:r>
            <a:r>
              <a:rPr lang="en-US" dirty="0" err="1"/>
              <a:t>Neighbour</a:t>
            </a:r>
            <a:endParaRPr lang="en-US" dirty="0"/>
          </a:p>
          <a:p>
            <a:pPr lvl="2"/>
            <a:r>
              <a:rPr lang="en-US" dirty="0"/>
              <a:t>Cari </a:t>
            </a:r>
            <a:r>
              <a:rPr lang="en-US" i="1" dirty="0"/>
              <a:t>k-nearest neighbor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dan </a:t>
            </a:r>
            <a:r>
              <a:rPr lang="en-US" dirty="0" err="1"/>
              <a:t>isi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rata-rata.</a:t>
            </a:r>
          </a:p>
          <a:p>
            <a:pPr lvl="2"/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i="1" dirty="0"/>
              <a:t>k-nearest neighbor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big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lama.</a:t>
            </a:r>
          </a:p>
        </p:txBody>
      </p:sp>
    </p:spTree>
    <p:extLst>
      <p:ext uri="{BB962C8B-B14F-4D97-AF65-F5344CB8AC3E}">
        <p14:creationId xmlns:p14="http://schemas.microsoft.com/office/powerpoint/2010/main" val="3607036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8EF7-1029-421C-8877-714D5CED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A728-805E-41EF-B761-75293622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Hindari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bias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distorsi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data yang sudah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699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1504-460C-48FB-BC0E-0EBB121F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Redudansi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4C89-A4D3-4889-839A-3A616A8B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Redudansi</a:t>
            </a:r>
            <a:r>
              <a:rPr lang="en-US" dirty="0"/>
              <a:t> data bisa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saat</a:t>
            </a:r>
            <a:r>
              <a:rPr lang="en-US" dirty="0"/>
              <a:t> integrase database</a:t>
            </a:r>
          </a:p>
          <a:p>
            <a:pPr lvl="1"/>
            <a:r>
              <a:rPr lang="en-US" dirty="0" err="1"/>
              <a:t>Attribut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bisa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di database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lain. </a:t>
            </a:r>
            <a:r>
              <a:rPr lang="en-US" dirty="0" err="1"/>
              <a:t>Contohnya</a:t>
            </a:r>
            <a:r>
              <a:rPr lang="en-US" dirty="0"/>
              <a:t>: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.</a:t>
            </a:r>
          </a:p>
          <a:p>
            <a:r>
              <a:rPr lang="en-US" dirty="0" err="1"/>
              <a:t>Redudansi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numeric bisa </a:t>
            </a:r>
            <a:r>
              <a:rPr lang="en-US" dirty="0" err="1"/>
              <a:t>dideteksi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95D49-8A11-4275-AB43-D1786896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13" y="5238727"/>
            <a:ext cx="4525982" cy="10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20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B687-8479-40B9-A611-6724E5FD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5053-3581-4E51-97CF-3EDD1146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4296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Daftar 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</a:t>
            </a:r>
          </a:p>
          <a:p>
            <a:r>
              <a:rPr lang="en-US" dirty="0" err="1"/>
              <a:t>Tipe</a:t>
            </a:r>
            <a:r>
              <a:rPr lang="en-US" dirty="0"/>
              <a:t> Data</a:t>
            </a:r>
          </a:p>
          <a:p>
            <a:r>
              <a:rPr lang="en-US" i="1" dirty="0"/>
              <a:t>Outliers</a:t>
            </a:r>
          </a:p>
          <a:p>
            <a:r>
              <a:rPr lang="en-US" dirty="0" err="1"/>
              <a:t>Transformasi</a:t>
            </a:r>
            <a:r>
              <a:rPr lang="en-US" dirty="0"/>
              <a:t> Data</a:t>
            </a:r>
          </a:p>
          <a:p>
            <a:r>
              <a:rPr lang="en-US" dirty="0" err="1"/>
              <a:t>Kekosongan</a:t>
            </a:r>
            <a:r>
              <a:rPr lang="en-US" dirty="0"/>
              <a:t> Data</a:t>
            </a:r>
          </a:p>
          <a:p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redudansi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A236-E17D-4891-B1D5-924CCEF8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A2F0-6235-4F34-86DD-DFC95B22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i="1" dirty="0"/>
              <a:t>data preparation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anomali</a:t>
            </a:r>
            <a:r>
              <a:rPr lang="en-US" dirty="0"/>
              <a:t> data </a:t>
            </a:r>
            <a:r>
              <a:rPr lang="en-US" dirty="0" err="1"/>
              <a:t>sedini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Kesalahan</a:t>
            </a:r>
            <a:r>
              <a:rPr lang="en-US" dirty="0"/>
              <a:t> data dan </a:t>
            </a:r>
            <a:r>
              <a:rPr lang="en-US" dirty="0" err="1"/>
              <a:t>anomali</a:t>
            </a:r>
            <a:r>
              <a:rPr lang="en-US" dirty="0"/>
              <a:t> data yang minimal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i="1" dirty="0"/>
              <a:t>correctness</a:t>
            </a:r>
            <a:r>
              <a:rPr lang="en-US" dirty="0"/>
              <a:t> dan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data.</a:t>
            </a:r>
          </a:p>
          <a:p>
            <a:pPr lvl="1"/>
            <a:r>
              <a:rPr lang="en-US" i="1" dirty="0"/>
              <a:t>Data preparation</a:t>
            </a:r>
            <a:r>
              <a:rPr lang="en-US" dirty="0"/>
              <a:t> juga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pengolah</a:t>
            </a:r>
            <a:r>
              <a:rPr lang="en-US" dirty="0"/>
              <a:t> data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GIGO (</a:t>
            </a:r>
            <a:r>
              <a:rPr lang="en-US" i="1" dirty="0"/>
              <a:t>Good Input Good Output</a:t>
            </a:r>
            <a:r>
              <a:rPr lang="en-US" dirty="0"/>
              <a:t>) – data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prasyarat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model yang </a:t>
            </a:r>
            <a:r>
              <a:rPr lang="en-US" dirty="0" err="1"/>
              <a:t>efektif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758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40A1-5531-429F-B642-48F8027F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9724-2AC3-42A7-9B41-794C5DBD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Data preparation </a:t>
            </a:r>
            <a:r>
              <a:rPr lang="en-US" dirty="0"/>
              <a:t>juga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pengolah</a:t>
            </a:r>
            <a:r>
              <a:rPr lang="en-US" dirty="0"/>
              <a:t> data </a:t>
            </a:r>
            <a:r>
              <a:rPr lang="en-US" dirty="0" err="1"/>
              <a:t>membutuhkan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Tipikal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dunia </a:t>
            </a:r>
            <a:r>
              <a:rPr lang="en-US" dirty="0" err="1"/>
              <a:t>nyata</a:t>
            </a:r>
            <a:r>
              <a:rPr lang="en-US" dirty="0"/>
              <a:t> yang </a:t>
            </a:r>
            <a:r>
              <a:rPr lang="en-US" dirty="0" err="1"/>
              <a:t>mengadung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: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agregat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Data yang “</a:t>
            </a:r>
            <a:r>
              <a:rPr lang="en-US" dirty="0" err="1"/>
              <a:t>ribut</a:t>
            </a:r>
            <a:r>
              <a:rPr lang="en-US" dirty="0"/>
              <a:t>”: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data dan </a:t>
            </a:r>
            <a:r>
              <a:rPr lang="en-US" i="1" dirty="0"/>
              <a:t>outliers.</a:t>
            </a:r>
            <a:endParaRPr lang="en-US" dirty="0"/>
          </a:p>
          <a:p>
            <a:pPr lvl="2"/>
            <a:r>
              <a:rPr lang="en-US" dirty="0"/>
              <a:t>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: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symbol, </a:t>
            </a:r>
            <a:r>
              <a:rPr lang="en-US" dirty="0" err="1"/>
              <a:t>nilai</a:t>
            </a:r>
            <a:r>
              <a:rPr lang="en-US" dirty="0"/>
              <a:t> dan </a:t>
            </a:r>
            <a:r>
              <a:rPr lang="en-US" dirty="0" err="1"/>
              <a:t>nama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2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0E37-D74B-4BD7-B6CC-0B4BBE2F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 </a:t>
            </a:r>
            <a:r>
              <a:rPr lang="en-US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A439-8B67-4146-91BD-137C61E7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Tugas-tugas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pada </a:t>
            </a:r>
            <a:r>
              <a:rPr lang="en-US" i="1" dirty="0"/>
              <a:t>data preparation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Data discretization</a:t>
            </a:r>
          </a:p>
          <a:p>
            <a:pPr lvl="2"/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data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terpenting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Data Cleaning</a:t>
            </a:r>
          </a:p>
          <a:p>
            <a:pPr lvl="2"/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, </a:t>
            </a:r>
            <a:r>
              <a:rPr lang="en-US" dirty="0" err="1"/>
              <a:t>membersihkan</a:t>
            </a:r>
            <a:r>
              <a:rPr lang="en-US" dirty="0"/>
              <a:t> data-data “noisy”,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, dan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inkonsistensi</a:t>
            </a:r>
            <a:r>
              <a:rPr lang="en-US" dirty="0"/>
              <a:t> data.</a:t>
            </a:r>
          </a:p>
          <a:p>
            <a:pPr lvl="1"/>
            <a:r>
              <a:rPr lang="en-US" i="1" dirty="0"/>
              <a:t>Data Integration</a:t>
            </a:r>
          </a:p>
          <a:p>
            <a:pPr lvl="2"/>
            <a:r>
              <a:rPr lang="en-US" dirty="0" err="1"/>
              <a:t>Integrasi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Data Transformation</a:t>
            </a:r>
          </a:p>
          <a:p>
            <a:pPr lvl="2"/>
            <a:r>
              <a:rPr lang="en-US" dirty="0" err="1"/>
              <a:t>Normalisasi</a:t>
            </a:r>
            <a:r>
              <a:rPr lang="en-US" dirty="0"/>
              <a:t> dan </a:t>
            </a:r>
            <a:r>
              <a:rPr lang="en-US" dirty="0" err="1"/>
              <a:t>agregasi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Data Reduction</a:t>
            </a:r>
          </a:p>
          <a:p>
            <a:pPr lvl="2"/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i="1" dirty="0"/>
              <a:t>sample</a:t>
            </a:r>
            <a:r>
              <a:rPr lang="en-US" dirty="0"/>
              <a:t>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analisa</a:t>
            </a:r>
            <a:r>
              <a:rPr lang="en-US" dirty="0"/>
              <a:t> data.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202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13D9-5A4A-489E-8B73-CA3FD488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4434"/>
            <a:ext cx="8515350" cy="951191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 </a:t>
            </a:r>
            <a:r>
              <a:rPr lang="en-US" dirty="0"/>
              <a:t>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EF2C-BD87-4575-95ED-F88B1C01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i="1" dirty="0"/>
              <a:t>data preparation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data:</a:t>
            </a:r>
            <a:endParaRPr lang="en-ID" sz="2000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F09C6F0-B02B-4BD1-AA53-EE42361D2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87475"/>
              </p:ext>
            </p:extLst>
          </p:nvPr>
        </p:nvGraphicFramePr>
        <p:xfrm>
          <a:off x="2246051" y="2387768"/>
          <a:ext cx="6105155" cy="4012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11631600" imgH="7644240" progId="">
                  <p:embed/>
                </p:oleObj>
              </mc:Choice>
              <mc:Fallback>
                <p:oleObj r:id="rId3" imgW="11631600" imgH="76442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DB2953B-F4E2-4764-828F-3B2FF15FF3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6051" y="2387768"/>
                        <a:ext cx="6105155" cy="4012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93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C0B0-8AFC-4BD6-953C-264B4967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1F84-7C49-428C-AFB5-C073CFAA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09C97-735F-44AB-9B75-F352A6B8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07" y="2546298"/>
            <a:ext cx="5601185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4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C0B0-8AFC-4BD6-953C-264B4967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1F84-7C49-428C-AFB5-C073CFAA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Contoh-contoh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Nominal:</a:t>
            </a:r>
          </a:p>
          <a:p>
            <a:pPr lvl="2"/>
            <a:r>
              <a:rPr lang="en-US" dirty="0"/>
              <a:t>ID, Nama</a:t>
            </a:r>
          </a:p>
          <a:p>
            <a:pPr lvl="1"/>
            <a:r>
              <a:rPr lang="en-US" dirty="0"/>
              <a:t>Categorical</a:t>
            </a:r>
          </a:p>
          <a:p>
            <a:pPr lvl="2"/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pos, </a:t>
            </a:r>
            <a:r>
              <a:rPr lang="en-US" dirty="0" err="1"/>
              <a:t>propinsi</a:t>
            </a:r>
            <a:endParaRPr lang="en-US" dirty="0"/>
          </a:p>
          <a:p>
            <a:pPr lvl="1"/>
            <a:r>
              <a:rPr lang="en-US" dirty="0"/>
              <a:t>Ordinal</a:t>
            </a:r>
          </a:p>
          <a:p>
            <a:pPr lvl="2"/>
            <a:r>
              <a:rPr lang="en-US" dirty="0"/>
              <a:t>Ranking, </a:t>
            </a:r>
            <a:r>
              <a:rPr lang="en-US" dirty="0" err="1"/>
              <a:t>peringkat</a:t>
            </a:r>
            <a:r>
              <a:rPr lang="en-US" dirty="0"/>
              <a:t>,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(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pendek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Interval</a:t>
            </a:r>
          </a:p>
          <a:p>
            <a:pPr lvl="2"/>
            <a:r>
              <a:rPr lang="en-US" dirty="0" err="1"/>
              <a:t>Penanggalan</a:t>
            </a:r>
            <a:r>
              <a:rPr lang="en-US" dirty="0"/>
              <a:t>,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Celsius </a:t>
            </a:r>
            <a:r>
              <a:rPr lang="en-US" dirty="0" err="1"/>
              <a:t>atau</a:t>
            </a:r>
            <a:r>
              <a:rPr lang="en-US" dirty="0"/>
              <a:t> Fahrenheit, Nilai IQ.</a:t>
            </a:r>
          </a:p>
          <a:p>
            <a:pPr lvl="1"/>
            <a:r>
              <a:rPr lang="en-US" dirty="0"/>
              <a:t>Ratio</a:t>
            </a:r>
          </a:p>
          <a:p>
            <a:pPr lvl="2"/>
            <a:r>
              <a:rPr lang="en-US" dirty="0"/>
              <a:t>Temperature </a:t>
            </a:r>
            <a:r>
              <a:rPr lang="en-US" dirty="0" err="1"/>
              <a:t>dalam</a:t>
            </a:r>
            <a:r>
              <a:rPr lang="en-US" dirty="0"/>
              <a:t> Kelvin, Panjang, Waktu dan </a:t>
            </a:r>
            <a:r>
              <a:rPr lang="en-US" dirty="0" err="1"/>
              <a:t>hitunga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5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1271</Words>
  <Application>Microsoft Office PowerPoint</Application>
  <PresentationFormat>On-screen Show (4:3)</PresentationFormat>
  <Paragraphs>172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HP Simplified</vt:lpstr>
      <vt:lpstr>Arial</vt:lpstr>
      <vt:lpstr>Calibri</vt:lpstr>
      <vt:lpstr>Calibri Light</vt:lpstr>
      <vt:lpstr>Cambria Math</vt:lpstr>
      <vt:lpstr>Office Theme</vt:lpstr>
      <vt:lpstr>Image</vt:lpstr>
      <vt:lpstr>PowerPoint Presentation</vt:lpstr>
      <vt:lpstr>Sesi 16 Data Preparation</vt:lpstr>
      <vt:lpstr>Daftar Isi</vt:lpstr>
      <vt:lpstr>Pengenalan Data Preparation (1)</vt:lpstr>
      <vt:lpstr>Pengenalan Data Preparation (2)</vt:lpstr>
      <vt:lpstr>Pengenalan Data Preparation (3)</vt:lpstr>
      <vt:lpstr>Pengenalan Data Preparation (4)</vt:lpstr>
      <vt:lpstr>Tipe Data (1)</vt:lpstr>
      <vt:lpstr>Tipe Data (2)</vt:lpstr>
      <vt:lpstr>Tipe Data (3)</vt:lpstr>
      <vt:lpstr>Tipe Data (4)</vt:lpstr>
      <vt:lpstr>Outliers (1)</vt:lpstr>
      <vt:lpstr>Outliers (2)</vt:lpstr>
      <vt:lpstr>Outliers (3)</vt:lpstr>
      <vt:lpstr>Outliers (4)</vt:lpstr>
      <vt:lpstr>Outliers (5)</vt:lpstr>
      <vt:lpstr>Outliers (5)</vt:lpstr>
      <vt:lpstr>Transformasi Data (1)</vt:lpstr>
      <vt:lpstr>Transformasi Data (2)</vt:lpstr>
      <vt:lpstr>Transformasi Data (3)</vt:lpstr>
      <vt:lpstr>Kekosongan Data (1)</vt:lpstr>
      <vt:lpstr>Kekosongan Data (2)</vt:lpstr>
      <vt:lpstr>Kekosongan Data (3)</vt:lpstr>
      <vt:lpstr>Kekosongan Data (4)</vt:lpstr>
      <vt:lpstr>Kekosongan Data (5)</vt:lpstr>
      <vt:lpstr>Kekosongan Data (6)</vt:lpstr>
      <vt:lpstr>Redudansi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I Gde Dharma Nugraha</cp:lastModifiedBy>
  <cp:revision>57</cp:revision>
  <dcterms:created xsi:type="dcterms:W3CDTF">2019-04-10T03:52:40Z</dcterms:created>
  <dcterms:modified xsi:type="dcterms:W3CDTF">2019-06-18T23:22:20Z</dcterms:modified>
</cp:coreProperties>
</file>