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303" r:id="rId5"/>
    <p:sldId id="304" r:id="rId6"/>
    <p:sldId id="305" r:id="rId7"/>
    <p:sldId id="306" r:id="rId8"/>
    <p:sldId id="307" r:id="rId9"/>
    <p:sldId id="310" r:id="rId10"/>
    <p:sldId id="311" r:id="rId11"/>
    <p:sldId id="312" r:id="rId12"/>
    <p:sldId id="308" r:id="rId13"/>
    <p:sldId id="309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02" r:id="rId43"/>
    <p:sldId id="25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9"/>
            <p14:sldId id="258"/>
            <p14:sldId id="303"/>
            <p14:sldId id="304"/>
            <p14:sldId id="305"/>
            <p14:sldId id="306"/>
            <p14:sldId id="307"/>
            <p14:sldId id="310"/>
            <p14:sldId id="311"/>
            <p14:sldId id="312"/>
            <p14:sldId id="308"/>
            <p14:sldId id="30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02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D09-250C-46D6-BA9A-E6C11F9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RDBMS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FA40-FFD3-4933-8D7E-965DDB64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RDBMS </a:t>
            </a:r>
            <a:r>
              <a:rPr lang="en-US" dirty="0" err="1"/>
              <a:t>adalah</a:t>
            </a:r>
            <a:r>
              <a:rPr lang="en-US" dirty="0"/>
              <a:t> ACID:</a:t>
            </a:r>
          </a:p>
          <a:p>
            <a:pPr lvl="1"/>
            <a:r>
              <a:rPr lang="en-US" i="1" dirty="0"/>
              <a:t>Atomicity</a:t>
            </a:r>
            <a:r>
              <a:rPr lang="en-US" dirty="0"/>
              <a:t> –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atomic.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Consistency</a:t>
            </a:r>
            <a:r>
              <a:rPr lang="en-US" dirty="0"/>
              <a:t> –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Isolation</a:t>
            </a:r>
            <a:r>
              <a:rPr lang="en-US" dirty="0"/>
              <a:t> –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lain.</a:t>
            </a:r>
          </a:p>
          <a:p>
            <a:pPr lvl="1"/>
            <a:r>
              <a:rPr lang="en-US" i="1" dirty="0"/>
              <a:t>Durability</a:t>
            </a:r>
            <a:r>
              <a:rPr lang="en-US" dirty="0"/>
              <a:t> –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sudah </a:t>
            </a:r>
            <a:r>
              <a:rPr lang="en-US" i="1" dirty="0"/>
              <a:t>committed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i="1" dirty="0"/>
              <a:t>committed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4A03-215F-4EB4-B362-91EE1FCB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RDBMS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8947-2CF2-40A9-8C15-12EB898F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RDBMS:</a:t>
            </a:r>
          </a:p>
          <a:p>
            <a:pPr lvl="1"/>
            <a:r>
              <a:rPr lang="en-US" dirty="0" err="1"/>
              <a:t>Identitas</a:t>
            </a:r>
            <a:r>
              <a:rPr lang="en-US" dirty="0"/>
              <a:t> Data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kolom-kolom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dan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data yang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298661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604E-D091-4018-83FE-A1649958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SQL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7566-3CBE-458C-80F8-446F6358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kepanjangan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Structured Query Language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standard yang </a:t>
            </a:r>
            <a:r>
              <a:rPr lang="en-US" dirty="0" err="1"/>
              <a:t>dipakai</a:t>
            </a:r>
            <a:r>
              <a:rPr lang="en-US" dirty="0"/>
              <a:t> pada DBMS </a:t>
            </a:r>
            <a:r>
              <a:rPr lang="en-US" dirty="0" err="1"/>
              <a:t>berbasis</a:t>
            </a:r>
            <a:r>
              <a:rPr lang="en-US" dirty="0"/>
              <a:t> Relational,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RDBMS – Relational Database Management System.</a:t>
            </a:r>
          </a:p>
          <a:p>
            <a:r>
              <a:rPr lang="en-US" dirty="0"/>
              <a:t>SQL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input,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memanipulasi</a:t>
            </a:r>
            <a:r>
              <a:rPr lang="en-US" dirty="0"/>
              <a:t> data pada RDBMS.</a:t>
            </a:r>
          </a:p>
          <a:p>
            <a:r>
              <a:rPr lang="en-US" dirty="0"/>
              <a:t>SQL </a:t>
            </a:r>
            <a:r>
              <a:rPr lang="en-US" dirty="0" err="1"/>
              <a:t>mengikuti</a:t>
            </a:r>
            <a:r>
              <a:rPr lang="en-US" dirty="0"/>
              <a:t> standard ANSI (American National Standard Institute)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RDBMS. </a:t>
            </a:r>
          </a:p>
        </p:txBody>
      </p:sp>
    </p:spTree>
    <p:extLst>
      <p:ext uri="{BB962C8B-B14F-4D97-AF65-F5344CB8AC3E}">
        <p14:creationId xmlns:p14="http://schemas.microsoft.com/office/powerpoint/2010/main" val="131124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91A4-567F-41CE-99B6-F663CD9D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SQL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BDBB-6E60-4416-8841-E4D2C37B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DDL </a:t>
            </a:r>
            <a:r>
              <a:rPr lang="en-US" dirty="0" err="1"/>
              <a:t>atau</a:t>
            </a:r>
            <a:r>
              <a:rPr lang="en-US" dirty="0"/>
              <a:t> Data Definition Language. DDL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ini database dan table.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DDL </a:t>
            </a:r>
            <a:r>
              <a:rPr lang="en-US" dirty="0" err="1"/>
              <a:t>antara</a:t>
            </a:r>
            <a:r>
              <a:rPr lang="en-US" dirty="0"/>
              <a:t> lain : CREATE, ALTER, RENAME, DROP.</a:t>
            </a:r>
          </a:p>
          <a:p>
            <a:pPr lvl="1"/>
            <a:r>
              <a:rPr lang="en-US" dirty="0"/>
              <a:t>DML </a:t>
            </a:r>
            <a:r>
              <a:rPr lang="en-US" dirty="0" err="1"/>
              <a:t>atau</a:t>
            </a:r>
            <a:r>
              <a:rPr lang="en-US" dirty="0"/>
              <a:t> Data Manipulation Language. DML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record </a:t>
            </a:r>
            <a:r>
              <a:rPr lang="en-US" dirty="0" err="1"/>
              <a:t>dalam</a:t>
            </a:r>
            <a:r>
              <a:rPr lang="en-US" dirty="0"/>
              <a:t> table.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DML </a:t>
            </a:r>
            <a:r>
              <a:rPr lang="en-US" dirty="0" err="1"/>
              <a:t>antara</a:t>
            </a:r>
            <a:r>
              <a:rPr lang="en-US" dirty="0"/>
              <a:t> lain : SELECT, INSERT, UPDATE, DELETE.</a:t>
            </a:r>
          </a:p>
          <a:p>
            <a:pPr lvl="1"/>
            <a:r>
              <a:rPr lang="en-US" dirty="0"/>
              <a:t>DCL </a:t>
            </a:r>
            <a:r>
              <a:rPr lang="en-US" dirty="0" err="1"/>
              <a:t>atau</a:t>
            </a:r>
            <a:r>
              <a:rPr lang="en-US" dirty="0"/>
              <a:t> Data Control Language. DCL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user,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server, database, table </a:t>
            </a:r>
            <a:r>
              <a:rPr lang="en-US" dirty="0" err="1"/>
              <a:t>maupun</a:t>
            </a:r>
            <a:r>
              <a:rPr lang="en-US" dirty="0"/>
              <a:t> field. </a:t>
            </a:r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DCL </a:t>
            </a:r>
            <a:r>
              <a:rPr lang="en-US" dirty="0" err="1"/>
              <a:t>antara</a:t>
            </a:r>
            <a:r>
              <a:rPr lang="en-US" dirty="0"/>
              <a:t> lain : GRANT, REVOKE. </a:t>
            </a:r>
          </a:p>
        </p:txBody>
      </p:sp>
    </p:spTree>
    <p:extLst>
      <p:ext uri="{BB962C8B-B14F-4D97-AF65-F5344CB8AC3E}">
        <p14:creationId xmlns:p14="http://schemas.microsoft.com/office/powerpoint/2010/main" val="262929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4E52-9EFD-459C-BE11-13FD18F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SQL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F6B0-74E2-486C-9301-C83D8AAB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pada SQL</a:t>
            </a:r>
          </a:p>
        </p:txBody>
      </p:sp>
      <p:pic>
        <p:nvPicPr>
          <p:cNvPr id="4" name="Picture 3" descr="Tbl07-01">
            <a:extLst>
              <a:ext uri="{FF2B5EF4-FFF2-40B4-BE49-F238E27FC236}">
                <a16:creationId xmlns:a16="http://schemas.microsoft.com/office/drawing/2014/main" id="{D1C3C243-6E42-4560-8EF5-1A017652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2133" y="2486339"/>
            <a:ext cx="7148384" cy="36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4E52-9EFD-459C-BE11-13FD18F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SQL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F6B0-74E2-486C-9301-C83D8AAB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pada SQL</a:t>
            </a:r>
          </a:p>
        </p:txBody>
      </p:sp>
      <p:pic>
        <p:nvPicPr>
          <p:cNvPr id="5" name="Picture 3" descr="Tbl07-02a">
            <a:extLst>
              <a:ext uri="{FF2B5EF4-FFF2-40B4-BE49-F238E27FC236}">
                <a16:creationId xmlns:a16="http://schemas.microsoft.com/office/drawing/2014/main" id="{18E9BCD2-5F3F-4F62-B9EC-941BDAF0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" y="2476500"/>
            <a:ext cx="8458200" cy="30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4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811-B85F-45E0-AABB-E3B2FC83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8C42-36B9-46F9-A57A-597ADFEB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SQL yang </a:t>
            </a:r>
            <a:r>
              <a:rPr lang="en-US" dirty="0" err="1"/>
              <a:t>termasuk</a:t>
            </a:r>
            <a:r>
              <a:rPr lang="en-US" dirty="0"/>
              <a:t> pada Data Definition Language (DDL) </a:t>
            </a:r>
            <a:r>
              <a:rPr lang="en-US" dirty="0" err="1"/>
              <a:t>adalah</a:t>
            </a:r>
            <a:r>
              <a:rPr lang="en-US" dirty="0"/>
              <a:t> CREATE, ALTER, RENAME, DROP.</a:t>
            </a:r>
          </a:p>
          <a:p>
            <a:r>
              <a:rPr lang="en-US" dirty="0" err="1"/>
              <a:t>Penggunaan</a:t>
            </a:r>
            <a:r>
              <a:rPr lang="en-US" dirty="0"/>
              <a:t> DDL </a:t>
            </a:r>
            <a:r>
              <a:rPr lang="en-US" dirty="0" err="1"/>
              <a:t>mengikuti</a:t>
            </a:r>
            <a:r>
              <a:rPr lang="en-US" dirty="0"/>
              <a:t> model database dan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 descr="Fig07-01">
            <a:extLst>
              <a:ext uri="{FF2B5EF4-FFF2-40B4-BE49-F238E27FC236}">
                <a16:creationId xmlns:a16="http://schemas.microsoft.com/office/drawing/2014/main" id="{A1B84B3A-8FE7-4223-B715-3DC28A1C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0730" y="3718560"/>
            <a:ext cx="4362539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8C54-F591-4D24-B921-E0557BE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01EE-F56F-4284-A9F5-3283817E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Dari </a:t>
            </a:r>
            <a:r>
              <a:rPr lang="en-US" dirty="0" err="1"/>
              <a:t>gambar</a:t>
            </a:r>
            <a:r>
              <a:rPr lang="en-US" dirty="0"/>
              <a:t> model database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 (</a:t>
            </a:r>
            <a:r>
              <a:rPr lang="en-US" dirty="0" err="1"/>
              <a:t>perintah</a:t>
            </a:r>
            <a:r>
              <a:rPr lang="en-US" dirty="0"/>
              <a:t>: CREATE DATABASE </a:t>
            </a:r>
            <a:r>
              <a:rPr lang="en-US" dirty="0" err="1"/>
              <a:t>Nama_Database</a:t>
            </a:r>
            <a:r>
              <a:rPr lang="en-US" dirty="0"/>
              <a:t>;).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CREATE TABLE </a:t>
            </a:r>
            <a:r>
              <a:rPr lang="en-US" dirty="0" err="1"/>
              <a:t>nama_tabel</a:t>
            </a:r>
            <a:r>
              <a:rPr lang="en-US" dirty="0"/>
              <a:t> ( column1 datatype, column2 datatype, column3 datatype, …  );</a:t>
            </a:r>
          </a:p>
          <a:p>
            <a:r>
              <a:rPr lang="en-US" dirty="0"/>
              <a:t>Pada </a:t>
            </a:r>
            <a:r>
              <a:rPr lang="en-US" dirty="0" err="1"/>
              <a:t>prakteknya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DDL </a:t>
            </a:r>
            <a:r>
              <a:rPr lang="en-US" dirty="0" err="1"/>
              <a:t>dieksekusi</a:t>
            </a:r>
            <a:r>
              <a:rPr lang="en-US" dirty="0"/>
              <a:t>, RDBMS </a:t>
            </a:r>
            <a:r>
              <a:rPr lang="en-US" dirty="0" err="1"/>
              <a:t>akan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database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Format file yang </a:t>
            </a:r>
            <a:r>
              <a:rPr lang="en-US" dirty="0" err="1"/>
              <a:t>menyimpan</a:t>
            </a:r>
            <a:r>
              <a:rPr lang="en-US" dirty="0"/>
              <a:t> database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RDBMS.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8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315-040C-46F0-837D-C734A53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6F9D-3C5C-42F0-A885-9953A615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database.</a:t>
            </a:r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 dan </a:t>
            </a:r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173358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315-040C-46F0-837D-C734A53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6F9D-3C5C-42F0-A885-9953A615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umum</a:t>
            </a:r>
            <a:r>
              <a:rPr lang="en-US" dirty="0"/>
              <a:t> pada database:</a:t>
            </a:r>
          </a:p>
        </p:txBody>
      </p:sp>
      <p:pic>
        <p:nvPicPr>
          <p:cNvPr id="4" name="Picture 3" descr="Tbl07-04">
            <a:extLst>
              <a:ext uri="{FF2B5EF4-FFF2-40B4-BE49-F238E27FC236}">
                <a16:creationId xmlns:a16="http://schemas.microsoft.com/office/drawing/2014/main" id="{CB6A6119-DA1B-46D2-9143-9E5C45CF5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220" y="2472029"/>
            <a:ext cx="5623560" cy="38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09C-4EDB-4CCB-98C2-2070C691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Sesi</a:t>
            </a:r>
            <a:r>
              <a:rPr lang="en-US" dirty="0"/>
              <a:t> 17</a:t>
            </a:r>
            <a:br>
              <a:rPr lang="en-US" dirty="0"/>
            </a:br>
            <a:r>
              <a:rPr lang="en-US" dirty="0"/>
              <a:t>SQL dan NoSQL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5A4A4-DF61-4BDA-8AD9-A018A6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8395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E432-BB9E-4156-B406-6EE3CA2E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00F2-4170-484F-B459-64B35232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pada Data Manipulation Language (DML)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pada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Memperbaharui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2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5C36-B606-4BBB-8EC6-3AFCE1E9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2279-A862-4944-873D-6A323DE0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INSERT. </a:t>
            </a:r>
            <a:r>
              <a:rPr lang="en-US" dirty="0" err="1"/>
              <a:t>Sintaksnya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INSERT INTO </a:t>
            </a:r>
            <a:r>
              <a:rPr lang="en-US" dirty="0" err="1"/>
              <a:t>nama_tabel</a:t>
            </a:r>
            <a:r>
              <a:rPr lang="en-US" dirty="0"/>
              <a:t> (kolom1, kolom2, …, </a:t>
            </a:r>
            <a:r>
              <a:rPr lang="en-US" dirty="0" err="1"/>
              <a:t>kolomN</a:t>
            </a:r>
            <a:r>
              <a:rPr lang="en-US" dirty="0"/>
              <a:t>) VALUES (value1, value2, …, </a:t>
            </a:r>
            <a:r>
              <a:rPr lang="en-US" dirty="0" err="1"/>
              <a:t>valueN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data,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Isi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()</a:t>
            </a:r>
          </a:p>
          <a:p>
            <a:pPr lvl="2"/>
            <a:r>
              <a:rPr lang="en-US" dirty="0" err="1"/>
              <a:t>Karakter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apostrof</a:t>
            </a:r>
            <a:r>
              <a:rPr lang="en-US" dirty="0"/>
              <a:t> (“”)</a:t>
            </a:r>
          </a:p>
          <a:p>
            <a:pPr lvl="2"/>
            <a:r>
              <a:rPr lang="en-US" dirty="0"/>
              <a:t>Data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apostrof</a:t>
            </a:r>
            <a:endParaRPr lang="en-US" dirty="0"/>
          </a:p>
          <a:p>
            <a:pPr lvl="2"/>
            <a:r>
              <a:rPr lang="en-US" dirty="0"/>
              <a:t>Nama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oleh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(  , )</a:t>
            </a:r>
          </a:p>
          <a:p>
            <a:pPr lvl="2"/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pPr lvl="1"/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54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26C6-4108-4055-9B19-9D5818FA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2A29-FFA6-4FE2-9BAB-D04A86FF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pada </a:t>
            </a:r>
            <a:r>
              <a:rPr lang="en-US" dirty="0" err="1"/>
              <a:t>hardisk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Database </a:t>
            </a:r>
            <a:r>
              <a:rPr lang="en-US" dirty="0" err="1"/>
              <a:t>ditutup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Program </a:t>
            </a:r>
            <a:r>
              <a:rPr lang="en-US" dirty="0" err="1"/>
              <a:t>ditutup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Perintah</a:t>
            </a:r>
            <a:r>
              <a:rPr lang="en-US" dirty="0"/>
              <a:t> COMMIT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r>
              <a:rPr lang="en-US" dirty="0" err="1"/>
              <a:t>Sintaksnya</a:t>
            </a:r>
            <a:r>
              <a:rPr lang="en-US" dirty="0"/>
              <a:t>: COMMIT [WORK];</a:t>
            </a:r>
          </a:p>
          <a:p>
            <a:r>
              <a:rPr lang="en-US" dirty="0" err="1"/>
              <a:t>Perintah</a:t>
            </a:r>
            <a:r>
              <a:rPr lang="en-US" dirty="0"/>
              <a:t> COMMIT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permanen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171249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72F1-1188-4260-84A8-2008EF16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8A28-2D23-4C23-A74D-2781A920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SELECT.</a:t>
            </a:r>
          </a:p>
          <a:p>
            <a:r>
              <a:rPr lang="en-US" dirty="0" err="1"/>
              <a:t>Sintaksnya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daftar_nama_kolom</a:t>
            </a:r>
            <a:r>
              <a:rPr lang="en-US" dirty="0"/>
              <a:t> FROM </a:t>
            </a:r>
            <a:r>
              <a:rPr lang="en-US" dirty="0" err="1"/>
              <a:t>nama_tabel</a:t>
            </a:r>
            <a:r>
              <a:rPr lang="en-US" dirty="0"/>
              <a:t>;</a:t>
            </a:r>
          </a:p>
          <a:p>
            <a:r>
              <a:rPr lang="en-US" dirty="0" err="1"/>
              <a:t>Daftar_nama_kolom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 Format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</a:t>
            </a:r>
          </a:p>
          <a:p>
            <a:r>
              <a:rPr lang="en-US" dirty="0" err="1"/>
              <a:t>Tanda</a:t>
            </a:r>
            <a:r>
              <a:rPr lang="en-US" dirty="0"/>
              <a:t> asterisk (*) 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76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EA3-19D6-43BA-9927-1CE116F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8C0E-96CB-404F-B48E-917D7908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dan </a:t>
            </a:r>
            <a:r>
              <a:rPr lang="en-US" dirty="0" err="1"/>
              <a:t>memperbaharui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UPDATE.</a:t>
            </a:r>
          </a:p>
          <a:p>
            <a:r>
              <a:rPr lang="en-US" dirty="0" err="1"/>
              <a:t>Sintaks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nama_tabel</a:t>
            </a:r>
            <a:r>
              <a:rPr lang="en-US" dirty="0"/>
              <a:t> SET </a:t>
            </a:r>
            <a:r>
              <a:rPr lang="en-US" dirty="0" err="1"/>
              <a:t>namakolom</a:t>
            </a:r>
            <a:r>
              <a:rPr lang="en-US" dirty="0"/>
              <a:t> = data [, </a:t>
            </a:r>
            <a:r>
              <a:rPr lang="en-US" dirty="0" err="1"/>
              <a:t>namakolom</a:t>
            </a:r>
            <a:r>
              <a:rPr lang="en-US" dirty="0"/>
              <a:t> = data] [WHERE </a:t>
            </a:r>
            <a:r>
              <a:rPr lang="en-US" dirty="0" err="1"/>
              <a:t>daftar_kondisi</a:t>
            </a:r>
            <a:r>
              <a:rPr lang="en-US" dirty="0"/>
              <a:t>];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pemisahannya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07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EA3-19D6-43BA-9927-1CE116F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8C0E-96CB-404F-B48E-917D7908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DELETE</a:t>
            </a:r>
          </a:p>
          <a:p>
            <a:r>
              <a:rPr lang="en-US" dirty="0" err="1"/>
              <a:t>Sintaksnya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nama_tabel</a:t>
            </a:r>
            <a:r>
              <a:rPr lang="en-US" dirty="0"/>
              <a:t> [WHERE </a:t>
            </a:r>
            <a:r>
              <a:rPr lang="en-US" dirty="0" err="1"/>
              <a:t>kondisi</a:t>
            </a:r>
            <a:r>
              <a:rPr lang="en-US" dirty="0"/>
              <a:t>];</a:t>
            </a:r>
          </a:p>
          <a:p>
            <a:r>
              <a:rPr lang="en-US" dirty="0"/>
              <a:t>[WHERE </a:t>
            </a:r>
            <a:r>
              <a:rPr lang="en-US" dirty="0" err="1"/>
              <a:t>kondisi</a:t>
            </a:r>
            <a:r>
              <a:rPr lang="en-US" dirty="0"/>
              <a:t>] </a:t>
            </a:r>
            <a:r>
              <a:rPr lang="en-US" dirty="0" err="1"/>
              <a:t>bersifat</a:t>
            </a:r>
            <a:r>
              <a:rPr lang="en-US" dirty="0"/>
              <a:t> optional.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ini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perintah</a:t>
            </a:r>
            <a:r>
              <a:rPr lang="en-US" dirty="0"/>
              <a:t> DELETE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nama_tabel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89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EA3-19D6-43BA-9927-1CE116F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8C0E-96CB-404F-B48E-917D7908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subquery pada </a:t>
            </a:r>
            <a:r>
              <a:rPr lang="en-US" dirty="0" err="1"/>
              <a:t>perintah</a:t>
            </a:r>
            <a:r>
              <a:rPr lang="en-US" dirty="0"/>
              <a:t> SELECT.</a:t>
            </a:r>
          </a:p>
          <a:p>
            <a:r>
              <a:rPr lang="en-US" dirty="0" err="1"/>
              <a:t>Sintaksnya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 INTO </a:t>
            </a:r>
            <a:r>
              <a:rPr lang="en-US" dirty="0" err="1"/>
              <a:t>nama_tabel</a:t>
            </a:r>
            <a:r>
              <a:rPr lang="en-US" dirty="0"/>
              <a:t> SELECT </a:t>
            </a:r>
            <a:r>
              <a:rPr lang="en-US" dirty="0" err="1"/>
              <a:t>daftar_kolom</a:t>
            </a:r>
            <a:r>
              <a:rPr lang="en-US" dirty="0"/>
              <a:t> FROM </a:t>
            </a:r>
            <a:r>
              <a:rPr lang="en-US" dirty="0" err="1"/>
              <a:t>nama_tabel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463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A0F3-0F96-4AB4-9EDD-7CA4CE0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D49E-A130-450D-94AE-FE547E5B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110BB-9EF6-4559-ABD5-5EFCF290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81" y="1825625"/>
            <a:ext cx="7543797" cy="30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72F1-419A-4F0F-86D1-8F2A9AE4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6A-0250-4E53-95F5-376C4AE6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sudah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ini.</a:t>
            </a:r>
          </a:p>
          <a:p>
            <a:r>
              <a:rPr lang="en-US" dirty="0" err="1"/>
              <a:t>Namun</a:t>
            </a:r>
            <a:r>
              <a:rPr lang="en-US" dirty="0"/>
              <a:t>, RDBMS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. Hal ini </a:t>
            </a:r>
            <a:r>
              <a:rPr lang="en-US" dirty="0" err="1"/>
              <a:t>dikarenakan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Perintah</a:t>
            </a:r>
            <a:r>
              <a:rPr lang="en-US" dirty="0"/>
              <a:t> join pada RDBMS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Susah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dikembankan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horizontal.</a:t>
            </a:r>
          </a:p>
          <a:p>
            <a:pPr lvl="1"/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ketidakcocokan</a:t>
            </a:r>
            <a:r>
              <a:rPr lang="en-US" dirty="0"/>
              <a:t> </a:t>
            </a:r>
            <a:r>
              <a:rPr lang="en-US" dirty="0" err="1"/>
              <a:t>impedansi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Sangat</a:t>
            </a:r>
            <a:r>
              <a:rPr lang="en-US" dirty="0"/>
              <a:t> mahal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perawatannya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257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ini </a:t>
            </a:r>
            <a:r>
              <a:rPr lang="en-US" dirty="0" err="1"/>
              <a:t>menimbulkan</a:t>
            </a:r>
            <a:r>
              <a:rPr lang="en-US" dirty="0"/>
              <a:t> trend-trend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A1718-0901-453A-B79D-81B9A39F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69" y="2910204"/>
            <a:ext cx="5555461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endParaRPr lang="en-US" dirty="0"/>
          </a:p>
          <a:p>
            <a:r>
              <a:rPr lang="en-US" dirty="0" err="1"/>
              <a:t>Pengenalan</a:t>
            </a:r>
            <a:r>
              <a:rPr lang="en-US" dirty="0"/>
              <a:t> RDBMS</a:t>
            </a:r>
          </a:p>
          <a:p>
            <a:r>
              <a:rPr lang="en-US" dirty="0" err="1"/>
              <a:t>Penggunaan</a:t>
            </a:r>
            <a:r>
              <a:rPr lang="en-US" dirty="0"/>
              <a:t> SQL pada RDBMS</a:t>
            </a:r>
          </a:p>
          <a:p>
            <a:pPr lvl="1"/>
            <a:r>
              <a:rPr lang="en-US" dirty="0"/>
              <a:t>Data Definition Language</a:t>
            </a:r>
          </a:p>
          <a:p>
            <a:pPr lvl="1"/>
            <a:r>
              <a:rPr lang="en-US" dirty="0"/>
              <a:t>Data Manipulation Language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RDBMS</a:t>
            </a:r>
          </a:p>
          <a:p>
            <a:r>
              <a:rPr lang="en-US" dirty="0" err="1"/>
              <a:t>Pengenalan</a:t>
            </a:r>
            <a:r>
              <a:rPr lang="en-US" dirty="0"/>
              <a:t> NoSQL</a:t>
            </a:r>
          </a:p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databas</a:t>
            </a:r>
            <a:r>
              <a:rPr lang="en-US" dirty="0"/>
              <a:t> NoSQL</a:t>
            </a:r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Trend-trend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RDBMS.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database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pada NoSQL.</a:t>
            </a:r>
          </a:p>
          <a:p>
            <a:r>
              <a:rPr lang="en-US" dirty="0"/>
              <a:t>NoSQL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DBMS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memanggil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disbanding </a:t>
            </a:r>
            <a:r>
              <a:rPr lang="en-US" dirty="0" err="1"/>
              <a:t>dengan</a:t>
            </a:r>
            <a:r>
              <a:rPr lang="en-US" dirty="0"/>
              <a:t> RDBMS.</a:t>
            </a:r>
          </a:p>
          <a:p>
            <a:r>
              <a:rPr lang="en-US" dirty="0"/>
              <a:t>NoSQL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</a:t>
            </a:r>
            <a:r>
              <a:rPr lang="en-US" dirty="0" err="1"/>
              <a:t>kepanjangan</a:t>
            </a:r>
            <a:r>
              <a:rPr lang="en-US" dirty="0"/>
              <a:t> “</a:t>
            </a:r>
            <a:r>
              <a:rPr lang="en-US" dirty="0" err="1"/>
              <a:t>NotOnlySQL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system ini juga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175769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NoSQL:</a:t>
            </a:r>
          </a:p>
          <a:p>
            <a:pPr lvl="1"/>
            <a:r>
              <a:rPr lang="en-US" dirty="0"/>
              <a:t>NoSQL </a:t>
            </a:r>
            <a:r>
              <a:rPr lang="en-US" dirty="0" err="1"/>
              <a:t>menghindari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Overhead pada </a:t>
            </a:r>
            <a:r>
              <a:rPr lang="en-US" dirty="0" err="1"/>
              <a:t>transaksi</a:t>
            </a:r>
            <a:r>
              <a:rPr lang="en-US" dirty="0"/>
              <a:t> ACID</a:t>
            </a:r>
          </a:p>
          <a:p>
            <a:pPr lvl="2"/>
            <a:r>
              <a:rPr lang="en-US" dirty="0" err="1"/>
              <a:t>Kompleksitas</a:t>
            </a:r>
            <a:r>
              <a:rPr lang="en-US" dirty="0"/>
              <a:t> query SQL</a:t>
            </a:r>
          </a:p>
          <a:p>
            <a:pPr lvl="2"/>
            <a:r>
              <a:rPr lang="en-US" dirty="0" err="1"/>
              <a:t>Keberadaan</a:t>
            </a:r>
            <a:r>
              <a:rPr lang="en-US" dirty="0"/>
              <a:t> DBA</a:t>
            </a:r>
          </a:p>
          <a:p>
            <a:pPr lvl="2"/>
            <a:r>
              <a:rPr lang="en-US" dirty="0" err="1"/>
              <a:t>Adanya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endParaRPr lang="en-US" dirty="0"/>
          </a:p>
          <a:p>
            <a:pPr lvl="1"/>
            <a:r>
              <a:rPr lang="en-US" dirty="0"/>
              <a:t>NoSQL </a:t>
            </a:r>
            <a:r>
              <a:rPr lang="en-US" dirty="0" err="1"/>
              <a:t>menyediakan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Kemudahan</a:t>
            </a:r>
            <a:r>
              <a:rPr lang="en-US" dirty="0"/>
              <a:t> dan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pada Database</a:t>
            </a:r>
          </a:p>
          <a:p>
            <a:pPr lvl="2"/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lvl="2"/>
            <a:r>
              <a:rPr lang="en-US" dirty="0" err="1"/>
              <a:t>Ukuran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Google)</a:t>
            </a:r>
          </a:p>
          <a:p>
            <a:pPr lvl="2"/>
            <a:r>
              <a:rPr lang="en-US" dirty="0"/>
              <a:t>Schema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262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NoSQL </a:t>
            </a:r>
            <a:r>
              <a:rPr lang="en-US" dirty="0" err="1"/>
              <a:t>jika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RDBMS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membatasi</a:t>
            </a:r>
            <a:endParaRPr lang="en-US" dirty="0"/>
          </a:p>
          <a:p>
            <a:pPr lvl="1"/>
            <a:r>
              <a:rPr lang="en-US" dirty="0" err="1"/>
              <a:t>Dukungan</a:t>
            </a:r>
            <a:r>
              <a:rPr lang="en-US" dirty="0"/>
              <a:t> ACID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dibutuhkan</a:t>
            </a:r>
            <a:endParaRPr lang="en-US" dirty="0"/>
          </a:p>
          <a:p>
            <a:pPr lvl="1"/>
            <a:r>
              <a:rPr lang="en-US" dirty="0" err="1"/>
              <a:t>Impedansi</a:t>
            </a:r>
            <a:r>
              <a:rPr lang="en-US" dirty="0"/>
              <a:t> Object-to-Relational (O/R)</a:t>
            </a:r>
          </a:p>
          <a:p>
            <a:pPr lvl="1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  <a:p>
            <a:pPr lvl="1"/>
            <a:r>
              <a:rPr lang="en-US" dirty="0" err="1"/>
              <a:t>Pencatatan</a:t>
            </a:r>
            <a:r>
              <a:rPr lang="en-US" dirty="0"/>
              <a:t> data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  <a:p>
            <a:pPr lvl="1"/>
            <a:r>
              <a:rPr lang="en-US" dirty="0" err="1"/>
              <a:t>Menyimpan</a:t>
            </a:r>
            <a:r>
              <a:rPr lang="en-US" dirty="0"/>
              <a:t> even </a:t>
            </a:r>
            <a:r>
              <a:rPr lang="en-US" dirty="0" err="1"/>
              <a:t>atau</a:t>
            </a:r>
            <a:r>
              <a:rPr lang="en-US" dirty="0"/>
              <a:t> temporal data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yang </a:t>
            </a:r>
            <a:r>
              <a:rPr lang="en-US" dirty="0" err="1"/>
              <a:t>fleksibel</a:t>
            </a:r>
            <a:endParaRPr lang="en-US" dirty="0"/>
          </a:p>
          <a:p>
            <a:r>
              <a:rPr lang="en-US" dirty="0"/>
              <a:t>NoSQL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finansial</a:t>
            </a:r>
            <a:endParaRPr lang="en-US" dirty="0"/>
          </a:p>
          <a:p>
            <a:pPr lvl="1"/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ACID</a:t>
            </a:r>
          </a:p>
          <a:p>
            <a:pPr lvl="1"/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kritikal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NoSQL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4 data model:</a:t>
            </a:r>
          </a:p>
          <a:p>
            <a:pPr lvl="1"/>
            <a:r>
              <a:rPr lang="en-US" dirty="0"/>
              <a:t>Key-value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Column Family</a:t>
            </a:r>
          </a:p>
          <a:p>
            <a:pPr lvl="1"/>
            <a:r>
              <a:rPr lang="en-US" dirty="0"/>
              <a:t>Graph</a:t>
            </a:r>
          </a:p>
          <a:p>
            <a:r>
              <a:rPr lang="en-US" dirty="0" err="1"/>
              <a:t>Setiap</a:t>
            </a:r>
            <a:r>
              <a:rPr lang="en-US" dirty="0"/>
              <a:t> data model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query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16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5DC9-E9DF-4B24-93B5-30EAD5A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FB3-1790-4CD0-B0A9-5A1BF448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Database NoSQL </a:t>
            </a:r>
            <a:r>
              <a:rPr lang="en-US" dirty="0" err="1"/>
              <a:t>dengan</a:t>
            </a:r>
            <a:r>
              <a:rPr lang="en-US" dirty="0"/>
              <a:t> model Key-Value </a:t>
            </a:r>
            <a:r>
              <a:rPr lang="en-US" dirty="0" err="1"/>
              <a:t>merupakan</a:t>
            </a:r>
            <a:r>
              <a:rPr lang="en-US" dirty="0"/>
              <a:t> database NoSQL yang paling </a:t>
            </a:r>
            <a:r>
              <a:rPr lang="en-US" dirty="0" err="1"/>
              <a:t>umum</a:t>
            </a:r>
            <a:r>
              <a:rPr lang="en-US" dirty="0"/>
              <a:t>.</a:t>
            </a:r>
          </a:p>
          <a:p>
            <a:r>
              <a:rPr lang="en-US" dirty="0"/>
              <a:t>Ide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hash.</a:t>
            </a:r>
          </a:p>
          <a:p>
            <a:r>
              <a:rPr lang="en-US" dirty="0"/>
              <a:t>Data </a:t>
            </a:r>
            <a:r>
              <a:rPr lang="en-US" dirty="0" err="1"/>
              <a:t>akses</a:t>
            </a:r>
            <a:r>
              <a:rPr lang="en-US" dirty="0"/>
              <a:t> (value) </a:t>
            </a:r>
            <a:r>
              <a:rPr lang="en-US" dirty="0" err="1"/>
              <a:t>menggunakan</a:t>
            </a:r>
            <a:r>
              <a:rPr lang="en-US" dirty="0"/>
              <a:t> string yang </a:t>
            </a:r>
            <a:r>
              <a:rPr lang="en-US" dirty="0" err="1"/>
              <a:t>disebut</a:t>
            </a:r>
            <a:r>
              <a:rPr lang="en-US" dirty="0"/>
              <a:t> key.</a:t>
            </a:r>
          </a:p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format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  <a:p>
            <a:r>
              <a:rPr lang="en-US" dirty="0"/>
              <a:t>Model Data: </a:t>
            </a:r>
            <a:r>
              <a:rPr lang="en-US" dirty="0" err="1"/>
              <a:t>pasangan</a:t>
            </a:r>
            <a:r>
              <a:rPr lang="en-US" dirty="0"/>
              <a:t> (key, value)</a:t>
            </a:r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Insert(key, value),</a:t>
            </a:r>
          </a:p>
          <a:p>
            <a:pPr lvl="1"/>
            <a:r>
              <a:rPr lang="en-US" dirty="0"/>
              <a:t>Fetch(key)</a:t>
            </a:r>
          </a:p>
          <a:p>
            <a:pPr lvl="1"/>
            <a:r>
              <a:rPr lang="en-US" dirty="0"/>
              <a:t>Update(key)</a:t>
            </a:r>
          </a:p>
          <a:p>
            <a:pPr lvl="1"/>
            <a:r>
              <a:rPr lang="en-US" dirty="0"/>
              <a:t>Delete(key)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7F9D3-7868-4213-94DB-48FF13A8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98" y="3429000"/>
            <a:ext cx="3139712" cy="2263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562E0-6F77-4623-985D-5A5C381F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01" y="5311015"/>
            <a:ext cx="2621507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0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260C-A1F9-4FB7-9C56-A06CC628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A463-BC4D-4B10-9130-3177439A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NoSQL </a:t>
            </a:r>
            <a:r>
              <a:rPr lang="en-US" dirty="0" err="1"/>
              <a:t>berbasis</a:t>
            </a:r>
            <a:r>
              <a:rPr lang="en-US" dirty="0"/>
              <a:t> Document </a:t>
            </a:r>
            <a:r>
              <a:rPr lang="en-US" dirty="0" err="1"/>
              <a:t>memasangkan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key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B-Trees.</a:t>
            </a:r>
          </a:p>
          <a:p>
            <a:r>
              <a:rPr lang="en-US" dirty="0"/>
              <a:t>Document bisa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key-value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key-array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bersarang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A6B92-1D61-4BEB-B2B4-6AD0E1B7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70" y="4944074"/>
            <a:ext cx="2274902" cy="1633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864E4-FDFA-4C30-8D1B-A729EAD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76" y="4468894"/>
            <a:ext cx="2949196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4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260C-A1F9-4FB7-9C56-A06CC628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A463-BC4D-4B10-9130-3177439A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Database NoSQL </a:t>
            </a:r>
            <a:r>
              <a:rPr lang="en-US" dirty="0" err="1"/>
              <a:t>berbasis</a:t>
            </a:r>
            <a:r>
              <a:rPr lang="en-US" dirty="0"/>
              <a:t> Document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BA60D-C5F8-408E-91EE-B868A989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11" y="2391999"/>
            <a:ext cx="5966977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63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3D0-2E47-4DE9-BE6B-129B8E36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769F-25C9-4B14-B370-0A6371A9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67350" cy="4351338"/>
          </a:xfrm>
        </p:spPr>
        <p:txBody>
          <a:bodyPr/>
          <a:lstStyle/>
          <a:p>
            <a:r>
              <a:rPr lang="en-US" dirty="0"/>
              <a:t>Database NoSQL </a:t>
            </a:r>
            <a:r>
              <a:rPr lang="en-US" dirty="0" err="1"/>
              <a:t>berbasis</a:t>
            </a:r>
            <a:r>
              <a:rPr lang="en-US" dirty="0"/>
              <a:t> Column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data yang paling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r>
              <a:rPr lang="en-US" dirty="0"/>
              <a:t>Database NoSQL </a:t>
            </a:r>
            <a:r>
              <a:rPr lang="en-US" dirty="0" err="1"/>
              <a:t>berbasis</a:t>
            </a:r>
            <a:r>
              <a:rPr lang="en-US" dirty="0"/>
              <a:t> Column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data dan timestamp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0E148-F96E-4FDA-B246-FF063DF6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17" y="4353389"/>
            <a:ext cx="3071126" cy="1958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755D9A-D3C1-4243-9561-8D0AD506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58" y="2055760"/>
            <a:ext cx="324640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7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3D0-2E47-4DE9-BE6B-129B8E36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NoSQL 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769F-25C9-4B14-B370-0A6371A9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67350" cy="4351338"/>
          </a:xfrm>
        </p:spPr>
        <p:txBody>
          <a:bodyPr/>
          <a:lstStyle/>
          <a:p>
            <a:r>
              <a:rPr lang="en-US" dirty="0"/>
              <a:t>Database NoSQL </a:t>
            </a:r>
            <a:r>
              <a:rPr lang="en-US" dirty="0" err="1"/>
              <a:t>berbasis</a:t>
            </a:r>
            <a:r>
              <a:rPr lang="en-US" dirty="0"/>
              <a:t> Graph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Graph Theory.</a:t>
            </a:r>
          </a:p>
          <a:p>
            <a:r>
              <a:rPr lang="en-US" dirty="0"/>
              <a:t>Bisa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vertical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cluster.</a:t>
            </a:r>
          </a:p>
          <a:p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dan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ACID.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F3734-EAA9-4F5C-84CA-8929C1D1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32" y="4487975"/>
            <a:ext cx="2690864" cy="2011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94B02-C7F9-4452-96EC-E2949F21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00" y="1825625"/>
            <a:ext cx="3086367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9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D8F1-6E98-4249-BACD-D4501036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SQL dan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818E-9EA2-404E-9A31-1AE018E4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7E2C0-578F-4CD8-84CD-ABF54F9F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59" y="1690689"/>
            <a:ext cx="5838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4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BC30-A082-47A8-ADF5-96369131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4907-F112-45D5-A68E-048828A0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Aplikasi-aplikasi</a:t>
            </a:r>
            <a:r>
              <a:rPr lang="en-US" dirty="0"/>
              <a:t> modern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layer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3074" name="Picture 2" descr="Image result for modern application architecture">
            <a:extLst>
              <a:ext uri="{FF2B5EF4-FFF2-40B4-BE49-F238E27FC236}">
                <a16:creationId xmlns:a16="http://schemas.microsoft.com/office/drawing/2014/main" id="{EEA6E386-00B2-47E3-A173-492AEE95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48" y="2741674"/>
            <a:ext cx="4815303" cy="35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71EF6-7728-4F32-AD14-CC5D1539EF99}"/>
              </a:ext>
            </a:extLst>
          </p:cNvPr>
          <p:cNvSpPr txBox="1"/>
          <p:nvPr/>
        </p:nvSpPr>
        <p:spPr>
          <a:xfrm>
            <a:off x="2254928" y="3746377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6CB06-14AA-46B6-A711-835A193078BF}"/>
              </a:ext>
            </a:extLst>
          </p:cNvPr>
          <p:cNvSpPr txBox="1"/>
          <p:nvPr/>
        </p:nvSpPr>
        <p:spPr>
          <a:xfrm>
            <a:off x="5721522" y="494634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302619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2028-7C2D-40E7-8CBA-FAD4FD6B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Database NoSQL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F27D-7E3B-44BE-8681-62C2C5EC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D1FB5-C2C2-45FF-8D9D-C11779C855F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1715294"/>
            <a:ext cx="75025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257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2028-7C2D-40E7-8CBA-FAD4FD6B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Database NoSQL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F27D-7E3B-44BE-8681-62C2C5EC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2614D-31B9-4700-A46F-65270B6B669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739900"/>
            <a:ext cx="73914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11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B687-8479-40B9-A611-6724E5FD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5053-3581-4E51-97CF-3EDD1146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4296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46D1-4115-46C2-9D32-315EFF58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B873-1B8F-4E2B-A96F-559F70E0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Dari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basis data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modern.</a:t>
            </a:r>
          </a:p>
          <a:p>
            <a:r>
              <a:rPr lang="en-US" dirty="0" err="1"/>
              <a:t>Terminologi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basis data:</a:t>
            </a:r>
          </a:p>
          <a:p>
            <a:pPr lvl="1"/>
            <a:r>
              <a:rPr lang="en-US" dirty="0"/>
              <a:t>Database: </a:t>
            </a:r>
            <a:r>
              <a:rPr lang="en-US" dirty="0" err="1"/>
              <a:t>Koleksi</a:t>
            </a:r>
            <a:r>
              <a:rPr lang="en-US" dirty="0"/>
              <a:t> data yang sudah </a:t>
            </a:r>
            <a:r>
              <a:rPr lang="en-US" dirty="0" err="1"/>
              <a:t>terorganisir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DBMS – Database Management System: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, </a:t>
            </a:r>
            <a:r>
              <a:rPr lang="en-US" dirty="0" err="1"/>
              <a:t>perawatan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database.</a:t>
            </a:r>
          </a:p>
          <a:p>
            <a:r>
              <a:rPr lang="en-US" dirty="0"/>
              <a:t>Database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/>
              <a:t>pengambilan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7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1F40-7A49-462F-9117-541F8A83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3C12-9DD3-4D14-B2E8-099AD3D4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Penyimpanan</a:t>
            </a:r>
            <a:r>
              <a:rPr lang="en-US" dirty="0"/>
              <a:t> basis data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yang </a:t>
            </a:r>
            <a:r>
              <a:rPr lang="en-US" dirty="0" err="1"/>
              <a:t>panjang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terpasang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file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di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ditangani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database management system (DBMS) yang </a:t>
            </a:r>
            <a:r>
              <a:rPr lang="en-US" dirty="0" err="1"/>
              <a:t>berbasis</a:t>
            </a:r>
            <a:r>
              <a:rPr lang="en-US" dirty="0"/>
              <a:t> SQL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ditangani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DBMS </a:t>
            </a:r>
            <a:r>
              <a:rPr lang="en-US" dirty="0" err="1"/>
              <a:t>berbasis</a:t>
            </a:r>
            <a:r>
              <a:rPr lang="en-US" dirty="0"/>
              <a:t> NoSQL.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0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66E-1BF3-4F03-BEC8-0B6C57AB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D18C-E8AD-484D-B6E4-38768D16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database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26" name="Picture 2" descr="Image result for timeline database">
            <a:extLst>
              <a:ext uri="{FF2B5EF4-FFF2-40B4-BE49-F238E27FC236}">
                <a16:creationId xmlns:a16="http://schemas.microsoft.com/office/drawing/2014/main" id="{14DDEFBB-0FA1-492B-B383-E3B14A30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838400"/>
            <a:ext cx="6572250" cy="36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12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C56B-BA43-4976-9198-12854C04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FD18-4BE0-4C54-A445-31F7F038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ini,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didiskusikan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SQL dan NoSQL DBMS </a:t>
            </a:r>
            <a:r>
              <a:rPr lang="en-US" dirty="0" err="1"/>
              <a:t>untuk</a:t>
            </a:r>
            <a:r>
              <a:rPr lang="en-US" dirty="0"/>
              <a:t> big data.</a:t>
            </a:r>
          </a:p>
        </p:txBody>
      </p:sp>
    </p:spTree>
    <p:extLst>
      <p:ext uri="{BB962C8B-B14F-4D97-AF65-F5344CB8AC3E}">
        <p14:creationId xmlns:p14="http://schemas.microsoft.com/office/powerpoint/2010/main" val="325064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1381-3291-4ED1-B879-32897EA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RDBMS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FEC4-0536-4F51-9998-E0DCC9AD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Relational Database Management System.</a:t>
            </a:r>
          </a:p>
          <a:p>
            <a:r>
              <a:rPr lang="en-US" dirty="0"/>
              <a:t>Data pada RDBMS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dan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keterhubungan</a:t>
            </a:r>
            <a:r>
              <a:rPr lang="en-US" dirty="0"/>
              <a:t> (</a:t>
            </a:r>
            <a:r>
              <a:rPr lang="en-US" i="1" dirty="0"/>
              <a:t>relationship</a:t>
            </a:r>
            <a:r>
              <a:rPr lang="en-US" dirty="0"/>
              <a:t>)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1026" name="Picture 2" descr="Image result for relational tables example">
            <a:extLst>
              <a:ext uri="{FF2B5EF4-FFF2-40B4-BE49-F238E27FC236}">
                <a16:creationId xmlns:a16="http://schemas.microsoft.com/office/drawing/2014/main" id="{2D615DDE-5FD4-4966-8A0B-F94678D3A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60" y="3796969"/>
            <a:ext cx="3037832" cy="283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4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1712</Words>
  <Application>Microsoft Office PowerPoint</Application>
  <PresentationFormat>On-screen Show (4:3)</PresentationFormat>
  <Paragraphs>216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HP Simplified</vt:lpstr>
      <vt:lpstr>Arial</vt:lpstr>
      <vt:lpstr>Calibri</vt:lpstr>
      <vt:lpstr>Calibri Light</vt:lpstr>
      <vt:lpstr>Office Theme</vt:lpstr>
      <vt:lpstr>PowerPoint Presentation</vt:lpstr>
      <vt:lpstr>Sesi 17 SQL dan NoSQL</vt:lpstr>
      <vt:lpstr>Daftar Isi</vt:lpstr>
      <vt:lpstr>Pendahuluan (1)</vt:lpstr>
      <vt:lpstr>Pendahuluan (2)</vt:lpstr>
      <vt:lpstr>Pendahuluan (3)</vt:lpstr>
      <vt:lpstr>Pendahuluan (4)</vt:lpstr>
      <vt:lpstr>Pendahuluan (5)</vt:lpstr>
      <vt:lpstr>Pengenalan RDBMS (1)</vt:lpstr>
      <vt:lpstr>Pengenalan RDBMS (2)</vt:lpstr>
      <vt:lpstr>Pengenalan RDBMS (3)</vt:lpstr>
      <vt:lpstr>Pengenalan SQL (1)</vt:lpstr>
      <vt:lpstr>Pengenalan SQL (2)</vt:lpstr>
      <vt:lpstr>Pengenalan SQL (3)</vt:lpstr>
      <vt:lpstr>Pengenalan SQL (4)</vt:lpstr>
      <vt:lpstr>Data Definition Language (1)</vt:lpstr>
      <vt:lpstr>Data Definition Language (2)</vt:lpstr>
      <vt:lpstr>Data Definition Language (3)</vt:lpstr>
      <vt:lpstr>Data Definition Language (4)</vt:lpstr>
      <vt:lpstr>Data Manipulation Language (1)</vt:lpstr>
      <vt:lpstr>Data Manipulation Language (2)</vt:lpstr>
      <vt:lpstr>Data Manipulation Language (3)</vt:lpstr>
      <vt:lpstr>Data Manipulation Language (4)</vt:lpstr>
      <vt:lpstr>Data Manipulation Language (5)</vt:lpstr>
      <vt:lpstr>Data Manipulation Language (6)</vt:lpstr>
      <vt:lpstr>Data Manipulation Language (7)</vt:lpstr>
      <vt:lpstr>Contoh Aplikasi RDBMS</vt:lpstr>
      <vt:lpstr>Pengenalan NoSQL (1)</vt:lpstr>
      <vt:lpstr>Pengenalan NoSQL (2)</vt:lpstr>
      <vt:lpstr>Pengenalan NoSQL (3)</vt:lpstr>
      <vt:lpstr>Pengenalan NoSQL (4)</vt:lpstr>
      <vt:lpstr>Pengenalan NoSQL (5)</vt:lpstr>
      <vt:lpstr>Pengenalan NoSQL (6)</vt:lpstr>
      <vt:lpstr>Pengenalan NoSQL (7)</vt:lpstr>
      <vt:lpstr>Pengenalan NoSQL (8)</vt:lpstr>
      <vt:lpstr>Pengenalan NoSQL (9)</vt:lpstr>
      <vt:lpstr>Pengenalan NoSQL (10)</vt:lpstr>
      <vt:lpstr>Pengenalan NoSQL (11)</vt:lpstr>
      <vt:lpstr>Perbandingan SQL dan NoSQL</vt:lpstr>
      <vt:lpstr>Jenis-jenis Aplikasi Database NoSQL (1)</vt:lpstr>
      <vt:lpstr>Jenis-jenis Aplikasi Database NoSQL (2)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I Gde Dharma Nugraha</cp:lastModifiedBy>
  <cp:revision>74</cp:revision>
  <dcterms:created xsi:type="dcterms:W3CDTF">2019-04-10T03:52:40Z</dcterms:created>
  <dcterms:modified xsi:type="dcterms:W3CDTF">2019-06-23T22:13:02Z</dcterms:modified>
</cp:coreProperties>
</file>