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76"/>
  </p:notesMasterIdLst>
  <p:sldIdLst>
    <p:sldId id="256" r:id="rId2"/>
    <p:sldId id="258" r:id="rId3"/>
    <p:sldId id="259" r:id="rId4"/>
    <p:sldId id="331" r:id="rId5"/>
    <p:sldId id="263" r:id="rId6"/>
    <p:sldId id="267" r:id="rId7"/>
    <p:sldId id="271" r:id="rId8"/>
    <p:sldId id="270" r:id="rId9"/>
    <p:sldId id="268" r:id="rId10"/>
    <p:sldId id="284" r:id="rId11"/>
    <p:sldId id="269" r:id="rId12"/>
    <p:sldId id="273" r:id="rId13"/>
    <p:sldId id="274" r:id="rId14"/>
    <p:sldId id="279" r:id="rId15"/>
    <p:sldId id="281" r:id="rId16"/>
    <p:sldId id="280" r:id="rId17"/>
    <p:sldId id="276" r:id="rId18"/>
    <p:sldId id="272" r:id="rId19"/>
    <p:sldId id="282" r:id="rId20"/>
    <p:sldId id="283" r:id="rId21"/>
    <p:sldId id="285" r:id="rId22"/>
    <p:sldId id="275" r:id="rId23"/>
    <p:sldId id="277" r:id="rId24"/>
    <p:sldId id="278" r:id="rId25"/>
    <p:sldId id="264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7" r:id="rId57"/>
    <p:sldId id="265" r:id="rId58"/>
    <p:sldId id="316" r:id="rId59"/>
    <p:sldId id="318" r:id="rId60"/>
    <p:sldId id="319" r:id="rId61"/>
    <p:sldId id="322" r:id="rId62"/>
    <p:sldId id="323" r:id="rId63"/>
    <p:sldId id="324" r:id="rId64"/>
    <p:sldId id="326" r:id="rId65"/>
    <p:sldId id="325" r:id="rId66"/>
    <p:sldId id="327" r:id="rId67"/>
    <p:sldId id="329" r:id="rId68"/>
    <p:sldId id="328" r:id="rId69"/>
    <p:sldId id="330" r:id="rId70"/>
    <p:sldId id="320" r:id="rId71"/>
    <p:sldId id="321" r:id="rId72"/>
    <p:sldId id="262" r:id="rId73"/>
    <p:sldId id="261" r:id="rId74"/>
    <p:sldId id="257" r:id="rId7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Depan" id="{387B323B-7277-446F-8290-0644BE8971DE}">
          <p14:sldIdLst>
            <p14:sldId id="256"/>
            <p14:sldId id="258"/>
          </p14:sldIdLst>
        </p14:section>
        <p14:section name="Materi" id="{012AA9D4-8334-49BE-975D-42066816FCFF}">
          <p14:sldIdLst>
            <p14:sldId id="259"/>
            <p14:sldId id="331"/>
            <p14:sldId id="263"/>
            <p14:sldId id="267"/>
            <p14:sldId id="271"/>
            <p14:sldId id="270"/>
            <p14:sldId id="268"/>
            <p14:sldId id="284"/>
            <p14:sldId id="269"/>
            <p14:sldId id="273"/>
            <p14:sldId id="274"/>
            <p14:sldId id="279"/>
            <p14:sldId id="281"/>
            <p14:sldId id="280"/>
            <p14:sldId id="276"/>
            <p14:sldId id="272"/>
            <p14:sldId id="282"/>
            <p14:sldId id="283"/>
            <p14:sldId id="285"/>
            <p14:sldId id="275"/>
            <p14:sldId id="277"/>
            <p14:sldId id="278"/>
            <p14:sldId id="264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7"/>
            <p14:sldId id="265"/>
            <p14:sldId id="316"/>
            <p14:sldId id="318"/>
            <p14:sldId id="319"/>
            <p14:sldId id="322"/>
            <p14:sldId id="323"/>
            <p14:sldId id="324"/>
            <p14:sldId id="326"/>
            <p14:sldId id="325"/>
            <p14:sldId id="327"/>
            <p14:sldId id="329"/>
            <p14:sldId id="328"/>
            <p14:sldId id="330"/>
            <p14:sldId id="320"/>
            <p14:sldId id="321"/>
            <p14:sldId id="262"/>
            <p14:sldId id="261"/>
          </p14:sldIdLst>
        </p14:section>
        <p14:section name="Cover Penutup" id="{92D7BCFF-D3B8-4529-BEB1-5D5A8DBA1A23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4CBBE-1211-418F-BF21-D7F1DC32BFF0}" type="datetimeFigureOut">
              <a:rPr lang="en-ID" smtClean="0"/>
              <a:t>23/06/2019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8C2ED7-257C-44AF-B7BF-786F430371E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0042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67401-D2DC-48A6-9A16-6CD3D10D85CB}" type="datetime1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0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64AD-CB62-4C92-BA10-E29AB19C6184}" type="datetime1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4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1027-E05A-4D6C-A854-4D7CDC896EA0}" type="datetime1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8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8F44-8EE0-436E-B58F-38FA22FDAFE1}" type="datetime1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2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ECA7-FF60-4837-AD62-74E707CC1238}" type="datetime1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8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EA844-9140-471B-83EA-E5A583FDEE51}" type="datetime1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4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0D57B-C0CF-4827-86D7-5C2F3B844E5E}" type="datetime1">
              <a:rPr lang="en-US" smtClean="0"/>
              <a:t>6/23/2019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2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B72FA-D9CE-4CCD-A534-12875F7BCD3F}" type="datetime1">
              <a:rPr lang="en-US" smtClean="0"/>
              <a:t>6/23/2019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2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9E59-CE5E-4B0B-BB63-ACA50F8D7189}" type="datetime1">
              <a:rPr lang="en-US" smtClean="0"/>
              <a:t>6/23/2019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13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4B5B-5686-4AF3-BE8C-B36503182E0C}" type="datetime1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9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0F412-A417-49EF-94E9-58D377D462E4}" type="datetime1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6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CA5F2D1-C77B-4614-B681-5858C95840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195051" y="0"/>
            <a:ext cx="5061527" cy="685800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-13251" y="742122"/>
            <a:ext cx="9289774" cy="597673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739498"/>
            <a:ext cx="8515350" cy="951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851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0E87A-B807-4668-B40C-5DD39AC96671}" type="datetime1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2BCBC-50EF-4175-83E0-F618B60D431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A70F98-D6BF-44D5-864A-E8B8E6EA8A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2437420" y="-32039"/>
            <a:ext cx="1591241" cy="75381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7E39DBC-BF39-4AA8-A8D4-8190CF567658}"/>
              </a:ext>
            </a:extLst>
          </p:cNvPr>
          <p:cNvSpPr/>
          <p:nvPr userDrawn="1"/>
        </p:nvSpPr>
        <p:spPr>
          <a:xfrm>
            <a:off x="0" y="-32037"/>
            <a:ext cx="1514628" cy="753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LOGO</a:t>
            </a:r>
          </a:p>
          <a:p>
            <a:r>
              <a:rPr lang="en-US" dirty="0">
                <a:solidFill>
                  <a:srgbClr val="FF0000"/>
                </a:solidFill>
              </a:rPr>
              <a:t>UNIV/POLTEK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9B2762-C2F9-4BAC-B1EE-95539397A96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018" y="-31599"/>
            <a:ext cx="719456" cy="75002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B60F85D-D540-4735-B378-D7D9225FE7F3}"/>
              </a:ext>
            </a:extLst>
          </p:cNvPr>
          <p:cNvGrpSpPr/>
          <p:nvPr userDrawn="1"/>
        </p:nvGrpSpPr>
        <p:grpSpPr>
          <a:xfrm>
            <a:off x="71968" y="6511126"/>
            <a:ext cx="2170463" cy="378419"/>
            <a:chOff x="4279782" y="5408838"/>
            <a:chExt cx="2170463" cy="37841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457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9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apache.org/hadoop/topology_rack_awareness_scripts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analytics/hadoop/hdfs" TargetMode="External"/><Relationship Id="rId2" Type="http://schemas.openxmlformats.org/officeDocument/2006/relationships/hyperlink" Target="https://courses.cognitiveclass.ai/courses/course-v1:BigDataUniversity+BD0111EN+2016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doop.apache.org/docs/r2.7.2/hadoop-project-dist/hadoop-hdfs/HdfsUserGuide.html" TargetMode="Externa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40.png"/><Relationship Id="rId7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1CA5F2D1-C77B-4614-B681-5858C95840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082473" y="0"/>
            <a:ext cx="5061527" cy="6858000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4B60F85D-D540-4735-B378-D7D9225FE7F3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37" name="Title 1">
              <a:extLst>
                <a:ext uri="{FF2B5EF4-FFF2-40B4-BE49-F238E27FC236}">
                  <a16:creationId xmlns:a16="http://schemas.microsoft.com/office/drawing/2014/main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FE488684-4B91-45E0-AC48-E54C1020FB09}"/>
              </a:ext>
            </a:extLst>
          </p:cNvPr>
          <p:cNvSpPr txBox="1">
            <a:spLocks/>
          </p:cNvSpPr>
          <p:nvPr/>
        </p:nvSpPr>
        <p:spPr>
          <a:xfrm>
            <a:off x="331452" y="1605390"/>
            <a:ext cx="4457989" cy="3088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DIGITAL TALENT SCHOLARSHIP</a:t>
            </a:r>
          </a:p>
          <a:p>
            <a:pPr fontAlgn="base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2019</a:t>
            </a:r>
            <a:endParaRPr lang="id-ID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pPr fontAlgn="base"/>
            <a:endParaRPr lang="id-ID" sz="18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pPr fontAlgn="base"/>
            <a:endParaRPr lang="id-ID" sz="18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pPr fontAlgn="base"/>
            <a:r>
              <a:rPr lang="id-ID" sz="40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Big Data </a:t>
            </a:r>
            <a:r>
              <a:rPr lang="id-ID" sz="40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Analytics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A70F98-D6BF-44D5-864A-E8B8E6EA8A9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2894620" y="559632"/>
            <a:ext cx="1591241" cy="75381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7E39DBC-BF39-4AA8-A8D4-8190CF567658}"/>
              </a:ext>
            </a:extLst>
          </p:cNvPr>
          <p:cNvSpPr/>
          <p:nvPr/>
        </p:nvSpPr>
        <p:spPr>
          <a:xfrm>
            <a:off x="457200" y="559634"/>
            <a:ext cx="1514628" cy="753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LOGO</a:t>
            </a:r>
          </a:p>
          <a:p>
            <a:r>
              <a:rPr lang="en-US" dirty="0">
                <a:solidFill>
                  <a:srgbClr val="FF0000"/>
                </a:solidFill>
              </a:rPr>
              <a:t>UNIV/POLTEK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9B2762-C2F9-4BAC-B1EE-95539397A963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218" y="560072"/>
            <a:ext cx="719456" cy="75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084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DF24B-2A72-4AC0-ADC3-0FC90BF28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Hadoop</a:t>
            </a:r>
            <a:r>
              <a:rPr lang="id-ID" dirty="0"/>
              <a:t> (2)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03C74-3B8A-4959-93E8-1A2D5FE04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Yahoo masih pendana terbesar pada </a:t>
            </a:r>
            <a:r>
              <a:rPr lang="id-ID" dirty="0" err="1"/>
              <a:t>project</a:t>
            </a:r>
            <a:r>
              <a:rPr lang="id-ID" dirty="0"/>
              <a:t> </a:t>
            </a:r>
            <a:r>
              <a:rPr lang="id-ID" dirty="0" err="1"/>
              <a:t>Hadoop</a:t>
            </a:r>
            <a:endParaRPr lang="id-ID" dirty="0"/>
          </a:p>
          <a:p>
            <a:r>
              <a:rPr lang="id-ID" dirty="0"/>
              <a:t>Menggunakan teknologi </a:t>
            </a:r>
            <a:r>
              <a:rPr lang="id-ID" dirty="0" err="1"/>
              <a:t>MapReduce</a:t>
            </a:r>
            <a:r>
              <a:rPr lang="id-ID" dirty="0"/>
              <a:t> milik Google</a:t>
            </a:r>
          </a:p>
          <a:p>
            <a:r>
              <a:rPr lang="id-ID" dirty="0"/>
              <a:t>Solusi pemrosesan dan analisis data yang berukuran sangat besar</a:t>
            </a:r>
          </a:p>
          <a:p>
            <a:r>
              <a:rPr lang="id-ID" dirty="0"/>
              <a:t>Dioptimalkan untuk menangani jumlah data masif</a:t>
            </a:r>
            <a:br>
              <a:rPr lang="id-ID" dirty="0"/>
            </a:br>
            <a:r>
              <a:rPr lang="id-ID" dirty="0"/>
              <a:t>- </a:t>
            </a:r>
            <a:r>
              <a:rPr lang="id-ID" dirty="0" err="1"/>
              <a:t>Structured</a:t>
            </a:r>
            <a:br>
              <a:rPr lang="id-ID" dirty="0"/>
            </a:br>
            <a:r>
              <a:rPr lang="id-ID" dirty="0"/>
              <a:t>- </a:t>
            </a:r>
            <a:r>
              <a:rPr lang="id-ID" dirty="0" err="1"/>
              <a:t>Unstructured</a:t>
            </a:r>
            <a:br>
              <a:rPr lang="id-ID" dirty="0"/>
            </a:br>
            <a:r>
              <a:rPr lang="id-ID" dirty="0"/>
              <a:t>- Semi </a:t>
            </a:r>
            <a:r>
              <a:rPr lang="id-ID" dirty="0" err="1"/>
              <a:t>Structured</a:t>
            </a:r>
            <a:endParaRPr lang="id-ID" dirty="0"/>
          </a:p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02FDE1-B404-4E7A-9F90-EC78310F2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88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3E1D-0F4C-4793-BA4D-3A7D36F01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Hadoop</a:t>
            </a:r>
            <a:r>
              <a:rPr lang="id-ID" dirty="0"/>
              <a:t> (3)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70875C-4CE7-4DE6-8C04-483B772F04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d-ID" dirty="0"/>
                  <a:t>Menggunakan </a:t>
                </a:r>
                <a:r>
                  <a:rPr lang="id-ID" dirty="0" err="1"/>
                  <a:t>resource</a:t>
                </a:r>
                <a:r>
                  <a:rPr lang="id-ID" dirty="0"/>
                  <a:t> </a:t>
                </a:r>
                <a:r>
                  <a:rPr lang="id-ID" dirty="0" err="1"/>
                  <a:t>hardware</a:t>
                </a:r>
                <a:r>
                  <a:rPr lang="id-ID" dirty="0"/>
                  <a:t> yang moderat</a:t>
                </a:r>
              </a:p>
              <a:p>
                <a:r>
                  <a:rPr lang="id-ID" dirty="0"/>
                  <a:t>Performa cepat dengan menggunakan paralel </a:t>
                </a:r>
                <a:r>
                  <a:rPr lang="id-ID" dirty="0" err="1"/>
                  <a:t>processing</a:t>
                </a:r>
                <a:br>
                  <a:rPr lang="id-ID" dirty="0"/>
                </a:br>
                <a:r>
                  <a:rPr lang="id-ID" dirty="0"/>
                  <a:t>*Catatan: </a:t>
                </a:r>
                <a:r>
                  <a:rPr lang="id-ID" dirty="0" err="1"/>
                  <a:t>Hadoop</a:t>
                </a:r>
                <a:r>
                  <a:rPr lang="id-ID" dirty="0"/>
                  <a:t> menggunakan </a:t>
                </a:r>
                <a:r>
                  <a:rPr lang="id-ID" dirty="0" err="1"/>
                  <a:t>batch</a:t>
                </a:r>
                <a:r>
                  <a:rPr lang="id-ID" dirty="0"/>
                  <a:t> </a:t>
                </a:r>
                <a:r>
                  <a:rPr lang="id-ID" dirty="0" err="1"/>
                  <a:t>operation</a:t>
                </a:r>
                <a:r>
                  <a:rPr lang="id-ID" dirty="0"/>
                  <a:t>, untuk ukuran data yang masif </a:t>
                </a:r>
                <a14:m>
                  <m:oMath xmlns:m="http://schemas.openxmlformats.org/officeDocument/2006/math">
                    <m:r>
                      <a:rPr lang="id-ID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d-ID" dirty="0"/>
                  <a:t> </a:t>
                </a:r>
                <a:r>
                  <a:rPr lang="id-ID" dirty="0" err="1"/>
                  <a:t>response</a:t>
                </a:r>
                <a:r>
                  <a:rPr lang="id-ID" dirty="0"/>
                  <a:t> </a:t>
                </a:r>
                <a:r>
                  <a:rPr lang="id-ID" dirty="0" err="1"/>
                  <a:t>time</a:t>
                </a:r>
                <a:r>
                  <a:rPr lang="id-ID" dirty="0"/>
                  <a:t> lambat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d-ID" dirty="0"/>
                  <a:t> tidak bisa </a:t>
                </a:r>
                <a:r>
                  <a:rPr lang="id-ID" dirty="0" err="1"/>
                  <a:t>update</a:t>
                </a:r>
                <a:r>
                  <a:rPr lang="id-ID" dirty="0"/>
                  <a:t> instan, namun bisa menambahkan data</a:t>
                </a:r>
              </a:p>
              <a:p>
                <a:endParaRPr lang="id-ID" dirty="0"/>
              </a:p>
              <a:p>
                <a:r>
                  <a:rPr lang="id-ID" dirty="0" err="1"/>
                  <a:t>Case</a:t>
                </a:r>
                <a:r>
                  <a:rPr lang="id-ID" dirty="0"/>
                  <a:t>: Jika data tidak konsisten, maka </a:t>
                </a:r>
                <a:r>
                  <a:rPr lang="id-ID" dirty="0" err="1"/>
                  <a:t>Hadoop</a:t>
                </a:r>
                <a:r>
                  <a:rPr lang="id-ID" dirty="0"/>
                  <a:t> </a:t>
                </a:r>
                <a:r>
                  <a:rPr lang="id-ID" dirty="0" err="1"/>
                  <a:t>mereplikasi</a:t>
                </a:r>
                <a:r>
                  <a:rPr lang="id-ID" dirty="0"/>
                  <a:t> data ke semua komputer yang ada dan jika 1 mati/hilang, data akan diproses di komputer lainnya</a:t>
                </a:r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70875C-4CE7-4DE6-8C04-483B772F04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8" t="-2381" r="-2147" b="-294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CE497-EB9C-4B5B-8035-C15EDE719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94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79761-AE0B-4C2C-92D0-93E01DBF4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Hadoop</a:t>
            </a:r>
            <a:r>
              <a:rPr lang="id-ID" dirty="0"/>
              <a:t> pada Proses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F052D-1612-4749-8C82-CC19C4B5B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Tidak cocok untuk </a:t>
            </a:r>
            <a:r>
              <a:rPr lang="id-ID" dirty="0" err="1"/>
              <a:t>OnLine</a:t>
            </a:r>
            <a:r>
              <a:rPr lang="id-ID" dirty="0"/>
              <a:t> </a:t>
            </a:r>
            <a:r>
              <a:rPr lang="id-ID" dirty="0" err="1"/>
              <a:t>Transaction</a:t>
            </a:r>
            <a:r>
              <a:rPr lang="id-ID" dirty="0"/>
              <a:t> </a:t>
            </a:r>
            <a:r>
              <a:rPr lang="id-ID" dirty="0" err="1"/>
              <a:t>Processing</a:t>
            </a:r>
            <a:r>
              <a:rPr lang="id-ID" dirty="0"/>
              <a:t> (OTLP)</a:t>
            </a:r>
            <a:br>
              <a:rPr lang="id-ID" dirty="0"/>
            </a:br>
            <a:r>
              <a:rPr lang="id-ID" sz="2400" dirty="0"/>
              <a:t>&lt;data diakses secara </a:t>
            </a:r>
            <a:r>
              <a:rPr lang="id-ID" sz="2400" dirty="0" err="1"/>
              <a:t>random</a:t>
            </a:r>
            <a:r>
              <a:rPr lang="id-ID" sz="2400" dirty="0"/>
              <a:t> pada </a:t>
            </a:r>
            <a:r>
              <a:rPr lang="id-ID" sz="2400" dirty="0" err="1"/>
              <a:t>structured</a:t>
            </a:r>
            <a:r>
              <a:rPr lang="id-ID" sz="2400" dirty="0"/>
              <a:t> data seperti </a:t>
            </a:r>
            <a:r>
              <a:rPr lang="id-ID" sz="2400" dirty="0" err="1"/>
              <a:t>relational</a:t>
            </a:r>
            <a:r>
              <a:rPr lang="id-ID" sz="2400" dirty="0"/>
              <a:t> </a:t>
            </a:r>
            <a:r>
              <a:rPr lang="id-ID" sz="2400" dirty="0" err="1"/>
              <a:t>database</a:t>
            </a:r>
            <a:r>
              <a:rPr lang="id-ID" sz="2400" dirty="0"/>
              <a:t>&gt;</a:t>
            </a:r>
          </a:p>
          <a:p>
            <a:r>
              <a:rPr lang="id-ID" dirty="0"/>
              <a:t>Tidak cocok untuk </a:t>
            </a:r>
            <a:r>
              <a:rPr lang="id-ID" dirty="0" err="1"/>
              <a:t>OnLine</a:t>
            </a:r>
            <a:r>
              <a:rPr lang="id-ID" dirty="0"/>
              <a:t> </a:t>
            </a:r>
            <a:r>
              <a:rPr lang="id-ID" dirty="0" err="1"/>
              <a:t>Analytical</a:t>
            </a:r>
            <a:r>
              <a:rPr lang="id-ID" dirty="0"/>
              <a:t> </a:t>
            </a:r>
            <a:r>
              <a:rPr lang="id-ID" dirty="0" err="1"/>
              <a:t>Processing</a:t>
            </a:r>
            <a:r>
              <a:rPr lang="id-ID" dirty="0"/>
              <a:t> (OLAP) atau </a:t>
            </a:r>
            <a:r>
              <a:rPr lang="id-ID" dirty="0" err="1"/>
              <a:t>Decision</a:t>
            </a:r>
            <a:r>
              <a:rPr lang="id-ID" dirty="0"/>
              <a:t> </a:t>
            </a:r>
            <a:r>
              <a:rPr lang="id-ID" dirty="0" err="1"/>
              <a:t>Support</a:t>
            </a:r>
            <a:r>
              <a:rPr lang="id-ID" dirty="0"/>
              <a:t> System (DSS)</a:t>
            </a:r>
            <a:br>
              <a:rPr lang="id-ID" dirty="0"/>
            </a:br>
            <a:r>
              <a:rPr lang="id-ID" sz="2400" dirty="0"/>
              <a:t>&lt;data diakses secara </a:t>
            </a:r>
            <a:r>
              <a:rPr lang="id-ID" sz="2400" dirty="0" err="1"/>
              <a:t>sekuensial</a:t>
            </a:r>
            <a:r>
              <a:rPr lang="id-ID" sz="2400" dirty="0"/>
              <a:t> pada </a:t>
            </a:r>
            <a:r>
              <a:rPr lang="id-ID" sz="2400" dirty="0" err="1"/>
              <a:t>structured</a:t>
            </a:r>
            <a:r>
              <a:rPr lang="id-ID" sz="2400" dirty="0"/>
              <a:t> data seperti </a:t>
            </a:r>
            <a:r>
              <a:rPr lang="id-ID" sz="2400" dirty="0" err="1"/>
              <a:t>relational</a:t>
            </a:r>
            <a:r>
              <a:rPr lang="id-ID" sz="2400" dirty="0"/>
              <a:t> </a:t>
            </a:r>
            <a:r>
              <a:rPr lang="id-ID" sz="2400" dirty="0" err="1"/>
              <a:t>database</a:t>
            </a:r>
            <a:r>
              <a:rPr lang="id-ID" sz="2400" dirty="0"/>
              <a:t> untuk menghasilkan laporan </a:t>
            </a:r>
            <a:r>
              <a:rPr lang="id-ID" sz="2400" dirty="0" err="1"/>
              <a:t>business</a:t>
            </a:r>
            <a:r>
              <a:rPr lang="id-ID" sz="2400" dirty="0"/>
              <a:t> </a:t>
            </a:r>
            <a:r>
              <a:rPr lang="id-ID" sz="2400" dirty="0" err="1"/>
              <a:t>intelligence</a:t>
            </a:r>
            <a:r>
              <a:rPr lang="id-ID" sz="2400" dirty="0"/>
              <a:t>&gt;</a:t>
            </a:r>
          </a:p>
          <a:p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DC2BC-F643-4E3F-8264-03BBE23CA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49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79761-AE0B-4C2C-92D0-93E01DBF4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Hadoop</a:t>
            </a:r>
            <a:r>
              <a:rPr lang="id-ID" dirty="0"/>
              <a:t> pada Proses (Lanjutan)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F052D-1612-4749-8C82-CC19C4B5B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Komplemen (Pelengkap) dari OTLP dan OLAP, bukan pengganti </a:t>
            </a:r>
            <a:r>
              <a:rPr lang="id-ID" dirty="0" err="1"/>
              <a:t>relational</a:t>
            </a:r>
            <a:r>
              <a:rPr lang="id-ID" dirty="0"/>
              <a:t> </a:t>
            </a:r>
            <a:r>
              <a:rPr lang="id-ID" dirty="0" err="1"/>
              <a:t>database</a:t>
            </a:r>
            <a:endParaRPr lang="id-ID" dirty="0"/>
          </a:p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D26FC8-6E58-48E1-A24E-266BB88DE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858" y="2888175"/>
            <a:ext cx="5700517" cy="222623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39DB0-9B79-40CF-9AA8-12D810C51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95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48ACA-0B86-4099-B95D-9011DE91C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Hadoop</a:t>
            </a:r>
            <a:r>
              <a:rPr lang="id-ID" dirty="0"/>
              <a:t> pada Data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AE007-6F2D-4D5E-8B6E-5CAF84312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Tidak cocok untuk data yang saling </a:t>
            </a:r>
            <a:r>
              <a:rPr lang="id-ID" dirty="0" err="1"/>
              <a:t>berkterkaitan</a:t>
            </a:r>
            <a:r>
              <a:rPr lang="id-ID" dirty="0"/>
              <a:t> (tidak bisa diparalelisasikan karena tidak independen)</a:t>
            </a:r>
          </a:p>
          <a:p>
            <a:r>
              <a:rPr lang="id-ID" dirty="0"/>
              <a:t>Tidak cocok untuk akses data </a:t>
            </a:r>
            <a:r>
              <a:rPr lang="id-ID" dirty="0" err="1"/>
              <a:t>low</a:t>
            </a:r>
            <a:r>
              <a:rPr lang="id-ID" dirty="0"/>
              <a:t> </a:t>
            </a:r>
            <a:r>
              <a:rPr lang="id-ID" dirty="0" err="1"/>
              <a:t>latency</a:t>
            </a:r>
            <a:endParaRPr lang="id-ID" dirty="0"/>
          </a:p>
          <a:p>
            <a:r>
              <a:rPr lang="id-ID" dirty="0"/>
              <a:t>Tidak cocok untuk banyak data berukuran kecil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4AFA3-D666-40CC-BE8D-523B31BCC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86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58ADB-D15D-4F59-8CDE-5B50F76B2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Big Data dengan </a:t>
            </a:r>
            <a:r>
              <a:rPr lang="id-ID" dirty="0" err="1"/>
              <a:t>Hadoop</a:t>
            </a:r>
            <a:r>
              <a:rPr lang="id-ID" dirty="0"/>
              <a:t>?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83C43-8E76-422E-B716-B4C58B4CA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Salah satu solusi Big Data</a:t>
            </a:r>
          </a:p>
          <a:p>
            <a:r>
              <a:rPr lang="id-ID" dirty="0"/>
              <a:t>Banyak solusi lain selain </a:t>
            </a:r>
            <a:r>
              <a:rPr lang="id-ID" dirty="0" err="1"/>
              <a:t>Hadoop</a:t>
            </a:r>
            <a:endParaRPr lang="id-ID" dirty="0"/>
          </a:p>
          <a:p>
            <a:r>
              <a:rPr lang="id-ID" dirty="0" err="1"/>
              <a:t>Hadoop</a:t>
            </a:r>
            <a:r>
              <a:rPr lang="id-ID" dirty="0"/>
              <a:t> dapat diintegrasikan dengan layanan solusi analitik lainnya</a:t>
            </a:r>
          </a:p>
          <a:p>
            <a:pPr marL="0" indent="0">
              <a:buNone/>
            </a:pP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EA841-2C15-4DE6-930B-3BF9C05C8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85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F64E3-092C-4512-AB43-9B13EB317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Hadoop</a:t>
            </a:r>
            <a:r>
              <a:rPr lang="id-ID" dirty="0"/>
              <a:t> pada </a:t>
            </a:r>
            <a:r>
              <a:rPr lang="id-ID" dirty="0" err="1"/>
              <a:t>Cloud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6343B-404C-4605-A8A8-AED035290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Pasangan yang sangat baik untuk </a:t>
            </a:r>
            <a:r>
              <a:rPr lang="id-ID" dirty="0" err="1"/>
              <a:t>Hadoop</a:t>
            </a:r>
            <a:endParaRPr lang="id-ID" dirty="0"/>
          </a:p>
          <a:p>
            <a:r>
              <a:rPr lang="id-ID" dirty="0"/>
              <a:t>Fleksibel, simpel, dan </a:t>
            </a:r>
            <a:r>
              <a:rPr lang="id-ID" dirty="0" err="1"/>
              <a:t>skalabel</a:t>
            </a:r>
            <a:r>
              <a:rPr lang="id-ID" dirty="0"/>
              <a:t> untuk membuat </a:t>
            </a:r>
            <a:r>
              <a:rPr lang="id-ID" dirty="0" err="1"/>
              <a:t>Hadoop</a:t>
            </a:r>
            <a:r>
              <a:rPr lang="id-ID" dirty="0"/>
              <a:t> </a:t>
            </a:r>
            <a:r>
              <a:rPr lang="id-ID" dirty="0" err="1"/>
              <a:t>cluster</a:t>
            </a:r>
            <a:r>
              <a:rPr lang="id-ID" dirty="0"/>
              <a:t> (</a:t>
            </a:r>
            <a:r>
              <a:rPr lang="id-ID" dirty="0" err="1"/>
              <a:t>on-demand</a:t>
            </a:r>
            <a:r>
              <a:rPr lang="id-ID" dirty="0"/>
              <a:t>, dipakai saat dibutuhkan)</a:t>
            </a:r>
          </a:p>
          <a:p>
            <a:r>
              <a:rPr lang="id-ID" dirty="0"/>
              <a:t>Biaya lebih murah karena tidak berinvestasi pada </a:t>
            </a:r>
            <a:r>
              <a:rPr lang="id-ID" dirty="0" err="1"/>
              <a:t>hardware</a:t>
            </a:r>
            <a:endParaRPr lang="id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DB8DE4-53A1-4843-81B6-C952A84F6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53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DF93D-7628-4D45-B292-B3CD8111C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Hadoop</a:t>
            </a:r>
            <a:r>
              <a:rPr lang="id-ID" dirty="0"/>
              <a:t> </a:t>
            </a:r>
            <a:r>
              <a:rPr lang="id-ID" dirty="0" err="1"/>
              <a:t>Framework</a:t>
            </a:r>
            <a:endParaRPr lang="en-ID" dirty="0"/>
          </a:p>
        </p:txBody>
      </p:sp>
      <p:pic>
        <p:nvPicPr>
          <p:cNvPr id="4098" name="Picture 2" descr="Hasil gambar untuk hadoop framework">
            <a:extLst>
              <a:ext uri="{FF2B5EF4-FFF2-40B4-BE49-F238E27FC236}">
                <a16:creationId xmlns:a16="http://schemas.microsoft.com/office/drawing/2014/main" id="{D89627A5-3FC5-40CC-9D33-17D64EEA0F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907" y="1463136"/>
            <a:ext cx="6472185" cy="506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575FD-105E-443A-839A-3A72DCC2D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67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6AAE1-6334-491A-BE74-614E38BDD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Project </a:t>
            </a:r>
            <a:r>
              <a:rPr lang="id-ID" dirty="0" err="1"/>
              <a:t>Hadoop</a:t>
            </a:r>
            <a:r>
              <a:rPr lang="id-ID" dirty="0"/>
              <a:t> (1)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0E1A-93A0-40EF-8BD8-916AC949B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>
                <a:latin typeface="HP Simplified" panose="020B0606020204020204" pitchFamily="34" charset="0"/>
              </a:rPr>
              <a:t>Ambari™</a:t>
            </a:r>
            <a:r>
              <a:rPr lang="id-ID" dirty="0"/>
              <a:t>:  </a:t>
            </a:r>
            <a:r>
              <a:rPr lang="id-ID" sz="2400" dirty="0" err="1"/>
              <a:t>tool</a:t>
            </a:r>
            <a:r>
              <a:rPr lang="id-ID" sz="2400" dirty="0"/>
              <a:t> berbasis web untuk manajemen, </a:t>
            </a:r>
            <a:r>
              <a:rPr lang="id-ID" sz="2400" dirty="0" err="1"/>
              <a:t>provisioning</a:t>
            </a:r>
            <a:r>
              <a:rPr lang="id-ID" sz="2400" dirty="0"/>
              <a:t>, dan </a:t>
            </a:r>
            <a:r>
              <a:rPr lang="id-ID" sz="2400" dirty="0" err="1"/>
              <a:t>monitoring</a:t>
            </a:r>
            <a:r>
              <a:rPr lang="id-ID" sz="2400" dirty="0"/>
              <a:t> </a:t>
            </a:r>
            <a:r>
              <a:rPr lang="id-ID" sz="2400" dirty="0" err="1"/>
              <a:t>Hadoop</a:t>
            </a:r>
            <a:endParaRPr lang="id-ID" dirty="0"/>
          </a:p>
          <a:p>
            <a:r>
              <a:rPr lang="id-ID" dirty="0" err="1">
                <a:latin typeface="HP Simplified" panose="020B0606020204020204" pitchFamily="34" charset="0"/>
              </a:rPr>
              <a:t>Avro</a:t>
            </a:r>
            <a:r>
              <a:rPr lang="id-ID" dirty="0">
                <a:latin typeface="HP Simplified" panose="020B0606020204020204" pitchFamily="34" charset="0"/>
              </a:rPr>
              <a:t>™</a:t>
            </a:r>
            <a:r>
              <a:rPr lang="id-ID" dirty="0"/>
              <a:t>: </a:t>
            </a:r>
            <a:r>
              <a:rPr lang="id-ID" sz="2400" dirty="0"/>
              <a:t>sistem sterilisasi data</a:t>
            </a:r>
            <a:endParaRPr lang="id-ID" dirty="0"/>
          </a:p>
          <a:p>
            <a:r>
              <a:rPr lang="id-ID" dirty="0">
                <a:latin typeface="HP Simplified" panose="020B0606020204020204" pitchFamily="34" charset="0"/>
              </a:rPr>
              <a:t>Cassandra™</a:t>
            </a:r>
            <a:r>
              <a:rPr lang="id-ID" dirty="0"/>
              <a:t>: </a:t>
            </a:r>
            <a:r>
              <a:rPr lang="id-ID" sz="2400" dirty="0" err="1"/>
              <a:t>database</a:t>
            </a:r>
            <a:r>
              <a:rPr lang="id-ID" sz="2400" dirty="0"/>
              <a:t> </a:t>
            </a:r>
            <a:r>
              <a:rPr lang="id-ID" sz="2400" dirty="0" err="1"/>
              <a:t>multi</a:t>
            </a:r>
            <a:r>
              <a:rPr lang="id-ID" sz="2400" dirty="0"/>
              <a:t>-master </a:t>
            </a:r>
            <a:r>
              <a:rPr lang="id-ID" sz="2400" dirty="0" err="1"/>
              <a:t>database</a:t>
            </a:r>
            <a:r>
              <a:rPr lang="id-ID" sz="2400" dirty="0"/>
              <a:t> </a:t>
            </a:r>
            <a:r>
              <a:rPr lang="id-ID" sz="2400" dirty="0" err="1"/>
              <a:t>skalabel</a:t>
            </a:r>
            <a:r>
              <a:rPr lang="id-ID" sz="2400" dirty="0"/>
              <a:t> tanpa kesalahan</a:t>
            </a:r>
            <a:endParaRPr lang="id-ID" dirty="0"/>
          </a:p>
          <a:p>
            <a:r>
              <a:rPr lang="id-ID" dirty="0" err="1">
                <a:latin typeface="HP Simplified" panose="020B0606020204020204" pitchFamily="34" charset="0"/>
              </a:rPr>
              <a:t>Chukwa</a:t>
            </a:r>
            <a:r>
              <a:rPr lang="id-ID" dirty="0">
                <a:latin typeface="HP Simplified" panose="020B0606020204020204" pitchFamily="34" charset="0"/>
              </a:rPr>
              <a:t>™</a:t>
            </a:r>
            <a:r>
              <a:rPr lang="id-ID" dirty="0"/>
              <a:t>: </a:t>
            </a:r>
            <a:r>
              <a:rPr lang="id-ID" sz="2400" dirty="0"/>
              <a:t>sistem koleksi data untuk mengelola </a:t>
            </a:r>
            <a:r>
              <a:rPr lang="id-ID" sz="2400" dirty="0" err="1"/>
              <a:t>distributed</a:t>
            </a:r>
            <a:r>
              <a:rPr lang="id-ID" sz="2400" dirty="0"/>
              <a:t> </a:t>
            </a:r>
            <a:r>
              <a:rPr lang="id-ID" sz="2400" dirty="0" err="1"/>
              <a:t>system</a:t>
            </a:r>
            <a:r>
              <a:rPr lang="id-ID" sz="2400" dirty="0"/>
              <a:t> yang besar</a:t>
            </a:r>
            <a:endParaRPr lang="id-ID" dirty="0"/>
          </a:p>
          <a:p>
            <a:r>
              <a:rPr lang="id-ID" dirty="0" err="1">
                <a:latin typeface="HP Simplified" panose="020B0606020204020204" pitchFamily="34" charset="0"/>
              </a:rPr>
              <a:t>HBase</a:t>
            </a:r>
            <a:r>
              <a:rPr lang="id-ID" dirty="0">
                <a:latin typeface="HP Simplified" panose="020B0606020204020204" pitchFamily="34" charset="0"/>
              </a:rPr>
              <a:t>™</a:t>
            </a:r>
            <a:r>
              <a:rPr lang="id-ID" dirty="0"/>
              <a:t>: </a:t>
            </a:r>
            <a:r>
              <a:rPr lang="id-ID" sz="2400" dirty="0" err="1"/>
              <a:t>distributed</a:t>
            </a:r>
            <a:r>
              <a:rPr lang="id-ID" sz="2400" dirty="0"/>
              <a:t> </a:t>
            </a:r>
            <a:r>
              <a:rPr lang="id-ID" sz="2400" dirty="0" err="1"/>
              <a:t>database</a:t>
            </a:r>
            <a:r>
              <a:rPr lang="id-ID" sz="2400" dirty="0"/>
              <a:t> </a:t>
            </a:r>
            <a:r>
              <a:rPr lang="id-ID" sz="2400" dirty="0" err="1"/>
              <a:t>skalabel</a:t>
            </a:r>
            <a:r>
              <a:rPr lang="id-ID" sz="2400" dirty="0"/>
              <a:t> mendukung </a:t>
            </a:r>
            <a:r>
              <a:rPr lang="id-ID" sz="2400" dirty="0" err="1"/>
              <a:t>strutctured</a:t>
            </a:r>
            <a:r>
              <a:rPr lang="id-ID" sz="2400" dirty="0"/>
              <a:t> data untuk tabel besar</a:t>
            </a:r>
          </a:p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5A04C-4BF1-4C67-97C6-0C7D544FE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00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12BBE-D3F1-456B-A055-B842AF08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Project </a:t>
            </a:r>
            <a:r>
              <a:rPr lang="id-ID" dirty="0" err="1"/>
              <a:t>Hadoop</a:t>
            </a:r>
            <a:r>
              <a:rPr lang="id-ID" dirty="0"/>
              <a:t> (2)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3B3EB-0B88-43E8-88E3-C6068BA5E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>
                <a:latin typeface="HP Simplified" panose="020B0606020204020204" pitchFamily="34" charset="0"/>
              </a:rPr>
              <a:t>HDFS™ (</a:t>
            </a:r>
            <a:r>
              <a:rPr lang="id-ID" dirty="0" err="1">
                <a:latin typeface="HP Simplified" panose="020B0606020204020204" pitchFamily="34" charset="0"/>
              </a:rPr>
              <a:t>Hadoop</a:t>
            </a:r>
            <a:r>
              <a:rPr lang="id-ID" dirty="0">
                <a:latin typeface="HP Simplified" panose="020B0606020204020204" pitchFamily="34" charset="0"/>
              </a:rPr>
              <a:t> </a:t>
            </a:r>
            <a:r>
              <a:rPr lang="id-ID" dirty="0" err="1">
                <a:latin typeface="HP Simplified" panose="020B0606020204020204" pitchFamily="34" charset="0"/>
              </a:rPr>
              <a:t>Distributed</a:t>
            </a:r>
            <a:r>
              <a:rPr lang="id-ID" dirty="0">
                <a:latin typeface="HP Simplified" panose="020B0606020204020204" pitchFamily="34" charset="0"/>
              </a:rPr>
              <a:t> </a:t>
            </a:r>
            <a:r>
              <a:rPr lang="id-ID" dirty="0" err="1">
                <a:latin typeface="HP Simplified" panose="020B0606020204020204" pitchFamily="34" charset="0"/>
              </a:rPr>
              <a:t>File</a:t>
            </a:r>
            <a:r>
              <a:rPr lang="id-ID" dirty="0">
                <a:latin typeface="HP Simplified" panose="020B0606020204020204" pitchFamily="34" charset="0"/>
              </a:rPr>
              <a:t> System)</a:t>
            </a:r>
            <a:r>
              <a:rPr lang="id-ID" dirty="0"/>
              <a:t>: </a:t>
            </a:r>
            <a:r>
              <a:rPr lang="id-ID" sz="2400" dirty="0"/>
              <a:t>sistem </a:t>
            </a:r>
            <a:r>
              <a:rPr lang="id-ID" sz="2400" dirty="0" err="1"/>
              <a:t>file</a:t>
            </a:r>
            <a:r>
              <a:rPr lang="id-ID" sz="2400" dirty="0"/>
              <a:t> terdistribusi yang menyediakan akses </a:t>
            </a:r>
            <a:r>
              <a:rPr lang="id-ID" sz="2400" dirty="0" err="1"/>
              <a:t>throughput</a:t>
            </a:r>
            <a:r>
              <a:rPr lang="id-ID" sz="2400" dirty="0"/>
              <a:t> tinggi untuk data aplikasi</a:t>
            </a:r>
          </a:p>
          <a:p>
            <a:r>
              <a:rPr lang="id-ID" b="1" dirty="0" err="1"/>
              <a:t>Hive</a:t>
            </a:r>
            <a:r>
              <a:rPr lang="id-ID" b="1" dirty="0"/>
              <a:t>™</a:t>
            </a:r>
            <a:r>
              <a:rPr lang="id-ID" dirty="0"/>
              <a:t>: </a:t>
            </a:r>
            <a:r>
              <a:rPr lang="id-ID" sz="2400" dirty="0"/>
              <a:t>infrastruktur data </a:t>
            </a:r>
            <a:r>
              <a:rPr lang="id-ID" sz="2400" dirty="0" err="1"/>
              <a:t>warehouse</a:t>
            </a:r>
            <a:r>
              <a:rPr lang="id-ID" sz="2400" dirty="0"/>
              <a:t> untuk peringkasan data dan </a:t>
            </a:r>
            <a:r>
              <a:rPr lang="id-ID" sz="2400" dirty="0" err="1"/>
              <a:t>adhoc</a:t>
            </a:r>
            <a:r>
              <a:rPr lang="id-ID" sz="2400" dirty="0"/>
              <a:t> </a:t>
            </a:r>
            <a:r>
              <a:rPr lang="id-ID" sz="2400" dirty="0" err="1"/>
              <a:t>query</a:t>
            </a:r>
            <a:endParaRPr lang="id-ID" sz="2400" dirty="0"/>
          </a:p>
          <a:p>
            <a:r>
              <a:rPr lang="id-ID" b="1" dirty="0" err="1"/>
              <a:t>Mahout</a:t>
            </a:r>
            <a:r>
              <a:rPr lang="id-ID" b="1" dirty="0"/>
              <a:t>™</a:t>
            </a:r>
            <a:r>
              <a:rPr lang="id-ID" dirty="0"/>
              <a:t>: </a:t>
            </a:r>
            <a:r>
              <a:rPr lang="id-ID" sz="2400" dirty="0" err="1"/>
              <a:t>library</a:t>
            </a:r>
            <a:r>
              <a:rPr lang="id-ID" sz="2400" dirty="0"/>
              <a:t> </a:t>
            </a:r>
            <a:r>
              <a:rPr lang="id-ID" sz="2400" dirty="0" err="1"/>
              <a:t>machine</a:t>
            </a:r>
            <a:r>
              <a:rPr lang="id-ID" sz="2400" dirty="0"/>
              <a:t> </a:t>
            </a:r>
            <a:r>
              <a:rPr lang="id-ID" sz="2400" dirty="0" err="1"/>
              <a:t>learning</a:t>
            </a:r>
            <a:r>
              <a:rPr lang="id-ID" sz="2400" dirty="0"/>
              <a:t> dan data </a:t>
            </a:r>
            <a:r>
              <a:rPr lang="id-ID" sz="2400" dirty="0" err="1"/>
              <a:t>mining</a:t>
            </a:r>
            <a:r>
              <a:rPr lang="id-ID" sz="2400" dirty="0"/>
              <a:t> </a:t>
            </a:r>
            <a:r>
              <a:rPr lang="id-ID" sz="2400" dirty="0" err="1"/>
              <a:t>skalabel</a:t>
            </a:r>
            <a:endParaRPr lang="id-ID" dirty="0"/>
          </a:p>
          <a:p>
            <a:r>
              <a:rPr lang="id-ID" b="1" dirty="0" err="1"/>
              <a:t>MapReduce</a:t>
            </a:r>
            <a:r>
              <a:rPr lang="id-ID" dirty="0"/>
              <a:t>: </a:t>
            </a:r>
            <a:r>
              <a:rPr lang="id-ID" sz="2400" dirty="0"/>
              <a:t>sistem berbasis YARN untuk </a:t>
            </a:r>
            <a:r>
              <a:rPr lang="id-ID" sz="2400" dirty="0" err="1"/>
              <a:t>memparalelisasikan</a:t>
            </a:r>
            <a:r>
              <a:rPr lang="id-ID" sz="2400" dirty="0"/>
              <a:t> </a:t>
            </a:r>
            <a:r>
              <a:rPr lang="id-ID" sz="2400" dirty="0" err="1"/>
              <a:t>dataset</a:t>
            </a:r>
            <a:r>
              <a:rPr lang="id-ID" sz="2400" dirty="0"/>
              <a:t> besar</a:t>
            </a:r>
            <a:endParaRPr lang="id-ID" dirty="0"/>
          </a:p>
          <a:p>
            <a:r>
              <a:rPr lang="id-ID" b="1" dirty="0" err="1"/>
              <a:t>Ozone</a:t>
            </a:r>
            <a:r>
              <a:rPr lang="id-ID" dirty="0"/>
              <a:t>: </a:t>
            </a:r>
            <a:r>
              <a:rPr lang="id-ID" sz="2400" dirty="0"/>
              <a:t>sebuah </a:t>
            </a:r>
            <a:r>
              <a:rPr lang="id-ID" sz="2400" dirty="0" err="1"/>
              <a:t>object</a:t>
            </a:r>
            <a:r>
              <a:rPr lang="id-ID" sz="2400" dirty="0"/>
              <a:t> </a:t>
            </a:r>
            <a:r>
              <a:rPr lang="id-ID" sz="2400" dirty="0" err="1"/>
              <a:t>store</a:t>
            </a:r>
            <a:r>
              <a:rPr lang="id-ID" sz="2400" dirty="0"/>
              <a:t> untuk </a:t>
            </a:r>
            <a:r>
              <a:rPr lang="id-ID" sz="2400" dirty="0" err="1"/>
              <a:t>Hadoop</a:t>
            </a:r>
            <a:endParaRPr lang="id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E8112-EE8D-4344-8EDE-8A581547B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28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C5A64-9B44-4A1D-98D3-0EE3BD0ACC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Sesi 19</a:t>
            </a:r>
            <a:br>
              <a:rPr lang="id-ID" dirty="0"/>
            </a:br>
            <a:r>
              <a:rPr lang="id-ID" dirty="0" err="1"/>
              <a:t>Hadoop</a:t>
            </a:r>
            <a:r>
              <a:rPr lang="id-ID" dirty="0"/>
              <a:t> (1)</a:t>
            </a:r>
            <a:endParaRPr lang="en-ID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3D66588-DAC0-46A0-9678-B13AB7F59F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d-ID" sz="3200" dirty="0" err="1"/>
              <a:t>Hadoop</a:t>
            </a:r>
            <a:r>
              <a:rPr lang="id-ID" sz="3200" dirty="0"/>
              <a:t> </a:t>
            </a:r>
            <a:r>
              <a:rPr lang="id-ID" sz="3200" dirty="0" err="1"/>
              <a:t>Administration</a:t>
            </a:r>
            <a:r>
              <a:rPr lang="id-ID" sz="3200" dirty="0"/>
              <a:t> dan </a:t>
            </a:r>
            <a:r>
              <a:rPr lang="id-ID" sz="3200" dirty="0" err="1"/>
              <a:t>Hadoop</a:t>
            </a:r>
            <a:r>
              <a:rPr lang="id-ID" sz="3200" dirty="0"/>
              <a:t> </a:t>
            </a:r>
            <a:r>
              <a:rPr lang="id-ID" sz="3200" dirty="0" err="1"/>
              <a:t>Distribution</a:t>
            </a:r>
            <a:r>
              <a:rPr lang="id-ID" sz="3200" dirty="0"/>
              <a:t> </a:t>
            </a:r>
            <a:r>
              <a:rPr lang="id-ID" sz="3200" dirty="0" err="1"/>
              <a:t>File</a:t>
            </a:r>
            <a:r>
              <a:rPr lang="id-ID" sz="3200" dirty="0"/>
              <a:t> System (HDFS)</a:t>
            </a: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2978512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4F4AF-A077-4B66-BE61-D266FE3F7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Project </a:t>
            </a:r>
            <a:r>
              <a:rPr lang="id-ID" dirty="0" err="1"/>
              <a:t>Hadoop</a:t>
            </a:r>
            <a:r>
              <a:rPr lang="id-ID" dirty="0"/>
              <a:t> (3)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AE37E-D782-4774-BEC1-62501DDE3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err="1">
                <a:latin typeface="HP Simplified" panose="020B0606020204020204" pitchFamily="34" charset="0"/>
              </a:rPr>
              <a:t>Pig</a:t>
            </a:r>
            <a:r>
              <a:rPr lang="id-ID" dirty="0">
                <a:latin typeface="HP Simplified" panose="020B0606020204020204" pitchFamily="34" charset="0"/>
              </a:rPr>
              <a:t>™</a:t>
            </a:r>
            <a:r>
              <a:rPr lang="id-ID" dirty="0"/>
              <a:t>: </a:t>
            </a:r>
            <a:r>
              <a:rPr lang="id-ID" sz="2400" dirty="0"/>
              <a:t>bahasa data-</a:t>
            </a:r>
            <a:r>
              <a:rPr lang="id-ID" sz="2400" dirty="0" err="1"/>
              <a:t>flow</a:t>
            </a:r>
            <a:r>
              <a:rPr lang="id-ID" sz="2400" dirty="0"/>
              <a:t> tingkat tinggi dan </a:t>
            </a:r>
            <a:r>
              <a:rPr lang="id-ID" sz="2400" dirty="0" err="1"/>
              <a:t>framework</a:t>
            </a:r>
            <a:r>
              <a:rPr lang="id-ID" sz="2400" dirty="0"/>
              <a:t> eksekusi untuk komputasi paralel</a:t>
            </a:r>
          </a:p>
          <a:p>
            <a:r>
              <a:rPr lang="id-ID" dirty="0" err="1">
                <a:latin typeface="HP Simplified" panose="020B0606020204020204" pitchFamily="34" charset="0"/>
              </a:rPr>
              <a:t>Spark</a:t>
            </a:r>
            <a:r>
              <a:rPr lang="id-ID" dirty="0">
                <a:latin typeface="HP Simplified" panose="020B0606020204020204" pitchFamily="34" charset="0"/>
              </a:rPr>
              <a:t>™</a:t>
            </a:r>
            <a:r>
              <a:rPr lang="id-ID" dirty="0"/>
              <a:t>: </a:t>
            </a:r>
            <a:r>
              <a:rPr lang="id-ID" sz="2400" dirty="0" err="1"/>
              <a:t>compute</a:t>
            </a:r>
            <a:r>
              <a:rPr lang="id-ID" sz="2400" dirty="0"/>
              <a:t> </a:t>
            </a:r>
            <a:r>
              <a:rPr lang="id-ID" sz="2400" dirty="0" err="1"/>
              <a:t>engine</a:t>
            </a:r>
            <a:r>
              <a:rPr lang="id-ID" sz="2400" dirty="0"/>
              <a:t> cepat dan umum untuk data </a:t>
            </a:r>
            <a:r>
              <a:rPr lang="id-ID" sz="2400" dirty="0" err="1"/>
              <a:t>Hadoop</a:t>
            </a:r>
            <a:br>
              <a:rPr lang="id-ID" sz="2400" dirty="0"/>
            </a:br>
            <a:r>
              <a:rPr lang="id-ID" sz="2400" dirty="0"/>
              <a:t>Menyediakan </a:t>
            </a:r>
            <a:r>
              <a:rPr lang="id-ID" sz="2400" dirty="0" err="1"/>
              <a:t>programming</a:t>
            </a:r>
            <a:r>
              <a:rPr lang="id-ID" sz="2400" dirty="0"/>
              <a:t> model yang simpel dan ekspresif serta mendukung secara luas aplikasi, ETL (</a:t>
            </a:r>
            <a:r>
              <a:rPr lang="id-ID" sz="2400" dirty="0" err="1"/>
              <a:t>extract</a:t>
            </a:r>
            <a:r>
              <a:rPr lang="id-ID" sz="2400" dirty="0"/>
              <a:t>, </a:t>
            </a:r>
            <a:r>
              <a:rPr lang="id-ID" sz="2400" dirty="0" err="1"/>
              <a:t>transform</a:t>
            </a:r>
            <a:r>
              <a:rPr lang="id-ID" sz="2400" dirty="0"/>
              <a:t>, </a:t>
            </a:r>
            <a:r>
              <a:rPr lang="id-ID" sz="2400" dirty="0" err="1"/>
              <a:t>load</a:t>
            </a:r>
            <a:r>
              <a:rPr lang="id-ID" sz="2400" dirty="0"/>
              <a:t>), </a:t>
            </a:r>
            <a:r>
              <a:rPr lang="id-ID" sz="2400" dirty="0" err="1"/>
              <a:t>machine</a:t>
            </a:r>
            <a:r>
              <a:rPr lang="id-ID" sz="2400" dirty="0"/>
              <a:t> </a:t>
            </a:r>
            <a:r>
              <a:rPr lang="id-ID" sz="2400" dirty="0" err="1"/>
              <a:t>learning</a:t>
            </a:r>
            <a:r>
              <a:rPr lang="id-ID" sz="2400" dirty="0"/>
              <a:t>, </a:t>
            </a:r>
            <a:r>
              <a:rPr lang="id-ID" sz="2400" dirty="0" err="1"/>
              <a:t>stream</a:t>
            </a:r>
            <a:r>
              <a:rPr lang="id-ID" sz="2400" dirty="0"/>
              <a:t> </a:t>
            </a:r>
            <a:r>
              <a:rPr lang="id-ID" sz="2400" dirty="0" err="1"/>
              <a:t>processing</a:t>
            </a:r>
            <a:r>
              <a:rPr lang="id-ID" sz="2400" dirty="0"/>
              <a:t>, dan komputasi </a:t>
            </a:r>
            <a:r>
              <a:rPr lang="id-ID" sz="2400" dirty="0" err="1"/>
              <a:t>graph</a:t>
            </a:r>
            <a:endParaRPr lang="id-ID" sz="2400" dirty="0"/>
          </a:p>
          <a:p>
            <a:r>
              <a:rPr lang="id-ID" dirty="0">
                <a:latin typeface="HP Simplified" panose="020B0606020204020204" pitchFamily="34" charset="0"/>
              </a:rPr>
              <a:t>Submarine</a:t>
            </a:r>
            <a:r>
              <a:rPr lang="id-ID" dirty="0"/>
              <a:t>: </a:t>
            </a:r>
            <a:r>
              <a:rPr lang="id-ID" sz="2600" dirty="0" err="1"/>
              <a:t>engine</a:t>
            </a:r>
            <a:r>
              <a:rPr lang="id-ID" sz="2600" dirty="0"/>
              <a:t> </a:t>
            </a:r>
            <a:r>
              <a:rPr lang="id-ID" sz="2600" dirty="0" err="1"/>
              <a:t>machine</a:t>
            </a:r>
            <a:r>
              <a:rPr lang="id-ID" sz="2600" dirty="0"/>
              <a:t> </a:t>
            </a:r>
            <a:r>
              <a:rPr lang="id-ID" sz="2600" dirty="0" err="1"/>
              <a:t>learning</a:t>
            </a:r>
            <a:r>
              <a:rPr lang="id-ID" sz="2600" dirty="0"/>
              <a:t> untuk </a:t>
            </a:r>
            <a:r>
              <a:rPr lang="id-ID" sz="2600" dirty="0" err="1"/>
              <a:t>Hadoop</a:t>
            </a:r>
            <a:endParaRPr lang="id-ID" dirty="0"/>
          </a:p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44F27-A253-4C96-BFBF-9589FB2BA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32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1AAB4-E9D9-411A-B2CA-029424E0C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Project </a:t>
            </a:r>
            <a:r>
              <a:rPr lang="id-ID" dirty="0" err="1"/>
              <a:t>Hadoop</a:t>
            </a:r>
            <a:r>
              <a:rPr lang="id-ID" dirty="0"/>
              <a:t> (4)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AA529-2222-4FC5-AEEC-B4CBDCCA3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err="1">
                <a:latin typeface="HP Simplified" panose="020B0606020204020204" pitchFamily="34" charset="0"/>
              </a:rPr>
              <a:t>Tez</a:t>
            </a:r>
            <a:r>
              <a:rPr lang="id-ID" dirty="0">
                <a:latin typeface="HP Simplified" panose="020B0606020204020204" pitchFamily="34" charset="0"/>
              </a:rPr>
              <a:t>™</a:t>
            </a:r>
            <a:r>
              <a:rPr lang="id-ID" dirty="0"/>
              <a:t>: </a:t>
            </a:r>
            <a:r>
              <a:rPr lang="id-ID" sz="2400" dirty="0" err="1"/>
              <a:t>framework</a:t>
            </a:r>
            <a:r>
              <a:rPr lang="id-ID" sz="2400" dirty="0"/>
              <a:t> </a:t>
            </a:r>
            <a:r>
              <a:rPr lang="id-ID" sz="2400" dirty="0" err="1"/>
              <a:t>programming</a:t>
            </a:r>
            <a:r>
              <a:rPr lang="id-ID" sz="2400" dirty="0"/>
              <a:t> dengan </a:t>
            </a:r>
            <a:r>
              <a:rPr lang="id-ID" sz="2400" dirty="0" err="1"/>
              <a:t>generalized</a:t>
            </a:r>
            <a:r>
              <a:rPr lang="id-ID" sz="2400" dirty="0"/>
              <a:t> data-</a:t>
            </a:r>
            <a:r>
              <a:rPr lang="id-ID" sz="2400" dirty="0" err="1"/>
              <a:t>flow</a:t>
            </a:r>
            <a:r>
              <a:rPr lang="id-ID" sz="2400" dirty="0"/>
              <a:t>, berbasis YARN, dan menyediakan </a:t>
            </a:r>
            <a:r>
              <a:rPr lang="id-ID" sz="2400" dirty="0" err="1"/>
              <a:t>engine</a:t>
            </a:r>
            <a:r>
              <a:rPr lang="id-ID" sz="2400" dirty="0"/>
              <a:t> yang </a:t>
            </a:r>
            <a:r>
              <a:rPr lang="id-ID" sz="2400" dirty="0" err="1"/>
              <a:t>powerful</a:t>
            </a:r>
            <a:r>
              <a:rPr lang="id-ID" sz="2400" dirty="0"/>
              <a:t> dan fleksibel untuk eksekusi DAG (</a:t>
            </a:r>
            <a:r>
              <a:rPr lang="id-ID" sz="2400" dirty="0" err="1"/>
              <a:t>Directed</a:t>
            </a:r>
            <a:r>
              <a:rPr lang="id-ID" sz="2400" dirty="0"/>
              <a:t> </a:t>
            </a:r>
            <a:r>
              <a:rPr lang="id-ID" sz="2400" dirty="0" err="1"/>
              <a:t>Acyclic</a:t>
            </a:r>
            <a:r>
              <a:rPr lang="id-ID" sz="2400" dirty="0"/>
              <a:t> </a:t>
            </a:r>
            <a:r>
              <a:rPr lang="id-ID" sz="2400" dirty="0" err="1"/>
              <a:t>Graph</a:t>
            </a:r>
            <a:r>
              <a:rPr lang="id-ID" sz="2400" dirty="0"/>
              <a:t>) </a:t>
            </a:r>
            <a:r>
              <a:rPr lang="id-ID" sz="2400" dirty="0" err="1"/>
              <a:t>tasks</a:t>
            </a:r>
            <a:r>
              <a:rPr lang="id-ID" sz="2400" dirty="0"/>
              <a:t> untuk memproses data untuk </a:t>
            </a:r>
            <a:r>
              <a:rPr lang="id-ID" sz="2400" dirty="0" err="1"/>
              <a:t>batch</a:t>
            </a:r>
            <a:r>
              <a:rPr lang="id-ID" sz="2400" dirty="0"/>
              <a:t> dan </a:t>
            </a:r>
            <a:r>
              <a:rPr lang="id-ID" sz="2400" dirty="0" err="1"/>
              <a:t>interactive</a:t>
            </a:r>
            <a:r>
              <a:rPr lang="id-ID" sz="2400" dirty="0"/>
              <a:t> </a:t>
            </a:r>
            <a:r>
              <a:rPr lang="id-ID" sz="2400" dirty="0" err="1"/>
              <a:t>usecase</a:t>
            </a:r>
            <a:br>
              <a:rPr lang="id-ID" sz="2400" dirty="0"/>
            </a:br>
            <a:r>
              <a:rPr lang="id-ID" sz="2400" dirty="0" err="1"/>
              <a:t>Tex</a:t>
            </a:r>
            <a:r>
              <a:rPr lang="id-ID" sz="2400" dirty="0"/>
              <a:t> diadopsi oleh </a:t>
            </a:r>
            <a:r>
              <a:rPr lang="id-ID" sz="2400" dirty="0" err="1"/>
              <a:t>Hive</a:t>
            </a:r>
            <a:r>
              <a:rPr lang="id-ID" sz="2400" dirty="0"/>
              <a:t>, </a:t>
            </a:r>
            <a:r>
              <a:rPr lang="id-ID" sz="2400" dirty="0" err="1"/>
              <a:t>Pig</a:t>
            </a:r>
            <a:r>
              <a:rPr lang="id-ID" sz="2400" dirty="0"/>
              <a:t>, </a:t>
            </a:r>
            <a:r>
              <a:rPr lang="id-ID" sz="2400" dirty="0" err="1"/>
              <a:t>dll</a:t>
            </a:r>
            <a:r>
              <a:rPr lang="id-ID" sz="2400" dirty="0"/>
              <a:t> untuk menggantikan </a:t>
            </a:r>
            <a:r>
              <a:rPr lang="id-ID" sz="2400" dirty="0" err="1"/>
              <a:t>MapReduce</a:t>
            </a:r>
            <a:endParaRPr lang="id-ID" sz="2400" dirty="0"/>
          </a:p>
          <a:p>
            <a:r>
              <a:rPr lang="id-ID" dirty="0">
                <a:latin typeface="HP Simplified" panose="020B0606020204020204" pitchFamily="34" charset="0"/>
              </a:rPr>
              <a:t>YARN</a:t>
            </a:r>
            <a:r>
              <a:rPr lang="id-ID" dirty="0"/>
              <a:t>: </a:t>
            </a:r>
            <a:r>
              <a:rPr lang="id-ID" sz="2400" dirty="0" err="1"/>
              <a:t>framework</a:t>
            </a:r>
            <a:r>
              <a:rPr lang="id-ID" sz="2400" dirty="0"/>
              <a:t> untuk </a:t>
            </a:r>
            <a:r>
              <a:rPr lang="id-ID" sz="2400" dirty="0" err="1"/>
              <a:t>job</a:t>
            </a:r>
            <a:r>
              <a:rPr lang="id-ID" sz="2400" dirty="0"/>
              <a:t> </a:t>
            </a:r>
            <a:r>
              <a:rPr lang="id-ID" sz="2400" dirty="0" err="1"/>
              <a:t>scheduling</a:t>
            </a:r>
            <a:r>
              <a:rPr lang="id-ID" sz="2400" dirty="0"/>
              <a:t> dan manajemen </a:t>
            </a:r>
            <a:r>
              <a:rPr lang="id-ID" sz="2400" dirty="0" err="1"/>
              <a:t>resource</a:t>
            </a:r>
            <a:r>
              <a:rPr lang="id-ID" sz="2400" dirty="0"/>
              <a:t> </a:t>
            </a:r>
            <a:r>
              <a:rPr lang="id-ID" sz="2400" dirty="0" err="1"/>
              <a:t>cluster</a:t>
            </a:r>
            <a:endParaRPr lang="id-ID" dirty="0"/>
          </a:p>
          <a:p>
            <a:r>
              <a:rPr lang="id-ID" dirty="0" err="1">
                <a:latin typeface="HP Simplified" panose="020B0606020204020204" pitchFamily="34" charset="0"/>
              </a:rPr>
              <a:t>ZooKeeper</a:t>
            </a:r>
            <a:r>
              <a:rPr lang="id-ID" dirty="0">
                <a:latin typeface="HP Simplified" panose="020B0606020204020204" pitchFamily="34" charset="0"/>
              </a:rPr>
              <a:t>™</a:t>
            </a:r>
            <a:r>
              <a:rPr lang="id-ID" dirty="0"/>
              <a:t>: </a:t>
            </a:r>
            <a:r>
              <a:rPr lang="id-ID" sz="2400" dirty="0"/>
              <a:t>layanan koordinasi performa tinggi untuk aplikasi terdistribusi</a:t>
            </a:r>
            <a:endParaRPr lang="en-ID" dirty="0"/>
          </a:p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87AB4-A1CD-435D-A84B-01DCC37B3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45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98D0C-6D52-40CB-B367-F6FE87341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Implementasi </a:t>
            </a:r>
            <a:r>
              <a:rPr lang="id-ID" dirty="0" err="1"/>
              <a:t>Hadoop</a:t>
            </a:r>
            <a:r>
              <a:rPr lang="id-ID" dirty="0"/>
              <a:t> (1)</a:t>
            </a:r>
            <a:br>
              <a:rPr lang="id-ID" dirty="0"/>
            </a:br>
            <a:r>
              <a:rPr lang="id-ID" dirty="0"/>
              <a:t>IBM </a:t>
            </a:r>
            <a:r>
              <a:rPr lang="id-ID" dirty="0" err="1"/>
              <a:t>Watson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C2171-05C1-496E-9C31-BBCD884D6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err="1"/>
              <a:t>Supercomputer</a:t>
            </a:r>
            <a:r>
              <a:rPr lang="id-ID" dirty="0"/>
              <a:t> IBM yang mengalahkan 2 orang yang paling sering menang di acara </a:t>
            </a:r>
            <a:r>
              <a:rPr lang="id-ID" dirty="0" err="1"/>
              <a:t>Jeopardy</a:t>
            </a:r>
            <a:endParaRPr lang="id-ID" dirty="0"/>
          </a:p>
          <a:p>
            <a:r>
              <a:rPr lang="id-ID" dirty="0"/>
              <a:t>Menggunakan data dari 200 juta halaman teks </a:t>
            </a:r>
            <a:r>
              <a:rPr lang="id-ID" dirty="0" err="1"/>
              <a:t>input</a:t>
            </a:r>
            <a:endParaRPr lang="id-ID" dirty="0"/>
          </a:p>
          <a:p>
            <a:r>
              <a:rPr lang="id-ID" dirty="0"/>
              <a:t>Menggunakan </a:t>
            </a:r>
            <a:r>
              <a:rPr lang="id-ID" dirty="0" err="1"/>
              <a:t>Hadoop</a:t>
            </a:r>
            <a:r>
              <a:rPr lang="id-ID" dirty="0"/>
              <a:t> untuk distribusi </a:t>
            </a:r>
            <a:r>
              <a:rPr lang="id-ID" dirty="0" err="1"/>
              <a:t>workload</a:t>
            </a:r>
            <a:r>
              <a:rPr lang="id-ID" dirty="0"/>
              <a:t> ke memori</a:t>
            </a:r>
          </a:p>
        </p:txBody>
      </p:sp>
      <p:pic>
        <p:nvPicPr>
          <p:cNvPr id="5122" name="Picture 2" descr="Hasil gambar untuk ibm watson jeopardy 2011">
            <a:extLst>
              <a:ext uri="{FF2B5EF4-FFF2-40B4-BE49-F238E27FC236}">
                <a16:creationId xmlns:a16="http://schemas.microsoft.com/office/drawing/2014/main" id="{78BF3BAA-EA2E-460A-A656-D21B651AE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697" y="4001294"/>
            <a:ext cx="4833256" cy="271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D7BF5-6D74-4063-8CF8-AB859EC6F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286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A89A6-5DC6-4D11-AAB1-6CFE0B48F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Implementasi </a:t>
            </a:r>
            <a:r>
              <a:rPr lang="id-ID" dirty="0" err="1"/>
              <a:t>Hadoop</a:t>
            </a:r>
            <a:r>
              <a:rPr lang="id-ID" dirty="0"/>
              <a:t> (2)</a:t>
            </a:r>
            <a:br>
              <a:rPr lang="id-ID" dirty="0"/>
            </a:br>
            <a:r>
              <a:rPr lang="id-ID" dirty="0"/>
              <a:t>China Mobile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727FE-DA0C-4E17-B29B-3C10749AC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Membuat </a:t>
            </a:r>
            <a:r>
              <a:rPr lang="id-ID" dirty="0" err="1"/>
              <a:t>Hadoop</a:t>
            </a:r>
            <a:r>
              <a:rPr lang="id-ID" dirty="0"/>
              <a:t> </a:t>
            </a:r>
            <a:r>
              <a:rPr lang="id-ID" dirty="0" err="1"/>
              <a:t>cluster</a:t>
            </a:r>
            <a:r>
              <a:rPr lang="id-ID" dirty="0"/>
              <a:t> untuk data </a:t>
            </a:r>
            <a:r>
              <a:rPr lang="id-ID" dirty="0" err="1"/>
              <a:t>mining</a:t>
            </a:r>
            <a:r>
              <a:rPr lang="id-ID" dirty="0"/>
              <a:t> dari </a:t>
            </a:r>
            <a:r>
              <a:rPr lang="id-ID" dirty="0" err="1"/>
              <a:t>Call</a:t>
            </a:r>
            <a:r>
              <a:rPr lang="id-ID" dirty="0"/>
              <a:t> Data </a:t>
            </a:r>
            <a:r>
              <a:rPr lang="id-ID" dirty="0" err="1"/>
              <a:t>Records</a:t>
            </a:r>
            <a:r>
              <a:rPr lang="id-ID" dirty="0"/>
              <a:t> (5-8 TB data setiap hari)</a:t>
            </a:r>
          </a:p>
          <a:p>
            <a:r>
              <a:rPr lang="id-ID" dirty="0"/>
              <a:t>Memproses data 10x lebih banyak dan 5x lebih cepat dari sistem lama tanpa </a:t>
            </a:r>
            <a:r>
              <a:rPr lang="id-ID" dirty="0" err="1"/>
              <a:t>Hadoop</a:t>
            </a:r>
            <a:endParaRPr lang="en-ID" dirty="0"/>
          </a:p>
        </p:txBody>
      </p:sp>
      <p:pic>
        <p:nvPicPr>
          <p:cNvPr id="6146" name="Picture 2" descr="Hasil gambar untuk china mobile hadoop">
            <a:extLst>
              <a:ext uri="{FF2B5EF4-FFF2-40B4-BE49-F238E27FC236}">
                <a16:creationId xmlns:a16="http://schemas.microsoft.com/office/drawing/2014/main" id="{87EFAE69-B3D6-4EC6-B8CB-578FB71D0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585" y="3605894"/>
            <a:ext cx="5366829" cy="3018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4E3F9-A4C5-4DE2-9BFC-8359A7D71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35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F0D72-1B82-4C51-B5DF-554AB9603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Implementasi </a:t>
            </a:r>
            <a:r>
              <a:rPr lang="id-ID" dirty="0" err="1"/>
              <a:t>Hadoop</a:t>
            </a:r>
            <a:r>
              <a:rPr lang="id-ID" dirty="0"/>
              <a:t> (3)</a:t>
            </a:r>
            <a:br>
              <a:rPr lang="id-ID" dirty="0"/>
            </a:br>
            <a:r>
              <a:rPr lang="id-ID" dirty="0"/>
              <a:t>New </a:t>
            </a:r>
            <a:r>
              <a:rPr lang="id-ID" dirty="0" err="1"/>
              <a:t>York</a:t>
            </a:r>
            <a:r>
              <a:rPr lang="id-ID" dirty="0"/>
              <a:t> </a:t>
            </a:r>
            <a:r>
              <a:rPr lang="id-ID" dirty="0" err="1"/>
              <a:t>Times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A2697E-58E3-44C1-BC66-96EBDDC21C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d-ID" dirty="0"/>
                  <a:t>Mengonversi semua berita dari tahun 1851-1922 ke dalam web dari (11 juta gambar </a:t>
                </a:r>
                <a14:m>
                  <m:oMath xmlns:m="http://schemas.openxmlformats.org/officeDocument/2006/math">
                    <m:r>
                      <a:rPr lang="id-ID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id-ID" dirty="0"/>
                  <a:t> 4TB hingga 1,5TB PDF)</a:t>
                </a:r>
              </a:p>
              <a:p>
                <a:r>
                  <a:rPr lang="id-ID" dirty="0"/>
                  <a:t>Diselesaikan oleh 1 orang dalam 24 jam pada 100-instance </a:t>
                </a:r>
                <a:r>
                  <a:rPr lang="id-ID" dirty="0" err="1"/>
                  <a:t>Amazon</a:t>
                </a:r>
                <a:r>
                  <a:rPr lang="id-ID" dirty="0"/>
                  <a:t> EC2</a:t>
                </a:r>
              </a:p>
              <a:p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A2697E-58E3-44C1-BC66-96EBDDC21C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8" t="-238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 descr="Hasil gambar untuk new york times hadoop">
            <a:extLst>
              <a:ext uri="{FF2B5EF4-FFF2-40B4-BE49-F238E27FC236}">
                <a16:creationId xmlns:a16="http://schemas.microsoft.com/office/drawing/2014/main" id="{461C67E7-70D8-459D-A5AA-7900DEBE1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229" y="3844330"/>
            <a:ext cx="5355771" cy="301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2AE28-D385-4B29-BF52-44879FC9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63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68399-903F-4BD9-9BEF-9228DE375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Arsitektur </a:t>
            </a:r>
            <a:r>
              <a:rPr lang="id-ID" dirty="0" err="1"/>
              <a:t>Pre</a:t>
            </a:r>
            <a:r>
              <a:rPr lang="id-ID" dirty="0"/>
              <a:t> </a:t>
            </a:r>
            <a:r>
              <a:rPr lang="id-ID" dirty="0" err="1"/>
              <a:t>Hadoop</a:t>
            </a:r>
            <a:r>
              <a:rPr lang="id-ID" dirty="0"/>
              <a:t> 2.2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FF3EA-103C-4D00-B752-4FD683E929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 err="1"/>
              <a:t>Hadoop</a:t>
            </a:r>
            <a:r>
              <a:rPr lang="id-ID" dirty="0"/>
              <a:t> </a:t>
            </a:r>
            <a:r>
              <a:rPr lang="id-ID" dirty="0" err="1"/>
              <a:t>Cluster</a:t>
            </a:r>
            <a:endParaRPr lang="id-ID" dirty="0"/>
          </a:p>
          <a:p>
            <a:r>
              <a:rPr lang="id-ID" dirty="0" err="1"/>
              <a:t>Hadoop</a:t>
            </a:r>
            <a:r>
              <a:rPr lang="id-ID" dirty="0"/>
              <a:t> </a:t>
            </a:r>
            <a:r>
              <a:rPr lang="id-ID" dirty="0" err="1"/>
              <a:t>Distributed</a:t>
            </a:r>
            <a:r>
              <a:rPr lang="id-ID" dirty="0"/>
              <a:t> </a:t>
            </a:r>
            <a:r>
              <a:rPr lang="id-ID" dirty="0" err="1"/>
              <a:t>File</a:t>
            </a:r>
            <a:r>
              <a:rPr lang="id-ID" dirty="0"/>
              <a:t> System (HDFS)</a:t>
            </a:r>
          </a:p>
          <a:p>
            <a:r>
              <a:rPr lang="id-ID" dirty="0" err="1"/>
              <a:t>Hadoop</a:t>
            </a:r>
            <a:r>
              <a:rPr lang="id-ID" dirty="0"/>
              <a:t> </a:t>
            </a:r>
            <a:r>
              <a:rPr lang="id-ID" dirty="0" err="1"/>
              <a:t>Blocks</a:t>
            </a:r>
            <a:endParaRPr lang="id-ID" dirty="0"/>
          </a:p>
          <a:p>
            <a:r>
              <a:rPr lang="id-ID" dirty="0" err="1"/>
              <a:t>Hadoop</a:t>
            </a:r>
            <a:r>
              <a:rPr lang="id-ID" dirty="0"/>
              <a:t> </a:t>
            </a:r>
            <a:r>
              <a:rPr lang="id-ID" dirty="0" err="1"/>
              <a:t>Nodes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EE993-7080-404B-A311-278D25903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90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19266EB-4C60-4BEC-97E9-BBE97CC26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err="1"/>
              <a:t>Hadoop</a:t>
            </a:r>
            <a:r>
              <a:rPr lang="id-ID" dirty="0"/>
              <a:t> </a:t>
            </a:r>
            <a:r>
              <a:rPr lang="id-ID" dirty="0" err="1"/>
              <a:t>Cluster</a:t>
            </a:r>
            <a:r>
              <a:rPr lang="id-ID" dirty="0"/>
              <a:t> – </a:t>
            </a:r>
            <a:r>
              <a:rPr lang="id-ID" dirty="0" err="1"/>
              <a:t>Terminology</a:t>
            </a:r>
            <a:r>
              <a:rPr lang="id-ID" dirty="0"/>
              <a:t> </a:t>
            </a:r>
            <a:r>
              <a:rPr lang="id-ID" dirty="0" err="1"/>
              <a:t>Review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C0C21-1B62-4C51-9CD5-A44DD25F0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26</a:t>
            </a:fld>
            <a:endParaRPr lang="en-US"/>
          </a:p>
        </p:txBody>
      </p:sp>
      <p:pic>
        <p:nvPicPr>
          <p:cNvPr id="11266" name="Picture 2" descr="Hasil gambar untuk hadoop cluster">
            <a:extLst>
              <a:ext uri="{FF2B5EF4-FFF2-40B4-BE49-F238E27FC236}">
                <a16:creationId xmlns:a16="http://schemas.microsoft.com/office/drawing/2014/main" id="{0434BD0A-B583-44CB-8D93-79D68853D6F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656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174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3C408-0957-4E7D-87F1-179BCB532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Arsitektur </a:t>
            </a:r>
            <a:r>
              <a:rPr lang="id-ID" dirty="0" err="1"/>
              <a:t>Pre</a:t>
            </a:r>
            <a:r>
              <a:rPr lang="id-ID" dirty="0"/>
              <a:t> </a:t>
            </a:r>
            <a:r>
              <a:rPr lang="id-ID" dirty="0" err="1"/>
              <a:t>Hadoop</a:t>
            </a:r>
            <a:r>
              <a:rPr lang="id-ID" dirty="0"/>
              <a:t> 2.2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F6F2A-ECB8-45DA-914E-F3B5FFBC3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Dua Komponen Utama</a:t>
            </a:r>
          </a:p>
          <a:p>
            <a:pPr marL="450850">
              <a:buFont typeface="Wingdings" panose="05000000000000000000" pitchFamily="2" charset="2"/>
              <a:buChar char="ü"/>
            </a:pPr>
            <a:r>
              <a:rPr lang="id-ID" b="1" dirty="0" err="1"/>
              <a:t>Distributed</a:t>
            </a:r>
            <a:r>
              <a:rPr lang="id-ID" b="1" dirty="0"/>
              <a:t> </a:t>
            </a:r>
            <a:r>
              <a:rPr lang="id-ID" b="1" dirty="0" err="1"/>
              <a:t>File</a:t>
            </a:r>
            <a:r>
              <a:rPr lang="id-ID" b="1" dirty="0"/>
              <a:t> System</a:t>
            </a:r>
          </a:p>
          <a:p>
            <a:pPr marL="801688">
              <a:buFont typeface="Wingdings" panose="05000000000000000000" pitchFamily="2" charset="2"/>
              <a:buChar char="Ø"/>
            </a:pPr>
            <a:r>
              <a:rPr lang="id-ID" dirty="0" err="1"/>
              <a:t>Hadoop</a:t>
            </a:r>
            <a:r>
              <a:rPr lang="id-ID" dirty="0"/>
              <a:t> </a:t>
            </a:r>
            <a:r>
              <a:rPr lang="id-ID" dirty="0" err="1"/>
              <a:t>Distribution</a:t>
            </a:r>
            <a:r>
              <a:rPr lang="id-ID" dirty="0"/>
              <a:t> </a:t>
            </a:r>
            <a:r>
              <a:rPr lang="id-ID" dirty="0" err="1"/>
              <a:t>File</a:t>
            </a:r>
            <a:r>
              <a:rPr lang="id-ID" dirty="0"/>
              <a:t> System (HDFS)</a:t>
            </a:r>
          </a:p>
          <a:p>
            <a:pPr marL="450850">
              <a:buFont typeface="Wingdings" panose="05000000000000000000" pitchFamily="2" charset="2"/>
              <a:buChar char="ü"/>
            </a:pPr>
            <a:r>
              <a:rPr lang="id-ID" b="1" dirty="0" err="1"/>
              <a:t>MapReduce</a:t>
            </a:r>
            <a:r>
              <a:rPr lang="id-ID" b="1" dirty="0"/>
              <a:t> </a:t>
            </a:r>
            <a:r>
              <a:rPr lang="id-ID" b="1" dirty="0" err="1"/>
              <a:t>Engine</a:t>
            </a:r>
            <a:r>
              <a:rPr lang="id-ID" b="1" dirty="0"/>
              <a:t> (Map </a:t>
            </a:r>
            <a:r>
              <a:rPr lang="id-ID" b="1" dirty="0" err="1"/>
              <a:t>Reduce</a:t>
            </a:r>
            <a:r>
              <a:rPr lang="id-ID" b="1" dirty="0"/>
              <a:t> V1) </a:t>
            </a:r>
            <a:r>
              <a:rPr lang="id-ID" sz="1600" dirty="0">
                <a:solidFill>
                  <a:srgbClr val="00B0F0"/>
                </a:solidFill>
              </a:rPr>
              <a:t>*dibahas pada sesi selanjutnya</a:t>
            </a:r>
            <a:endParaRPr lang="id-ID" b="1" dirty="0">
              <a:solidFill>
                <a:srgbClr val="00B0F0"/>
              </a:solidFill>
            </a:endParaRPr>
          </a:p>
          <a:p>
            <a:pPr marL="801688">
              <a:buFont typeface="Wingdings" panose="05000000000000000000" pitchFamily="2" charset="2"/>
              <a:buChar char="Ø"/>
            </a:pPr>
            <a:r>
              <a:rPr lang="id-ID" dirty="0" err="1"/>
              <a:t>framework</a:t>
            </a:r>
            <a:r>
              <a:rPr lang="id-ID" dirty="0"/>
              <a:t> untuk melakukan kalkulasi pada data di </a:t>
            </a:r>
            <a:r>
              <a:rPr lang="id-ID" dirty="0" err="1"/>
              <a:t>file</a:t>
            </a:r>
            <a:r>
              <a:rPr lang="id-ID" dirty="0"/>
              <a:t> </a:t>
            </a:r>
            <a:r>
              <a:rPr lang="id-ID" dirty="0" err="1"/>
              <a:t>system</a:t>
            </a:r>
            <a:endParaRPr lang="id-ID" dirty="0"/>
          </a:p>
          <a:p>
            <a:pPr marL="801688">
              <a:buFont typeface="Wingdings" panose="05000000000000000000" pitchFamily="2" charset="2"/>
              <a:buChar char="Ø"/>
            </a:pPr>
            <a:r>
              <a:rPr lang="id-ID" dirty="0"/>
              <a:t>Memiliki </a:t>
            </a:r>
            <a:r>
              <a:rPr lang="id-ID" dirty="0" err="1"/>
              <a:t>resource</a:t>
            </a:r>
            <a:r>
              <a:rPr lang="id-ID" dirty="0"/>
              <a:t> </a:t>
            </a:r>
            <a:r>
              <a:rPr lang="id-ID" dirty="0" err="1"/>
              <a:t>manager</a:t>
            </a:r>
            <a:r>
              <a:rPr lang="id-ID" dirty="0"/>
              <a:t> dan </a:t>
            </a:r>
            <a:r>
              <a:rPr lang="id-ID" dirty="0" err="1"/>
              <a:t>scheduler</a:t>
            </a:r>
            <a:endParaRPr lang="id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B9770-4A3B-4D06-9ABF-C782D449A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489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1E4A6-C6A7-4B89-BDDC-DE9D5857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err="1"/>
              <a:t>Hadoop</a:t>
            </a:r>
            <a:r>
              <a:rPr lang="id-ID" dirty="0"/>
              <a:t> </a:t>
            </a:r>
            <a:r>
              <a:rPr lang="id-ID" dirty="0" err="1"/>
              <a:t>Distributed</a:t>
            </a:r>
            <a:r>
              <a:rPr lang="id-ID" dirty="0"/>
              <a:t> </a:t>
            </a:r>
            <a:r>
              <a:rPr lang="id-ID" dirty="0" err="1"/>
              <a:t>File</a:t>
            </a:r>
            <a:r>
              <a:rPr lang="id-ID" dirty="0"/>
              <a:t> System (HDFS) (1)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B45D04-4D4C-4D7A-BD26-9D3A002476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id-ID" sz="2600" dirty="0"/>
                  <a:t>Terinspirasi Google </a:t>
                </a:r>
                <a:r>
                  <a:rPr lang="id-ID" sz="2600" dirty="0" err="1"/>
                  <a:t>File</a:t>
                </a:r>
                <a:r>
                  <a:rPr lang="id-ID" sz="2600" dirty="0"/>
                  <a:t> System</a:t>
                </a:r>
              </a:p>
              <a:p>
                <a:r>
                  <a:rPr lang="id-ID" sz="2600" dirty="0"/>
                  <a:t>Berjalan di atas </a:t>
                </a:r>
                <a:r>
                  <a:rPr lang="id-ID" sz="2600" dirty="0" err="1"/>
                  <a:t>file</a:t>
                </a:r>
                <a:r>
                  <a:rPr lang="id-ID" sz="2600" dirty="0"/>
                  <a:t> </a:t>
                </a:r>
                <a:r>
                  <a:rPr lang="id-ID" sz="2600" dirty="0" err="1"/>
                  <a:t>system</a:t>
                </a:r>
                <a:r>
                  <a:rPr lang="id-ID" sz="2600" dirty="0"/>
                  <a:t> yang ada @</a:t>
                </a:r>
                <a:r>
                  <a:rPr lang="id-ID" sz="2600" dirty="0" err="1"/>
                  <a:t>node</a:t>
                </a:r>
                <a:endParaRPr lang="id-ID" sz="2600" dirty="0"/>
              </a:p>
              <a:p>
                <a:pPr marL="538163">
                  <a:buFont typeface="Wingdings" panose="05000000000000000000" pitchFamily="2" charset="2"/>
                  <a:buChar char="Ø"/>
                </a:pPr>
                <a:r>
                  <a:rPr lang="id-ID" sz="2600" dirty="0"/>
                  <a:t>Bukan POSIX</a:t>
                </a:r>
              </a:p>
              <a:p>
                <a:pPr marL="538163">
                  <a:buFont typeface="Wingdings" panose="05000000000000000000" pitchFamily="2" charset="2"/>
                  <a:buChar char="Ø"/>
                </a:pPr>
                <a:r>
                  <a:rPr lang="id-ID" sz="2600" dirty="0"/>
                  <a:t>Didesain untuk menoleransi tingkat kegagalan komponen yang tinggi</a:t>
                </a:r>
              </a:p>
              <a:p>
                <a:pPr marL="1077913" indent="-457200">
                  <a:buFont typeface="Wingdings" panose="05000000000000000000" pitchFamily="2" charset="2"/>
                  <a:buChar char="ü"/>
                </a:pPr>
                <a:r>
                  <a:rPr lang="id-ID" sz="2600" dirty="0"/>
                  <a:t>Reliabel dengan fungsi replikasi</a:t>
                </a:r>
              </a:p>
              <a:p>
                <a:pPr marL="263525" indent="-263525"/>
                <a:r>
                  <a:rPr lang="id-ID" sz="2600" dirty="0"/>
                  <a:t>Didesain untuk mengelola </a:t>
                </a:r>
                <a:r>
                  <a:rPr lang="id-ID" sz="2600" dirty="0" err="1"/>
                  <a:t>file</a:t>
                </a:r>
                <a:r>
                  <a:rPr lang="id-ID" sz="2600" dirty="0"/>
                  <a:t> yang sangat besar</a:t>
                </a:r>
              </a:p>
              <a:p>
                <a:pPr marL="538163">
                  <a:buFont typeface="Wingdings" panose="05000000000000000000" pitchFamily="2" charset="2"/>
                  <a:buChar char="Ø"/>
                </a:pPr>
                <a:r>
                  <a:rPr lang="id-ID" sz="2600" dirty="0"/>
                  <a:t>Semakin besar </a:t>
                </a:r>
                <a:r>
                  <a:rPr lang="id-ID" sz="2600" dirty="0" err="1"/>
                  <a:t>file</a:t>
                </a:r>
                <a:r>
                  <a:rPr lang="id-ID" sz="2600" dirty="0"/>
                  <a:t> </a:t>
                </a:r>
                <a14:m>
                  <m:oMath xmlns:m="http://schemas.openxmlformats.org/officeDocument/2006/math">
                    <m:r>
                      <a:rPr lang="id-ID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d-ID" sz="2600" dirty="0"/>
                  <a:t> semakin cepat </a:t>
                </a:r>
                <a:r>
                  <a:rPr lang="id-ID" sz="2600" dirty="0" err="1"/>
                  <a:t>Hadoop</a:t>
                </a:r>
                <a:r>
                  <a:rPr lang="id-ID" sz="2600" dirty="0"/>
                  <a:t> mencari data berikutnya </a:t>
                </a:r>
                <a14:m>
                  <m:oMath xmlns:m="http://schemas.openxmlformats.org/officeDocument/2006/math">
                    <m:r>
                      <a:rPr lang="id-ID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d-ID" sz="2600" dirty="0"/>
                  <a:t> semakin lama sistem bekerja di batas kecepatan tertinggi</a:t>
                </a:r>
              </a:p>
              <a:p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B45D04-4D4C-4D7A-BD26-9D3A002476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4" t="-3081" r="-114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E96A3-1E6D-4448-9FC2-59EA79DB0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318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6B317-12B4-4282-B9A2-6C32D5FC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HDFS (2)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8A1629-512A-4389-A978-D75033F61F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0850">
                  <a:buFont typeface="Wingdings" panose="05000000000000000000" pitchFamily="2" charset="2"/>
                  <a:buChar char="Ø"/>
                </a:pPr>
                <a:r>
                  <a:rPr lang="id-ID" sz="2400" dirty="0"/>
                  <a:t>Pencarian lokasi data sangat mahal yang berguna ketika hanya untuk menganalisis sebagian kecil </a:t>
                </a:r>
                <a:r>
                  <a:rPr lang="id-ID" sz="2400" dirty="0" err="1"/>
                  <a:t>dataset</a:t>
                </a:r>
                <a:endParaRPr lang="id-ID" sz="2400" dirty="0"/>
              </a:p>
              <a:p>
                <a:pPr marL="450850">
                  <a:buFont typeface="Wingdings" panose="05000000000000000000" pitchFamily="2" charset="2"/>
                  <a:buChar char="Ø"/>
                </a:pPr>
                <a:r>
                  <a:rPr lang="id-ID" sz="2400" dirty="0"/>
                  <a:t>Karena </a:t>
                </a:r>
                <a:r>
                  <a:rPr lang="id-ID" sz="2400" dirty="0" err="1"/>
                  <a:t>Hadoop</a:t>
                </a:r>
                <a:r>
                  <a:rPr lang="id-ID" sz="2400" dirty="0"/>
                  <a:t> bekerja di keseluruhan </a:t>
                </a:r>
                <a:r>
                  <a:rPr lang="id-ID" sz="2400" dirty="0" err="1"/>
                  <a:t>dataset</a:t>
                </a:r>
                <a:r>
                  <a:rPr lang="id-ID" sz="2400" dirty="0"/>
                  <a:t> </a:t>
                </a:r>
                <a14:m>
                  <m:oMath xmlns:m="http://schemas.openxmlformats.org/officeDocument/2006/math">
                    <m:r>
                      <a:rPr lang="id-ID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d-ID" sz="2400" dirty="0"/>
                  <a:t> menggunakan </a:t>
                </a:r>
                <a:r>
                  <a:rPr lang="id-ID" sz="2400" dirty="0" err="1"/>
                  <a:t>file</a:t>
                </a:r>
                <a:r>
                  <a:rPr lang="id-ID" sz="2400" dirty="0"/>
                  <a:t> berukuran besar</a:t>
                </a:r>
              </a:p>
              <a:p>
                <a:pPr marL="450850">
                  <a:buFont typeface="Wingdings" panose="05000000000000000000" pitchFamily="2" charset="2"/>
                  <a:buChar char="Ø"/>
                </a:pPr>
                <a:r>
                  <a:rPr lang="id-ID" sz="2400" dirty="0"/>
                  <a:t>Tidak </a:t>
                </a:r>
                <a:r>
                  <a:rPr lang="id-ID" sz="2400" dirty="0" err="1"/>
                  <a:t>random</a:t>
                </a:r>
                <a:r>
                  <a:rPr lang="id-ID" sz="2400" dirty="0"/>
                  <a:t> </a:t>
                </a:r>
                <a:r>
                  <a:rPr lang="id-ID" sz="2400" dirty="0" err="1"/>
                  <a:t>access</a:t>
                </a:r>
                <a:r>
                  <a:rPr lang="id-ID" sz="2400" dirty="0"/>
                  <a:t> </a:t>
                </a:r>
                <a14:m>
                  <m:oMath xmlns:m="http://schemas.openxmlformats.org/officeDocument/2006/math">
                    <m:r>
                      <a:rPr lang="id-ID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d-ID" sz="2400" dirty="0"/>
                  <a:t> </a:t>
                </a:r>
                <a:r>
                  <a:rPr lang="id-ID" sz="2400" dirty="0" err="1"/>
                  <a:t>sekuensial</a:t>
                </a:r>
                <a:r>
                  <a:rPr lang="id-ID" sz="2400" dirty="0"/>
                  <a:t> (mencari dari awal blok) </a:t>
                </a:r>
                <a14:m>
                  <m:oMath xmlns:m="http://schemas.openxmlformats.org/officeDocument/2006/math">
                    <m:r>
                      <a:rPr lang="id-ID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d-ID" sz="2400" dirty="0"/>
                  <a:t> lebih sedikit pencarian data</a:t>
                </a:r>
              </a:p>
              <a:p>
                <a:pPr marL="450850">
                  <a:buFont typeface="Wingdings" panose="05000000000000000000" pitchFamily="2" charset="2"/>
                  <a:buChar char="Ø"/>
                </a:pPr>
                <a:r>
                  <a:rPr lang="id-ID" sz="2400" dirty="0"/>
                  <a:t>Cocok untuk data </a:t>
                </a:r>
                <a:r>
                  <a:rPr lang="id-ID" sz="2400" dirty="0" err="1"/>
                  <a:t>streaming</a:t>
                </a:r>
                <a:r>
                  <a:rPr lang="id-ID" sz="2400" dirty="0"/>
                  <a:t>/</a:t>
                </a:r>
                <a:r>
                  <a:rPr lang="id-ID" sz="2400" dirty="0" err="1"/>
                  <a:t>sekuensial</a:t>
                </a:r>
                <a:endParaRPr lang="id-ID" sz="2400" dirty="0"/>
              </a:p>
              <a:p>
                <a:r>
                  <a:rPr lang="id-ID" sz="2400" dirty="0"/>
                  <a:t>Menggunakan </a:t>
                </a:r>
                <a:r>
                  <a:rPr lang="id-ID" sz="2400" dirty="0" err="1"/>
                  <a:t>blocks</a:t>
                </a:r>
                <a:r>
                  <a:rPr lang="id-ID" sz="2400" dirty="0"/>
                  <a:t> untuk menyimpan sebuah </a:t>
                </a:r>
                <a:r>
                  <a:rPr lang="id-ID" sz="2400" dirty="0" err="1"/>
                  <a:t>file</a:t>
                </a:r>
                <a:r>
                  <a:rPr lang="id-ID" sz="2400" dirty="0"/>
                  <a:t> atau bagian dari sebuah </a:t>
                </a:r>
                <a:r>
                  <a:rPr lang="id-ID" sz="2400" dirty="0" err="1"/>
                  <a:t>file</a:t>
                </a:r>
                <a:endParaRPr lang="en-ID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8A1629-512A-4389-A978-D75033F61F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1" t="-1961" r="-150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53B11-4225-40A0-B894-AC180F9B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29</a:t>
            </a:fld>
            <a:endParaRPr lang="en-US"/>
          </a:p>
        </p:txBody>
      </p:sp>
      <p:pic>
        <p:nvPicPr>
          <p:cNvPr id="8194" name="Picture 2" descr="Hasil gambar untuk input file to block storage diagram">
            <a:extLst>
              <a:ext uri="{FF2B5EF4-FFF2-40B4-BE49-F238E27FC236}">
                <a16:creationId xmlns:a16="http://schemas.microsoft.com/office/drawing/2014/main" id="{C35DE239-D3AE-4889-9D56-7F57A21665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77" t="8730" b="40113"/>
          <a:stretch/>
        </p:blipFill>
        <p:spPr bwMode="auto">
          <a:xfrm>
            <a:off x="4837470" y="0"/>
            <a:ext cx="4306529" cy="187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70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57CFE-E508-4EFD-9F48-D1E15FE38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Garis Besar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9AF76-4B0A-4A27-9B09-680DF0C39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Pendahuluan mengenai </a:t>
            </a:r>
            <a:r>
              <a:rPr lang="id-ID" dirty="0" err="1"/>
              <a:t>Hadoop</a:t>
            </a:r>
            <a:endParaRPr lang="id-ID" dirty="0"/>
          </a:p>
          <a:p>
            <a:r>
              <a:rPr lang="id-ID" dirty="0"/>
              <a:t>Arsitektur </a:t>
            </a:r>
            <a:r>
              <a:rPr lang="id-ID" dirty="0" err="1"/>
              <a:t>Hadoop</a:t>
            </a:r>
            <a:r>
              <a:rPr lang="id-ID" dirty="0"/>
              <a:t> dan HDFS</a:t>
            </a:r>
          </a:p>
          <a:p>
            <a:r>
              <a:rPr lang="id-ID" dirty="0" err="1"/>
              <a:t>Hadoop</a:t>
            </a:r>
            <a:r>
              <a:rPr lang="id-ID" dirty="0"/>
              <a:t> </a:t>
            </a:r>
            <a:r>
              <a:rPr lang="id-ID" dirty="0" err="1"/>
              <a:t>Administration</a:t>
            </a:r>
            <a:endParaRPr lang="id-ID" dirty="0"/>
          </a:p>
          <a:p>
            <a:r>
              <a:rPr lang="id-ID" dirty="0"/>
              <a:t>Komponen </a:t>
            </a:r>
            <a:r>
              <a:rPr lang="id-ID" dirty="0" err="1"/>
              <a:t>Hadoop</a:t>
            </a:r>
            <a:endParaRPr lang="id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D8243-3921-4760-8CF0-26DD1E156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463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49B55-C10C-4B98-A4E0-90F12A64F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HDFS </a:t>
            </a:r>
            <a:r>
              <a:rPr lang="id-ID" dirty="0" err="1"/>
              <a:t>File</a:t>
            </a:r>
            <a:r>
              <a:rPr lang="id-ID" dirty="0"/>
              <a:t> </a:t>
            </a:r>
            <a:r>
              <a:rPr lang="id-ID" dirty="0" err="1"/>
              <a:t>Blocks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A9ECF0-5B42-46C2-9280-C1253F64C9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d-ID" sz="2400" dirty="0"/>
                  <a:t>Tidak sama dengan </a:t>
                </a:r>
                <a:r>
                  <a:rPr lang="id-ID" sz="2400" dirty="0" err="1"/>
                  <a:t>file</a:t>
                </a:r>
                <a:r>
                  <a:rPr lang="id-ID" sz="2400" dirty="0"/>
                  <a:t> </a:t>
                </a:r>
                <a:r>
                  <a:rPr lang="id-ID" sz="2400" dirty="0" err="1"/>
                  <a:t>block</a:t>
                </a:r>
                <a:r>
                  <a:rPr lang="id-ID" sz="2400" dirty="0"/>
                  <a:t> pada OS</a:t>
                </a:r>
              </a:p>
              <a:p>
                <a:r>
                  <a:rPr lang="id-ID" sz="2400" dirty="0" err="1"/>
                  <a:t>Default</a:t>
                </a:r>
                <a:r>
                  <a:rPr lang="id-ID" sz="2400" dirty="0"/>
                  <a:t> ukuran </a:t>
                </a:r>
                <a:r>
                  <a:rPr lang="id-ID" sz="2400" dirty="0" err="1"/>
                  <a:t>Hadoop</a:t>
                </a:r>
                <a:r>
                  <a:rPr lang="id-ID" sz="2400" dirty="0"/>
                  <a:t> </a:t>
                </a:r>
                <a:r>
                  <a:rPr lang="id-ID" sz="2400" dirty="0" err="1"/>
                  <a:t>Block</a:t>
                </a:r>
                <a:r>
                  <a:rPr lang="id-ID" sz="2400" dirty="0"/>
                  <a:t> </a:t>
                </a:r>
                <a14:m>
                  <m:oMath xmlns:m="http://schemas.openxmlformats.org/officeDocument/2006/math">
                    <m:r>
                      <a:rPr lang="id-ID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d-ID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d-ID" sz="2400" dirty="0"/>
                  <a:t>64MB ~128MB (rata-rata 128MB ~ lebih)</a:t>
                </a:r>
              </a:p>
              <a:p>
                <a:r>
                  <a:rPr lang="id-ID" sz="2400" dirty="0"/>
                  <a:t>Ukuran sebuah </a:t>
                </a:r>
                <a:r>
                  <a:rPr lang="id-ID" sz="2400" dirty="0" err="1"/>
                  <a:t>file</a:t>
                </a:r>
                <a:r>
                  <a:rPr lang="id-ID" sz="2400" dirty="0"/>
                  <a:t> bisa lebih besar dari 1 </a:t>
                </a:r>
                <a:r>
                  <a:rPr lang="id-ID" sz="2400" dirty="0" err="1"/>
                  <a:t>disk</a:t>
                </a:r>
                <a:r>
                  <a:rPr lang="id-ID" sz="2400" dirty="0"/>
                  <a:t> pada </a:t>
                </a:r>
                <a:r>
                  <a:rPr lang="id-ID" sz="2400" dirty="0" err="1"/>
                  <a:t>cluster</a:t>
                </a:r>
                <a:r>
                  <a:rPr lang="id-ID" sz="2400" dirty="0"/>
                  <a:t> – 1 </a:t>
                </a:r>
                <a:r>
                  <a:rPr lang="id-ID" sz="2400" dirty="0" err="1"/>
                  <a:t>file</a:t>
                </a:r>
                <a:r>
                  <a:rPr lang="id-ID" sz="2400" dirty="0"/>
                  <a:t> dibagi ke beberapa blok dan disebar ke beberapa </a:t>
                </a:r>
                <a:r>
                  <a:rPr lang="id-ID" sz="2400" dirty="0" err="1"/>
                  <a:t>node</a:t>
                </a:r>
                <a:endParaRPr lang="id-ID" sz="2400" dirty="0"/>
              </a:p>
              <a:p>
                <a:r>
                  <a:rPr lang="id-ID" sz="2400" dirty="0"/>
                  <a:t>Jika sebagian </a:t>
                </a:r>
                <a:r>
                  <a:rPr lang="id-ID" sz="2400" dirty="0" err="1"/>
                  <a:t>file</a:t>
                </a:r>
                <a:r>
                  <a:rPr lang="id-ID" sz="2400" dirty="0"/>
                  <a:t> lebih kecil dari ukuran </a:t>
                </a:r>
                <a:r>
                  <a:rPr lang="id-ID" sz="2400" dirty="0" err="1"/>
                  <a:t>block</a:t>
                </a:r>
                <a:r>
                  <a:rPr lang="id-ID" sz="2400" dirty="0"/>
                  <a:t> </a:t>
                </a:r>
                <a14:m>
                  <m:oMath xmlns:m="http://schemas.openxmlformats.org/officeDocument/2006/math">
                    <m:r>
                      <a:rPr lang="id-ID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d-ID" sz="2400" dirty="0"/>
                  <a:t> hanya ruang yang dibutuhkan yang digunakan</a:t>
                </a:r>
              </a:p>
              <a:p>
                <a:r>
                  <a:rPr lang="id-ID" sz="2400" dirty="0" err="1"/>
                  <a:t>Block</a:t>
                </a:r>
                <a:r>
                  <a:rPr lang="id-ID" sz="2400" dirty="0"/>
                  <a:t> bekerja baik dengan replikasi</a:t>
                </a:r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A9ECF0-5B42-46C2-9280-C1253F64C9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1" t="-1961" r="-128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F30A5-EDF3-4448-B8CE-CB3BCD817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8F22DB6-A7A5-4B3A-B852-BDAEBAC2D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653353"/>
              </p:ext>
            </p:extLst>
          </p:nvPr>
        </p:nvGraphicFramePr>
        <p:xfrm>
          <a:off x="1592155" y="5337943"/>
          <a:ext cx="59596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7940">
                  <a:extLst>
                    <a:ext uri="{9D8B030D-6E8A-4147-A177-3AD203B41FA5}">
                      <a16:colId xmlns:a16="http://schemas.microsoft.com/office/drawing/2014/main" val="2603067226"/>
                    </a:ext>
                  </a:extLst>
                </a:gridCol>
                <a:gridCol w="851770">
                  <a:extLst>
                    <a:ext uri="{9D8B030D-6E8A-4147-A177-3AD203B41FA5}">
                      <a16:colId xmlns:a16="http://schemas.microsoft.com/office/drawing/2014/main" val="1236145241"/>
                    </a:ext>
                  </a:extLst>
                </a:gridCol>
                <a:gridCol w="851770">
                  <a:extLst>
                    <a:ext uri="{9D8B030D-6E8A-4147-A177-3AD203B41FA5}">
                      <a16:colId xmlns:a16="http://schemas.microsoft.com/office/drawing/2014/main" val="2905901702"/>
                    </a:ext>
                  </a:extLst>
                </a:gridCol>
                <a:gridCol w="851770">
                  <a:extLst>
                    <a:ext uri="{9D8B030D-6E8A-4147-A177-3AD203B41FA5}">
                      <a16:colId xmlns:a16="http://schemas.microsoft.com/office/drawing/2014/main" val="1563315546"/>
                    </a:ext>
                  </a:extLst>
                </a:gridCol>
                <a:gridCol w="786440">
                  <a:extLst>
                    <a:ext uri="{9D8B030D-6E8A-4147-A177-3AD203B41FA5}">
                      <a16:colId xmlns:a16="http://schemas.microsoft.com/office/drawing/2014/main" val="2826156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tx1"/>
                          </a:solidFill>
                        </a:rPr>
                        <a:t>Contoh sebuah </a:t>
                      </a:r>
                      <a:r>
                        <a:rPr lang="id-ID" dirty="0" err="1">
                          <a:solidFill>
                            <a:schemeClr val="tx1"/>
                          </a:solidFill>
                        </a:rPr>
                        <a:t>file</a:t>
                      </a:r>
                      <a:r>
                        <a:rPr lang="id-ID" dirty="0">
                          <a:solidFill>
                            <a:schemeClr val="tx1"/>
                          </a:solidFill>
                        </a:rPr>
                        <a:t> 450MB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128MB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128MB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128MB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66MB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135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52561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F0DB4-F6E6-4E6D-BA40-A5E38B67D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Hadoop</a:t>
            </a:r>
            <a:r>
              <a:rPr lang="id-ID" dirty="0"/>
              <a:t> </a:t>
            </a:r>
            <a:r>
              <a:rPr lang="id-ID" dirty="0" err="1"/>
              <a:t>Blocks</a:t>
            </a:r>
            <a:r>
              <a:rPr lang="id-ID" dirty="0"/>
              <a:t> dengan Replikasi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5FFA1-F5C2-4E89-B429-7780922B3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E4A8F-2099-404E-823E-40E222AF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31</a:t>
            </a:fld>
            <a:endParaRPr lang="en-US"/>
          </a:p>
        </p:txBody>
      </p:sp>
      <p:pic>
        <p:nvPicPr>
          <p:cNvPr id="10252" name="Picture 12" descr="Hasil gambar untuk block replicated in nodes">
            <a:extLst>
              <a:ext uri="{FF2B5EF4-FFF2-40B4-BE49-F238E27FC236}">
                <a16:creationId xmlns:a16="http://schemas.microsoft.com/office/drawing/2014/main" id="{6F6A347C-F318-44D4-B6C6-1162497E7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214" y="2434237"/>
            <a:ext cx="7290222" cy="313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2246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A128F-76C0-40D7-B307-EA2E63A74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err="1"/>
              <a:t>Framework</a:t>
            </a:r>
            <a:r>
              <a:rPr lang="id-ID" dirty="0"/>
              <a:t> </a:t>
            </a:r>
            <a:r>
              <a:rPr lang="id-ID" dirty="0" err="1"/>
              <a:t>MapReduce</a:t>
            </a:r>
            <a:r>
              <a:rPr lang="id-ID" dirty="0"/>
              <a:t> </a:t>
            </a:r>
            <a:r>
              <a:rPr lang="id-ID" sz="2400" dirty="0"/>
              <a:t>*dibahas lebih lanjut pada sesi berikutnya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2E590F-6DD4-42E0-A08A-A2767100FE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d-ID" sz="2400" dirty="0"/>
                  <a:t>Berbasis Google </a:t>
                </a:r>
                <a:r>
                  <a:rPr lang="id-ID" sz="2400" dirty="0" err="1"/>
                  <a:t>MapReduce</a:t>
                </a:r>
                <a:endParaRPr lang="id-ID" sz="2400" dirty="0"/>
              </a:p>
              <a:p>
                <a:r>
                  <a:rPr lang="id-ID" sz="2400" dirty="0"/>
                  <a:t>Memproses </a:t>
                </a:r>
                <a:r>
                  <a:rPr lang="id-ID" sz="2400" dirty="0" err="1"/>
                  <a:t>dataset</a:t>
                </a:r>
                <a:r>
                  <a:rPr lang="id-ID" sz="2400" dirty="0"/>
                  <a:t> besar untuk beberapa jenis masalah yang dapat didistribusikan menggunakan banyak </a:t>
                </a:r>
                <a:r>
                  <a:rPr lang="id-ID" sz="2400" dirty="0" err="1"/>
                  <a:t>node</a:t>
                </a:r>
                <a:endParaRPr lang="id-ID" sz="2400" dirty="0"/>
              </a:p>
              <a:p>
                <a:r>
                  <a:rPr lang="id-ID" sz="2400" dirty="0"/>
                  <a:t>Terdiri dari 2 transformasi: map dan </a:t>
                </a:r>
                <a:r>
                  <a:rPr lang="id-ID" sz="2400" dirty="0" err="1"/>
                  <a:t>reduce</a:t>
                </a:r>
                <a:br>
                  <a:rPr lang="id-ID" sz="2400" dirty="0"/>
                </a:br>
                <a:r>
                  <a:rPr lang="id-ID" sz="2400" dirty="0"/>
                  <a:t>Dapat berjalan secara paralel </a:t>
                </a:r>
                <a14:m>
                  <m:oMath xmlns:m="http://schemas.openxmlformats.org/officeDocument/2006/math">
                    <m:r>
                      <a:rPr lang="id-ID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id-ID" sz="2400" dirty="0"/>
                  <a:t> </a:t>
                </a:r>
                <a:r>
                  <a:rPr lang="id-ID" sz="2400" dirty="0" err="1"/>
                  <a:t>distributed</a:t>
                </a:r>
                <a:r>
                  <a:rPr lang="id-ID" sz="2400" dirty="0"/>
                  <a:t> </a:t>
                </a:r>
                <a:r>
                  <a:rPr lang="id-ID" sz="2400" dirty="0" err="1"/>
                  <a:t>processing</a:t>
                </a:r>
                <a:endParaRPr lang="id-ID" sz="2400" dirty="0"/>
              </a:p>
              <a:p>
                <a:pPr marL="450850">
                  <a:buFont typeface="Wingdings" panose="05000000000000000000" pitchFamily="2" charset="2"/>
                  <a:buChar char="Ø"/>
                </a:pPr>
                <a:r>
                  <a:rPr lang="id-ID" sz="2400" dirty="0"/>
                  <a:t>Map: memetakan </a:t>
                </a:r>
                <a:r>
                  <a:rPr lang="id-ID" sz="2400" dirty="0" err="1"/>
                  <a:t>task-task</a:t>
                </a:r>
                <a:r>
                  <a:rPr lang="id-ID" sz="2400" dirty="0"/>
                  <a:t> yang berjalan secara paralel</a:t>
                </a:r>
              </a:p>
              <a:p>
                <a:pPr marL="450850">
                  <a:buFont typeface="Wingdings" panose="05000000000000000000" pitchFamily="2" charset="2"/>
                  <a:buChar char="Ø"/>
                </a:pPr>
                <a:r>
                  <a:rPr lang="id-ID" sz="2400" dirty="0" err="1"/>
                  <a:t>Reduce</a:t>
                </a:r>
                <a:r>
                  <a:rPr lang="id-ID" sz="2400" dirty="0"/>
                  <a:t>: mengurangi </a:t>
                </a:r>
                <a:r>
                  <a:rPr lang="id-ID" sz="2400" dirty="0" err="1"/>
                  <a:t>task-task</a:t>
                </a:r>
                <a:r>
                  <a:rPr lang="id-ID" sz="2400" dirty="0"/>
                  <a:t> yang berjalan secara paralel </a:t>
                </a:r>
              </a:p>
              <a:p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2E590F-6DD4-42E0-A08A-A2767100FE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1" t="-196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254A31-C31B-4F61-811A-36534BEB8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056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6DAAA-8EAD-486F-A662-1000C03F1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Tipe-tipe </a:t>
            </a:r>
            <a:r>
              <a:rPr lang="id-ID" dirty="0" err="1"/>
              <a:t>Node</a:t>
            </a:r>
            <a:r>
              <a:rPr lang="id-ID" dirty="0"/>
              <a:t> pada </a:t>
            </a:r>
            <a:r>
              <a:rPr lang="id-ID" dirty="0" err="1"/>
              <a:t>Hadoop</a:t>
            </a:r>
            <a:r>
              <a:rPr lang="id-ID" dirty="0"/>
              <a:t> </a:t>
            </a:r>
            <a:r>
              <a:rPr lang="id-ID" dirty="0" err="1"/>
              <a:t>Cluster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8B417F-428F-4B03-B069-6AFEA370BF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d-ID" sz="2400" dirty="0"/>
                  <a:t>Dibagi menjadi 2, </a:t>
                </a:r>
                <a:r>
                  <a:rPr lang="id-ID" sz="2400" dirty="0" err="1"/>
                  <a:t>node</a:t>
                </a:r>
                <a:r>
                  <a:rPr lang="id-ID" sz="2400" dirty="0"/>
                  <a:t> HDFS atau </a:t>
                </a:r>
                <a:r>
                  <a:rPr lang="id-ID" sz="2400" dirty="0" err="1"/>
                  <a:t>MapReduce</a:t>
                </a:r>
                <a:r>
                  <a:rPr lang="id-ID" sz="2400" dirty="0"/>
                  <a:t> v1</a:t>
                </a:r>
              </a:p>
              <a:p>
                <a:pPr marL="450850">
                  <a:buFont typeface="Wingdings" panose="05000000000000000000" pitchFamily="2" charset="2"/>
                  <a:buChar char="Ø"/>
                </a:pPr>
                <a:r>
                  <a:rPr lang="id-ID" sz="2400" dirty="0"/>
                  <a:t>HDFS </a:t>
                </a:r>
                <a14:m>
                  <m:oMath xmlns:m="http://schemas.openxmlformats.org/officeDocument/2006/math">
                    <m:r>
                      <a:rPr lang="id-ID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d-ID" sz="2400" dirty="0"/>
                  <a:t> </a:t>
                </a:r>
                <a:r>
                  <a:rPr lang="id-ID" sz="2400" dirty="0" err="1"/>
                  <a:t>NameNode</a:t>
                </a:r>
                <a:r>
                  <a:rPr lang="id-ID" sz="2400" dirty="0"/>
                  <a:t> dan </a:t>
                </a:r>
                <a:r>
                  <a:rPr lang="id-ID" sz="2400" dirty="0" err="1"/>
                  <a:t>DataNode</a:t>
                </a:r>
                <a:endParaRPr lang="id-ID" sz="2400" dirty="0"/>
              </a:p>
              <a:p>
                <a:pPr marL="450850">
                  <a:buFont typeface="Wingdings" panose="05000000000000000000" pitchFamily="2" charset="2"/>
                  <a:buChar char="Ø"/>
                </a:pPr>
                <a:r>
                  <a:rPr lang="id-ID" sz="2400" dirty="0" err="1"/>
                  <a:t>MapReduce</a:t>
                </a:r>
                <a:r>
                  <a:rPr lang="id-ID" sz="2400" dirty="0"/>
                  <a:t> v1</a:t>
                </a:r>
                <a14:m>
                  <m:oMath xmlns:m="http://schemas.openxmlformats.org/officeDocument/2006/math">
                    <m:r>
                      <a:rPr lang="id-ID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d-ID" sz="2400" dirty="0"/>
                  <a:t> </a:t>
                </a:r>
                <a:r>
                  <a:rPr lang="id-ID" sz="2400" dirty="0" err="1"/>
                  <a:t>JobTracker</a:t>
                </a:r>
                <a:r>
                  <a:rPr lang="id-ID" sz="2400" dirty="0"/>
                  <a:t> dan </a:t>
                </a:r>
                <a:r>
                  <a:rPr lang="id-ID" sz="2400" dirty="0" err="1"/>
                  <a:t>TaskTracker</a:t>
                </a:r>
                <a:endParaRPr lang="id-ID" sz="2400" dirty="0"/>
              </a:p>
              <a:p>
                <a:r>
                  <a:rPr lang="id-ID" sz="2400" dirty="0"/>
                  <a:t>Ada </a:t>
                </a:r>
                <a:r>
                  <a:rPr lang="id-ID" sz="2400" dirty="0" err="1"/>
                  <a:t>node</a:t>
                </a:r>
                <a:r>
                  <a:rPr lang="id-ID" sz="2400" dirty="0"/>
                  <a:t> HDFS lain:</a:t>
                </a:r>
              </a:p>
              <a:p>
                <a:pPr marL="450850">
                  <a:buFont typeface="Wingdings" panose="05000000000000000000" pitchFamily="2" charset="2"/>
                  <a:buChar char="Ø"/>
                </a:pPr>
                <a:r>
                  <a:rPr lang="id-ID" sz="2400" dirty="0" err="1"/>
                  <a:t>Secondary</a:t>
                </a:r>
                <a:r>
                  <a:rPr lang="id-ID" sz="2400" dirty="0"/>
                  <a:t> </a:t>
                </a:r>
                <a:r>
                  <a:rPr lang="id-ID" sz="2400" dirty="0" err="1"/>
                  <a:t>NameNode</a:t>
                </a:r>
                <a:endParaRPr lang="id-ID" sz="2400" dirty="0"/>
              </a:p>
              <a:p>
                <a:pPr marL="450850">
                  <a:buFont typeface="Wingdings" panose="05000000000000000000" pitchFamily="2" charset="2"/>
                  <a:buChar char="Ø"/>
                </a:pPr>
                <a:r>
                  <a:rPr lang="id-ID" sz="2400" dirty="0" err="1"/>
                  <a:t>Checkpoint</a:t>
                </a:r>
                <a:endParaRPr lang="id-ID" sz="2400" dirty="0"/>
              </a:p>
              <a:p>
                <a:pPr marL="450850">
                  <a:buFont typeface="Wingdings" panose="05000000000000000000" pitchFamily="2" charset="2"/>
                  <a:buChar char="Ø"/>
                </a:pPr>
                <a:r>
                  <a:rPr lang="id-ID" sz="2400" dirty="0" err="1"/>
                  <a:t>Backup</a:t>
                </a:r>
                <a:endParaRPr lang="id-ID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8B417F-428F-4B03-B069-6AFEA370BF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1" t="-196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45EE0-7204-4329-B474-4BC51CD95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33</a:t>
            </a:fld>
            <a:endParaRPr lang="en-US"/>
          </a:p>
        </p:txBody>
      </p:sp>
      <p:pic>
        <p:nvPicPr>
          <p:cNvPr id="12290" name="Picture 2" descr="Hasil gambar untuk hadoop cluster hdfs mapreduce">
            <a:extLst>
              <a:ext uri="{FF2B5EF4-FFF2-40B4-BE49-F238E27FC236}">
                <a16:creationId xmlns:a16="http://schemas.microsoft.com/office/drawing/2014/main" id="{0DC2B4E9-8330-4089-99F5-FA99F1276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251" y="4124325"/>
            <a:ext cx="577215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7697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FFC0E-C687-43BB-A65C-C0A1E3E78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NameNode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6A4BF3-337C-4528-A6E1-C48797646C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d-ID" sz="2400" dirty="0"/>
                  <a:t>Hanya 1 per </a:t>
                </a:r>
                <a:r>
                  <a:rPr lang="id-ID" sz="2400" dirty="0" err="1"/>
                  <a:t>cluster</a:t>
                </a:r>
                <a:endParaRPr lang="id-ID" sz="2400" dirty="0"/>
              </a:p>
              <a:p>
                <a:r>
                  <a:rPr lang="id-ID" sz="2400" dirty="0"/>
                  <a:t>Memiliki </a:t>
                </a:r>
                <a:r>
                  <a:rPr lang="id-ID" sz="2400" dirty="0" err="1"/>
                  <a:t>file</a:t>
                </a:r>
                <a:r>
                  <a:rPr lang="id-ID" sz="2400" dirty="0"/>
                  <a:t> </a:t>
                </a:r>
                <a14:m>
                  <m:oMath xmlns:m="http://schemas.openxmlformats.org/officeDocument/2006/math">
                    <m:r>
                      <a:rPr lang="id-ID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d-ID" sz="2400" dirty="0"/>
                  <a:t> beberapa </a:t>
                </a:r>
                <a:r>
                  <a:rPr lang="id-ID" sz="2400" dirty="0" err="1"/>
                  <a:t>DataNode</a:t>
                </a:r>
                <a:r>
                  <a:rPr lang="id-ID" sz="2400" dirty="0"/>
                  <a:t> berisi </a:t>
                </a:r>
                <a:r>
                  <a:rPr lang="id-ID" sz="2400" dirty="0" err="1"/>
                  <a:t>block-block</a:t>
                </a:r>
                <a:r>
                  <a:rPr lang="id-ID" sz="2400" dirty="0"/>
                  <a:t> data</a:t>
                </a:r>
              </a:p>
              <a:p>
                <a:r>
                  <a:rPr lang="id-ID" sz="2400" dirty="0"/>
                  <a:t>Mengelola </a:t>
                </a:r>
                <a:r>
                  <a:rPr lang="id-ID" sz="2400" dirty="0" err="1"/>
                  <a:t>namespace</a:t>
                </a:r>
                <a:r>
                  <a:rPr lang="id-ID" sz="2400" dirty="0"/>
                  <a:t> sistem </a:t>
                </a:r>
                <a:r>
                  <a:rPr lang="id-ID" sz="2400" dirty="0" err="1"/>
                  <a:t>file</a:t>
                </a:r>
                <a:r>
                  <a:rPr lang="id-ID" sz="2400" dirty="0"/>
                  <a:t> dan </a:t>
                </a:r>
                <a:r>
                  <a:rPr lang="id-ID" sz="2400" dirty="0" err="1"/>
                  <a:t>metadata</a:t>
                </a:r>
                <a:endParaRPr lang="id-ID" sz="2400" dirty="0"/>
              </a:p>
              <a:p>
                <a:r>
                  <a:rPr lang="id-ID" sz="2400" dirty="0" err="1"/>
                  <a:t>NameNode</a:t>
                </a:r>
                <a:r>
                  <a:rPr lang="id-ID" sz="2400" dirty="0"/>
                  <a:t> </a:t>
                </a:r>
                <a14:m>
                  <m:oMath xmlns:m="http://schemas.openxmlformats.org/officeDocument/2006/math">
                    <m:r>
                      <a:rPr lang="id-ID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d-ID" sz="2400" dirty="0"/>
                  <a:t> </a:t>
                </a:r>
                <a:r>
                  <a:rPr lang="id-ID" sz="2400" dirty="0" err="1"/>
                  <a:t>single</a:t>
                </a:r>
                <a:r>
                  <a:rPr lang="id-ID" sz="2400" dirty="0"/>
                  <a:t> </a:t>
                </a:r>
                <a:r>
                  <a:rPr lang="id-ID" sz="2400" dirty="0" err="1"/>
                  <a:t>point</a:t>
                </a:r>
                <a:r>
                  <a:rPr lang="id-ID" sz="2400" dirty="0"/>
                  <a:t> of </a:t>
                </a:r>
                <a:r>
                  <a:rPr lang="id-ID" sz="2400" dirty="0" err="1"/>
                  <a:t>failure</a:t>
                </a:r>
                <a:endParaRPr lang="id-ID" sz="2400" dirty="0"/>
              </a:p>
              <a:p>
                <a:pPr marL="450850">
                  <a:buFont typeface="Wingdings" panose="05000000000000000000" pitchFamily="2" charset="2"/>
                  <a:buChar char="Ø"/>
                </a:pPr>
                <a:r>
                  <a:rPr lang="id-ID" sz="2400" dirty="0"/>
                  <a:t>sebaiknya </a:t>
                </a:r>
                <a:r>
                  <a:rPr lang="id-ID" sz="2400" dirty="0" err="1"/>
                  <a:t>direplikasi</a:t>
                </a:r>
                <a:r>
                  <a:rPr lang="id-ID" sz="2400" dirty="0"/>
                  <a:t>/</a:t>
                </a:r>
                <a:r>
                  <a:rPr lang="id-ID" sz="2400" dirty="0" err="1"/>
                  <a:t>mirror</a:t>
                </a:r>
                <a:r>
                  <a:rPr lang="id-ID" sz="2400" dirty="0"/>
                  <a:t> fisik</a:t>
                </a:r>
              </a:p>
              <a:p>
                <a:pPr marL="450850">
                  <a:buFont typeface="Wingdings" panose="05000000000000000000" pitchFamily="2" charset="2"/>
                  <a:buChar char="Ø"/>
                </a:pPr>
                <a:r>
                  <a:rPr lang="id-ID" sz="2400" dirty="0"/>
                  <a:t>menggunakan </a:t>
                </a:r>
                <a:r>
                  <a:rPr lang="id-ID" sz="2400" dirty="0" err="1"/>
                  <a:t>hardware</a:t>
                </a:r>
                <a:r>
                  <a:rPr lang="id-ID" sz="2400" dirty="0"/>
                  <a:t> </a:t>
                </a:r>
                <a:r>
                  <a:rPr lang="id-ID" sz="2400" dirty="0" err="1"/>
                  <a:t>enterprise</a:t>
                </a:r>
                <a:r>
                  <a:rPr lang="id-ID" sz="2400" dirty="0"/>
                  <a:t> </a:t>
                </a:r>
                <a14:m>
                  <m:oMath xmlns:m="http://schemas.openxmlformats.org/officeDocument/2006/math">
                    <m:r>
                      <a:rPr lang="id-ID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d-ID" sz="2400" dirty="0"/>
                  <a:t> </a:t>
                </a:r>
                <a:r>
                  <a:rPr lang="id-ID" sz="2400" dirty="0" err="1"/>
                  <a:t>max</a:t>
                </a:r>
                <a:r>
                  <a:rPr lang="id-ID" sz="2400" dirty="0"/>
                  <a:t> </a:t>
                </a:r>
                <a:r>
                  <a:rPr lang="id-ID" sz="2400" dirty="0" err="1"/>
                  <a:t>reliability</a:t>
                </a:r>
                <a:endParaRPr lang="id-ID" sz="2400" dirty="0"/>
              </a:p>
              <a:p>
                <a:pPr marL="450850">
                  <a:buFont typeface="Wingdings" panose="05000000000000000000" pitchFamily="2" charset="2"/>
                  <a:buChar char="Ø"/>
                </a:pPr>
                <a:r>
                  <a:rPr lang="id-ID" sz="2400" dirty="0"/>
                  <a:t>memiliki RAM yang besar </a:t>
                </a:r>
                <a14:m>
                  <m:oMath xmlns:m="http://schemas.openxmlformats.org/officeDocument/2006/math">
                    <m:r>
                      <a:rPr lang="id-ID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id-ID" sz="2400" dirty="0"/>
                  <a:t> menyimpan semua </a:t>
                </a:r>
                <a:r>
                  <a:rPr lang="id-ID" sz="2400" dirty="0" err="1"/>
                  <a:t>metadata</a:t>
                </a:r>
                <a:r>
                  <a:rPr lang="id-ID" sz="2400" dirty="0"/>
                  <a:t> </a:t>
                </a:r>
                <a:r>
                  <a:rPr lang="id-ID" sz="2400" dirty="0" err="1"/>
                  <a:t>filesystem</a:t>
                </a:r>
                <a:endParaRPr lang="id-ID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6A4BF3-337C-4528-A6E1-C48797646C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1" t="-196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AD2F5-0CDA-4A73-AC2B-000C74EC2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911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26CDE-6BD0-4E64-A882-FC34CF189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DataNode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4C8029-2737-4358-9BAA-E09C661CA2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d-ID" sz="2400" dirty="0"/>
                  <a:t>Banyak per </a:t>
                </a:r>
                <a:r>
                  <a:rPr lang="id-ID" sz="2400" dirty="0" err="1"/>
                  <a:t>cluster</a:t>
                </a:r>
                <a:endParaRPr lang="id-ID" sz="2400" dirty="0"/>
              </a:p>
              <a:p>
                <a:r>
                  <a:rPr lang="id-ID" sz="2400" dirty="0" err="1"/>
                  <a:t>Blocks</a:t>
                </a:r>
                <a:r>
                  <a:rPr lang="id-ID" sz="2400" dirty="0"/>
                  <a:t> dari </a:t>
                </a:r>
                <a:r>
                  <a:rPr lang="id-ID" sz="2400" dirty="0" err="1"/>
                  <a:t>file</a:t>
                </a:r>
                <a:r>
                  <a:rPr lang="id-ID" sz="2400" dirty="0"/>
                  <a:t> berbeda bisa disimpan </a:t>
                </a:r>
                <a14:m>
                  <m:oMath xmlns:m="http://schemas.openxmlformats.org/officeDocument/2006/math">
                    <m:r>
                      <a:rPr lang="id-ID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d-ID" sz="2400" dirty="0"/>
                  <a:t> </a:t>
                </a:r>
                <a:r>
                  <a:rPr lang="id-ID" sz="2400" dirty="0" err="1"/>
                  <a:t>DataNode</a:t>
                </a:r>
                <a:r>
                  <a:rPr lang="id-ID" sz="2400" dirty="0"/>
                  <a:t> yang sama</a:t>
                </a:r>
              </a:p>
              <a:p>
                <a:r>
                  <a:rPr lang="id-ID" sz="2400" dirty="0"/>
                  <a:t>Mengelola </a:t>
                </a:r>
                <a:r>
                  <a:rPr lang="id-ID" sz="2400" dirty="0" err="1"/>
                  <a:t>blocks</a:t>
                </a:r>
                <a:r>
                  <a:rPr lang="id-ID" sz="2400" dirty="0"/>
                  <a:t> data dan melayani </a:t>
                </a:r>
                <a:r>
                  <a:rPr lang="id-ID" sz="2400" dirty="0" err="1"/>
                  <a:t>request</a:t>
                </a:r>
                <a:r>
                  <a:rPr lang="id-ID" sz="2400" dirty="0"/>
                  <a:t> </a:t>
                </a:r>
                <a:r>
                  <a:rPr lang="id-ID" sz="2400" dirty="0" err="1"/>
                  <a:t>client</a:t>
                </a:r>
                <a:endParaRPr lang="id-ID" sz="2400" dirty="0"/>
              </a:p>
              <a:p>
                <a:r>
                  <a:rPr lang="id-ID" sz="2400" dirty="0" err="1"/>
                  <a:t>Update</a:t>
                </a:r>
                <a:r>
                  <a:rPr lang="id-ID" sz="2400" dirty="0"/>
                  <a:t> ke </a:t>
                </a:r>
                <a:r>
                  <a:rPr lang="id-ID" sz="2400" dirty="0" err="1"/>
                  <a:t>NameNode</a:t>
                </a:r>
                <a:r>
                  <a:rPr lang="id-ID" sz="2400" dirty="0"/>
                  <a:t> secara periodik, daftar </a:t>
                </a:r>
                <a:r>
                  <a:rPr lang="id-ID" sz="2400" dirty="0" err="1"/>
                  <a:t>blocks</a:t>
                </a:r>
                <a:r>
                  <a:rPr lang="id-ID" sz="2400" dirty="0"/>
                  <a:t> tersimpan</a:t>
                </a:r>
              </a:p>
              <a:p>
                <a:r>
                  <a:rPr lang="id-ID" sz="2400" dirty="0"/>
                  <a:t>Tidak perlu </a:t>
                </a:r>
                <a:r>
                  <a:rPr lang="id-ID" sz="2400" dirty="0" err="1"/>
                  <a:t>hardware</a:t>
                </a:r>
                <a:r>
                  <a:rPr lang="id-ID" sz="2400" dirty="0"/>
                  <a:t> </a:t>
                </a:r>
                <a:r>
                  <a:rPr lang="id-ID" sz="2400" dirty="0" err="1"/>
                  <a:t>enterprise</a:t>
                </a:r>
                <a:r>
                  <a:rPr lang="id-ID" sz="2400" dirty="0"/>
                  <a:t> dan replikasi hanya </a:t>
                </a:r>
                <a:r>
                  <a:rPr lang="id-ID" sz="2400" dirty="0" err="1"/>
                  <a:t>software</a:t>
                </a:r>
                <a:endParaRPr lang="en-ID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4C8029-2737-4358-9BAA-E09C661CA2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1" t="-196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C3D4AE-DCB0-4B82-8C2B-18E33694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945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6619D-DE58-4F1C-869C-157A0AD63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JobTracker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C3ABD4-1D51-4D23-874E-23AAA7E2B7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d-ID" sz="2400" dirty="0"/>
                  <a:t>Mengelola </a:t>
                </a:r>
                <a:r>
                  <a:rPr lang="id-ID" sz="2400" dirty="0" err="1"/>
                  <a:t>MapReduce</a:t>
                </a:r>
                <a:r>
                  <a:rPr lang="id-ID" sz="2400" dirty="0"/>
                  <a:t> </a:t>
                </a:r>
                <a:r>
                  <a:rPr lang="id-ID" sz="2400" dirty="0" err="1"/>
                  <a:t>jobs</a:t>
                </a:r>
                <a:endParaRPr lang="id-ID" sz="2400" dirty="0"/>
              </a:p>
              <a:p>
                <a:r>
                  <a:rPr lang="id-ID" sz="2400" dirty="0"/>
                  <a:t>Hanya 1 per </a:t>
                </a:r>
                <a:r>
                  <a:rPr lang="id-ID" sz="2400" dirty="0" err="1"/>
                  <a:t>cluster</a:t>
                </a:r>
                <a:endParaRPr lang="id-ID" sz="2400" dirty="0"/>
              </a:p>
              <a:p>
                <a:r>
                  <a:rPr lang="id-ID" sz="2400" dirty="0"/>
                  <a:t>Menerima tugas dari </a:t>
                </a:r>
                <a:r>
                  <a:rPr lang="id-ID" sz="2400" dirty="0" err="1"/>
                  <a:t>client</a:t>
                </a:r>
                <a:r>
                  <a:rPr lang="id-ID" sz="2400" dirty="0"/>
                  <a:t> </a:t>
                </a:r>
                <a14:m>
                  <m:oMath xmlns:m="http://schemas.openxmlformats.org/officeDocument/2006/math">
                    <m:r>
                      <a:rPr lang="id-ID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d-ID" sz="2400" dirty="0"/>
                  <a:t> </a:t>
                </a:r>
                <a:r>
                  <a:rPr lang="id-ID" sz="2400" dirty="0" err="1"/>
                  <a:t>scheduling</a:t>
                </a:r>
                <a:r>
                  <a:rPr lang="id-ID" sz="2400" dirty="0"/>
                  <a:t> Map dan </a:t>
                </a:r>
                <a:r>
                  <a:rPr lang="id-ID" sz="2400" dirty="0" err="1"/>
                  <a:t>Reduce</a:t>
                </a:r>
                <a:r>
                  <a:rPr lang="id-ID" sz="2400" dirty="0"/>
                  <a:t> </a:t>
                </a:r>
                <a14:m>
                  <m:oMath xmlns:m="http://schemas.openxmlformats.org/officeDocument/2006/math">
                    <m:r>
                      <a:rPr lang="id-ID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d-ID" sz="2400" dirty="0"/>
                  <a:t> </a:t>
                </a:r>
                <a:r>
                  <a:rPr lang="id-ID" sz="2400" dirty="0" err="1"/>
                  <a:t>TaskTracker</a:t>
                </a:r>
                <a:r>
                  <a:rPr lang="id-ID" sz="2400" dirty="0"/>
                  <a:t> yang tepat (data disimpan &lt;</a:t>
                </a:r>
                <a:r>
                  <a:rPr lang="id-ID" sz="2400" dirty="0" err="1"/>
                  <a:t>rack-aware</a:t>
                </a:r>
                <a:r>
                  <a:rPr lang="id-ID" sz="2400" dirty="0"/>
                  <a:t> </a:t>
                </a:r>
                <a:r>
                  <a:rPr lang="id-ID" sz="2400" dirty="0" err="1"/>
                  <a:t>manner</a:t>
                </a:r>
                <a:r>
                  <a:rPr lang="id-ID" sz="2400" dirty="0"/>
                  <a:t>&gt;)</a:t>
                </a:r>
              </a:p>
              <a:p>
                <a:r>
                  <a:rPr lang="id-ID" sz="2400" dirty="0" err="1"/>
                  <a:t>Monitoring</a:t>
                </a:r>
                <a:r>
                  <a:rPr lang="id-ID" sz="2400" dirty="0"/>
                  <a:t> </a:t>
                </a:r>
                <a:r>
                  <a:rPr lang="id-ID" sz="2400" dirty="0" err="1"/>
                  <a:t>task</a:t>
                </a:r>
                <a:r>
                  <a:rPr lang="id-ID" sz="2400" dirty="0"/>
                  <a:t> gagal yang perlu </a:t>
                </a:r>
                <a:r>
                  <a:rPr lang="id-ID" sz="2400" dirty="0" err="1"/>
                  <a:t>direschedule</a:t>
                </a:r>
                <a:r>
                  <a:rPr lang="id-ID" sz="2400" dirty="0"/>
                  <a:t> pada </a:t>
                </a:r>
                <a:r>
                  <a:rPr lang="id-ID" sz="2400" dirty="0" err="1"/>
                  <a:t>TaskTracker</a:t>
                </a:r>
                <a:r>
                  <a:rPr lang="id-ID" sz="2400" dirty="0"/>
                  <a:t> berbeda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C3ABD4-1D51-4D23-874E-23AAA7E2B7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1" t="-196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BAC4C-9B69-451B-8A9B-BEB187616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703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E38A3-149F-4EA8-AEDA-D57721870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TaskTracker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3BC3FF-F182-4751-9E48-5ACEB270A8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d-ID" sz="2400" dirty="0"/>
                  <a:t>Banyak </a:t>
                </a:r>
                <a:r>
                  <a:rPr lang="id-ID" sz="2400" dirty="0" err="1"/>
                  <a:t>TaskTracker</a:t>
                </a:r>
                <a:r>
                  <a:rPr lang="id-ID" sz="2400" dirty="0"/>
                  <a:t> per cluster</a:t>
                </a:r>
                <a14:m>
                  <m:oMath xmlns:m="http://schemas.openxmlformats.org/officeDocument/2006/math">
                    <m:r>
                      <a:rPr lang="id-ID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d-ID" sz="2400" dirty="0"/>
                  <a:t> paralelisme </a:t>
                </a:r>
                <a:r>
                  <a:rPr lang="id-ID" sz="2400" dirty="0" err="1"/>
                  <a:t>task</a:t>
                </a:r>
                <a:r>
                  <a:rPr lang="id-ID" sz="2400" dirty="0"/>
                  <a:t> map dan </a:t>
                </a:r>
                <a:r>
                  <a:rPr lang="id-ID" sz="2400" dirty="0" err="1"/>
                  <a:t>reduce</a:t>
                </a:r>
                <a:endParaRPr lang="id-ID" sz="2400" dirty="0"/>
              </a:p>
              <a:p>
                <a:r>
                  <a:rPr lang="id-ID" sz="2400" dirty="0"/>
                  <a:t>Tiap </a:t>
                </a:r>
                <a:r>
                  <a:rPr lang="id-ID" sz="2400" dirty="0" err="1"/>
                  <a:t>TaskTracker</a:t>
                </a:r>
                <a:r>
                  <a:rPr lang="id-ID" sz="2400" dirty="0"/>
                  <a:t> </a:t>
                </a:r>
                <a14:m>
                  <m:oMath xmlns:m="http://schemas.openxmlformats.org/officeDocument/2006/math">
                    <m:r>
                      <a:rPr lang="id-ID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d-ID" sz="2400" dirty="0"/>
                  <a:t> call Java VM </a:t>
                </a:r>
                <a14:m>
                  <m:oMath xmlns:m="http://schemas.openxmlformats.org/officeDocument/2006/math">
                    <m:r>
                      <a:rPr lang="id-ID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d-ID" sz="2400" dirty="0"/>
                  <a:t> </a:t>
                </a:r>
                <a:r>
                  <a:rPr lang="id-ID" sz="2400" dirty="0" err="1"/>
                  <a:t>run</a:t>
                </a:r>
                <a:r>
                  <a:rPr lang="id-ID" sz="2400" dirty="0"/>
                  <a:t> </a:t>
                </a:r>
                <a:r>
                  <a:rPr lang="id-ID" sz="2400" dirty="0" err="1"/>
                  <a:t>task</a:t>
                </a:r>
                <a:r>
                  <a:rPr lang="id-ID" sz="2400" dirty="0"/>
                  <a:t> map atau </a:t>
                </a:r>
                <a:r>
                  <a:rPr lang="id-ID" sz="2400" dirty="0" err="1"/>
                  <a:t>reduce</a:t>
                </a:r>
                <a:endParaRPr lang="id-ID" sz="2400" dirty="0"/>
              </a:p>
              <a:p>
                <a:pPr marL="450850">
                  <a:buFont typeface="Wingdings" panose="05000000000000000000" pitchFamily="2" charset="2"/>
                  <a:buChar char="Ø"/>
                </a:pPr>
                <a:r>
                  <a:rPr lang="id-ID" sz="2400" dirty="0"/>
                  <a:t>Berkomunikasi </a:t>
                </a:r>
                <a14:m>
                  <m:oMath xmlns:m="http://schemas.openxmlformats.org/officeDocument/2006/math">
                    <m:r>
                      <a:rPr lang="id-ID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d-ID" sz="2400" dirty="0"/>
                  <a:t> </a:t>
                </a:r>
                <a:r>
                  <a:rPr lang="id-ID" sz="2400" dirty="0" err="1"/>
                  <a:t>heatbeat</a:t>
                </a:r>
                <a:r>
                  <a:rPr lang="id-ID" sz="2400" dirty="0"/>
                  <a:t> </a:t>
                </a:r>
                <a:r>
                  <a:rPr lang="id-ID" sz="2400" dirty="0" err="1"/>
                  <a:t>message</a:t>
                </a:r>
                <a:r>
                  <a:rPr lang="id-ID" sz="2400" dirty="0"/>
                  <a:t> </a:t>
                </a:r>
                <a14:m>
                  <m:oMath xmlns:m="http://schemas.openxmlformats.org/officeDocument/2006/math">
                    <m:r>
                      <a:rPr lang="id-ID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d-ID" sz="2400" dirty="0"/>
                  <a:t> JobTracker</a:t>
                </a:r>
              </a:p>
              <a:p>
                <a:pPr marL="450850">
                  <a:buFont typeface="Wingdings" panose="05000000000000000000" pitchFamily="2" charset="2"/>
                  <a:buChar char="Ø"/>
                </a:pPr>
                <a:r>
                  <a:rPr lang="id-ID" sz="2400" dirty="0"/>
                  <a:t>Membaca </a:t>
                </a:r>
                <a:r>
                  <a:rPr lang="id-ID" sz="2400" dirty="0" err="1"/>
                  <a:t>blocks</a:t>
                </a:r>
                <a:r>
                  <a:rPr lang="id-ID" sz="2400" dirty="0"/>
                  <a:t> dari </a:t>
                </a:r>
                <a:r>
                  <a:rPr lang="id-ID" sz="2400" dirty="0" err="1"/>
                  <a:t>DataNode</a:t>
                </a:r>
                <a:endParaRPr lang="en-ID" sz="2400" dirty="0"/>
              </a:p>
              <a:p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3BC3FF-F182-4751-9E48-5ACEB270A8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1" t="-196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A556B-8336-4B26-966F-421A726DF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998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BEF294-2A8B-4739-B558-30BCC7044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Arsitektur </a:t>
            </a:r>
            <a:r>
              <a:rPr lang="id-ID" dirty="0" err="1"/>
              <a:t>Hadoop</a:t>
            </a:r>
            <a:r>
              <a:rPr lang="id-ID" dirty="0"/>
              <a:t> 2.2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A9B75E-15C6-4D24-A435-40174CBDBC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/>
              <a:t>YARN</a:t>
            </a:r>
          </a:p>
          <a:p>
            <a:r>
              <a:rPr lang="id-ID" dirty="0" err="1"/>
              <a:t>Hadoop</a:t>
            </a:r>
            <a:r>
              <a:rPr lang="id-ID" dirty="0"/>
              <a:t> </a:t>
            </a:r>
            <a:r>
              <a:rPr lang="id-ID" dirty="0" err="1"/>
              <a:t>High</a:t>
            </a:r>
            <a:r>
              <a:rPr lang="id-ID" dirty="0"/>
              <a:t> </a:t>
            </a:r>
            <a:r>
              <a:rPr lang="id-ID" dirty="0" err="1"/>
              <a:t>Availability</a:t>
            </a:r>
            <a:endParaRPr lang="id-ID" dirty="0"/>
          </a:p>
          <a:p>
            <a:r>
              <a:rPr lang="id-ID" dirty="0" err="1"/>
              <a:t>Topology</a:t>
            </a:r>
            <a:r>
              <a:rPr lang="id-ID" dirty="0"/>
              <a:t> </a:t>
            </a:r>
            <a:r>
              <a:rPr lang="id-ID" dirty="0" err="1"/>
              <a:t>Awareness</a:t>
            </a:r>
            <a:endParaRPr lang="id-ID" dirty="0"/>
          </a:p>
          <a:p>
            <a:r>
              <a:rPr lang="id-ID" dirty="0"/>
              <a:t>Proses HDFS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DCBD0-F057-40ED-B95B-8275DDF96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71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BDB82F-66C9-476F-AF7B-CD4682518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Arsitektur </a:t>
            </a:r>
            <a:r>
              <a:rPr lang="id-ID" dirty="0" err="1"/>
              <a:t>Hadoop</a:t>
            </a:r>
            <a:r>
              <a:rPr lang="id-ID" dirty="0"/>
              <a:t> 2.2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DDA49C2-7BDA-474B-A142-3F35839AAC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d-ID" sz="2400" dirty="0"/>
                  <a:t>Perubahan arsitektur pada </a:t>
                </a:r>
                <a:r>
                  <a:rPr lang="id-ID" sz="2400" dirty="0" err="1"/>
                  <a:t>MapReduce</a:t>
                </a:r>
                <a:r>
                  <a:rPr lang="id-ID" sz="2400" dirty="0"/>
                  <a:t> </a:t>
                </a:r>
                <a14:m>
                  <m:oMath xmlns:m="http://schemas.openxmlformats.org/officeDocument/2006/math">
                    <m:r>
                      <a:rPr lang="id-ID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d-ID" sz="2400" dirty="0"/>
                  <a:t> </a:t>
                </a:r>
                <a:r>
                  <a:rPr lang="id-ID" sz="2400" dirty="0" err="1"/>
                  <a:t>MapReduce</a:t>
                </a:r>
                <a:r>
                  <a:rPr lang="id-ID" sz="2400" dirty="0"/>
                  <a:t> V2 </a:t>
                </a:r>
                <a14:m>
                  <m:oMath xmlns:m="http://schemas.openxmlformats.org/officeDocument/2006/math">
                    <m:r>
                      <a:rPr lang="id-ID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d-ID" sz="2400" dirty="0"/>
                  <a:t> YARN (</a:t>
                </a:r>
                <a:r>
                  <a:rPr lang="id-ID" sz="2400" dirty="0" err="1"/>
                  <a:t>Yet</a:t>
                </a:r>
                <a:r>
                  <a:rPr lang="id-ID" sz="2400" dirty="0"/>
                  <a:t> </a:t>
                </a:r>
                <a:r>
                  <a:rPr lang="id-ID" sz="2400" dirty="0" err="1"/>
                  <a:t>Another</a:t>
                </a:r>
                <a:r>
                  <a:rPr lang="id-ID" sz="2400" dirty="0"/>
                  <a:t> Resource </a:t>
                </a:r>
                <a:r>
                  <a:rPr lang="id-ID" sz="2400" dirty="0" err="1"/>
                  <a:t>Nogotiator</a:t>
                </a:r>
                <a:r>
                  <a:rPr lang="id-ID" sz="2400" dirty="0"/>
                  <a:t>)</a:t>
                </a:r>
              </a:p>
              <a:p>
                <a:r>
                  <a:rPr lang="id-ID" sz="2400" dirty="0"/>
                  <a:t>Resource </a:t>
                </a:r>
                <a:r>
                  <a:rPr lang="id-ID" sz="2400" dirty="0" err="1"/>
                  <a:t>manager</a:t>
                </a:r>
                <a:r>
                  <a:rPr lang="id-ID" sz="2400" dirty="0"/>
                  <a:t> dan </a:t>
                </a:r>
                <a:r>
                  <a:rPr lang="id-ID" sz="2400" dirty="0" err="1"/>
                  <a:t>external</a:t>
                </a:r>
                <a:r>
                  <a:rPr lang="id-ID" sz="2400" dirty="0"/>
                  <a:t> </a:t>
                </a:r>
                <a:r>
                  <a:rPr lang="id-ID" sz="2400" dirty="0" err="1"/>
                  <a:t>scheduler</a:t>
                </a:r>
                <a:r>
                  <a:rPr lang="id-ID" sz="2400" dirty="0"/>
                  <a:t> </a:t>
                </a:r>
                <a14:m>
                  <m:oMath xmlns:m="http://schemas.openxmlformats.org/officeDocument/2006/math">
                    <m:r>
                      <a:rPr lang="id-ID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d-ID" sz="2400" dirty="0"/>
                  <a:t> </a:t>
                </a:r>
                <a:r>
                  <a:rPr lang="id-ID" sz="2400" dirty="0" err="1"/>
                  <a:t>framework</a:t>
                </a:r>
                <a:r>
                  <a:rPr lang="id-ID" sz="2400" dirty="0"/>
                  <a:t> </a:t>
                </a:r>
                <a:r>
                  <a:rPr lang="id-ID" sz="2400" dirty="0" err="1"/>
                  <a:t>apapun</a:t>
                </a:r>
                <a:br>
                  <a:rPr lang="id-ID" sz="2400" dirty="0"/>
                </a:br>
                <a14:m>
                  <m:oMath xmlns:m="http://schemas.openxmlformats.org/officeDocument/2006/math">
                    <m:r>
                      <a:rPr lang="id-ID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id-ID" sz="2400" dirty="0"/>
                  <a:t> agar tidak ada kompetisi antar </a:t>
                </a:r>
                <a:r>
                  <a:rPr lang="id-ID" sz="2400" dirty="0" err="1"/>
                  <a:t>framework</a:t>
                </a:r>
                <a:endParaRPr lang="id-ID" sz="2400" dirty="0"/>
              </a:p>
              <a:p>
                <a:r>
                  <a:rPr lang="id-ID" sz="2400" dirty="0" err="1"/>
                  <a:t>DataNodes</a:t>
                </a:r>
                <a:r>
                  <a:rPr lang="id-ID" sz="2400" dirty="0"/>
                  <a:t> masih </a:t>
                </a:r>
                <a:r>
                  <a:rPr lang="id-ID" sz="2400" dirty="0" err="1"/>
                  <a:t>eksis</a:t>
                </a:r>
                <a:endParaRPr lang="id-ID" sz="2400" dirty="0"/>
              </a:p>
              <a:p>
                <a:r>
                  <a:rPr lang="id-ID" sz="2400" dirty="0" err="1"/>
                  <a:t>JobTracker</a:t>
                </a:r>
                <a:r>
                  <a:rPr lang="id-ID" sz="2400" dirty="0"/>
                  <a:t> dan </a:t>
                </a:r>
                <a:r>
                  <a:rPr lang="id-ID" sz="2400" dirty="0" err="1"/>
                  <a:t>TaskTracker</a:t>
                </a:r>
                <a:r>
                  <a:rPr lang="id-ID" sz="2400" dirty="0"/>
                  <a:t> hilang</a:t>
                </a:r>
              </a:p>
              <a:p>
                <a:r>
                  <a:rPr lang="id-ID" sz="2400" dirty="0"/>
                  <a:t>Tidak perlu </a:t>
                </a:r>
                <a:r>
                  <a:rPr lang="id-ID" sz="2400" dirty="0" err="1"/>
                  <a:t>Hadoop</a:t>
                </a:r>
                <a:r>
                  <a:rPr lang="id-ID" sz="2400" dirty="0"/>
                  <a:t> 2.2 </a:t>
                </a:r>
                <a14:m>
                  <m:oMath xmlns:m="http://schemas.openxmlformats.org/officeDocument/2006/math">
                    <m:r>
                      <a:rPr lang="id-ID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id-ID" sz="2400" dirty="0"/>
                  <a:t> </a:t>
                </a:r>
                <a:r>
                  <a:rPr lang="id-ID" sz="2400" b="1" dirty="0"/>
                  <a:t>YARN</a:t>
                </a:r>
                <a:r>
                  <a:rPr lang="id-ID" sz="2400" dirty="0"/>
                  <a:t> </a:t>
                </a:r>
                <a14:m>
                  <m:oMath xmlns:m="http://schemas.openxmlformats.org/officeDocument/2006/math">
                    <m:r>
                      <a:rPr lang="id-ID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d-ID" sz="2400" dirty="0"/>
                  <a:t> mendukung </a:t>
                </a:r>
                <a:r>
                  <a:rPr lang="id-ID" sz="2400" dirty="0" err="1"/>
                  <a:t>MapReduce</a:t>
                </a:r>
                <a:r>
                  <a:rPr lang="id-ID" sz="2400" dirty="0"/>
                  <a:t> V1</a:t>
                </a:r>
              </a:p>
              <a:p>
                <a:endParaRPr lang="id-ID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DDA49C2-7BDA-474B-A142-3F35839AAC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1" t="-1961" r="-35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7E55D-D99A-4D52-B26D-DCB1ACDC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41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B698B-5FBE-4570-AAFC-EEFB9AFA4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Panduan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A4E8E-78D8-4B2C-8396-2CECDE5F8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Peserta </a:t>
            </a:r>
            <a:r>
              <a:rPr lang="id-ID" dirty="0" err="1"/>
              <a:t>enroll</a:t>
            </a:r>
            <a:r>
              <a:rPr lang="id-ID" dirty="0"/>
              <a:t> ke kelas Hadoop101 dan </a:t>
            </a:r>
            <a:r>
              <a:rPr lang="id-ID" dirty="0" err="1"/>
              <a:t>Spark</a:t>
            </a:r>
            <a:r>
              <a:rPr lang="id-ID" dirty="0"/>
              <a:t> Fundamental 1 di cognitiveclass.ai</a:t>
            </a:r>
          </a:p>
          <a:p>
            <a:r>
              <a:rPr lang="id-ID" dirty="0"/>
              <a:t>Peserta wajib menyelesaikan kelas tersebut sebelum materi pekan 25 dan mendapatkan </a:t>
            </a:r>
            <a:r>
              <a:rPr lang="id-ID" dirty="0" err="1"/>
              <a:t>badge</a:t>
            </a:r>
            <a:r>
              <a:rPr lang="id-ID" dirty="0"/>
              <a:t> serta sertifikat kelas </a:t>
            </a:r>
            <a:r>
              <a:rPr lang="id-ID" dirty="0">
                <a:sym typeface="Wingdings" panose="05000000000000000000" pitchFamily="2" charset="2"/>
              </a:rPr>
              <a:t> tanda telah mempelajari </a:t>
            </a:r>
            <a:r>
              <a:rPr lang="id-ID" dirty="0" err="1">
                <a:sym typeface="Wingdings" panose="05000000000000000000" pitchFamily="2" charset="2"/>
              </a:rPr>
              <a:t>Hadoop</a:t>
            </a:r>
            <a:r>
              <a:rPr lang="id-ID" dirty="0">
                <a:sym typeface="Wingdings" panose="05000000000000000000" pitchFamily="2" charset="2"/>
              </a:rPr>
              <a:t> dan </a:t>
            </a:r>
            <a:r>
              <a:rPr lang="id-ID" dirty="0" err="1">
                <a:sym typeface="Wingdings" panose="05000000000000000000" pitchFamily="2" charset="2"/>
              </a:rPr>
              <a:t>Spark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0E933-8AB1-4084-8C49-1F5341FAD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141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25CE0-B293-4042-A6B9-76E2E5447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YARN (1)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34C697-4325-4299-8497-EE2747A13D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d-ID" sz="2400" dirty="0"/>
                  <a:t>Dua ide utama</a:t>
                </a:r>
              </a:p>
              <a:p>
                <a:pPr marL="450850">
                  <a:buFont typeface="Wingdings" panose="05000000000000000000" pitchFamily="2" charset="2"/>
                  <a:buChar char="Ø"/>
                </a:pPr>
                <a:r>
                  <a:rPr lang="id-ID" sz="2400" dirty="0"/>
                  <a:t>Menyediakan </a:t>
                </a:r>
                <a:r>
                  <a:rPr lang="id-ID" sz="2400" dirty="0" err="1"/>
                  <a:t>generic</a:t>
                </a:r>
                <a:r>
                  <a:rPr lang="id-ID" sz="2400" dirty="0"/>
                  <a:t> </a:t>
                </a:r>
                <a:r>
                  <a:rPr lang="id-ID" sz="2400" dirty="0" err="1"/>
                  <a:t>scheduling</a:t>
                </a:r>
                <a:r>
                  <a:rPr lang="id-ID" sz="2400" dirty="0"/>
                  <a:t> dan manajemen </a:t>
                </a:r>
                <a:r>
                  <a:rPr lang="id-ID" sz="2400" dirty="0" err="1"/>
                  <a:t>resource</a:t>
                </a:r>
                <a:endParaRPr lang="id-ID" sz="2400" dirty="0"/>
              </a:p>
              <a:p>
                <a:pPr marL="801688" indent="-357188">
                  <a:buFont typeface="Wingdings" panose="05000000000000000000" pitchFamily="2" charset="2"/>
                  <a:buChar char="ü"/>
                </a:pPr>
                <a:r>
                  <a:rPr lang="id-ID" sz="2400" dirty="0"/>
                  <a:t>Tidak hanya </a:t>
                </a:r>
                <a:r>
                  <a:rPr lang="id-ID" sz="2400" dirty="0" err="1"/>
                  <a:t>MapReduce</a:t>
                </a:r>
                <a:endParaRPr lang="id-ID" sz="2400" dirty="0"/>
              </a:p>
              <a:p>
                <a:pPr marL="801688" indent="-357188">
                  <a:buFont typeface="Wingdings" panose="05000000000000000000" pitchFamily="2" charset="2"/>
                  <a:buChar char="ü"/>
                </a:pPr>
                <a:r>
                  <a:rPr lang="id-ID" sz="2400" dirty="0"/>
                  <a:t>Tidak hanya </a:t>
                </a:r>
                <a:r>
                  <a:rPr lang="id-ID" sz="2400" dirty="0" err="1"/>
                  <a:t>batch</a:t>
                </a:r>
                <a:r>
                  <a:rPr lang="id-ID" sz="2400" dirty="0"/>
                  <a:t> </a:t>
                </a:r>
                <a:r>
                  <a:rPr lang="id-ID" sz="2400" dirty="0" err="1"/>
                  <a:t>processing</a:t>
                </a:r>
                <a:endParaRPr lang="id-ID" sz="2400" dirty="0"/>
              </a:p>
              <a:p>
                <a:pPr marL="450850">
                  <a:buFont typeface="Wingdings" panose="05000000000000000000" pitchFamily="2" charset="2"/>
                  <a:buChar char="Ø"/>
                </a:pPr>
                <a:r>
                  <a:rPr lang="id-ID" sz="2400" dirty="0"/>
                  <a:t>Menyediakan </a:t>
                </a:r>
                <a:r>
                  <a:rPr lang="id-ID" sz="2400" dirty="0" err="1"/>
                  <a:t>scheduling</a:t>
                </a:r>
                <a:r>
                  <a:rPr lang="id-ID" sz="2400" dirty="0"/>
                  <a:t> dan manajemen </a:t>
                </a:r>
                <a:r>
                  <a:rPr lang="id-ID" sz="2400" dirty="0" err="1"/>
                  <a:t>workload</a:t>
                </a:r>
                <a:r>
                  <a:rPr lang="id-ID" sz="2400" dirty="0"/>
                  <a:t> yang lebih efisien</a:t>
                </a:r>
              </a:p>
              <a:p>
                <a:pPr marL="801688" indent="-342900">
                  <a:buFont typeface="Wingdings" panose="05000000000000000000" pitchFamily="2" charset="2"/>
                  <a:buChar char="ü"/>
                </a:pPr>
                <a:r>
                  <a:rPr lang="id-ID" sz="2400" dirty="0"/>
                  <a:t>Tidak perlu </a:t>
                </a:r>
                <a:r>
                  <a:rPr lang="id-ID" sz="2400" dirty="0" err="1"/>
                  <a:t>define</a:t>
                </a:r>
                <a:r>
                  <a:rPr lang="id-ID" sz="2400" dirty="0"/>
                  <a:t> map </a:t>
                </a:r>
                <a:r>
                  <a:rPr lang="id-ID" sz="2400" dirty="0" err="1"/>
                  <a:t>slot</a:t>
                </a:r>
                <a:r>
                  <a:rPr lang="id-ID" sz="2400" dirty="0"/>
                  <a:t> dan </a:t>
                </a:r>
                <a:r>
                  <a:rPr lang="id-ID" sz="2400" dirty="0" err="1"/>
                  <a:t>reduce</a:t>
                </a:r>
                <a:r>
                  <a:rPr lang="id-ID" sz="2400" dirty="0"/>
                  <a:t> </a:t>
                </a:r>
                <a:r>
                  <a:rPr lang="id-ID" sz="2400" dirty="0" err="1"/>
                  <a:t>slot</a:t>
                </a:r>
                <a:r>
                  <a:rPr lang="id-ID" sz="2400" dirty="0"/>
                  <a:t> tiap </a:t>
                </a:r>
                <a:r>
                  <a:rPr lang="id-ID" sz="2400" dirty="0" err="1"/>
                  <a:t>node</a:t>
                </a:r>
                <a:endParaRPr lang="id-ID" sz="2400" dirty="0"/>
              </a:p>
              <a:p>
                <a:pPr marL="1165225" indent="-342900">
                  <a:buFont typeface="Wingdings" panose="05000000000000000000" pitchFamily="2" charset="2"/>
                  <a:buChar char="v"/>
                </a:pPr>
                <a:r>
                  <a:rPr lang="id-ID" sz="2400" dirty="0" err="1"/>
                  <a:t>MapReduce</a:t>
                </a:r>
                <a:r>
                  <a:rPr lang="id-ID" sz="2400" dirty="0"/>
                  <a:t> V1 membutuhkan jumlah </a:t>
                </a:r>
                <a:r>
                  <a:rPr lang="id-ID" sz="2400" dirty="0" err="1"/>
                  <a:t>slot</a:t>
                </a:r>
                <a:r>
                  <a:rPr lang="id-ID" sz="2400" dirty="0"/>
                  <a:t> map dan </a:t>
                </a:r>
                <a:r>
                  <a:rPr lang="id-ID" sz="2400" dirty="0" err="1"/>
                  <a:t>reduce</a:t>
                </a:r>
                <a:br>
                  <a:rPr lang="id-ID" sz="2400" dirty="0"/>
                </a:br>
                <a14:m>
                  <m:oMath xmlns:m="http://schemas.openxmlformats.org/officeDocument/2006/math">
                    <m:r>
                      <a:rPr lang="id-ID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id-ID" sz="2400" dirty="0"/>
                  <a:t> tiap </a:t>
                </a:r>
                <a:r>
                  <a:rPr lang="id-ID" sz="2400" dirty="0" err="1"/>
                  <a:t>node</a:t>
                </a:r>
                <a:r>
                  <a:rPr lang="id-ID" sz="2400" dirty="0"/>
                  <a:t> </a:t>
                </a:r>
                <a:r>
                  <a:rPr lang="id-ID" sz="2400" dirty="0" err="1"/>
                  <a:t>cluster</a:t>
                </a:r>
                <a:r>
                  <a:rPr lang="id-ID" sz="2400" dirty="0"/>
                  <a:t> bervariasi </a:t>
                </a:r>
                <a14:m>
                  <m:oMath xmlns:m="http://schemas.openxmlformats.org/officeDocument/2006/math">
                    <m:r>
                      <a:rPr lang="id-ID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id-ID" sz="2400" dirty="0"/>
                  <a:t> membatasi jumlah </a:t>
                </a:r>
                <a:r>
                  <a:rPr lang="id-ID" sz="2400" dirty="0" err="1"/>
                  <a:t>task</a:t>
                </a:r>
                <a:endParaRPr lang="id-ID" sz="2400" dirty="0"/>
              </a:p>
              <a:p>
                <a:pPr marL="801688" indent="-342900">
                  <a:buFont typeface="Wingdings" panose="05000000000000000000" pitchFamily="2" charset="2"/>
                  <a:buChar char="ü"/>
                </a:pPr>
                <a:endParaRPr lang="id-ID" sz="2400" dirty="0"/>
              </a:p>
              <a:p>
                <a:endParaRPr lang="en-ID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34C697-4325-4299-8497-EE2747A13D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1" t="-1961" r="-57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7F03D8-C86C-4108-8BC2-EE99C4B3B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246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5049F-30C3-4D44-BA09-F4419EF41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YARN </a:t>
            </a:r>
            <a:r>
              <a:rPr lang="id-ID" dirty="0" err="1"/>
              <a:t>Overview</a:t>
            </a:r>
            <a:r>
              <a:rPr lang="id-ID" dirty="0"/>
              <a:t> Diagram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1C82F-28FB-47C5-AC9B-FB1BA3452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CFFF7-8B76-4700-A836-1220F4C13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41</a:t>
            </a:fld>
            <a:endParaRPr lang="en-US"/>
          </a:p>
        </p:txBody>
      </p:sp>
      <p:pic>
        <p:nvPicPr>
          <p:cNvPr id="13314" name="Picture 2" descr="Hasil gambar untuk YARN overview">
            <a:extLst>
              <a:ext uri="{FF2B5EF4-FFF2-40B4-BE49-F238E27FC236}">
                <a16:creationId xmlns:a16="http://schemas.microsoft.com/office/drawing/2014/main" id="{5D4CF7B0-08D7-457A-9A7A-D35187A3D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143" y="1595466"/>
            <a:ext cx="6401713" cy="4811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0433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DA5CE-8236-4305-B262-A9370AAEC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YARN (2)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887EDC-EF52-40BC-BAA5-25D7EA2636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d-ID" sz="2400" dirty="0"/>
                  <a:t>Resource </a:t>
                </a:r>
                <a:r>
                  <a:rPr lang="id-ID" sz="2400" dirty="0" err="1"/>
                  <a:t>Manager</a:t>
                </a:r>
                <a:r>
                  <a:rPr lang="id-ID" sz="2400" dirty="0"/>
                  <a:t> tahu kemampuan tiap </a:t>
                </a:r>
                <a:r>
                  <a:rPr lang="id-ID" sz="2400" dirty="0" err="1"/>
                  <a:t>node</a:t>
                </a:r>
                <a:r>
                  <a:rPr lang="id-ID" sz="2400" dirty="0"/>
                  <a:t> </a:t>
                </a:r>
                <a14:m>
                  <m:oMath xmlns:m="http://schemas.openxmlformats.org/officeDocument/2006/math">
                    <m:r>
                      <a:rPr lang="id-ID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id-ID" sz="2400" dirty="0"/>
                  <a:t> komunikasi </a:t>
                </a:r>
                <a:r>
                  <a:rPr lang="id-ID" sz="2400" dirty="0" err="1"/>
                  <a:t>NodeManager</a:t>
                </a:r>
                <a:endParaRPr lang="id-ID" sz="2400" dirty="0"/>
              </a:p>
              <a:p>
                <a:pPr marL="450850">
                  <a:buFont typeface="Wingdings" panose="05000000000000000000" pitchFamily="2" charset="2"/>
                  <a:buChar char="Ø"/>
                </a:pPr>
                <a:r>
                  <a:rPr lang="id-ID" sz="2400" dirty="0"/>
                  <a:t>Ketika aplikasi dipanggil </a:t>
                </a:r>
                <a14:m>
                  <m:oMath xmlns:m="http://schemas.openxmlformats.org/officeDocument/2006/math">
                    <m:r>
                      <a:rPr lang="id-ID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d-ID" sz="2400" dirty="0"/>
                  <a:t> </a:t>
                </a:r>
                <a:r>
                  <a:rPr lang="id-ID" sz="2400" dirty="0" err="1"/>
                  <a:t>Application</a:t>
                </a:r>
                <a:r>
                  <a:rPr lang="id-ID" sz="2400" dirty="0"/>
                  <a:t> Master dimulai</a:t>
                </a:r>
              </a:p>
              <a:p>
                <a:pPr marL="450850">
                  <a:buFont typeface="Wingdings" panose="05000000000000000000" pitchFamily="2" charset="2"/>
                  <a:buChar char="Ø"/>
                </a:pPr>
                <a:r>
                  <a:rPr lang="id-ID" sz="2400" dirty="0"/>
                  <a:t>Bertanggung jawab </a:t>
                </a:r>
                <a14:m>
                  <m:oMath xmlns:m="http://schemas.openxmlformats.org/officeDocument/2006/math">
                    <m:r>
                      <a:rPr lang="id-ID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d-ID" sz="2400" dirty="0"/>
                  <a:t> Resource </a:t>
                </a:r>
                <a:r>
                  <a:rPr lang="id-ID" sz="2400" dirty="0" err="1"/>
                  <a:t>Manager</a:t>
                </a:r>
                <a:endParaRPr lang="id-ID" sz="2400" dirty="0"/>
              </a:p>
              <a:p>
                <a:pPr marL="450850">
                  <a:buFont typeface="Wingdings" panose="05000000000000000000" pitchFamily="2" charset="2"/>
                  <a:buChar char="Ø"/>
                </a:pPr>
                <a:r>
                  <a:rPr lang="id-ID" sz="2400" dirty="0"/>
                  <a:t>Resource dan task </a:t>
                </a:r>
                <a14:m>
                  <m:oMath xmlns:m="http://schemas.openxmlformats.org/officeDocument/2006/math">
                    <m:r>
                      <a:rPr lang="id-ID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d-ID" sz="2400" dirty="0"/>
                  <a:t> </a:t>
                </a:r>
                <a:r>
                  <a:rPr lang="id-ID" sz="2400" dirty="0" err="1"/>
                  <a:t>Containers</a:t>
                </a:r>
                <a:r>
                  <a:rPr lang="id-ID" sz="2400" dirty="0"/>
                  <a:t> tiap </a:t>
                </a:r>
                <a:r>
                  <a:rPr lang="id-ID" sz="2400" dirty="0" err="1"/>
                  <a:t>slave-node</a:t>
                </a:r>
                <a:endParaRPr lang="id-ID" sz="2400" dirty="0"/>
              </a:p>
              <a:p>
                <a:pPr marL="450850">
                  <a:buFont typeface="Wingdings" panose="05000000000000000000" pitchFamily="2" charset="2"/>
                  <a:buChar char="Ø"/>
                </a:pPr>
                <a:r>
                  <a:rPr lang="id-ID" sz="2400" dirty="0"/>
                  <a:t>Tidak lagi “</a:t>
                </a:r>
                <a:r>
                  <a:rPr lang="id-ID" sz="2400" dirty="0" err="1"/>
                  <a:t>one</a:t>
                </a:r>
                <a:r>
                  <a:rPr lang="id-ID" sz="2400" dirty="0"/>
                  <a:t> </a:t>
                </a:r>
                <a:r>
                  <a:rPr lang="id-ID" sz="2400" dirty="0" err="1"/>
                  <a:t>size</a:t>
                </a:r>
                <a:r>
                  <a:rPr lang="id-ID" sz="2400" dirty="0"/>
                  <a:t> </a:t>
                </a:r>
                <a:r>
                  <a:rPr lang="id-ID" sz="2400" dirty="0" err="1"/>
                  <a:t>fits</a:t>
                </a:r>
                <a:r>
                  <a:rPr lang="id-ID" sz="2400" dirty="0"/>
                  <a:t> </a:t>
                </a:r>
                <a:r>
                  <a:rPr lang="id-ID" sz="2400" dirty="0" err="1"/>
                  <a:t>all</a:t>
                </a:r>
                <a:r>
                  <a:rPr lang="id-ID" sz="2400" dirty="0"/>
                  <a:t>”</a:t>
                </a:r>
              </a:p>
              <a:p>
                <a:pPr marL="222250" indent="0">
                  <a:buNone/>
                </a:pPr>
                <a:endParaRPr lang="id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887EDC-EF52-40BC-BAA5-25D7EA2636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1" t="-196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2B916-E3B3-4F0C-9A72-DEEF3017F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383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3A91D-856C-42DF-AD00-5C4856300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NameNode</a:t>
            </a:r>
            <a:r>
              <a:rPr lang="id-ID" dirty="0"/>
              <a:t> pada YARN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A9E876-069D-46C2-9688-83D571F983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d-ID" sz="2400" dirty="0"/>
                  <a:t>Mendukung </a:t>
                </a:r>
                <a:r>
                  <a:rPr lang="id-ID" sz="2400" dirty="0" err="1"/>
                  <a:t>high</a:t>
                </a:r>
                <a:r>
                  <a:rPr lang="id-ID" sz="2400" dirty="0"/>
                  <a:t> </a:t>
                </a:r>
                <a:r>
                  <a:rPr lang="id-ID" sz="2400" dirty="0" err="1"/>
                  <a:t>availability</a:t>
                </a:r>
                <a:endParaRPr lang="id-ID" sz="2400" dirty="0"/>
              </a:p>
              <a:p>
                <a:r>
                  <a:rPr lang="id-ID" sz="2400" dirty="0"/>
                  <a:t>Sekarang, ada 2 </a:t>
                </a:r>
                <a:r>
                  <a:rPr lang="id-ID" sz="2400" dirty="0" err="1"/>
                  <a:t>NameNode</a:t>
                </a:r>
                <a:r>
                  <a:rPr lang="id-ID" sz="2400" dirty="0"/>
                  <a:t>; 1 aktif dan 1 </a:t>
                </a:r>
                <a:r>
                  <a:rPr lang="id-ID" sz="2400" dirty="0" err="1"/>
                  <a:t>standby</a:t>
                </a:r>
                <a:br>
                  <a:rPr lang="id-ID" sz="2400" dirty="0"/>
                </a:br>
                <a:r>
                  <a:rPr lang="id-ID" sz="2400" dirty="0"/>
                  <a:t>Hanya 1 </a:t>
                </a:r>
                <a:r>
                  <a:rPr lang="id-ID" sz="2400" dirty="0" err="1"/>
                  <a:t>NameNode</a:t>
                </a:r>
                <a:r>
                  <a:rPr lang="id-ID" sz="2400" dirty="0"/>
                  <a:t> aktif pada satu waktu</a:t>
                </a:r>
              </a:p>
              <a:p>
                <a:r>
                  <a:rPr lang="id-ID" sz="2400" dirty="0" err="1"/>
                  <a:t>JournalNode</a:t>
                </a:r>
                <a:r>
                  <a:rPr lang="id-ID" sz="2400" dirty="0"/>
                  <a:t>, minimal 3 atau ganjil</a:t>
                </a:r>
                <a:br>
                  <a:rPr lang="id-ID" sz="2400" dirty="0"/>
                </a:br>
                <a:r>
                  <a:rPr lang="id-ID" sz="2400" dirty="0"/>
                  <a:t>Menentukan </a:t>
                </a:r>
                <a:r>
                  <a:rPr lang="id-ID" sz="2400" dirty="0" err="1"/>
                  <a:t>NameNode</a:t>
                </a:r>
                <a:r>
                  <a:rPr lang="id-ID" sz="2400" dirty="0"/>
                  <a:t> aktif</a:t>
                </a:r>
              </a:p>
              <a:p>
                <a:r>
                  <a:rPr lang="id-ID" sz="2400" dirty="0"/>
                  <a:t>Jika </a:t>
                </a:r>
                <a:r>
                  <a:rPr lang="id-ID" sz="2400" dirty="0" err="1"/>
                  <a:t>NameNode</a:t>
                </a:r>
                <a:r>
                  <a:rPr lang="id-ID" sz="2400" dirty="0"/>
                  <a:t> aktif gagal/</a:t>
                </a:r>
                <a:r>
                  <a:rPr lang="id-ID" sz="2400" dirty="0" err="1"/>
                  <a:t>down</a:t>
                </a:r>
                <a:r>
                  <a:rPr lang="id-ID" sz="2400" dirty="0"/>
                  <a:t>, </a:t>
                </a:r>
                <a:r>
                  <a:rPr lang="id-ID" sz="2400" dirty="0" err="1"/>
                  <a:t>NameNode</a:t>
                </a:r>
                <a:r>
                  <a:rPr lang="id-ID" sz="2400" dirty="0"/>
                  <a:t> </a:t>
                </a:r>
                <a:r>
                  <a:rPr lang="id-ID" sz="2400" dirty="0" err="1"/>
                  <a:t>standby</a:t>
                </a:r>
                <a:r>
                  <a:rPr lang="id-ID" sz="2400" dirty="0"/>
                  <a:t> </a:t>
                </a:r>
                <a14:m>
                  <m:oMath xmlns:m="http://schemas.openxmlformats.org/officeDocument/2006/math">
                    <m:r>
                      <a:rPr lang="id-ID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d-ID" sz="2400" dirty="0"/>
                  <a:t> ambil alih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A9E876-069D-46C2-9688-83D571F983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1" t="-196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03945-FB16-4FBF-91D5-207CC1760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752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1D9DB-134D-42DB-9A09-4025DE5C2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Hadoop</a:t>
            </a:r>
            <a:r>
              <a:rPr lang="id-ID" dirty="0"/>
              <a:t> </a:t>
            </a:r>
            <a:r>
              <a:rPr lang="id-ID" dirty="0" err="1"/>
              <a:t>High</a:t>
            </a:r>
            <a:r>
              <a:rPr lang="id-ID" dirty="0"/>
              <a:t> </a:t>
            </a:r>
            <a:r>
              <a:rPr lang="id-ID" dirty="0" err="1"/>
              <a:t>Availability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29235-9C0E-4098-97EA-E8327D5A9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5C85B-041D-4410-828B-2E2051651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44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5856B9-0C68-41E9-BF10-1DFFDBB6D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25625"/>
            <a:ext cx="8515350" cy="440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5911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EECB3-53C4-4C06-A6F1-2D5E6A4A9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NameNode</a:t>
            </a:r>
            <a:r>
              <a:rPr lang="id-ID" dirty="0"/>
              <a:t> </a:t>
            </a:r>
            <a:r>
              <a:rPr lang="id-ID" dirty="0" err="1"/>
              <a:t>Memory</a:t>
            </a:r>
            <a:r>
              <a:rPr lang="id-ID" dirty="0"/>
              <a:t> </a:t>
            </a:r>
            <a:r>
              <a:rPr lang="id-ID" dirty="0" err="1"/>
              <a:t>Limitation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B1C81B-CD0A-4121-A9FF-94752BEA72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d-ID" sz="2400" dirty="0" err="1"/>
                  <a:t>NameNode</a:t>
                </a:r>
                <a:r>
                  <a:rPr lang="id-ID" sz="2400" dirty="0"/>
                  <a:t> butuh banyak RAM untuk </a:t>
                </a:r>
                <a:r>
                  <a:rPr lang="id-ID" sz="2400" dirty="0" err="1"/>
                  <a:t>metadata</a:t>
                </a:r>
                <a:r>
                  <a:rPr lang="id-ID" sz="2400" dirty="0"/>
                  <a:t> semua data pada tiap </a:t>
                </a:r>
                <a:r>
                  <a:rPr lang="id-ID" sz="2400" dirty="0" err="1"/>
                  <a:t>cluster</a:t>
                </a:r>
                <a:endParaRPr lang="id-ID" sz="2400" dirty="0"/>
              </a:p>
              <a:p>
                <a:r>
                  <a:rPr lang="id-ID" sz="2400" dirty="0"/>
                  <a:t>Terbatas </a:t>
                </a:r>
                <a14:m>
                  <m:oMath xmlns:m="http://schemas.openxmlformats.org/officeDocument/2006/math">
                    <m:r>
                      <a:rPr lang="id-ID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id-ID" sz="2400" dirty="0"/>
                  <a:t> model </a:t>
                </a:r>
                <a:r>
                  <a:rPr lang="id-ID" sz="2400" dirty="0" err="1"/>
                  <a:t>vertical</a:t>
                </a:r>
                <a:r>
                  <a:rPr lang="id-ID" sz="2400" dirty="0"/>
                  <a:t> </a:t>
                </a:r>
                <a:r>
                  <a:rPr lang="id-ID" sz="2400" dirty="0" err="1"/>
                  <a:t>growth</a:t>
                </a:r>
                <a:endParaRPr lang="id-ID" sz="2400" dirty="0"/>
              </a:p>
              <a:p>
                <a:r>
                  <a:rPr lang="id-ID" sz="2400" dirty="0" err="1"/>
                  <a:t>Hadoop</a:t>
                </a:r>
                <a:r>
                  <a:rPr lang="id-ID" sz="2400" dirty="0"/>
                  <a:t> </a:t>
                </a:r>
                <a:r>
                  <a:rPr lang="id-ID" sz="2400" dirty="0" err="1"/>
                  <a:t>Federation</a:t>
                </a:r>
                <a:r>
                  <a:rPr lang="id-ID" sz="2400" dirty="0"/>
                  <a:t> </a:t>
                </a:r>
                <a14:m>
                  <m:oMath xmlns:m="http://schemas.openxmlformats.org/officeDocument/2006/math">
                    <m:r>
                      <a:rPr lang="id-ID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d-ID" sz="2400" dirty="0"/>
                  <a:t> memperbolehkan model horizontal </a:t>
                </a:r>
                <a14:m>
                  <m:oMath xmlns:m="http://schemas.openxmlformats.org/officeDocument/2006/math">
                    <m:r>
                      <a:rPr lang="id-ID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d-ID" sz="2400" dirty="0"/>
                  <a:t> memanfaatkan beberapa </a:t>
                </a:r>
                <a:r>
                  <a:rPr lang="id-ID" sz="2400" dirty="0" err="1"/>
                  <a:t>NameNode</a:t>
                </a:r>
                <a:r>
                  <a:rPr lang="id-ID" sz="2400" dirty="0"/>
                  <a:t> </a:t>
                </a:r>
                <a14:m>
                  <m:oMath xmlns:m="http://schemas.openxmlformats.org/officeDocument/2006/math">
                    <m:r>
                      <a:rPr lang="id-ID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id-ID" sz="2400" dirty="0"/>
                  <a:t> bekerja secara independen, berbagi semua </a:t>
                </a:r>
                <a:r>
                  <a:rPr lang="id-ID" sz="2400" dirty="0" err="1"/>
                  <a:t>DataNode</a:t>
                </a:r>
                <a:endParaRPr lang="id-ID" sz="2400" dirty="0"/>
              </a:p>
              <a:p>
                <a:r>
                  <a:rPr lang="id-ID" sz="2400" dirty="0"/>
                  <a:t>Tiap </a:t>
                </a:r>
                <a:r>
                  <a:rPr lang="id-ID" sz="2400" dirty="0" err="1"/>
                  <a:t>NameNode</a:t>
                </a:r>
                <a:r>
                  <a:rPr lang="id-ID" sz="2400" dirty="0"/>
                  <a:t> punya </a:t>
                </a:r>
                <a:r>
                  <a:rPr lang="id-ID" sz="2400" dirty="0" err="1"/>
                  <a:t>namespace</a:t>
                </a:r>
                <a:r>
                  <a:rPr lang="id-ID" sz="2400" dirty="0"/>
                  <a:t> masing-masing, </a:t>
                </a:r>
                <a:r>
                  <a:rPr lang="id-ID" sz="2400" dirty="0" err="1"/>
                  <a:t>file</a:t>
                </a:r>
                <a:r>
                  <a:rPr lang="id-ID" sz="2400" dirty="0"/>
                  <a:t> sesuai </a:t>
                </a:r>
                <a:r>
                  <a:rPr lang="id-ID" sz="2400" dirty="0" err="1"/>
                  <a:t>namespace</a:t>
                </a:r>
                <a:endParaRPr lang="id-ID" sz="2400" dirty="0"/>
              </a:p>
              <a:p>
                <a:endParaRPr lang="id-ID" dirty="0"/>
              </a:p>
              <a:p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B1C81B-CD0A-4121-A9FF-94752BEA72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1" t="-196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4C753F-3305-43EB-B31F-234E8792B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006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45DC7-C64D-449A-81E7-C4F5E1DB9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B013D-4AC7-4A79-96BD-23F6B1D01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46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4F30175-9B4A-400F-9706-EC32D2E5D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E7DE96-20AF-47A5-8D53-497CFA815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918" y="908852"/>
            <a:ext cx="7573432" cy="5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8309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079BA-088E-4579-B03D-8CBCF71CA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Topology</a:t>
            </a:r>
            <a:r>
              <a:rPr lang="id-ID" dirty="0"/>
              <a:t> </a:t>
            </a:r>
            <a:r>
              <a:rPr lang="id-ID" dirty="0" err="1"/>
              <a:t>Awareness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9859D3-5041-4953-8FD1-B872901841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d-ID" sz="2400" dirty="0" err="1"/>
                  <a:t>Hadoop</a:t>
                </a:r>
                <a:r>
                  <a:rPr lang="id-ID" sz="2400" dirty="0"/>
                  <a:t> </a:t>
                </a:r>
                <a:r>
                  <a:rPr lang="id-ID" sz="2400" dirty="0" err="1"/>
                  <a:t>aware</a:t>
                </a:r>
                <a:r>
                  <a:rPr lang="id-ID" sz="2400" dirty="0"/>
                  <a:t> akan topologi jaringan</a:t>
                </a:r>
              </a:p>
              <a:p>
                <a:r>
                  <a:rPr lang="id-ID" sz="2400" dirty="0"/>
                  <a:t>Menempatkan </a:t>
                </a:r>
                <a:r>
                  <a:rPr lang="id-ID" sz="2400" dirty="0" err="1"/>
                  <a:t>task</a:t>
                </a:r>
                <a:r>
                  <a:rPr lang="id-ID" sz="2400" dirty="0"/>
                  <a:t> sedekat mungkin dengan data </a:t>
                </a:r>
                <a14:m>
                  <m:oMath xmlns:m="http://schemas.openxmlformats.org/officeDocument/2006/math">
                    <m:r>
                      <a:rPr lang="id-ID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d-ID" sz="2400" dirty="0"/>
                  <a:t> </a:t>
                </a:r>
                <a:r>
                  <a:rPr lang="id-ID" sz="2400" dirty="0" err="1"/>
                  <a:t>max</a:t>
                </a:r>
                <a:r>
                  <a:rPr lang="id-ID" sz="2400" dirty="0"/>
                  <a:t> </a:t>
                </a:r>
                <a:r>
                  <a:rPr lang="id-ID" sz="2400" dirty="0" err="1"/>
                  <a:t>bandwidth</a:t>
                </a:r>
                <a:endParaRPr lang="id-ID" sz="2400" dirty="0"/>
              </a:p>
              <a:p>
                <a:r>
                  <a:rPr lang="id-ID" sz="2400" dirty="0"/>
                  <a:t>Ketika menentukan </a:t>
                </a:r>
                <a:r>
                  <a:rPr lang="id-ID" sz="2400" dirty="0" err="1"/>
                  <a:t>TaskTracer</a:t>
                </a:r>
                <a:r>
                  <a:rPr lang="id-ID" sz="2400" dirty="0"/>
                  <a:t> yang akan menerima </a:t>
                </a:r>
                <a:r>
                  <a:rPr lang="id-ID" sz="2400" dirty="0" err="1"/>
                  <a:t>MapTask</a:t>
                </a:r>
                <a:r>
                  <a:rPr lang="id-ID" sz="2400" dirty="0"/>
                  <a:t> untuk membaca data,</a:t>
                </a:r>
              </a:p>
              <a:p>
                <a:pPr marL="450850">
                  <a:buFont typeface="Wingdings" panose="05000000000000000000" pitchFamily="2" charset="2"/>
                  <a:buChar char="Ø"/>
                </a:pPr>
                <a:r>
                  <a:rPr lang="id-ID" sz="2400" dirty="0"/>
                  <a:t>Opsi terbaik, pilih </a:t>
                </a:r>
                <a:r>
                  <a:rPr lang="id-ID" sz="2400" dirty="0" err="1"/>
                  <a:t>TaskTracer</a:t>
                </a:r>
                <a:r>
                  <a:rPr lang="id-ID" sz="2400" dirty="0"/>
                  <a:t> pada </a:t>
                </a:r>
                <a:r>
                  <a:rPr lang="id-ID" sz="2400" dirty="0" err="1"/>
                  <a:t>node</a:t>
                </a:r>
                <a:r>
                  <a:rPr lang="id-ID" sz="2400" dirty="0"/>
                  <a:t> sama</a:t>
                </a:r>
              </a:p>
              <a:p>
                <a:pPr marL="450850">
                  <a:buFont typeface="Wingdings" panose="05000000000000000000" pitchFamily="2" charset="2"/>
                  <a:buChar char="Ø"/>
                </a:pPr>
                <a:r>
                  <a:rPr lang="id-ID" sz="2400" dirty="0"/>
                  <a:t>Jika tidak bisa, pilih pada </a:t>
                </a:r>
                <a:r>
                  <a:rPr lang="id-ID" sz="2400" dirty="0" err="1"/>
                  <a:t>node</a:t>
                </a:r>
                <a:r>
                  <a:rPr lang="id-ID" sz="2400" dirty="0"/>
                  <a:t> lain di rak yang sama</a:t>
                </a:r>
              </a:p>
              <a:p>
                <a:pPr marL="450850">
                  <a:buFont typeface="Wingdings" panose="05000000000000000000" pitchFamily="2" charset="2"/>
                  <a:buChar char="Ø"/>
                </a:pPr>
                <a:r>
                  <a:rPr lang="id-ID" sz="2400" dirty="0"/>
                  <a:t>Opsi terburuk, diproses oleh </a:t>
                </a:r>
                <a:r>
                  <a:rPr lang="id-ID" sz="2400" dirty="0" err="1"/>
                  <a:t>node</a:t>
                </a:r>
                <a:r>
                  <a:rPr lang="id-ID" sz="2400" dirty="0"/>
                  <a:t> di rak berbeda</a:t>
                </a:r>
              </a:p>
              <a:p>
                <a:pPr marL="263525" indent="-263525"/>
                <a:r>
                  <a:rPr lang="id-ID" sz="2400" dirty="0"/>
                  <a:t>Ketika </a:t>
                </a:r>
                <a:r>
                  <a:rPr lang="id-ID" sz="2400" dirty="0" err="1"/>
                  <a:t>rack-awareness</a:t>
                </a:r>
                <a:r>
                  <a:rPr lang="id-ID" sz="2400" dirty="0"/>
                  <a:t> menyala pada cluster </a:t>
                </a:r>
                <a14:m>
                  <m:oMath xmlns:m="http://schemas.openxmlformats.org/officeDocument/2006/math">
                    <m:r>
                      <a:rPr lang="id-ID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d-ID" sz="2400" dirty="0"/>
                  <a:t> </a:t>
                </a:r>
                <a:r>
                  <a:rPr lang="id-ID" sz="2400" dirty="0" err="1"/>
                  <a:t>Hadoop</a:t>
                </a:r>
                <a:r>
                  <a:rPr lang="id-ID" sz="2400" dirty="0"/>
                  <a:t> akan selalu memilih </a:t>
                </a:r>
                <a:r>
                  <a:rPr lang="id-ID" sz="2400" dirty="0" err="1"/>
                  <a:t>node</a:t>
                </a:r>
                <a:r>
                  <a:rPr lang="id-ID" sz="2400" dirty="0"/>
                  <a:t> </a:t>
                </a:r>
                <a:r>
                  <a:rPr lang="id-ID" sz="2400" dirty="0" err="1"/>
                  <a:t>bandwidth</a:t>
                </a:r>
                <a:r>
                  <a:rPr lang="id-ID" sz="2400" dirty="0"/>
                  <a:t> tertinggi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9859D3-5041-4953-8FD1-B872901841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1" t="-196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38E2F-DCAB-4DEB-9ACE-F9EE1C18B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829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E6CE1-41D8-4D04-9199-27DE86F28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94285-9F25-4A60-A773-118F8AB8D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BBD97-5E55-4EB4-B521-C3397F233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48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EDAB5A-8E01-436D-932B-79C30EE46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811" y="1825625"/>
            <a:ext cx="6106377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0707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25F2F-8539-4251-AEE7-C853FBEBA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Replikasi HDFS (1)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53E09-EAAC-4D85-A1C6-024BCCED0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C7FFE-03AA-4F07-80EE-187C9C49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49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1ED471-60EF-41D6-ABAB-A0D33542F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822" y="1825625"/>
            <a:ext cx="7036355" cy="453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96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825EC2-3774-4E89-AC09-77268F102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5400" dirty="0"/>
              <a:t>Pengenalan pada </a:t>
            </a:r>
            <a:r>
              <a:rPr lang="id-ID" sz="5400" dirty="0" err="1"/>
              <a:t>Hadoop</a:t>
            </a:r>
            <a:endParaRPr lang="en-ID" sz="5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556F0C-965F-49CD-8EA7-DCB02E8587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Big Data</a:t>
            </a:r>
          </a:p>
          <a:p>
            <a:r>
              <a:rPr lang="id-ID" dirty="0" err="1"/>
              <a:t>Hadoop</a:t>
            </a:r>
            <a:endParaRPr lang="id-ID" dirty="0"/>
          </a:p>
          <a:p>
            <a:endParaRPr lang="id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CA8A5-C476-4049-9C38-A265DDB4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843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B4F35-9807-4EBF-B73E-010903BF4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Replikasi HDFS (2)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B7C6B6-710C-4EC6-854E-0E685FFFB3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d-ID" sz="2400" dirty="0" err="1"/>
                  <a:t>Client</a:t>
                </a:r>
                <a:r>
                  <a:rPr lang="id-ID" sz="2400" dirty="0"/>
                  <a:t> </a:t>
                </a:r>
                <a:r>
                  <a:rPr lang="id-ID" sz="2400" dirty="0" err="1"/>
                  <a:t>request</a:t>
                </a:r>
                <a:r>
                  <a:rPr lang="id-ID" sz="2400" dirty="0"/>
                  <a:t> “</a:t>
                </a:r>
                <a:r>
                  <a:rPr lang="id-ID" sz="2400" dirty="0" err="1"/>
                  <a:t>create</a:t>
                </a:r>
                <a:r>
                  <a:rPr lang="id-ID" sz="2400" dirty="0"/>
                  <a:t>” </a:t>
                </a:r>
                <a14:m>
                  <m:oMath xmlns:m="http://schemas.openxmlformats.org/officeDocument/2006/math">
                    <m:r>
                      <a:rPr lang="id-ID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d-ID" sz="2400" dirty="0"/>
                  <a:t> NameNode</a:t>
                </a:r>
              </a:p>
              <a:p>
                <a:r>
                  <a:rPr lang="id-ID" sz="2400" dirty="0" err="1"/>
                  <a:t>NameNode</a:t>
                </a:r>
                <a:r>
                  <a:rPr lang="id-ID" sz="2400" dirty="0"/>
                  <a:t> cek </a:t>
                </a:r>
                <a:r>
                  <a:rPr lang="id-ID" sz="2400" dirty="0" err="1"/>
                  <a:t>eksis</a:t>
                </a:r>
                <a:r>
                  <a:rPr lang="id-ID" sz="2400" dirty="0"/>
                  <a:t>? Jika tidak, </a:t>
                </a:r>
                <a14:m>
                  <m:oMath xmlns:m="http://schemas.openxmlformats.org/officeDocument/2006/math">
                    <m:r>
                      <a:rPr lang="id-ID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d-ID" sz="2400" dirty="0"/>
                  <a:t> </a:t>
                </a:r>
                <a:r>
                  <a:rPr lang="id-ID" sz="2400" dirty="0" err="1"/>
                  <a:t>client</a:t>
                </a:r>
                <a:r>
                  <a:rPr lang="id-ID" sz="2400" dirty="0"/>
                  <a:t> </a:t>
                </a:r>
                <a:r>
                  <a:rPr lang="id-ID" sz="2400" dirty="0" err="1"/>
                  <a:t>permitted</a:t>
                </a:r>
                <a:r>
                  <a:rPr lang="id-ID" sz="2400" dirty="0"/>
                  <a:t> </a:t>
                </a:r>
                <a:r>
                  <a:rPr lang="id-ID" sz="2400" dirty="0" err="1"/>
                  <a:t>write</a:t>
                </a:r>
                <a:r>
                  <a:rPr lang="id-ID" sz="2400" dirty="0"/>
                  <a:t> </a:t>
                </a:r>
                <a:r>
                  <a:rPr lang="id-ID" sz="2400" dirty="0" err="1"/>
                  <a:t>file</a:t>
                </a:r>
                <a:endParaRPr lang="id-ID" sz="2400" dirty="0"/>
              </a:p>
              <a:p>
                <a:r>
                  <a:rPr lang="id-ID" sz="2400" dirty="0" err="1"/>
                  <a:t>NameNode</a:t>
                </a:r>
                <a:r>
                  <a:rPr lang="id-ID" sz="2400" dirty="0"/>
                  <a:t> menentukan lokasi </a:t>
                </a:r>
                <a:r>
                  <a:rPr lang="id-ID" sz="2400" dirty="0" err="1"/>
                  <a:t>block</a:t>
                </a:r>
                <a:r>
                  <a:rPr lang="id-ID" sz="2400" dirty="0"/>
                  <a:t> pertama </a:t>
                </a:r>
                <a:r>
                  <a:rPr lang="id-ID" sz="2400" dirty="0" err="1"/>
                  <a:t>DataNode</a:t>
                </a:r>
                <a:endParaRPr lang="id-ID" sz="2400" dirty="0"/>
              </a:p>
              <a:p>
                <a:r>
                  <a:rPr lang="id-ID" sz="2400" dirty="0"/>
                  <a:t>Jika </a:t>
                </a:r>
                <a:r>
                  <a:rPr lang="id-ID" sz="2400" dirty="0" err="1"/>
                  <a:t>client</a:t>
                </a:r>
                <a:r>
                  <a:rPr lang="id-ID" sz="2400" dirty="0"/>
                  <a:t> = @</a:t>
                </a:r>
                <a:r>
                  <a:rPr lang="id-ID" sz="2400" dirty="0" err="1"/>
                  <a:t>DataNode</a:t>
                </a:r>
                <a:r>
                  <a:rPr lang="id-ID" sz="2400" dirty="0"/>
                  <a:t> </a:t>
                </a:r>
                <a14:m>
                  <m:oMath xmlns:m="http://schemas.openxmlformats.org/officeDocument/2006/math">
                    <m:r>
                      <a:rPr lang="id-ID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d-ID" sz="2400" dirty="0"/>
                  <a:t> pilih </a:t>
                </a:r>
                <a:r>
                  <a:rPr lang="id-ID" sz="2400" dirty="0" err="1"/>
                  <a:t>DataNote</a:t>
                </a:r>
                <a:r>
                  <a:rPr lang="id-ID" sz="2400" dirty="0"/>
                  <a:t> tersebut</a:t>
                </a:r>
                <a:br>
                  <a:rPr lang="id-ID" sz="2400" dirty="0"/>
                </a:br>
                <a:r>
                  <a:rPr lang="id-ID" sz="2400" dirty="0"/>
                  <a:t>Jika tidak, pilih </a:t>
                </a:r>
                <a:r>
                  <a:rPr lang="id-ID" sz="2400" dirty="0" err="1"/>
                  <a:t>DataNode</a:t>
                </a:r>
                <a:r>
                  <a:rPr lang="id-ID" sz="2400" dirty="0"/>
                  <a:t> </a:t>
                </a:r>
                <a:r>
                  <a:rPr lang="id-ID" sz="2400" dirty="0" err="1"/>
                  <a:t>random</a:t>
                </a:r>
                <a:endParaRPr lang="id-ID" sz="2400" dirty="0"/>
              </a:p>
              <a:p>
                <a:r>
                  <a:rPr lang="id-ID" sz="2400" dirty="0" err="1"/>
                  <a:t>Default</a:t>
                </a:r>
                <a:r>
                  <a:rPr lang="id-ID" sz="2400" dirty="0"/>
                  <a:t>, data </a:t>
                </a:r>
                <a:r>
                  <a:rPr lang="id-ID" sz="2400" dirty="0" err="1"/>
                  <a:t>direplikasi</a:t>
                </a:r>
                <a:r>
                  <a:rPr lang="id-ID" sz="2400" dirty="0"/>
                  <a:t> ke 2 tempat lain di </a:t>
                </a:r>
                <a:r>
                  <a:rPr lang="id-ID" sz="2400" dirty="0" err="1"/>
                  <a:t>cluster</a:t>
                </a:r>
                <a:endParaRPr lang="id-ID" sz="2400" dirty="0"/>
              </a:p>
              <a:p>
                <a:r>
                  <a:rPr lang="id-ID" sz="2400" dirty="0" err="1"/>
                  <a:t>Pipeline</a:t>
                </a:r>
                <a:r>
                  <a:rPr lang="id-ID" sz="2400" dirty="0"/>
                  <a:t> terbentuk ke tiga </a:t>
                </a:r>
                <a:r>
                  <a:rPr lang="id-ID" sz="2400" dirty="0" err="1"/>
                  <a:t>DataNode</a:t>
                </a:r>
                <a:endParaRPr lang="id-ID" sz="2400" dirty="0"/>
              </a:p>
              <a:p>
                <a:r>
                  <a:rPr lang="id-ID" sz="2400" dirty="0" err="1"/>
                  <a:t>DataNode</a:t>
                </a:r>
                <a:r>
                  <a:rPr lang="id-ID" sz="2400" dirty="0"/>
                  <a:t> kedua </a:t>
                </a:r>
                <a14:m>
                  <m:oMath xmlns:m="http://schemas.openxmlformats.org/officeDocument/2006/math">
                    <m:r>
                      <a:rPr lang="id-ID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d-ID" sz="2400" dirty="0"/>
                  <a:t> </a:t>
                </a:r>
                <a:r>
                  <a:rPr lang="id-ID" sz="2400" dirty="0" err="1"/>
                  <a:t>random</a:t>
                </a:r>
                <a:r>
                  <a:rPr lang="id-ID" sz="2400" dirty="0"/>
                  <a:t> di rak yang berbeda (</a:t>
                </a:r>
                <a:r>
                  <a:rPr lang="id-ID" sz="2400" dirty="0" err="1"/>
                  <a:t>redundancy</a:t>
                </a:r>
                <a:r>
                  <a:rPr lang="id-ID" sz="2400" dirty="0"/>
                  <a:t>)</a:t>
                </a:r>
              </a:p>
              <a:p>
                <a:r>
                  <a:rPr lang="id-ID" sz="2400" dirty="0" err="1"/>
                  <a:t>DataNode</a:t>
                </a:r>
                <a:r>
                  <a:rPr lang="id-ID" sz="2400" dirty="0"/>
                  <a:t> ketiga </a:t>
                </a:r>
                <a14:m>
                  <m:oMath xmlns:m="http://schemas.openxmlformats.org/officeDocument/2006/math">
                    <m:r>
                      <a:rPr lang="id-ID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d-ID" sz="2400" dirty="0"/>
                  <a:t> </a:t>
                </a:r>
                <a:r>
                  <a:rPr lang="id-ID" sz="2400" dirty="0" err="1"/>
                  <a:t>random</a:t>
                </a:r>
                <a:r>
                  <a:rPr lang="id-ID" sz="2400" dirty="0"/>
                  <a:t> di rak yang sama </a:t>
                </a:r>
                <a:r>
                  <a:rPr lang="id-ID" sz="2400" dirty="0" err="1"/>
                  <a:t>DataNode</a:t>
                </a:r>
                <a:r>
                  <a:rPr lang="id-ID" sz="2400" dirty="0"/>
                  <a:t> kedua, </a:t>
                </a:r>
                <a:r>
                  <a:rPr lang="id-ID" sz="2400" dirty="0" err="1"/>
                  <a:t>node</a:t>
                </a:r>
                <a:r>
                  <a:rPr lang="id-ID" sz="2400" dirty="0"/>
                  <a:t> berbeda</a:t>
                </a:r>
                <a:endParaRPr lang="en-ID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B7C6B6-710C-4EC6-854E-0E685FFFB3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1" t="-1961" b="-140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A4880A-F947-421B-AAE3-A7BA2BD8C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213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7836E-FB76-497C-BA29-D27DA7E43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Replikasi HDFS (3)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751F09-894F-45D2-8D76-CFC8ACDF98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d-ID" dirty="0"/>
                  <a:t>Data disalurkan dari </a:t>
                </a:r>
                <a:r>
                  <a:rPr lang="id-ID" dirty="0" err="1"/>
                  <a:t>DataNode</a:t>
                </a:r>
                <a:r>
                  <a:rPr lang="id-ID" dirty="0"/>
                  <a:t> 2 ke 3</a:t>
                </a:r>
              </a:p>
              <a:p>
                <a:r>
                  <a:rPr lang="id-ID" dirty="0"/>
                  <a:t>Untuk menjamin </a:t>
                </a:r>
                <a:r>
                  <a:rPr lang="id-ID" dirty="0" err="1"/>
                  <a:t>write</a:t>
                </a:r>
                <a:r>
                  <a:rPr lang="id-ID" dirty="0"/>
                  <a:t> sukses, ACK dikirim dari 3 ke 2, dari 2 ke 1, dan dari 1 ke </a:t>
                </a:r>
                <a:r>
                  <a:rPr lang="id-ID" dirty="0" err="1"/>
                  <a:t>client</a:t>
                </a:r>
                <a:r>
                  <a:rPr lang="id-ID" dirty="0"/>
                  <a:t> &lt;</a:t>
                </a:r>
                <a:r>
                  <a:rPr lang="id-ID" dirty="0" err="1"/>
                  <a:t>notify</a:t>
                </a:r>
                <a:r>
                  <a:rPr lang="id-ID" dirty="0"/>
                  <a:t> </a:t>
                </a:r>
                <a:r>
                  <a:rPr lang="id-ID" dirty="0" err="1"/>
                  <a:t>NameNode</a:t>
                </a:r>
                <a:r>
                  <a:rPr lang="id-ID" dirty="0"/>
                  <a:t>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d-ID" dirty="0"/>
                  <a:t> proses </a:t>
                </a:r>
                <a:r>
                  <a:rPr lang="id-ID" dirty="0" err="1"/>
                  <a:t>write</a:t>
                </a:r>
                <a:r>
                  <a:rPr lang="id-ID" dirty="0"/>
                  <a:t> selesai&gt;</a:t>
                </a:r>
              </a:p>
              <a:p>
                <a:r>
                  <a:rPr lang="id-ID" dirty="0" err="1"/>
                  <a:t>NameNode</a:t>
                </a:r>
                <a:r>
                  <a:rPr lang="id-ID" dirty="0"/>
                  <a:t> mengecek </a:t>
                </a:r>
                <a:r>
                  <a:rPr lang="id-ID" dirty="0" err="1"/>
                  <a:t>block</a:t>
                </a:r>
                <a:r>
                  <a:rPr lang="id-ID" dirty="0"/>
                  <a:t>, setidaknya </a:t>
                </a:r>
                <a:r>
                  <a:rPr lang="id-ID" dirty="0" err="1"/>
                  <a:t>tereplikasi</a:t>
                </a:r>
                <a:r>
                  <a:rPr lang="id-ID" dirty="0"/>
                  <a:t> sebelum </a:t>
                </a:r>
                <a:r>
                  <a:rPr lang="id-ID" dirty="0" err="1"/>
                  <a:t>merespon</a:t>
                </a:r>
                <a:endParaRPr lang="id-ID" dirty="0"/>
              </a:p>
              <a:p>
                <a:r>
                  <a:rPr lang="id-ID" dirty="0"/>
                  <a:t>Proses replikasi terjadi pada setiap </a:t>
                </a:r>
                <a:r>
                  <a:rPr lang="id-ID" dirty="0" err="1"/>
                  <a:t>block</a:t>
                </a:r>
                <a:r>
                  <a:rPr lang="id-ID" dirty="0"/>
                  <a:t> </a:t>
                </a:r>
                <a:r>
                  <a:rPr lang="id-ID" dirty="0" err="1"/>
                  <a:t>file</a:t>
                </a:r>
                <a:endParaRPr lang="id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751F09-894F-45D2-8D76-CFC8ACDF98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8" t="-238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6F03D-D692-47FD-8E4C-06B0FB1C2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264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8EC437-6581-495B-8C27-8DCC5CBF8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HDFS </a:t>
            </a:r>
            <a:r>
              <a:rPr lang="id-ID" dirty="0" err="1"/>
              <a:t>Command</a:t>
            </a:r>
            <a:r>
              <a:rPr lang="id-ID" dirty="0"/>
              <a:t> Line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28525A-5AC2-4F04-ADC6-23F354C0A7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Memanggil HDFS </a:t>
            </a:r>
            <a:r>
              <a:rPr lang="id-ID" dirty="0" err="1"/>
              <a:t>shell</a:t>
            </a:r>
            <a:endParaRPr lang="id-ID" dirty="0"/>
          </a:p>
          <a:p>
            <a:r>
              <a:rPr lang="id-ID" dirty="0"/>
              <a:t>Daftar </a:t>
            </a:r>
            <a:r>
              <a:rPr lang="id-ID" dirty="0" err="1"/>
              <a:t>command</a:t>
            </a:r>
            <a:r>
              <a:rPr lang="id-ID" dirty="0"/>
              <a:t> HDFS</a:t>
            </a:r>
          </a:p>
          <a:p>
            <a:r>
              <a:rPr lang="id-ID" dirty="0"/>
              <a:t>Ambari </a:t>
            </a:r>
            <a:r>
              <a:rPr lang="id-ID" dirty="0" err="1"/>
              <a:t>console</a:t>
            </a:r>
            <a:endParaRPr lang="id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F66E6-CC03-41C0-B1A1-E7691675B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70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146C73E-0144-41CB-B9A9-05FCEF4E1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HDFS </a:t>
            </a:r>
            <a:r>
              <a:rPr lang="id-ID" dirty="0" err="1"/>
              <a:t>file</a:t>
            </a:r>
            <a:r>
              <a:rPr lang="id-ID" dirty="0"/>
              <a:t> </a:t>
            </a:r>
            <a:r>
              <a:rPr lang="id-ID" dirty="0" err="1"/>
              <a:t>command</a:t>
            </a:r>
            <a:r>
              <a:rPr lang="id-ID" dirty="0"/>
              <a:t> </a:t>
            </a:r>
            <a:r>
              <a:rPr lang="id-ID" dirty="0" err="1"/>
              <a:t>interface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A6E8946-B483-495C-95EE-0742D72ECB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8678188" cy="4750539"/>
              </a:xfrm>
            </p:spPr>
            <p:txBody>
              <a:bodyPr/>
              <a:lstStyle/>
              <a:p>
                <a:r>
                  <a:rPr lang="id-ID" sz="2400" dirty="0"/>
                  <a:t>Panggil </a:t>
                </a:r>
                <a:r>
                  <a:rPr lang="id-ID" sz="2400" dirty="0" err="1"/>
                  <a:t>FileSystem</a:t>
                </a:r>
                <a:r>
                  <a:rPr lang="id-ID" sz="2400" dirty="0"/>
                  <a:t> (FS) </a:t>
                </a:r>
                <a:r>
                  <a:rPr lang="id-ID" sz="2400" dirty="0" err="1"/>
                  <a:t>shell</a:t>
                </a:r>
                <a:br>
                  <a:rPr lang="id-ID" dirty="0"/>
                </a:br>
                <a:r>
                  <a:rPr lang="id-ID" sz="1800" dirty="0" err="1">
                    <a:latin typeface="Lucida Console" panose="020B0609040504020204" pitchFamily="49" charset="0"/>
                  </a:rPr>
                  <a:t>hdfs</a:t>
                </a:r>
                <a:r>
                  <a:rPr lang="id-ID" sz="1800" dirty="0">
                    <a:latin typeface="Lucida Console" panose="020B0609040504020204" pitchFamily="49" charset="0"/>
                  </a:rPr>
                  <a:t> </a:t>
                </a:r>
                <a:r>
                  <a:rPr lang="id-ID" sz="1800" dirty="0" err="1">
                    <a:latin typeface="Lucida Console" panose="020B0609040504020204" pitchFamily="49" charset="0"/>
                  </a:rPr>
                  <a:t>dfs</a:t>
                </a:r>
                <a:r>
                  <a:rPr lang="id-ID" sz="1800" dirty="0">
                    <a:latin typeface="Lucida Console" panose="020B0609040504020204" pitchFamily="49" charset="0"/>
                  </a:rPr>
                  <a:t> &lt;</a:t>
                </a:r>
                <a:r>
                  <a:rPr lang="id-ID" sz="1800" dirty="0" err="1">
                    <a:latin typeface="Lucida Console" panose="020B0609040504020204" pitchFamily="49" charset="0"/>
                  </a:rPr>
                  <a:t>args</a:t>
                </a:r>
                <a:r>
                  <a:rPr lang="id-ID" sz="1800" dirty="0">
                    <a:latin typeface="Lucida Console" panose="020B0609040504020204" pitchFamily="49" charset="0"/>
                  </a:rPr>
                  <a:t>&gt;</a:t>
                </a:r>
                <a:endParaRPr lang="id-ID" sz="1800" dirty="0"/>
              </a:p>
              <a:p>
                <a:r>
                  <a:rPr lang="id-ID" sz="2400" dirty="0"/>
                  <a:t>Contoh </a:t>
                </a:r>
                <a:r>
                  <a:rPr lang="id-ID" sz="2400" dirty="0" err="1"/>
                  <a:t>command</a:t>
                </a:r>
                <a:r>
                  <a:rPr lang="id-ID" sz="2400" dirty="0"/>
                  <a:t> daftar isi </a:t>
                </a:r>
                <a:r>
                  <a:rPr lang="id-ID" sz="2400" dirty="0" err="1"/>
                  <a:t>direktori</a:t>
                </a:r>
                <a:r>
                  <a:rPr lang="id-ID" sz="2400" dirty="0"/>
                  <a:t> saat ini di HDFS</a:t>
                </a:r>
                <a:br>
                  <a:rPr lang="id-ID" dirty="0"/>
                </a:br>
                <a:r>
                  <a:rPr lang="id-ID" sz="1800" dirty="0" err="1">
                    <a:latin typeface="Lucida Console" panose="020B0609040504020204" pitchFamily="49" charset="0"/>
                  </a:rPr>
                  <a:t>hdfs</a:t>
                </a:r>
                <a:r>
                  <a:rPr lang="id-ID" sz="1800" dirty="0">
                    <a:latin typeface="Lucida Console" panose="020B0609040504020204" pitchFamily="49" charset="0"/>
                  </a:rPr>
                  <a:t> </a:t>
                </a:r>
                <a:r>
                  <a:rPr lang="id-ID" sz="1800" dirty="0" err="1">
                    <a:latin typeface="Lucida Console" panose="020B0609040504020204" pitchFamily="49" charset="0"/>
                  </a:rPr>
                  <a:t>dfs</a:t>
                </a:r>
                <a:r>
                  <a:rPr lang="id-ID" sz="1800" dirty="0">
                    <a:latin typeface="Lucida Console" panose="020B0609040504020204" pitchFamily="49" charset="0"/>
                  </a:rPr>
                  <a:t> –</a:t>
                </a:r>
                <a:r>
                  <a:rPr lang="id-ID" sz="1800" dirty="0" err="1">
                    <a:latin typeface="Lucida Console" panose="020B0609040504020204" pitchFamily="49" charset="0"/>
                  </a:rPr>
                  <a:t>ls</a:t>
                </a:r>
                <a:endParaRPr lang="id-ID" sz="1800" dirty="0">
                  <a:latin typeface="Lucida Console" panose="020B0609040504020204" pitchFamily="49" charset="0"/>
                </a:endParaRPr>
              </a:p>
              <a:p>
                <a:r>
                  <a:rPr lang="id-ID" sz="2400" dirty="0"/>
                  <a:t>FS </a:t>
                </a:r>
                <a:r>
                  <a:rPr lang="id-ID" sz="2400" dirty="0" err="1"/>
                  <a:t>shell</a:t>
                </a:r>
                <a:r>
                  <a:rPr lang="id-ID" sz="2400" dirty="0"/>
                  <a:t> </a:t>
                </a:r>
                <a:r>
                  <a:rPr lang="id-ID" sz="2400" dirty="0" err="1"/>
                  <a:t>command</a:t>
                </a:r>
                <a:r>
                  <a:rPr lang="id-ID" sz="2400" dirty="0"/>
                  <a:t> </a:t>
                </a:r>
                <a:r>
                  <a:rPr lang="id-ID" sz="2400" dirty="0" err="1"/>
                  <a:t>path</a:t>
                </a:r>
                <a:r>
                  <a:rPr lang="id-ID" sz="2400" dirty="0"/>
                  <a:t> URI (Uniform Resource </a:t>
                </a:r>
                <a:r>
                  <a:rPr lang="id-ID" sz="2400" dirty="0" err="1"/>
                  <a:t>Identifier</a:t>
                </a:r>
                <a:r>
                  <a:rPr lang="id-ID" sz="2400" dirty="0"/>
                  <a:t>)</a:t>
                </a:r>
                <a:br>
                  <a:rPr lang="id-ID" sz="2400" dirty="0"/>
                </a:br>
                <a14:m>
                  <m:oMath xmlns:m="http://schemas.openxmlformats.org/officeDocument/2006/math">
                    <m:r>
                      <a:rPr lang="id-ID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id-ID" sz="2400" dirty="0"/>
                  <a:t> argumen</a:t>
                </a:r>
                <a:br>
                  <a:rPr lang="id-ID" sz="2400" dirty="0"/>
                </a:br>
                <a:r>
                  <a:rPr lang="id-ID" sz="1800" dirty="0">
                    <a:latin typeface="Lucida Console" panose="020B0609040504020204" pitchFamily="49" charset="0"/>
                  </a:rPr>
                  <a:t>scheme://authority/path</a:t>
                </a:r>
                <a:endParaRPr lang="id-ID" sz="2400" dirty="0">
                  <a:latin typeface="Lucida Console" panose="020B0609040504020204" pitchFamily="49" charset="0"/>
                </a:endParaRPr>
              </a:p>
              <a:p>
                <a:r>
                  <a:rPr lang="id-ID" sz="2400" dirty="0" err="1"/>
                  <a:t>Scheme</a:t>
                </a:r>
                <a:r>
                  <a:rPr lang="id-ID" sz="2400" dirty="0"/>
                  <a:t>: </a:t>
                </a:r>
                <a:r>
                  <a:rPr lang="id-ID" sz="2400" dirty="0" err="1"/>
                  <a:t>hdfs</a:t>
                </a:r>
                <a:r>
                  <a:rPr lang="id-ID" sz="2400" dirty="0"/>
                  <a:t> </a:t>
                </a:r>
                <a:r>
                  <a:rPr lang="id-ID" sz="2400" dirty="0" err="1">
                    <a:latin typeface="Lucida Console" panose="020B0609040504020204" pitchFamily="49" charset="0"/>
                  </a:rPr>
                  <a:t>hdfs</a:t>
                </a:r>
                <a:r>
                  <a:rPr lang="id-ID" sz="2400" dirty="0"/>
                  <a:t> , </a:t>
                </a:r>
                <a:r>
                  <a:rPr lang="id-ID" sz="2400" dirty="0" err="1"/>
                  <a:t>local</a:t>
                </a:r>
                <a:r>
                  <a:rPr lang="id-ID" sz="2400" dirty="0"/>
                  <a:t> </a:t>
                </a:r>
                <a:r>
                  <a:rPr lang="id-ID" sz="2400" dirty="0" err="1"/>
                  <a:t>filesystem</a:t>
                </a:r>
                <a:r>
                  <a:rPr lang="id-ID" sz="2400" dirty="0"/>
                  <a:t> </a:t>
                </a:r>
                <a:r>
                  <a:rPr lang="id-ID" sz="2400" dirty="0" err="1">
                    <a:latin typeface="Lucida Console" panose="020B0609040504020204" pitchFamily="49" charset="0"/>
                  </a:rPr>
                  <a:t>file</a:t>
                </a:r>
                <a:br>
                  <a:rPr lang="id-ID" sz="2400" dirty="0"/>
                </a:br>
                <a:r>
                  <a:rPr lang="id-ID" sz="1800" dirty="0" err="1">
                    <a:latin typeface="Lucida Console" panose="020B0609040504020204" pitchFamily="49" charset="0"/>
                  </a:rPr>
                  <a:t>hdfs</a:t>
                </a:r>
                <a:r>
                  <a:rPr lang="id-ID" sz="1800" dirty="0">
                    <a:latin typeface="Lucida Console" panose="020B0609040504020204" pitchFamily="49" charset="0"/>
                  </a:rPr>
                  <a:t> </a:t>
                </a:r>
                <a:r>
                  <a:rPr lang="id-ID" sz="1800" dirty="0" err="1">
                    <a:latin typeface="Lucida Console" panose="020B0609040504020204" pitchFamily="49" charset="0"/>
                  </a:rPr>
                  <a:t>dfs</a:t>
                </a:r>
                <a:r>
                  <a:rPr lang="id-ID" sz="1800" dirty="0">
                    <a:latin typeface="Lucida Console" panose="020B0609040504020204" pitchFamily="49" charset="0"/>
                  </a:rPr>
                  <a:t> –</a:t>
                </a:r>
                <a:r>
                  <a:rPr lang="id-ID" sz="1800" dirty="0" err="1">
                    <a:latin typeface="Lucida Console" panose="020B0609040504020204" pitchFamily="49" charset="0"/>
                  </a:rPr>
                  <a:t>cp</a:t>
                </a:r>
                <a:r>
                  <a:rPr lang="id-ID" sz="1800" dirty="0">
                    <a:latin typeface="Lucida Console" panose="020B0609040504020204" pitchFamily="49" charset="0"/>
                  </a:rPr>
                  <a:t> </a:t>
                </a:r>
                <a:r>
                  <a:rPr lang="id-ID" sz="2400" dirty="0">
                    <a:latin typeface="+mj-lt"/>
                  </a:rPr>
                  <a:t>(contoh </a:t>
                </a:r>
                <a:r>
                  <a:rPr lang="id-ID" sz="2400" dirty="0" err="1">
                    <a:latin typeface="+mj-lt"/>
                  </a:rPr>
                  <a:t>command</a:t>
                </a:r>
                <a:r>
                  <a:rPr lang="id-ID" sz="2400" dirty="0">
                    <a:latin typeface="+mj-lt"/>
                  </a:rPr>
                  <a:t> </a:t>
                </a:r>
                <a:r>
                  <a:rPr lang="id-ID" sz="2400" dirty="0" err="1">
                    <a:latin typeface="+mj-lt"/>
                  </a:rPr>
                  <a:t>copy</a:t>
                </a:r>
                <a:r>
                  <a:rPr lang="id-ID" sz="2400" dirty="0">
                    <a:latin typeface="+mj-lt"/>
                  </a:rPr>
                  <a:t> dari </a:t>
                </a:r>
                <a:r>
                  <a:rPr lang="id-ID" sz="2400" dirty="0" err="1">
                    <a:latin typeface="+mj-lt"/>
                  </a:rPr>
                  <a:t>file</a:t>
                </a:r>
                <a:r>
                  <a:rPr lang="id-ID" sz="2400" dirty="0">
                    <a:latin typeface="+mj-lt"/>
                  </a:rPr>
                  <a:t> ke HDFS)</a:t>
                </a:r>
                <a:br>
                  <a:rPr lang="id-ID" sz="1800" dirty="0">
                    <a:latin typeface="Lucida Console" panose="020B0609040504020204" pitchFamily="49" charset="0"/>
                  </a:rPr>
                </a:br>
                <a:r>
                  <a:rPr lang="id-ID" sz="1800" dirty="0">
                    <a:latin typeface="Lucida Console" panose="020B0609040504020204" pitchFamily="49" charset="0"/>
                  </a:rPr>
                  <a:t>	file:///sampleData/spark/myfile.txt	hdfs://rvm.svl.ibm.com:8020/user/spark/test/myfile.txt</a:t>
                </a:r>
              </a:p>
              <a:p>
                <a:r>
                  <a:rPr lang="id-ID" sz="2400" dirty="0" err="1">
                    <a:latin typeface="+mj-lt"/>
                  </a:rPr>
                  <a:t>Scheme</a:t>
                </a:r>
                <a:r>
                  <a:rPr lang="id-ID" sz="2400" dirty="0">
                    <a:latin typeface="+mj-lt"/>
                  </a:rPr>
                  <a:t> dan </a:t>
                </a:r>
                <a:r>
                  <a:rPr lang="id-ID" sz="2400" dirty="0" err="1">
                    <a:latin typeface="+mj-lt"/>
                  </a:rPr>
                  <a:t>authority</a:t>
                </a:r>
                <a:r>
                  <a:rPr lang="id-ID" sz="2400" dirty="0">
                    <a:latin typeface="+mj-lt"/>
                  </a:rPr>
                  <a:t> </a:t>
                </a:r>
                <a:r>
                  <a:rPr lang="id-ID" sz="2400" dirty="0" err="1">
                    <a:latin typeface="+mj-lt"/>
                  </a:rPr>
                  <a:t>optional</a:t>
                </a:r>
                <a:r>
                  <a:rPr lang="id-ID" sz="2400" dirty="0">
                    <a:latin typeface="+mj-lt"/>
                  </a:rPr>
                  <a:t>, </a:t>
                </a:r>
                <a:r>
                  <a:rPr lang="id-ID" sz="2400" dirty="0" err="1">
                    <a:latin typeface="+mj-lt"/>
                  </a:rPr>
                  <a:t>default</a:t>
                </a:r>
                <a:r>
                  <a:rPr lang="id-ID" sz="2400" dirty="0">
                    <a:latin typeface="+mj-lt"/>
                  </a:rPr>
                  <a:t> dari </a:t>
                </a:r>
                <a:r>
                  <a:rPr lang="id-ID" sz="2400" i="1" dirty="0">
                    <a:latin typeface="+mj-lt"/>
                  </a:rPr>
                  <a:t>core-site.xml</a:t>
                </a:r>
                <a:r>
                  <a:rPr lang="id-ID" sz="2400" dirty="0">
                    <a:latin typeface="+mj-lt"/>
                  </a:rPr>
                  <a:t> </a:t>
                </a:r>
                <a:r>
                  <a:rPr lang="id-ID" sz="2400" dirty="0" err="1">
                    <a:latin typeface="+mj-lt"/>
                  </a:rPr>
                  <a:t>conf</a:t>
                </a:r>
                <a:r>
                  <a:rPr lang="id-ID" sz="2400" dirty="0">
                    <a:latin typeface="+mj-lt"/>
                  </a:rPr>
                  <a:t> </a:t>
                </a:r>
                <a:r>
                  <a:rPr lang="id-ID" sz="2400" dirty="0" err="1">
                    <a:latin typeface="+mj-lt"/>
                  </a:rPr>
                  <a:t>file</a:t>
                </a:r>
                <a:endParaRPr lang="id-ID" sz="2400" dirty="0">
                  <a:latin typeface="+mj-lt"/>
                </a:endParaRPr>
              </a:p>
              <a:p>
                <a:r>
                  <a:rPr lang="id-ID" sz="2400" dirty="0">
                    <a:latin typeface="+mj-lt"/>
                  </a:rPr>
                  <a:t>Mayoritas </a:t>
                </a:r>
                <a:r>
                  <a:rPr lang="id-ID" sz="2400" dirty="0" err="1">
                    <a:latin typeface="+mj-lt"/>
                  </a:rPr>
                  <a:t>command</a:t>
                </a:r>
                <a:r>
                  <a:rPr lang="id-ID" sz="2400" dirty="0">
                    <a:latin typeface="+mj-lt"/>
                  </a:rPr>
                  <a:t> FS </a:t>
                </a:r>
                <a:r>
                  <a:rPr lang="id-ID" sz="2400" dirty="0" err="1">
                    <a:latin typeface="+mj-lt"/>
                  </a:rPr>
                  <a:t>shell</a:t>
                </a:r>
                <a:r>
                  <a:rPr lang="id-ID" sz="2400" dirty="0">
                    <a:latin typeface="+mj-lt"/>
                  </a:rPr>
                  <a:t> mirip </a:t>
                </a:r>
                <a:r>
                  <a:rPr lang="id-ID" sz="2400" dirty="0" err="1">
                    <a:latin typeface="+mj-lt"/>
                  </a:rPr>
                  <a:t>command</a:t>
                </a:r>
                <a:r>
                  <a:rPr lang="id-ID" sz="2400" dirty="0">
                    <a:latin typeface="+mj-lt"/>
                  </a:rPr>
                  <a:t> UNIX</a:t>
                </a:r>
              </a:p>
              <a:p>
                <a:endParaRPr lang="en-ID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A6E8946-B483-495C-95EE-0742D72ECB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8678188" cy="4750539"/>
              </a:xfrm>
              <a:blipFill>
                <a:blip r:embed="rId2"/>
                <a:stretch>
                  <a:fillRect l="-913" t="-179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C85276-9401-495E-9323-9973FD0A6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556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69B63-7C5E-48F4-91D7-EBA5F1AEB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HDFS </a:t>
            </a:r>
            <a:r>
              <a:rPr lang="id-ID" dirty="0" err="1"/>
              <a:t>file</a:t>
            </a:r>
            <a:r>
              <a:rPr lang="id-ID" dirty="0"/>
              <a:t> </a:t>
            </a:r>
            <a:r>
              <a:rPr lang="id-ID" dirty="0" err="1"/>
              <a:t>command</a:t>
            </a:r>
            <a:r>
              <a:rPr lang="id-ID" dirty="0"/>
              <a:t> </a:t>
            </a:r>
            <a:r>
              <a:rPr lang="id-ID" dirty="0" err="1"/>
              <a:t>interface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D8B13-9BA4-46A6-9597-9AFCFE29E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515350" cy="4725488"/>
          </a:xfrm>
        </p:spPr>
        <p:txBody>
          <a:bodyPr>
            <a:normAutofit/>
          </a:bodyPr>
          <a:lstStyle/>
          <a:p>
            <a:r>
              <a:rPr lang="id-ID" sz="2400" dirty="0">
                <a:latin typeface="+mj-lt"/>
              </a:rPr>
              <a:t>Meski bukan POSIX </a:t>
            </a:r>
            <a:r>
              <a:rPr lang="id-ID" sz="2400" dirty="0" err="1">
                <a:latin typeface="+mj-lt"/>
              </a:rPr>
              <a:t>compliant</a:t>
            </a:r>
            <a:r>
              <a:rPr lang="id-ID" sz="2400" dirty="0">
                <a:latin typeface="+mj-lt"/>
              </a:rPr>
              <a:t>, ada beberapa </a:t>
            </a:r>
            <a:r>
              <a:rPr lang="id-ID" sz="2400" dirty="0" err="1">
                <a:latin typeface="+mj-lt"/>
              </a:rPr>
              <a:t>command</a:t>
            </a:r>
            <a:r>
              <a:rPr lang="id-ID" sz="2400" dirty="0">
                <a:latin typeface="+mj-lt"/>
              </a:rPr>
              <a:t> seperti POSIX</a:t>
            </a:r>
            <a:br>
              <a:rPr lang="id-ID" sz="2400" dirty="0">
                <a:latin typeface="+mj-lt"/>
              </a:rPr>
            </a:br>
            <a:r>
              <a:rPr lang="id-ID" sz="1800" dirty="0">
                <a:latin typeface="Lucida Console" panose="020B0609040504020204" pitchFamily="49" charset="0"/>
              </a:rPr>
              <a:t>cat, </a:t>
            </a:r>
            <a:r>
              <a:rPr lang="id-ID" sz="1800" dirty="0" err="1">
                <a:latin typeface="Lucida Console" panose="020B0609040504020204" pitchFamily="49" charset="0"/>
              </a:rPr>
              <a:t>chgrp</a:t>
            </a:r>
            <a:r>
              <a:rPr lang="id-ID" sz="1800" dirty="0">
                <a:latin typeface="Lucida Console" panose="020B0609040504020204" pitchFamily="49" charset="0"/>
              </a:rPr>
              <a:t>, </a:t>
            </a:r>
            <a:r>
              <a:rPr lang="id-ID" sz="1800" dirty="0" err="1">
                <a:latin typeface="Lucida Console" panose="020B0609040504020204" pitchFamily="49" charset="0"/>
              </a:rPr>
              <a:t>chmod</a:t>
            </a:r>
            <a:r>
              <a:rPr lang="id-ID" sz="1800" dirty="0">
                <a:latin typeface="Lucida Console" panose="020B0609040504020204" pitchFamily="49" charset="0"/>
              </a:rPr>
              <a:t>, </a:t>
            </a:r>
            <a:r>
              <a:rPr lang="id-ID" sz="1800" dirty="0" err="1">
                <a:latin typeface="Lucida Console" panose="020B0609040504020204" pitchFamily="49" charset="0"/>
              </a:rPr>
              <a:t>chown</a:t>
            </a:r>
            <a:r>
              <a:rPr lang="id-ID" sz="1800" dirty="0">
                <a:latin typeface="Lucida Console" panose="020B0609040504020204" pitchFamily="49" charset="0"/>
              </a:rPr>
              <a:t>, </a:t>
            </a:r>
            <a:r>
              <a:rPr lang="id-ID" sz="1800" dirty="0" err="1">
                <a:latin typeface="Lucida Console" panose="020B0609040504020204" pitchFamily="49" charset="0"/>
              </a:rPr>
              <a:t>cp</a:t>
            </a:r>
            <a:r>
              <a:rPr lang="id-ID" sz="1800" dirty="0">
                <a:latin typeface="Lucida Console" panose="020B0609040504020204" pitchFamily="49" charset="0"/>
              </a:rPr>
              <a:t>, dua, </a:t>
            </a:r>
            <a:r>
              <a:rPr lang="id-ID" sz="1800" dirty="0" err="1">
                <a:latin typeface="Lucida Console" panose="020B0609040504020204" pitchFamily="49" charset="0"/>
              </a:rPr>
              <a:t>ls</a:t>
            </a:r>
            <a:r>
              <a:rPr lang="id-ID" sz="1800" dirty="0">
                <a:latin typeface="Lucida Console" panose="020B0609040504020204" pitchFamily="49" charset="0"/>
              </a:rPr>
              <a:t>, </a:t>
            </a:r>
            <a:r>
              <a:rPr lang="id-ID" sz="1800" dirty="0" err="1">
                <a:latin typeface="Lucida Console" panose="020B0609040504020204" pitchFamily="49" charset="0"/>
              </a:rPr>
              <a:t>mkdir</a:t>
            </a:r>
            <a:r>
              <a:rPr lang="id-ID" sz="1800" dirty="0">
                <a:latin typeface="Lucida Console" panose="020B0609040504020204" pitchFamily="49" charset="0"/>
              </a:rPr>
              <a:t>, mv, </a:t>
            </a:r>
            <a:r>
              <a:rPr lang="id-ID" sz="1800" dirty="0" err="1">
                <a:latin typeface="Lucida Console" panose="020B0609040504020204" pitchFamily="49" charset="0"/>
              </a:rPr>
              <a:t>rm</a:t>
            </a:r>
            <a:r>
              <a:rPr lang="id-ID" sz="1800" dirty="0">
                <a:latin typeface="Lucida Console" panose="020B0609040504020204" pitchFamily="49" charset="0"/>
              </a:rPr>
              <a:t>, </a:t>
            </a:r>
            <a:r>
              <a:rPr lang="id-ID" sz="1800" dirty="0" err="1">
                <a:latin typeface="Lucida Console" panose="020B0609040504020204" pitchFamily="49" charset="0"/>
              </a:rPr>
              <a:t>stat</a:t>
            </a:r>
            <a:r>
              <a:rPr lang="id-ID" sz="1800" dirty="0">
                <a:latin typeface="Lucida Console" panose="020B0609040504020204" pitchFamily="49" charset="0"/>
              </a:rPr>
              <a:t>, </a:t>
            </a:r>
            <a:r>
              <a:rPr lang="id-ID" sz="1800" dirty="0" err="1">
                <a:latin typeface="Lucida Console" panose="020B0609040504020204" pitchFamily="49" charset="0"/>
              </a:rPr>
              <a:t>tail</a:t>
            </a:r>
            <a:endParaRPr lang="id-ID" sz="1600" dirty="0">
              <a:latin typeface="Lucida Console" panose="020B0609040504020204" pitchFamily="49" charset="0"/>
            </a:endParaRPr>
          </a:p>
          <a:p>
            <a:r>
              <a:rPr lang="id-ID" sz="2400" dirty="0" err="1">
                <a:latin typeface="+mj-lt"/>
              </a:rPr>
              <a:t>Command</a:t>
            </a:r>
            <a:r>
              <a:rPr lang="id-ID" sz="2400" dirty="0">
                <a:latin typeface="+mj-lt"/>
              </a:rPr>
              <a:t> spesifik HDFS</a:t>
            </a:r>
            <a:br>
              <a:rPr lang="id-ID" sz="2400" dirty="0">
                <a:latin typeface="+mj-lt"/>
              </a:rPr>
            </a:br>
            <a:r>
              <a:rPr lang="id-ID" sz="1800" dirty="0" err="1">
                <a:latin typeface="Lucida Console" panose="020B0609040504020204" pitchFamily="49" charset="0"/>
              </a:rPr>
              <a:t>copyFromLocal</a:t>
            </a:r>
            <a:r>
              <a:rPr lang="id-ID" sz="1800" dirty="0">
                <a:latin typeface="Lucida Console" panose="020B0609040504020204" pitchFamily="49" charset="0"/>
              </a:rPr>
              <a:t>, </a:t>
            </a:r>
            <a:r>
              <a:rPr lang="id-ID" sz="1800" dirty="0" err="1">
                <a:latin typeface="Lucida Console" panose="020B0609040504020204" pitchFamily="49" charset="0"/>
              </a:rPr>
              <a:t>copyToLocal</a:t>
            </a:r>
            <a:r>
              <a:rPr lang="id-ID" sz="1800" dirty="0">
                <a:latin typeface="Lucida Console" panose="020B0609040504020204" pitchFamily="49" charset="0"/>
              </a:rPr>
              <a:t>, </a:t>
            </a:r>
            <a:r>
              <a:rPr lang="id-ID" sz="1800" dirty="0" err="1">
                <a:latin typeface="Lucida Console" panose="020B0609040504020204" pitchFamily="49" charset="0"/>
              </a:rPr>
              <a:t>get</a:t>
            </a:r>
            <a:r>
              <a:rPr lang="id-ID" sz="1800" dirty="0">
                <a:latin typeface="Lucida Console" panose="020B0609040504020204" pitchFamily="49" charset="0"/>
              </a:rPr>
              <a:t>, </a:t>
            </a:r>
            <a:r>
              <a:rPr lang="id-ID" sz="1800" dirty="0" err="1">
                <a:latin typeface="Lucida Console" panose="020B0609040504020204" pitchFamily="49" charset="0"/>
              </a:rPr>
              <a:t>getmerge</a:t>
            </a:r>
            <a:r>
              <a:rPr lang="id-ID" sz="1800" dirty="0">
                <a:latin typeface="Lucida Console" panose="020B0609040504020204" pitchFamily="49" charset="0"/>
              </a:rPr>
              <a:t>, </a:t>
            </a:r>
            <a:r>
              <a:rPr lang="id-ID" sz="1800" dirty="0" err="1">
                <a:latin typeface="Lucida Console" panose="020B0609040504020204" pitchFamily="49" charset="0"/>
              </a:rPr>
              <a:t>put</a:t>
            </a:r>
            <a:r>
              <a:rPr lang="id-ID" sz="1800" dirty="0">
                <a:latin typeface="Lucida Console" panose="020B0609040504020204" pitchFamily="49" charset="0"/>
              </a:rPr>
              <a:t>, </a:t>
            </a:r>
            <a:r>
              <a:rPr lang="id-ID" sz="1800" dirty="0" err="1">
                <a:latin typeface="Lucida Console" panose="020B0609040504020204" pitchFamily="49" charset="0"/>
              </a:rPr>
              <a:t>setrep</a:t>
            </a:r>
            <a:endParaRPr lang="id-ID" sz="1800" dirty="0">
              <a:latin typeface="Lucida Console" panose="020B0609040504020204" pitchFamily="49" charset="0"/>
            </a:endParaRPr>
          </a:p>
          <a:p>
            <a:pPr marL="538163">
              <a:buFont typeface="Wingdings" panose="05000000000000000000" pitchFamily="2" charset="2"/>
              <a:buChar char="Ø"/>
            </a:pPr>
            <a:r>
              <a:rPr lang="id-ID" sz="1800" dirty="0" err="1">
                <a:latin typeface="Lucida Console" panose="020B0609040504020204" pitchFamily="49" charset="0"/>
              </a:rPr>
              <a:t>copyFromLocal</a:t>
            </a:r>
            <a:r>
              <a:rPr lang="id-ID" sz="1800" dirty="0">
                <a:latin typeface="Lucida Console" panose="020B0609040504020204" pitchFamily="49" charset="0"/>
              </a:rPr>
              <a:t> / </a:t>
            </a:r>
            <a:r>
              <a:rPr lang="id-ID" sz="1800" dirty="0" err="1">
                <a:latin typeface="Lucida Console" panose="020B0609040504020204" pitchFamily="49" charset="0"/>
              </a:rPr>
              <a:t>put</a:t>
            </a:r>
            <a:br>
              <a:rPr lang="id-ID" sz="1800" dirty="0">
                <a:latin typeface="Lucida Console" panose="020B0609040504020204" pitchFamily="49" charset="0"/>
              </a:rPr>
            </a:br>
            <a:r>
              <a:rPr lang="id-ID" sz="2400" dirty="0" err="1">
                <a:latin typeface="+mj-lt"/>
              </a:rPr>
              <a:t>copy</a:t>
            </a:r>
            <a:r>
              <a:rPr lang="id-ID" sz="2400" dirty="0">
                <a:latin typeface="+mj-lt"/>
              </a:rPr>
              <a:t> </a:t>
            </a:r>
            <a:r>
              <a:rPr lang="id-ID" sz="2400" dirty="0" err="1">
                <a:latin typeface="+mj-lt"/>
              </a:rPr>
              <a:t>file</a:t>
            </a:r>
            <a:r>
              <a:rPr lang="id-ID" sz="2400" dirty="0">
                <a:latin typeface="+mj-lt"/>
              </a:rPr>
              <a:t> dari </a:t>
            </a:r>
            <a:r>
              <a:rPr lang="id-ID" sz="2400" dirty="0" err="1">
                <a:latin typeface="+mj-lt"/>
              </a:rPr>
              <a:t>local</a:t>
            </a:r>
            <a:r>
              <a:rPr lang="id-ID" sz="2400" dirty="0">
                <a:latin typeface="+mj-lt"/>
              </a:rPr>
              <a:t> FS ke HDFS</a:t>
            </a:r>
            <a:endParaRPr lang="id-ID" sz="1800" dirty="0">
              <a:latin typeface="Lucida Console" panose="020B0609040504020204" pitchFamily="49" charset="0"/>
            </a:endParaRPr>
          </a:p>
          <a:p>
            <a:pPr marL="538163">
              <a:buFont typeface="Wingdings" panose="05000000000000000000" pitchFamily="2" charset="2"/>
              <a:buChar char="Ø"/>
            </a:pPr>
            <a:r>
              <a:rPr lang="id-ID" sz="1800" dirty="0" err="1">
                <a:latin typeface="Lucida Console" panose="020B0609040504020204" pitchFamily="49" charset="0"/>
              </a:rPr>
              <a:t>copyToLocal</a:t>
            </a:r>
            <a:r>
              <a:rPr lang="id-ID" sz="1800" dirty="0">
                <a:latin typeface="Lucida Console" panose="020B0609040504020204" pitchFamily="49" charset="0"/>
              </a:rPr>
              <a:t> / </a:t>
            </a:r>
            <a:r>
              <a:rPr lang="id-ID" sz="1800" dirty="0" err="1">
                <a:latin typeface="Lucida Console" panose="020B0609040504020204" pitchFamily="49" charset="0"/>
              </a:rPr>
              <a:t>get</a:t>
            </a:r>
            <a:br>
              <a:rPr lang="id-ID" sz="1800" dirty="0">
                <a:latin typeface="Lucida Console" panose="020B0609040504020204" pitchFamily="49" charset="0"/>
              </a:rPr>
            </a:br>
            <a:r>
              <a:rPr lang="id-ID" sz="2400" dirty="0" err="1">
                <a:latin typeface="+mj-lt"/>
              </a:rPr>
              <a:t>copy</a:t>
            </a:r>
            <a:r>
              <a:rPr lang="id-ID" sz="2400" dirty="0">
                <a:latin typeface="+mj-lt"/>
              </a:rPr>
              <a:t> </a:t>
            </a:r>
            <a:r>
              <a:rPr lang="id-ID" sz="2400" dirty="0" err="1">
                <a:latin typeface="+mj-lt"/>
              </a:rPr>
              <a:t>file</a:t>
            </a:r>
            <a:r>
              <a:rPr lang="id-ID" sz="2400" dirty="0">
                <a:latin typeface="+mj-lt"/>
              </a:rPr>
              <a:t> dari HDFS ke </a:t>
            </a:r>
            <a:r>
              <a:rPr lang="id-ID" sz="2400" dirty="0" err="1">
                <a:latin typeface="+mj-lt"/>
              </a:rPr>
              <a:t>local</a:t>
            </a:r>
            <a:endParaRPr lang="id-ID" sz="2400" dirty="0">
              <a:latin typeface="+mj-lt"/>
            </a:endParaRPr>
          </a:p>
          <a:p>
            <a:pPr marL="538163">
              <a:buFont typeface="Wingdings" panose="05000000000000000000" pitchFamily="2" charset="2"/>
              <a:buChar char="Ø"/>
            </a:pPr>
            <a:r>
              <a:rPr lang="id-ID" sz="1800" dirty="0" err="1">
                <a:latin typeface="Lucida Console" panose="020B0609040504020204" pitchFamily="49" charset="0"/>
              </a:rPr>
              <a:t>getMerge</a:t>
            </a:r>
            <a:br>
              <a:rPr lang="id-ID" sz="1800" dirty="0">
                <a:latin typeface="Lucida Console" panose="020B0609040504020204" pitchFamily="49" charset="0"/>
              </a:rPr>
            </a:br>
            <a:r>
              <a:rPr lang="id-ID" sz="2400" dirty="0">
                <a:latin typeface="+mj-lt"/>
              </a:rPr>
              <a:t>ambil semua </a:t>
            </a:r>
            <a:r>
              <a:rPr lang="id-ID" sz="2400" dirty="0" err="1">
                <a:latin typeface="+mj-lt"/>
              </a:rPr>
              <a:t>file</a:t>
            </a:r>
            <a:r>
              <a:rPr lang="id-ID" sz="2400" dirty="0">
                <a:latin typeface="+mj-lt"/>
              </a:rPr>
              <a:t> di </a:t>
            </a:r>
            <a:r>
              <a:rPr lang="id-ID" sz="2400" dirty="0" err="1">
                <a:latin typeface="+mj-lt"/>
              </a:rPr>
              <a:t>direktori</a:t>
            </a:r>
            <a:r>
              <a:rPr lang="id-ID" sz="2400" dirty="0">
                <a:latin typeface="+mj-lt"/>
              </a:rPr>
              <a:t> yang </a:t>
            </a:r>
            <a:r>
              <a:rPr lang="id-ID" sz="2400" dirty="0" err="1">
                <a:latin typeface="+mj-lt"/>
              </a:rPr>
              <a:t>match</a:t>
            </a:r>
            <a:r>
              <a:rPr lang="id-ID" sz="2400" dirty="0">
                <a:latin typeface="+mj-lt"/>
              </a:rPr>
              <a:t> dengan pola sumber</a:t>
            </a:r>
            <a:br>
              <a:rPr lang="id-ID" sz="2400" dirty="0">
                <a:latin typeface="+mj-lt"/>
              </a:rPr>
            </a:br>
            <a:r>
              <a:rPr lang="id-ID" sz="2400" dirty="0">
                <a:latin typeface="+mj-lt"/>
              </a:rPr>
              <a:t>gabung dan mengurutkan ke 1 </a:t>
            </a:r>
            <a:r>
              <a:rPr lang="id-ID" sz="2400" dirty="0" err="1">
                <a:latin typeface="+mj-lt"/>
              </a:rPr>
              <a:t>file</a:t>
            </a:r>
            <a:r>
              <a:rPr lang="id-ID" sz="2400" dirty="0">
                <a:latin typeface="+mj-lt"/>
              </a:rPr>
              <a:t> di </a:t>
            </a:r>
            <a:r>
              <a:rPr lang="id-ID" sz="2400" dirty="0" err="1">
                <a:latin typeface="+mj-lt"/>
              </a:rPr>
              <a:t>local</a:t>
            </a:r>
            <a:r>
              <a:rPr lang="id-ID" sz="2400" dirty="0">
                <a:latin typeface="+mj-lt"/>
              </a:rPr>
              <a:t> FS</a:t>
            </a:r>
            <a:endParaRPr lang="id-ID" sz="18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251A37-A838-4541-BB25-39E0FBE6F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383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4BC0C-C0AC-4DC3-A777-E62CECF93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D4CE0-41DF-43E6-9BE5-8212A32C4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>
              <a:buFont typeface="Wingdings" panose="05000000000000000000" pitchFamily="2" charset="2"/>
              <a:buChar char="Ø"/>
            </a:pPr>
            <a:r>
              <a:rPr lang="id-ID" sz="2000" dirty="0" err="1">
                <a:latin typeface="Lucida Console" panose="020B0609040504020204" pitchFamily="49" charset="0"/>
              </a:rPr>
              <a:t>setRep</a:t>
            </a:r>
            <a:endParaRPr lang="id-ID" sz="2000" dirty="0">
              <a:latin typeface="Lucida Console" panose="020B0609040504020204" pitchFamily="49" charset="0"/>
            </a:endParaRPr>
          </a:p>
          <a:p>
            <a:pPr marL="901700" indent="-457200">
              <a:buFont typeface="Wingdings" panose="05000000000000000000" pitchFamily="2" charset="2"/>
              <a:buChar char="ü"/>
            </a:pPr>
            <a:r>
              <a:rPr lang="id-ID" dirty="0"/>
              <a:t>set faktor replikasi sebuah </a:t>
            </a:r>
            <a:r>
              <a:rPr lang="id-ID" dirty="0" err="1"/>
              <a:t>file</a:t>
            </a:r>
            <a:endParaRPr lang="id-ID" dirty="0"/>
          </a:p>
          <a:p>
            <a:pPr marL="901700" indent="-457200">
              <a:buFont typeface="Wingdings" panose="05000000000000000000" pitchFamily="2" charset="2"/>
              <a:buChar char="ü"/>
            </a:pPr>
            <a:r>
              <a:rPr lang="id-ID" dirty="0"/>
              <a:t>dapat dieksekusi </a:t>
            </a:r>
            <a:r>
              <a:rPr lang="id-ID" dirty="0" err="1"/>
              <a:t>rekursif</a:t>
            </a:r>
            <a:r>
              <a:rPr lang="id-ID" dirty="0"/>
              <a:t> untuk mengganti satu </a:t>
            </a:r>
            <a:r>
              <a:rPr lang="id-ID" dirty="0" err="1"/>
              <a:t>tree</a:t>
            </a:r>
            <a:endParaRPr lang="id-ID" dirty="0"/>
          </a:p>
          <a:p>
            <a:pPr marL="901700" indent="-457200">
              <a:buFont typeface="Wingdings" panose="05000000000000000000" pitchFamily="2" charset="2"/>
              <a:buChar char="ü"/>
            </a:pPr>
            <a:r>
              <a:rPr lang="id-ID" dirty="0"/>
              <a:t>dapat dispesifikkan untuk menunggu hingga level replikasi terpenuhi 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B6D14-6039-440F-B376-A38D37B2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0670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10E2A-A73A-4DFF-AB2A-6770AD4C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Ambari </a:t>
            </a:r>
            <a:r>
              <a:rPr lang="id-ID" dirty="0" err="1"/>
              <a:t>console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7B69F-34F0-4C37-94B7-6EF5CA965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37489C-1F9D-4283-AEB1-8ECC52CE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56</a:t>
            </a:fld>
            <a:endParaRPr lang="en-US"/>
          </a:p>
        </p:txBody>
      </p:sp>
      <p:pic>
        <p:nvPicPr>
          <p:cNvPr id="14338" name="Picture 2" descr="Hasil gambar untuk ambari console dashboard">
            <a:extLst>
              <a:ext uri="{FF2B5EF4-FFF2-40B4-BE49-F238E27FC236}">
                <a16:creationId xmlns:a16="http://schemas.microsoft.com/office/drawing/2014/main" id="{DDC80F4A-D801-4186-A2E7-B75D86E41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59" y="1485155"/>
            <a:ext cx="8864082" cy="505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51179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D2BE-7A5B-4C40-87F7-3543BAF61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Hadoop</a:t>
            </a:r>
            <a:r>
              <a:rPr lang="id-ID" dirty="0"/>
              <a:t> </a:t>
            </a:r>
            <a:r>
              <a:rPr lang="id-ID" dirty="0" err="1"/>
              <a:t>Administration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94DD5-5D7E-493E-AFB7-18FB0DC3F3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2" spcCol="360000">
            <a:normAutofit fontScale="92500"/>
          </a:bodyPr>
          <a:lstStyle/>
          <a:p>
            <a:r>
              <a:rPr lang="id-ID" dirty="0" err="1"/>
              <a:t>Add</a:t>
            </a:r>
            <a:r>
              <a:rPr lang="id-ID" dirty="0"/>
              <a:t> / </a:t>
            </a:r>
            <a:r>
              <a:rPr lang="id-ID" dirty="0" err="1"/>
              <a:t>remove</a:t>
            </a:r>
            <a:r>
              <a:rPr lang="id-ID" dirty="0"/>
              <a:t> </a:t>
            </a:r>
            <a:r>
              <a:rPr lang="id-ID" dirty="0" err="1"/>
              <a:t>node</a:t>
            </a:r>
            <a:r>
              <a:rPr lang="id-ID" dirty="0"/>
              <a:t> dari </a:t>
            </a:r>
            <a:r>
              <a:rPr lang="id-ID" dirty="0" err="1"/>
              <a:t>cluster</a:t>
            </a:r>
            <a:endParaRPr lang="id-ID" dirty="0"/>
          </a:p>
          <a:p>
            <a:r>
              <a:rPr lang="id-ID" dirty="0" err="1"/>
              <a:t>Monitoring</a:t>
            </a:r>
            <a:r>
              <a:rPr lang="id-ID" dirty="0"/>
              <a:t> </a:t>
            </a:r>
            <a:r>
              <a:rPr lang="id-ID" dirty="0" err="1"/>
              <a:t>cluster</a:t>
            </a:r>
            <a:r>
              <a:rPr lang="id-ID" dirty="0"/>
              <a:t> </a:t>
            </a:r>
            <a:r>
              <a:rPr lang="id-ID" dirty="0" err="1"/>
              <a:t>health</a:t>
            </a:r>
            <a:endParaRPr lang="id-ID" dirty="0"/>
          </a:p>
          <a:p>
            <a:r>
              <a:rPr lang="id-ID" dirty="0"/>
              <a:t>Start / stop komponen/</a:t>
            </a:r>
            <a:r>
              <a:rPr lang="id-ID" dirty="0" err="1"/>
              <a:t>service</a:t>
            </a:r>
            <a:endParaRPr lang="id-ID" dirty="0"/>
          </a:p>
          <a:p>
            <a:r>
              <a:rPr lang="id-ID" dirty="0"/>
              <a:t>Konfigurasi </a:t>
            </a:r>
            <a:r>
              <a:rPr lang="id-ID" dirty="0" err="1"/>
              <a:t>Hadoop</a:t>
            </a:r>
            <a:endParaRPr lang="id-ID" dirty="0"/>
          </a:p>
          <a:p>
            <a:r>
              <a:rPr lang="id-ID" dirty="0" err="1"/>
              <a:t>Setting</a:t>
            </a:r>
            <a:r>
              <a:rPr lang="id-ID" dirty="0"/>
              <a:t> topologi </a:t>
            </a:r>
            <a:r>
              <a:rPr lang="id-ID" dirty="0" err="1"/>
              <a:t>rack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F4411-824A-4FB8-A4F1-66FE74431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642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A28D39B-0160-42DD-A3C7-41A7EF42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Add</a:t>
            </a:r>
            <a:r>
              <a:rPr lang="id-ID" dirty="0"/>
              <a:t>/</a:t>
            </a:r>
            <a:r>
              <a:rPr lang="id-ID" dirty="0" err="1"/>
              <a:t>Remove</a:t>
            </a:r>
            <a:r>
              <a:rPr lang="id-ID" dirty="0"/>
              <a:t> </a:t>
            </a:r>
            <a:r>
              <a:rPr lang="id-ID" dirty="0" err="1"/>
              <a:t>Node</a:t>
            </a:r>
            <a:r>
              <a:rPr lang="id-ID" dirty="0"/>
              <a:t> dari </a:t>
            </a:r>
            <a:r>
              <a:rPr lang="id-ID" dirty="0" err="1"/>
              <a:t>Cluster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35A66B0-499C-4F8F-A281-600EAD449F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941534"/>
                <a:ext cx="8515350" cy="455947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id-ID" sz="2400" dirty="0"/>
                  <a:t>Dapat dilakukan dari Ambari </a:t>
                </a:r>
                <a:r>
                  <a:rPr lang="id-ID" sz="2400" dirty="0" err="1"/>
                  <a:t>Console</a:t>
                </a:r>
                <a:br>
                  <a:rPr lang="id-ID" sz="2400" dirty="0"/>
                </a:br>
                <a:r>
                  <a:rPr lang="id-ID" sz="2400" dirty="0"/>
                  <a:t>- butuh IP </a:t>
                </a:r>
                <a:r>
                  <a:rPr lang="id-ID" sz="2400" dirty="0" err="1"/>
                  <a:t>address</a:t>
                </a:r>
                <a:r>
                  <a:rPr lang="id-ID" sz="2400" dirty="0"/>
                  <a:t> atau </a:t>
                </a:r>
                <a:r>
                  <a:rPr lang="id-ID" sz="2400" dirty="0" err="1"/>
                  <a:t>hostname</a:t>
                </a:r>
                <a:r>
                  <a:rPr lang="id-ID" sz="2400" dirty="0"/>
                  <a:t> dari </a:t>
                </a:r>
                <a:r>
                  <a:rPr lang="id-ID" sz="2400" dirty="0" err="1"/>
                  <a:t>node</a:t>
                </a:r>
                <a:br>
                  <a:rPr lang="id-ID" sz="2400" dirty="0"/>
                </a:br>
                <a:r>
                  <a:rPr lang="id-ID" sz="2400" dirty="0"/>
                  <a:t>- </a:t>
                </a:r>
                <a:r>
                  <a:rPr lang="id-ID" sz="2400" dirty="0" err="1"/>
                  <a:t>node</a:t>
                </a:r>
                <a:r>
                  <a:rPr lang="id-ID" sz="2400" dirty="0"/>
                  <a:t> harus </a:t>
                </a:r>
                <a:r>
                  <a:rPr lang="id-ID" sz="2400" dirty="0" err="1"/>
                  <a:t>reachable</a:t>
                </a:r>
                <a:r>
                  <a:rPr lang="id-ID" sz="2400" dirty="0"/>
                  <a:t> (komunikasi antara master dan </a:t>
                </a:r>
                <a:r>
                  <a:rPr lang="id-ID" sz="2400" dirty="0" err="1"/>
                  <a:t>child</a:t>
                </a:r>
                <a:r>
                  <a:rPr lang="id-ID" sz="2400" dirty="0"/>
                  <a:t>)</a:t>
                </a:r>
                <a:br>
                  <a:rPr lang="id-ID" sz="2400" dirty="0"/>
                </a:br>
                <a:br>
                  <a:rPr lang="id-ID" sz="2400" dirty="0"/>
                </a:br>
                <a:r>
                  <a:rPr lang="id-ID" sz="2400" dirty="0"/>
                  <a:t>* /</a:t>
                </a:r>
                <a:r>
                  <a:rPr lang="id-ID" sz="2400" dirty="0" err="1"/>
                  <a:t>etc</a:t>
                </a:r>
                <a:r>
                  <a:rPr lang="id-ID" sz="2400" dirty="0"/>
                  <a:t>/</a:t>
                </a:r>
                <a:r>
                  <a:rPr lang="id-ID" sz="2400" dirty="0" err="1"/>
                  <a:t>hosts</a:t>
                </a:r>
                <a:r>
                  <a:rPr lang="id-ID" sz="2400" dirty="0"/>
                  <a:t> di master dan </a:t>
                </a:r>
                <a:r>
                  <a:rPr lang="id-ID" sz="2400" dirty="0" err="1"/>
                  <a:t>child</a:t>
                </a:r>
                <a:r>
                  <a:rPr lang="id-ID" sz="2400" dirty="0"/>
                  <a:t> harus </a:t>
                </a:r>
                <a:r>
                  <a:rPr lang="id-ID" sz="2400" dirty="0" err="1"/>
                  <a:t>di-update</a:t>
                </a:r>
                <a:endParaRPr lang="id-ID" sz="2400" dirty="0"/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id-ID" sz="2400" dirty="0"/>
                  <a:t>Ambari </a:t>
                </a:r>
                <a:r>
                  <a:rPr lang="id-ID" sz="2400" dirty="0" err="1"/>
                  <a:t>console</a:t>
                </a:r>
                <a:r>
                  <a:rPr lang="id-ID" sz="2400" dirty="0"/>
                  <a:t> </a:t>
                </a:r>
                <a14:m>
                  <m:oMath xmlns:m="http://schemas.openxmlformats.org/officeDocument/2006/math">
                    <m:r>
                      <a:rPr lang="id-ID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d-ID" sz="2400" dirty="0"/>
                  <a:t> tab </a:t>
                </a:r>
                <a:r>
                  <a:rPr lang="id-ID" sz="2400" dirty="0" err="1"/>
                  <a:t>Hosts</a:t>
                </a:r>
                <a:endParaRPr lang="id-ID" sz="2400" dirty="0"/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id-ID" sz="2400" dirty="0" err="1"/>
                  <a:t>Actions</a:t>
                </a:r>
                <a:r>
                  <a:rPr lang="id-ID" sz="2400" dirty="0"/>
                  <a:t> </a:t>
                </a:r>
                <a14:m>
                  <m:oMath xmlns:m="http://schemas.openxmlformats.org/officeDocument/2006/math">
                    <m:r>
                      <a:rPr lang="id-ID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d-ID" sz="2400" dirty="0"/>
                  <a:t> </a:t>
                </a:r>
                <a:r>
                  <a:rPr lang="id-ID" sz="2400" dirty="0" err="1"/>
                  <a:t>Add</a:t>
                </a:r>
                <a:r>
                  <a:rPr lang="id-ID" sz="2400" dirty="0"/>
                  <a:t> New </a:t>
                </a:r>
                <a:r>
                  <a:rPr lang="id-ID" sz="2400" dirty="0" err="1"/>
                  <a:t>Hosts</a:t>
                </a:r>
                <a:endParaRPr lang="id-ID" sz="2400" dirty="0"/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id-ID" sz="2400" dirty="0"/>
                  <a:t>Dialog tambah 1 </a:t>
                </a:r>
                <a:r>
                  <a:rPr lang="id-ID" sz="2400" dirty="0" err="1"/>
                  <a:t>node</a:t>
                </a:r>
                <a:r>
                  <a:rPr lang="id-ID" sz="2400" dirty="0"/>
                  <a:t> atau lebih </a:t>
                </a:r>
                <a14:m>
                  <m:oMath xmlns:m="http://schemas.openxmlformats.org/officeDocument/2006/math">
                    <m:r>
                      <a:rPr lang="id-ID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d-ID" sz="2400" dirty="0"/>
                  <a:t> masukkan IP </a:t>
                </a:r>
                <a:r>
                  <a:rPr lang="id-ID" sz="2400" dirty="0" err="1"/>
                  <a:t>address</a:t>
                </a:r>
                <a:r>
                  <a:rPr lang="id-ID" sz="2400" dirty="0"/>
                  <a:t> atau </a:t>
                </a:r>
                <a:r>
                  <a:rPr lang="id-ID" sz="2400" dirty="0" err="1"/>
                  <a:t>hostname</a:t>
                </a:r>
                <a:r>
                  <a:rPr lang="id-ID" sz="2400" dirty="0"/>
                  <a:t> atau keduanya (bisa </a:t>
                </a:r>
                <a:r>
                  <a:rPr lang="id-ID" sz="2400" dirty="0" err="1"/>
                  <a:t>range</a:t>
                </a:r>
                <a:r>
                  <a:rPr lang="id-ID" sz="2400" dirty="0"/>
                  <a:t> IP atau </a:t>
                </a:r>
                <a:r>
                  <a:rPr lang="id-ID" sz="2400" dirty="0" err="1"/>
                  <a:t>regular</a:t>
                </a:r>
                <a:r>
                  <a:rPr lang="id-ID" sz="2400" dirty="0"/>
                  <a:t> </a:t>
                </a:r>
                <a:r>
                  <a:rPr lang="id-ID" sz="2400" dirty="0" err="1"/>
                  <a:t>expression</a:t>
                </a:r>
                <a:r>
                  <a:rPr lang="id-ID" sz="2400" dirty="0"/>
                  <a:t> </a:t>
                </a:r>
                <a:r>
                  <a:rPr lang="id-ID" sz="2400" dirty="0" err="1"/>
                  <a:t>hostname</a:t>
                </a:r>
                <a:r>
                  <a:rPr lang="id-ID" sz="2400" dirty="0"/>
                  <a:t>)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id-ID" sz="2400" dirty="0" err="1"/>
                  <a:t>Add</a:t>
                </a:r>
                <a:r>
                  <a:rPr lang="id-ID" sz="2400" dirty="0"/>
                  <a:t> </a:t>
                </a:r>
                <a:r>
                  <a:rPr lang="id-ID" sz="2400" dirty="0" err="1"/>
                  <a:t>Multiple</a:t>
                </a:r>
                <a:r>
                  <a:rPr lang="id-ID" sz="2400" dirty="0"/>
                  <a:t> Service (</a:t>
                </a:r>
                <a:r>
                  <a:rPr lang="id-ID" sz="2400" dirty="0" err="1"/>
                  <a:t>checkbox</a:t>
                </a:r>
                <a:r>
                  <a:rPr lang="id-ID" sz="2400" dirty="0"/>
                  <a:t>)</a:t>
                </a:r>
                <a:br>
                  <a:rPr lang="id-ID" sz="2400" dirty="0"/>
                </a:br>
                <a:r>
                  <a:rPr lang="id-ID" sz="2400" dirty="0"/>
                  <a:t>*</a:t>
                </a:r>
                <a:r>
                  <a:rPr lang="id-ID" sz="2400" dirty="0" err="1"/>
                  <a:t>service</a:t>
                </a:r>
                <a:r>
                  <a:rPr lang="id-ID" sz="2400" dirty="0"/>
                  <a:t> dapat </a:t>
                </a:r>
                <a:r>
                  <a:rPr lang="id-ID" sz="2400" dirty="0" err="1"/>
                  <a:t>di-remove</a:t>
                </a:r>
                <a:endParaRPr lang="id-ID" sz="2400" dirty="0"/>
              </a:p>
              <a:p>
                <a:r>
                  <a:rPr lang="id-ID" sz="2400" dirty="0" err="1"/>
                  <a:t>Remove</a:t>
                </a:r>
                <a:r>
                  <a:rPr lang="id-ID" sz="2400" dirty="0"/>
                  <a:t> </a:t>
                </a:r>
                <a:r>
                  <a:rPr lang="id-ID" sz="2400" dirty="0" err="1"/>
                  <a:t>node</a:t>
                </a:r>
                <a:r>
                  <a:rPr lang="id-ID" sz="2400" dirty="0"/>
                  <a:t>, matikan </a:t>
                </a:r>
                <a:r>
                  <a:rPr lang="id-ID" sz="2400" dirty="0" err="1"/>
                  <a:t>service</a:t>
                </a:r>
                <a:r>
                  <a:rPr lang="id-ID" sz="2400" dirty="0"/>
                  <a:t> terlebih dahulu</a:t>
                </a:r>
                <a:endParaRPr lang="en-ID" sz="24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35A66B0-499C-4F8F-A281-600EAD449F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941534"/>
                <a:ext cx="8515350" cy="4559474"/>
              </a:xfrm>
              <a:blipFill>
                <a:blip r:embed="rId2"/>
                <a:stretch>
                  <a:fillRect l="-931" t="-2674" b="-240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3EC1C-6BB9-4F0B-B110-9B48AF98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266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07343-4F15-458F-979D-C679D9AB6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Dapat dilakukan melalui Ambari </a:t>
            </a:r>
            <a:r>
              <a:rPr lang="id-ID" dirty="0" err="1"/>
              <a:t>Console</a:t>
            </a:r>
            <a:br>
              <a:rPr lang="id-ID" dirty="0"/>
            </a:br>
            <a:r>
              <a:rPr lang="id-ID" dirty="0"/>
              <a:t>Monitor </a:t>
            </a:r>
            <a:r>
              <a:rPr lang="id-ID" dirty="0" err="1"/>
              <a:t>node</a:t>
            </a:r>
            <a:r>
              <a:rPr lang="id-ID" dirty="0"/>
              <a:t> dan </a:t>
            </a:r>
            <a:r>
              <a:rPr lang="id-ID" dirty="0" err="1"/>
              <a:t>service</a:t>
            </a:r>
            <a:r>
              <a:rPr lang="id-ID" dirty="0"/>
              <a:t> yang ada</a:t>
            </a:r>
          </a:p>
          <a:p>
            <a:r>
              <a:rPr lang="id-ID" dirty="0" err="1"/>
              <a:t>Disk</a:t>
            </a:r>
            <a:r>
              <a:rPr lang="id-ID" dirty="0"/>
              <a:t> </a:t>
            </a:r>
            <a:r>
              <a:rPr lang="id-ID" dirty="0" err="1"/>
              <a:t>Space</a:t>
            </a:r>
            <a:endParaRPr lang="id-ID" dirty="0"/>
          </a:p>
          <a:p>
            <a:pPr marL="450850">
              <a:buFont typeface="Wingdings" panose="05000000000000000000" pitchFamily="2" charset="2"/>
              <a:buChar char="Ø"/>
            </a:pPr>
            <a:r>
              <a:rPr lang="id-ID" dirty="0"/>
              <a:t>DFS </a:t>
            </a:r>
            <a:r>
              <a:rPr lang="id-ID" dirty="0" err="1"/>
              <a:t>Disk</a:t>
            </a:r>
            <a:r>
              <a:rPr lang="id-ID" dirty="0"/>
              <a:t> </a:t>
            </a:r>
            <a:r>
              <a:rPr lang="id-ID" dirty="0" err="1"/>
              <a:t>Check</a:t>
            </a:r>
            <a:r>
              <a:rPr lang="id-ID" dirty="0"/>
              <a:t> dengan DFS </a:t>
            </a:r>
            <a:r>
              <a:rPr lang="id-ID" dirty="0" err="1"/>
              <a:t>Report</a:t>
            </a:r>
            <a:r>
              <a:rPr lang="id-ID" dirty="0"/>
              <a:t> (</a:t>
            </a:r>
            <a:r>
              <a:rPr lang="id-ID" sz="1800" dirty="0" err="1">
                <a:latin typeface="Lucida Console" panose="020B0609040504020204" pitchFamily="49" charset="0"/>
              </a:rPr>
              <a:t>hdfs</a:t>
            </a:r>
            <a:r>
              <a:rPr lang="id-ID" sz="1800" dirty="0">
                <a:latin typeface="Lucida Console" panose="020B0609040504020204" pitchFamily="49" charset="0"/>
              </a:rPr>
              <a:t> </a:t>
            </a:r>
            <a:r>
              <a:rPr lang="id-ID" sz="1800" dirty="0" err="1">
                <a:latin typeface="Lucida Console" panose="020B0609040504020204" pitchFamily="49" charset="0"/>
              </a:rPr>
              <a:t>dfsadmin</a:t>
            </a:r>
            <a:r>
              <a:rPr lang="id-ID" sz="1800" dirty="0">
                <a:latin typeface="Lucida Console" panose="020B0609040504020204" pitchFamily="49" charset="0"/>
              </a:rPr>
              <a:t> –</a:t>
            </a:r>
            <a:r>
              <a:rPr lang="id-ID" sz="1800" dirty="0" err="1">
                <a:latin typeface="Lucida Console" panose="020B0609040504020204" pitchFamily="49" charset="0"/>
              </a:rPr>
              <a:t>report</a:t>
            </a:r>
            <a:r>
              <a:rPr lang="id-ID" dirty="0">
                <a:latin typeface="+mj-lt"/>
              </a:rPr>
              <a:t>)</a:t>
            </a:r>
            <a:br>
              <a:rPr lang="id-ID" dirty="0"/>
            </a:br>
            <a:r>
              <a:rPr lang="id-ID" dirty="0"/>
              <a:t>- mengetahui </a:t>
            </a:r>
            <a:r>
              <a:rPr lang="id-ID" dirty="0" err="1"/>
              <a:t>low</a:t>
            </a:r>
            <a:r>
              <a:rPr lang="id-ID" dirty="0"/>
              <a:t> </a:t>
            </a:r>
            <a:r>
              <a:rPr lang="id-ID" dirty="0" err="1"/>
              <a:t>storage</a:t>
            </a:r>
            <a:br>
              <a:rPr lang="id-ID" dirty="0"/>
            </a:br>
            <a:r>
              <a:rPr lang="id-ID" dirty="0"/>
              <a:t>- dapat dilihat di Ambari </a:t>
            </a:r>
            <a:r>
              <a:rPr lang="id-ID" dirty="0" err="1"/>
              <a:t>Console</a:t>
            </a:r>
            <a:endParaRPr lang="id-ID" dirty="0"/>
          </a:p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77EE7-70AB-475F-8888-E528D542A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59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AB655E-A4D9-4FF7-A62C-8D1801180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39775"/>
            <a:ext cx="8515350" cy="950913"/>
          </a:xfrm>
        </p:spPr>
        <p:txBody>
          <a:bodyPr/>
          <a:lstStyle/>
          <a:p>
            <a:r>
              <a:rPr lang="id-ID" dirty="0" err="1"/>
              <a:t>Monitoring</a:t>
            </a:r>
            <a:r>
              <a:rPr lang="id-ID" dirty="0"/>
              <a:t> </a:t>
            </a:r>
            <a:r>
              <a:rPr lang="id-ID" dirty="0" err="1"/>
              <a:t>Cluster</a:t>
            </a:r>
            <a:r>
              <a:rPr lang="id-ID" dirty="0"/>
              <a:t> </a:t>
            </a:r>
            <a:r>
              <a:rPr lang="id-ID" dirty="0" err="1"/>
              <a:t>Health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03424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70B248-068D-494B-8A9D-37B26F3ED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Kenapa </a:t>
            </a:r>
            <a:r>
              <a:rPr lang="id-ID" dirty="0" err="1"/>
              <a:t>Hadoop</a:t>
            </a:r>
            <a:r>
              <a:rPr lang="id-ID" dirty="0"/>
              <a:t>?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4ADB0D-DE82-4999-A22A-A936439C4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Dunia digital yang mengarah ke Big Data</a:t>
            </a:r>
          </a:p>
          <a:p>
            <a:r>
              <a:rPr lang="id-ID" dirty="0"/>
              <a:t>Mulanya, data masih bisa diproses oleh PC </a:t>
            </a:r>
            <a:br>
              <a:rPr lang="id-ID" dirty="0"/>
            </a:br>
            <a:r>
              <a:rPr lang="id-ID" dirty="0"/>
              <a:t>Mudah diproses, ukuran tidak terlalu besar</a:t>
            </a:r>
            <a:br>
              <a:rPr lang="id-ID" dirty="0"/>
            </a:br>
            <a:r>
              <a:rPr lang="id-ID" dirty="0"/>
              <a:t>Seiring waktu, data bertambah besar</a:t>
            </a:r>
          </a:p>
          <a:p>
            <a:r>
              <a:rPr lang="id-ID" dirty="0"/>
              <a:t>Data dan operasinya tidak bisa ditangani </a:t>
            </a:r>
            <a:r>
              <a:rPr lang="id-ID" dirty="0" err="1"/>
              <a:t>resource</a:t>
            </a:r>
            <a:r>
              <a:rPr lang="id-ID" dirty="0"/>
              <a:t> </a:t>
            </a:r>
            <a:r>
              <a:rPr lang="id-ID" dirty="0" err="1"/>
              <a:t>hardware</a:t>
            </a:r>
            <a:r>
              <a:rPr lang="id-ID" dirty="0"/>
              <a:t> yang ada</a:t>
            </a:r>
          </a:p>
          <a:p>
            <a:r>
              <a:rPr lang="id-ID" dirty="0"/>
              <a:t>80% data yang tersebar di dunia digital/internet adalah </a:t>
            </a:r>
            <a:r>
              <a:rPr lang="id-ID" dirty="0" err="1"/>
              <a:t>unstructured</a:t>
            </a:r>
            <a:r>
              <a:rPr lang="id-ID" dirty="0"/>
              <a:t> data</a:t>
            </a:r>
            <a:endParaRPr lang="en-ID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715C3-2EDB-4148-9003-4F5A54042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985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DB0A2-2AC0-42B8-AA66-77C7F3692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Start/Stop Komponen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17A79D-1E85-45B1-A840-CD6CB5F2D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d-ID" dirty="0"/>
                  <a:t>Tidak semua komponen harus berjalan</a:t>
                </a:r>
                <a:br>
                  <a:rPr lang="id-ID" dirty="0"/>
                </a:br>
                <a:r>
                  <a:rPr lang="id-ID" dirty="0"/>
                  <a:t>Stop beberapa komponen </a:t>
                </a:r>
                <a14:m>
                  <m:oMath xmlns:m="http://schemas.openxmlformats.org/officeDocument/2006/math">
                    <m:r>
                      <a:rPr lang="id-ID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d-ID" dirty="0"/>
                  <a:t> hemat </a:t>
                </a:r>
                <a:r>
                  <a:rPr lang="id-ID" dirty="0" err="1"/>
                  <a:t>resource</a:t>
                </a:r>
                <a:endParaRPr lang="id-ID" dirty="0"/>
              </a:p>
              <a:p>
                <a:r>
                  <a:rPr lang="id-ID" dirty="0"/>
                  <a:t>Service dapat </a:t>
                </a:r>
                <a:r>
                  <a:rPr lang="id-ID" dirty="0" err="1"/>
                  <a:t>di-start</a:t>
                </a:r>
                <a:r>
                  <a:rPr lang="id-ID" dirty="0"/>
                  <a:t>/stop dari Main </a:t>
                </a:r>
                <a:r>
                  <a:rPr lang="id-ID" dirty="0" err="1"/>
                  <a:t>Dashboard</a:t>
                </a:r>
                <a:r>
                  <a:rPr lang="id-ID" dirty="0"/>
                  <a:t> Ambari </a:t>
                </a:r>
                <a:r>
                  <a:rPr lang="id-ID" dirty="0" err="1"/>
                  <a:t>Console</a:t>
                </a:r>
                <a:endParaRPr lang="id-ID" dirty="0"/>
              </a:p>
              <a:p>
                <a:r>
                  <a:rPr lang="id-ID" dirty="0"/>
                  <a:t>Sebaiknya tidak menyalakan semua </a:t>
                </a:r>
                <a:r>
                  <a:rPr lang="id-ID" dirty="0" err="1"/>
                  <a:t>service</a:t>
                </a:r>
                <a:r>
                  <a:rPr lang="id-ID" dirty="0"/>
                  <a:t> dalam satu waktu</a:t>
                </a:r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17A79D-1E85-45B1-A840-CD6CB5F2D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8" t="-238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387F5-95C0-4EDB-9C23-89369E94D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629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EA9A5-50AC-4C31-BC61-601ACC51B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Configuration</a:t>
            </a:r>
            <a:r>
              <a:rPr lang="id-ID" dirty="0"/>
              <a:t> </a:t>
            </a:r>
            <a:r>
              <a:rPr lang="id-ID" dirty="0" err="1"/>
              <a:t>files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0F4D9-168E-4A1A-8A68-6FEF76D44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4750539"/>
          </a:xfrm>
        </p:spPr>
        <p:txBody>
          <a:bodyPr>
            <a:normAutofit lnSpcReduction="10000"/>
          </a:bodyPr>
          <a:lstStyle/>
          <a:p>
            <a:r>
              <a:rPr lang="id-ID" sz="1800" dirty="0">
                <a:latin typeface="Lucida Console" panose="020B0609040504020204" pitchFamily="49" charset="0"/>
              </a:rPr>
              <a:t>hadoop-env.sh </a:t>
            </a:r>
            <a:r>
              <a:rPr lang="id-ID" sz="2400" dirty="0">
                <a:latin typeface="+mj-lt"/>
              </a:rPr>
              <a:t>– </a:t>
            </a:r>
            <a:r>
              <a:rPr lang="id-ID" sz="2400" dirty="0" err="1">
                <a:latin typeface="+mj-lt"/>
              </a:rPr>
              <a:t>environment</a:t>
            </a:r>
            <a:r>
              <a:rPr lang="id-ID" sz="2400" dirty="0">
                <a:latin typeface="+mj-lt"/>
              </a:rPr>
              <a:t> </a:t>
            </a:r>
            <a:r>
              <a:rPr lang="id-ID" sz="2400" dirty="0" err="1">
                <a:latin typeface="+mj-lt"/>
              </a:rPr>
              <a:t>variable</a:t>
            </a:r>
            <a:r>
              <a:rPr lang="id-ID" sz="2400" dirty="0">
                <a:latin typeface="+mj-lt"/>
              </a:rPr>
              <a:t> untuk </a:t>
            </a:r>
            <a:r>
              <a:rPr lang="id-ID" sz="2400" dirty="0" err="1">
                <a:latin typeface="+mj-lt"/>
              </a:rPr>
              <a:t>run</a:t>
            </a:r>
            <a:r>
              <a:rPr lang="id-ID" sz="2400" dirty="0">
                <a:latin typeface="+mj-lt"/>
              </a:rPr>
              <a:t> </a:t>
            </a:r>
            <a:r>
              <a:rPr lang="id-ID" sz="2400" dirty="0" err="1">
                <a:latin typeface="+mj-lt"/>
              </a:rPr>
              <a:t>Hadoop</a:t>
            </a:r>
            <a:endParaRPr lang="id-ID" sz="1800" dirty="0">
              <a:latin typeface="Lucida Console" panose="020B0609040504020204" pitchFamily="49" charset="0"/>
            </a:endParaRPr>
          </a:p>
          <a:p>
            <a:r>
              <a:rPr lang="id-ID" sz="1800" dirty="0">
                <a:latin typeface="Lucida Console" panose="020B0609040504020204" pitchFamily="49" charset="0"/>
              </a:rPr>
              <a:t>core-site.xml </a:t>
            </a:r>
            <a:r>
              <a:rPr lang="id-ID" sz="2400" dirty="0">
                <a:latin typeface="+mj-lt"/>
              </a:rPr>
              <a:t>– </a:t>
            </a:r>
            <a:r>
              <a:rPr lang="id-ID" sz="2400" dirty="0" err="1">
                <a:latin typeface="+mj-lt"/>
              </a:rPr>
              <a:t>configuration</a:t>
            </a:r>
            <a:r>
              <a:rPr lang="id-ID" sz="2400" dirty="0">
                <a:latin typeface="+mj-lt"/>
              </a:rPr>
              <a:t> </a:t>
            </a:r>
            <a:r>
              <a:rPr lang="id-ID" sz="2400" dirty="0" err="1">
                <a:latin typeface="+mj-lt"/>
              </a:rPr>
              <a:t>setting</a:t>
            </a:r>
            <a:r>
              <a:rPr lang="id-ID" sz="2400" dirty="0">
                <a:latin typeface="+mj-lt"/>
              </a:rPr>
              <a:t> </a:t>
            </a:r>
            <a:r>
              <a:rPr lang="id-ID" sz="2400" dirty="0" err="1">
                <a:latin typeface="+mj-lt"/>
              </a:rPr>
              <a:t>Hadoop</a:t>
            </a:r>
            <a:r>
              <a:rPr lang="id-ID" sz="2400" dirty="0">
                <a:latin typeface="+mj-lt"/>
              </a:rPr>
              <a:t> </a:t>
            </a:r>
            <a:r>
              <a:rPr lang="id-ID" sz="2400" dirty="0" err="1">
                <a:latin typeface="+mj-lt"/>
              </a:rPr>
              <a:t>Core</a:t>
            </a:r>
            <a:r>
              <a:rPr lang="id-ID" sz="2400" dirty="0">
                <a:latin typeface="+mj-lt"/>
              </a:rPr>
              <a:t>, I/O </a:t>
            </a:r>
            <a:r>
              <a:rPr lang="id-ID" sz="2400" dirty="0" err="1">
                <a:latin typeface="+mj-lt"/>
              </a:rPr>
              <a:t>setting</a:t>
            </a:r>
            <a:r>
              <a:rPr lang="id-ID" sz="2400" dirty="0">
                <a:latin typeface="+mj-lt"/>
              </a:rPr>
              <a:t> HDFS dan </a:t>
            </a:r>
            <a:r>
              <a:rPr lang="id-ID" sz="2400" dirty="0" err="1">
                <a:latin typeface="+mj-lt"/>
              </a:rPr>
              <a:t>MapReduce</a:t>
            </a:r>
            <a:endParaRPr lang="id-ID" sz="1800" dirty="0">
              <a:latin typeface="Lucida Console" panose="020B0609040504020204" pitchFamily="49" charset="0"/>
            </a:endParaRPr>
          </a:p>
          <a:p>
            <a:r>
              <a:rPr lang="id-ID" sz="1800" dirty="0">
                <a:latin typeface="Lucida Console" panose="020B0609040504020204" pitchFamily="49" charset="0"/>
              </a:rPr>
              <a:t>hdfs-site.xml </a:t>
            </a:r>
            <a:r>
              <a:rPr lang="id-ID" sz="2400" dirty="0">
                <a:latin typeface="+mj-lt"/>
              </a:rPr>
              <a:t>– </a:t>
            </a:r>
            <a:r>
              <a:rPr lang="id-ID" sz="2400" dirty="0" err="1">
                <a:latin typeface="+mj-lt"/>
              </a:rPr>
              <a:t>configuration</a:t>
            </a:r>
            <a:r>
              <a:rPr lang="id-ID" sz="2400" dirty="0">
                <a:latin typeface="+mj-lt"/>
              </a:rPr>
              <a:t> </a:t>
            </a:r>
            <a:r>
              <a:rPr lang="id-ID" sz="2400" dirty="0" err="1">
                <a:latin typeface="+mj-lt"/>
              </a:rPr>
              <a:t>setting</a:t>
            </a:r>
            <a:r>
              <a:rPr lang="id-ID" sz="2400" dirty="0">
                <a:latin typeface="+mj-lt"/>
              </a:rPr>
              <a:t> HDFS </a:t>
            </a:r>
            <a:r>
              <a:rPr lang="id-ID" sz="2400" dirty="0" err="1">
                <a:latin typeface="+mj-lt"/>
              </a:rPr>
              <a:t>daemon</a:t>
            </a:r>
            <a:r>
              <a:rPr lang="id-ID" sz="2400" dirty="0">
                <a:latin typeface="+mj-lt"/>
              </a:rPr>
              <a:t>: </a:t>
            </a:r>
            <a:r>
              <a:rPr lang="id-ID" sz="2400" dirty="0" err="1">
                <a:latin typeface="+mj-lt"/>
              </a:rPr>
              <a:t>NameNode</a:t>
            </a:r>
            <a:r>
              <a:rPr lang="id-ID" sz="2400" dirty="0">
                <a:latin typeface="+mj-lt"/>
              </a:rPr>
              <a:t>, </a:t>
            </a:r>
            <a:r>
              <a:rPr lang="id-ID" sz="2400" dirty="0" err="1">
                <a:latin typeface="+mj-lt"/>
              </a:rPr>
              <a:t>Secondary</a:t>
            </a:r>
            <a:r>
              <a:rPr lang="id-ID" sz="2400" dirty="0">
                <a:latin typeface="+mj-lt"/>
              </a:rPr>
              <a:t> </a:t>
            </a:r>
            <a:r>
              <a:rPr lang="id-ID" sz="2400" dirty="0" err="1">
                <a:latin typeface="+mj-lt"/>
              </a:rPr>
              <a:t>NameNode</a:t>
            </a:r>
            <a:r>
              <a:rPr lang="id-ID" sz="2400" dirty="0">
                <a:latin typeface="+mj-lt"/>
              </a:rPr>
              <a:t>, </a:t>
            </a:r>
            <a:r>
              <a:rPr lang="id-ID" sz="2400" dirty="0" err="1">
                <a:latin typeface="+mj-lt"/>
              </a:rPr>
              <a:t>DataNode</a:t>
            </a:r>
            <a:endParaRPr lang="id-ID" sz="1800" dirty="0">
              <a:latin typeface="Lucida Console" panose="020B0609040504020204" pitchFamily="49" charset="0"/>
            </a:endParaRPr>
          </a:p>
          <a:p>
            <a:r>
              <a:rPr lang="id-ID" sz="1800" dirty="0">
                <a:latin typeface="Lucida Console" panose="020B0609040504020204" pitchFamily="49" charset="0"/>
              </a:rPr>
              <a:t>mapred-site.xml </a:t>
            </a:r>
            <a:r>
              <a:rPr lang="id-ID" sz="2400" dirty="0">
                <a:latin typeface="+mj-lt"/>
              </a:rPr>
              <a:t>– </a:t>
            </a:r>
            <a:r>
              <a:rPr lang="id-ID" sz="2400" dirty="0" err="1">
                <a:latin typeface="+mj-lt"/>
              </a:rPr>
              <a:t>configuration</a:t>
            </a:r>
            <a:r>
              <a:rPr lang="id-ID" sz="2400" dirty="0">
                <a:latin typeface="+mj-lt"/>
              </a:rPr>
              <a:t> </a:t>
            </a:r>
            <a:r>
              <a:rPr lang="id-ID" sz="2400" dirty="0" err="1">
                <a:latin typeface="+mj-lt"/>
              </a:rPr>
              <a:t>setting</a:t>
            </a:r>
            <a:r>
              <a:rPr lang="id-ID" sz="2400" dirty="0">
                <a:latin typeface="+mj-lt"/>
              </a:rPr>
              <a:t> </a:t>
            </a:r>
            <a:r>
              <a:rPr lang="id-ID" sz="2400" dirty="0" err="1">
                <a:latin typeface="+mj-lt"/>
              </a:rPr>
              <a:t>MapReduce</a:t>
            </a:r>
            <a:r>
              <a:rPr lang="id-ID" sz="2400" dirty="0">
                <a:latin typeface="+mj-lt"/>
              </a:rPr>
              <a:t> </a:t>
            </a:r>
            <a:r>
              <a:rPr lang="id-ID" sz="2400" dirty="0" err="1">
                <a:latin typeface="+mj-lt"/>
              </a:rPr>
              <a:t>daemon</a:t>
            </a:r>
            <a:r>
              <a:rPr lang="id-ID" sz="2400" dirty="0">
                <a:latin typeface="+mj-lt"/>
              </a:rPr>
              <a:t>: </a:t>
            </a:r>
            <a:r>
              <a:rPr lang="id-ID" sz="2400" dirty="0" err="1">
                <a:latin typeface="+mj-lt"/>
              </a:rPr>
              <a:t>JobTracker</a:t>
            </a:r>
            <a:r>
              <a:rPr lang="id-ID" sz="2400" dirty="0">
                <a:latin typeface="+mj-lt"/>
              </a:rPr>
              <a:t>, </a:t>
            </a:r>
            <a:r>
              <a:rPr lang="id-ID" sz="2400" dirty="0" err="1">
                <a:latin typeface="+mj-lt"/>
              </a:rPr>
              <a:t>TaskTracker</a:t>
            </a:r>
            <a:endParaRPr lang="id-ID" sz="1800" dirty="0">
              <a:latin typeface="Lucida Console" panose="020B0609040504020204" pitchFamily="49" charset="0"/>
            </a:endParaRPr>
          </a:p>
          <a:p>
            <a:r>
              <a:rPr lang="id-ID" sz="1800" dirty="0" err="1">
                <a:latin typeface="Lucida Console" panose="020B0609040504020204" pitchFamily="49" charset="0"/>
              </a:rPr>
              <a:t>Masters</a:t>
            </a:r>
            <a:r>
              <a:rPr lang="id-ID" sz="1800" dirty="0">
                <a:latin typeface="Lucida Console" panose="020B0609040504020204" pitchFamily="49" charset="0"/>
              </a:rPr>
              <a:t> </a:t>
            </a:r>
            <a:r>
              <a:rPr lang="id-ID" sz="2400" dirty="0">
                <a:latin typeface="+mj-lt"/>
              </a:rPr>
              <a:t>– Daftar mesin yang </a:t>
            </a:r>
            <a:r>
              <a:rPr lang="id-ID" sz="2400" dirty="0" err="1">
                <a:latin typeface="+mj-lt"/>
              </a:rPr>
              <a:t>run</a:t>
            </a:r>
            <a:r>
              <a:rPr lang="id-ID" sz="2400" dirty="0">
                <a:latin typeface="+mj-lt"/>
              </a:rPr>
              <a:t> </a:t>
            </a:r>
            <a:r>
              <a:rPr lang="id-ID" sz="2400" dirty="0" err="1">
                <a:latin typeface="+mj-lt"/>
              </a:rPr>
              <a:t>Secondary</a:t>
            </a:r>
            <a:r>
              <a:rPr lang="id-ID" sz="2400" dirty="0">
                <a:latin typeface="+mj-lt"/>
              </a:rPr>
              <a:t> </a:t>
            </a:r>
            <a:r>
              <a:rPr lang="id-ID" sz="2400" dirty="0" err="1">
                <a:latin typeface="+mj-lt"/>
              </a:rPr>
              <a:t>NameNode</a:t>
            </a:r>
            <a:endParaRPr lang="id-ID" sz="1800" dirty="0">
              <a:latin typeface="Lucida Console" panose="020B0609040504020204" pitchFamily="49" charset="0"/>
            </a:endParaRPr>
          </a:p>
          <a:p>
            <a:r>
              <a:rPr lang="id-ID" sz="1800" dirty="0" err="1">
                <a:latin typeface="Lucida Console" panose="020B0609040504020204" pitchFamily="49" charset="0"/>
              </a:rPr>
              <a:t>slaves</a:t>
            </a:r>
            <a:r>
              <a:rPr lang="id-ID" sz="1800" dirty="0">
                <a:latin typeface="Lucida Console" panose="020B0609040504020204" pitchFamily="49" charset="0"/>
              </a:rPr>
              <a:t> </a:t>
            </a:r>
            <a:r>
              <a:rPr lang="id-ID" sz="2400" dirty="0">
                <a:latin typeface="+mj-lt"/>
              </a:rPr>
              <a:t>– Daftar mesin yang </a:t>
            </a:r>
            <a:r>
              <a:rPr lang="id-ID" sz="2400" dirty="0" err="1">
                <a:latin typeface="+mj-lt"/>
              </a:rPr>
              <a:t>run</a:t>
            </a:r>
            <a:r>
              <a:rPr lang="id-ID" sz="2400" dirty="0">
                <a:latin typeface="+mj-lt"/>
              </a:rPr>
              <a:t> </a:t>
            </a:r>
            <a:r>
              <a:rPr lang="id-ID" sz="2400" dirty="0" err="1">
                <a:latin typeface="+mj-lt"/>
              </a:rPr>
              <a:t>DataNode</a:t>
            </a:r>
            <a:r>
              <a:rPr lang="id-ID" sz="2400" dirty="0">
                <a:latin typeface="+mj-lt"/>
              </a:rPr>
              <a:t> dan </a:t>
            </a:r>
            <a:r>
              <a:rPr lang="id-ID" sz="2400" dirty="0" err="1">
                <a:latin typeface="+mj-lt"/>
              </a:rPr>
              <a:t>TaskTracker</a:t>
            </a:r>
            <a:endParaRPr lang="id-ID" sz="1800" dirty="0">
              <a:latin typeface="Lucida Console" panose="020B0609040504020204" pitchFamily="49" charset="0"/>
            </a:endParaRPr>
          </a:p>
          <a:p>
            <a:r>
              <a:rPr lang="id-ID" sz="1800" dirty="0" err="1">
                <a:latin typeface="Lucida Console" panose="020B0609040504020204" pitchFamily="49" charset="0"/>
              </a:rPr>
              <a:t>hadoop-metrics.properties</a:t>
            </a:r>
            <a:r>
              <a:rPr lang="id-ID" sz="1800" dirty="0">
                <a:latin typeface="Lucida Console" panose="020B0609040504020204" pitchFamily="49" charset="0"/>
              </a:rPr>
              <a:t> </a:t>
            </a:r>
            <a:r>
              <a:rPr lang="id-ID" sz="2400" dirty="0">
                <a:latin typeface="+mj-lt"/>
              </a:rPr>
              <a:t>– kontrol </a:t>
            </a:r>
            <a:r>
              <a:rPr lang="id-ID" sz="2400" dirty="0" err="1">
                <a:latin typeface="+mj-lt"/>
              </a:rPr>
              <a:t>metric</a:t>
            </a:r>
            <a:r>
              <a:rPr lang="id-ID" sz="2400" dirty="0">
                <a:latin typeface="+mj-lt"/>
              </a:rPr>
              <a:t> pada </a:t>
            </a:r>
            <a:r>
              <a:rPr lang="id-ID" sz="2400" dirty="0" err="1">
                <a:latin typeface="+mj-lt"/>
              </a:rPr>
              <a:t>Hadoop</a:t>
            </a:r>
            <a:endParaRPr lang="id-ID" sz="1800" dirty="0">
              <a:latin typeface="Lucida Console" panose="020B0609040504020204" pitchFamily="49" charset="0"/>
            </a:endParaRPr>
          </a:p>
          <a:p>
            <a:r>
              <a:rPr lang="id-ID" sz="1800" dirty="0">
                <a:latin typeface="Lucida Console" panose="020B0609040504020204" pitchFamily="49" charset="0"/>
              </a:rPr>
              <a:t>log4j.properties </a:t>
            </a:r>
            <a:r>
              <a:rPr lang="id-ID" sz="2400" dirty="0">
                <a:latin typeface="+mj-lt"/>
              </a:rPr>
              <a:t>– </a:t>
            </a:r>
            <a:r>
              <a:rPr lang="id-ID" sz="2400" dirty="0" err="1">
                <a:latin typeface="+mj-lt"/>
              </a:rPr>
              <a:t>system</a:t>
            </a:r>
            <a:r>
              <a:rPr lang="id-ID" sz="2400" dirty="0">
                <a:latin typeface="+mj-lt"/>
              </a:rPr>
              <a:t> </a:t>
            </a:r>
            <a:r>
              <a:rPr lang="id-ID" sz="2400" dirty="0" err="1">
                <a:latin typeface="+mj-lt"/>
              </a:rPr>
              <a:t>logfiles</a:t>
            </a:r>
            <a:r>
              <a:rPr lang="id-ID" sz="2400" dirty="0">
                <a:latin typeface="+mj-lt"/>
              </a:rPr>
              <a:t>, </a:t>
            </a:r>
            <a:r>
              <a:rPr lang="id-ID" sz="2400" dirty="0" err="1">
                <a:latin typeface="+mj-lt"/>
              </a:rPr>
              <a:t>NameNode</a:t>
            </a:r>
            <a:r>
              <a:rPr lang="id-ID" sz="2400" dirty="0">
                <a:latin typeface="+mj-lt"/>
              </a:rPr>
              <a:t> audit log, </a:t>
            </a:r>
            <a:r>
              <a:rPr lang="id-ID" sz="2400" dirty="0" err="1">
                <a:latin typeface="+mj-lt"/>
              </a:rPr>
              <a:t>task</a:t>
            </a:r>
            <a:r>
              <a:rPr lang="id-ID" sz="2400" dirty="0">
                <a:latin typeface="+mj-lt"/>
              </a:rPr>
              <a:t> log untuk </a:t>
            </a:r>
            <a:r>
              <a:rPr lang="id-ID" sz="2400" dirty="0" err="1">
                <a:latin typeface="+mj-lt"/>
              </a:rPr>
              <a:t>TaskTracker</a:t>
            </a:r>
            <a:r>
              <a:rPr lang="id-ID" sz="2400" dirty="0">
                <a:latin typeface="+mj-lt"/>
              </a:rPr>
              <a:t> </a:t>
            </a:r>
            <a:r>
              <a:rPr lang="id-ID" sz="2400" dirty="0" err="1">
                <a:latin typeface="+mj-lt"/>
              </a:rPr>
              <a:t>child</a:t>
            </a:r>
            <a:r>
              <a:rPr lang="id-ID" sz="2400" dirty="0">
                <a:latin typeface="+mj-lt"/>
              </a:rPr>
              <a:t> proses</a:t>
            </a:r>
            <a:endParaRPr lang="en-ID" sz="18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9E26B-7375-4BFD-81FB-C4E1FCED8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961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12404-410E-415B-8382-4658907B6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4000" dirty="0">
                <a:latin typeface="Lucida Console" panose="020B0609040504020204" pitchFamily="49" charset="0"/>
              </a:rPr>
              <a:t>hadoop-env.sh </a:t>
            </a:r>
            <a:r>
              <a:rPr lang="id-ID" dirty="0" err="1"/>
              <a:t>settings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D8388A-13CE-462D-914D-A733CC2EE7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id-ID" sz="2400" dirty="0"/>
                  <a:t>Sebagian besar variabel </a:t>
                </a:r>
                <a14:m>
                  <m:oMath xmlns:m="http://schemas.openxmlformats.org/officeDocument/2006/math">
                    <m:r>
                      <a:rPr lang="id-ID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d-ID" sz="2400" dirty="0"/>
                  <a:t> </a:t>
                </a:r>
                <a:r>
                  <a:rPr lang="id-ID" sz="2400" dirty="0" err="1"/>
                  <a:t>default</a:t>
                </a:r>
                <a:r>
                  <a:rPr lang="id-ID" sz="2400" dirty="0"/>
                  <a:t> tidak diset</a:t>
                </a:r>
              </a:p>
              <a:p>
                <a:r>
                  <a:rPr lang="id-ID" sz="2400" dirty="0"/>
                  <a:t>Hanya </a:t>
                </a:r>
                <a:r>
                  <a:rPr lang="id-ID" sz="1800" dirty="0" err="1">
                    <a:latin typeface="Lucida Console" panose="020B0609040504020204" pitchFamily="49" charset="0"/>
                  </a:rPr>
                  <a:t>export</a:t>
                </a:r>
                <a:r>
                  <a:rPr lang="id-ID" sz="1800" dirty="0">
                    <a:latin typeface="Lucida Console" panose="020B0609040504020204" pitchFamily="49" charset="0"/>
                  </a:rPr>
                  <a:t> JAVA_HOME </a:t>
                </a:r>
                <a:r>
                  <a:rPr lang="id-ID" sz="2400" dirty="0">
                    <a:latin typeface="+mj-lt"/>
                  </a:rPr>
                  <a:t>harus diset ke Java SDK</a:t>
                </a:r>
              </a:p>
              <a:p>
                <a:r>
                  <a:rPr lang="id-ID" sz="1800" dirty="0">
                    <a:latin typeface="Lucida Console" panose="020B0609040504020204" pitchFamily="49" charset="0"/>
                  </a:rPr>
                  <a:t>HADOOP_HOME</a:t>
                </a:r>
                <a:r>
                  <a:rPr lang="id-ID" sz="2400" dirty="0">
                    <a:latin typeface="+mj-lt"/>
                  </a:rPr>
                  <a:t> – berisi </a:t>
                </a:r>
                <a:r>
                  <a:rPr lang="id-ID" sz="2400" dirty="0" err="1">
                    <a:latin typeface="+mj-lt"/>
                  </a:rPr>
                  <a:t>node</a:t>
                </a:r>
                <a:r>
                  <a:rPr lang="id-ID" sz="2400" dirty="0">
                    <a:latin typeface="+mj-lt"/>
                  </a:rPr>
                  <a:t> dan </a:t>
                </a:r>
                <a:r>
                  <a:rPr lang="id-ID" sz="2400" dirty="0" err="1">
                    <a:latin typeface="+mj-lt"/>
                  </a:rPr>
                  <a:t>config</a:t>
                </a:r>
                <a:r>
                  <a:rPr lang="id-ID" sz="2400" dirty="0">
                    <a:latin typeface="+mj-lt"/>
                  </a:rPr>
                  <a:t> </a:t>
                </a:r>
                <a:r>
                  <a:rPr lang="id-ID" sz="2400" dirty="0" err="1">
                    <a:latin typeface="+mj-lt"/>
                  </a:rPr>
                  <a:t>file</a:t>
                </a:r>
                <a:r>
                  <a:rPr lang="id-ID" sz="2400" dirty="0">
                    <a:latin typeface="+mj-lt"/>
                  </a:rPr>
                  <a:t> </a:t>
                </a:r>
                <a:r>
                  <a:rPr lang="id-ID" sz="1800" dirty="0">
                    <a:latin typeface="Lucida Console" panose="020B0609040504020204" pitchFamily="49" charset="0"/>
                  </a:rPr>
                  <a:t>/</a:t>
                </a:r>
                <a:r>
                  <a:rPr lang="id-ID" sz="1800" dirty="0" err="1">
                    <a:latin typeface="Lucida Console" panose="020B0609040504020204" pitchFamily="49" charset="0"/>
                  </a:rPr>
                  <a:t>usr</a:t>
                </a:r>
                <a:r>
                  <a:rPr lang="id-ID" sz="1800" dirty="0">
                    <a:latin typeface="Lucida Console" panose="020B0609040504020204" pitchFamily="49" charset="0"/>
                  </a:rPr>
                  <a:t>/</a:t>
                </a:r>
                <a:r>
                  <a:rPr lang="id-ID" sz="1800" dirty="0" err="1">
                    <a:latin typeface="Lucida Console" panose="020B0609040504020204" pitchFamily="49" charset="0"/>
                  </a:rPr>
                  <a:t>iop</a:t>
                </a:r>
                <a:r>
                  <a:rPr lang="id-ID" sz="1800" dirty="0">
                    <a:latin typeface="Lucida Console" panose="020B0609040504020204" pitchFamily="49" charset="0"/>
                  </a:rPr>
                  <a:t>/</a:t>
                </a:r>
                <a:r>
                  <a:rPr lang="id-ID" sz="1800" dirty="0" err="1">
                    <a:latin typeface="Lucida Console" panose="020B0609040504020204" pitchFamily="49" charset="0"/>
                  </a:rPr>
                  <a:t>current</a:t>
                </a:r>
                <a:r>
                  <a:rPr lang="id-ID" sz="1800" dirty="0">
                    <a:latin typeface="Lucida Console" panose="020B0609040504020204" pitchFamily="49" charset="0"/>
                  </a:rPr>
                  <a:t>/</a:t>
                </a:r>
                <a:r>
                  <a:rPr lang="id-ID" sz="1800" dirty="0" err="1">
                    <a:latin typeface="Lucida Console" panose="020B0609040504020204" pitchFamily="49" charset="0"/>
                  </a:rPr>
                  <a:t>hadoop-client</a:t>
                </a:r>
                <a:endParaRPr lang="id-ID" sz="1800" dirty="0">
                  <a:latin typeface="Lucida Console" panose="020B0609040504020204" pitchFamily="49" charset="0"/>
                </a:endParaRPr>
              </a:p>
              <a:p>
                <a:r>
                  <a:rPr lang="id-ID" sz="1800" dirty="0">
                    <a:latin typeface="Lucida Console" panose="020B0609040504020204" pitchFamily="49" charset="0"/>
                  </a:rPr>
                  <a:t>HADOOP_LOG_DIR </a:t>
                </a:r>
                <a:r>
                  <a:rPr lang="id-ID" sz="2400" dirty="0">
                    <a:latin typeface="+mj-lt"/>
                  </a:rPr>
                  <a:t>– menjaga log </a:t>
                </a:r>
                <a:r>
                  <a:rPr lang="id-ID" sz="1800" dirty="0">
                    <a:latin typeface="Lucida Console" panose="020B0609040504020204" pitchFamily="49" charset="0"/>
                  </a:rPr>
                  <a:t>/</a:t>
                </a:r>
                <a:r>
                  <a:rPr lang="id-ID" sz="1800" dirty="0" err="1">
                    <a:latin typeface="Lucida Console" panose="020B0609040504020204" pitchFamily="49" charset="0"/>
                  </a:rPr>
                  <a:t>var</a:t>
                </a:r>
                <a:r>
                  <a:rPr lang="id-ID" sz="1800" dirty="0">
                    <a:latin typeface="Lucida Console" panose="020B0609040504020204" pitchFamily="49" charset="0"/>
                  </a:rPr>
                  <a:t>/log/</a:t>
                </a:r>
                <a:r>
                  <a:rPr lang="id-ID" sz="1800" dirty="0" err="1">
                    <a:latin typeface="Lucida Console" panose="020B0609040504020204" pitchFamily="49" charset="0"/>
                  </a:rPr>
                  <a:t>Hadoop</a:t>
                </a:r>
                <a:r>
                  <a:rPr lang="id-ID" sz="1800" dirty="0">
                    <a:latin typeface="Lucida Console" panose="020B0609040504020204" pitchFamily="49" charset="0"/>
                  </a:rPr>
                  <a:t>/$USER</a:t>
                </a:r>
              </a:p>
              <a:p>
                <a:r>
                  <a:rPr lang="id-ID" sz="1800" dirty="0">
                    <a:latin typeface="Lucida Console" panose="020B0609040504020204" pitchFamily="49" charset="0"/>
                  </a:rPr>
                  <a:t>HADOOP_HEAPSIZE </a:t>
                </a:r>
                <a:r>
                  <a:rPr lang="id-ID" sz="2400" dirty="0">
                    <a:latin typeface="+mj-lt"/>
                  </a:rPr>
                  <a:t>– digunakan JVM untuk tiap </a:t>
                </a:r>
                <a:r>
                  <a:rPr lang="id-ID" sz="2400" dirty="0" err="1">
                    <a:latin typeface="+mj-lt"/>
                  </a:rPr>
                  <a:t>daemon</a:t>
                </a:r>
                <a:br>
                  <a:rPr lang="id-ID" sz="1800" dirty="0">
                    <a:latin typeface="Lucida Console" panose="020B0609040504020204" pitchFamily="49" charset="0"/>
                  </a:rPr>
                </a:br>
                <a:r>
                  <a:rPr lang="id-ID" sz="2400" dirty="0" err="1">
                    <a:latin typeface="+mj-lt"/>
                  </a:rPr>
                  <a:t>NameNode</a:t>
                </a:r>
                <a:r>
                  <a:rPr lang="id-ID" sz="2400" dirty="0">
                    <a:latin typeface="+mj-lt"/>
                  </a:rPr>
                  <a:t> - </a:t>
                </a:r>
                <a:r>
                  <a:rPr lang="id-ID" sz="1800" dirty="0">
                    <a:latin typeface="Lucida Console" panose="020B0609040504020204" pitchFamily="49" charset="0"/>
                  </a:rPr>
                  <a:t>HADOOP_NAMENODE_OPTS</a:t>
                </a:r>
                <a:br>
                  <a:rPr lang="id-ID" sz="1800" dirty="0">
                    <a:latin typeface="Lucida Console" panose="020B0609040504020204" pitchFamily="49" charset="0"/>
                  </a:rPr>
                </a:br>
                <a:r>
                  <a:rPr lang="id-ID" sz="2400" dirty="0" err="1">
                    <a:latin typeface="+mj-lt"/>
                  </a:rPr>
                  <a:t>DataNode</a:t>
                </a:r>
                <a:r>
                  <a:rPr lang="id-ID" sz="2400" dirty="0">
                    <a:latin typeface="+mj-lt"/>
                  </a:rPr>
                  <a:t> - </a:t>
                </a:r>
                <a:r>
                  <a:rPr lang="id-ID" sz="1800" dirty="0">
                    <a:latin typeface="Lucida Console" panose="020B0609040504020204" pitchFamily="49" charset="0"/>
                  </a:rPr>
                  <a:t>HADOOP_DATANODE_OPTS</a:t>
                </a:r>
                <a:br>
                  <a:rPr lang="id-ID" sz="1800" dirty="0">
                    <a:latin typeface="Lucida Console" panose="020B0609040504020204" pitchFamily="49" charset="0"/>
                  </a:rPr>
                </a:br>
                <a:r>
                  <a:rPr lang="id-ID" sz="2400" dirty="0" err="1">
                    <a:latin typeface="+mj-lt"/>
                  </a:rPr>
                  <a:t>Secondary</a:t>
                </a:r>
                <a:r>
                  <a:rPr lang="id-ID" sz="2400" dirty="0">
                    <a:latin typeface="+mj-lt"/>
                  </a:rPr>
                  <a:t> </a:t>
                </a:r>
                <a:r>
                  <a:rPr lang="id-ID" sz="2400" dirty="0" err="1">
                    <a:latin typeface="+mj-lt"/>
                  </a:rPr>
                  <a:t>NameNode</a:t>
                </a:r>
                <a:r>
                  <a:rPr lang="id-ID" sz="2400" dirty="0">
                    <a:latin typeface="+mj-lt"/>
                  </a:rPr>
                  <a:t> - </a:t>
                </a:r>
                <a:r>
                  <a:rPr lang="id-ID" sz="1800" dirty="0">
                    <a:latin typeface="Lucida Console" panose="020B0609040504020204" pitchFamily="49" charset="0"/>
                  </a:rPr>
                  <a:t>HADOOP_SECONDARYNAMENODE_OPTS</a:t>
                </a:r>
                <a:br>
                  <a:rPr lang="id-ID" sz="1800" dirty="0">
                    <a:latin typeface="Lucida Console" panose="020B0609040504020204" pitchFamily="49" charset="0"/>
                  </a:rPr>
                </a:br>
                <a:r>
                  <a:rPr lang="id-ID" sz="2400" dirty="0" err="1">
                    <a:latin typeface="+mj-lt"/>
                  </a:rPr>
                  <a:t>JobTracker</a:t>
                </a:r>
                <a:r>
                  <a:rPr lang="id-ID" sz="2400" dirty="0">
                    <a:latin typeface="+mj-lt"/>
                  </a:rPr>
                  <a:t> - </a:t>
                </a:r>
                <a:r>
                  <a:rPr lang="id-ID" sz="1800" dirty="0">
                    <a:latin typeface="Lucida Console" panose="020B0609040504020204" pitchFamily="49" charset="0"/>
                  </a:rPr>
                  <a:t>HADOOP_JOBTRACKER_OPTS</a:t>
                </a:r>
                <a:br>
                  <a:rPr lang="id-ID" sz="1800" dirty="0">
                    <a:latin typeface="Lucida Console" panose="020B0609040504020204" pitchFamily="49" charset="0"/>
                  </a:rPr>
                </a:br>
                <a:r>
                  <a:rPr lang="id-ID" sz="2400" dirty="0" err="1">
                    <a:latin typeface="+mj-lt"/>
                  </a:rPr>
                  <a:t>TaskTracker</a:t>
                </a:r>
                <a:r>
                  <a:rPr lang="id-ID" sz="2400" dirty="0">
                    <a:latin typeface="+mj-lt"/>
                  </a:rPr>
                  <a:t> - </a:t>
                </a:r>
                <a:r>
                  <a:rPr lang="id-ID" sz="1800" dirty="0">
                    <a:latin typeface="Lucida Console" panose="020B0609040504020204" pitchFamily="49" charset="0"/>
                  </a:rPr>
                  <a:t>HADOOP_TASKTRACKER_OPTS</a:t>
                </a:r>
              </a:p>
              <a:p>
                <a:r>
                  <a:rPr lang="id-ID" sz="2400" dirty="0" err="1">
                    <a:latin typeface="+mj-lt"/>
                  </a:rPr>
                  <a:t>Environment</a:t>
                </a:r>
                <a:r>
                  <a:rPr lang="id-ID" sz="2400" dirty="0">
                    <a:latin typeface="+mj-lt"/>
                  </a:rPr>
                  <a:t> </a:t>
                </a:r>
                <a:r>
                  <a:rPr lang="id-ID" sz="2400" dirty="0" err="1">
                    <a:latin typeface="+mj-lt"/>
                  </a:rPr>
                  <a:t>variable</a:t>
                </a:r>
                <a:r>
                  <a:rPr lang="id-ID" sz="2400" dirty="0">
                    <a:latin typeface="+mj-lt"/>
                  </a:rPr>
                  <a:t> lain - </a:t>
                </a:r>
                <a:r>
                  <a:rPr lang="id-ID" sz="1800" dirty="0">
                    <a:latin typeface="Lucida Console" panose="020B0609040504020204" pitchFamily="49" charset="0"/>
                  </a:rPr>
                  <a:t>HADOOP_CLASSPATH, HADOOP_PID_DIR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D8388A-13CE-462D-914D-A733CC2EE7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1" t="-280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7ADD9-4930-4425-AEB6-FECCF848E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0062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DB312-B564-43F2-A203-64AA8FDB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4000" dirty="0">
                <a:latin typeface="Lucida Console" panose="020B0609040504020204" pitchFamily="49" charset="0"/>
              </a:rPr>
              <a:t>core-site.xml </a:t>
            </a:r>
            <a:r>
              <a:rPr lang="id-ID" dirty="0" err="1"/>
              <a:t>setting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29304-D381-4C78-BD8E-2AE146217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4800644"/>
          </a:xfrm>
        </p:spPr>
        <p:txBody>
          <a:bodyPr>
            <a:normAutofit/>
          </a:bodyPr>
          <a:lstStyle/>
          <a:p>
            <a:r>
              <a:rPr lang="id-ID" sz="1800" dirty="0" err="1">
                <a:latin typeface="Lucida Console" panose="020B0609040504020204" pitchFamily="49" charset="0"/>
              </a:rPr>
              <a:t>fs.defaultfs</a:t>
            </a:r>
            <a:r>
              <a:rPr lang="id-ID" sz="1800" dirty="0">
                <a:latin typeface="Lucida Console" panose="020B0609040504020204" pitchFamily="49" charset="0"/>
              </a:rPr>
              <a:t> </a:t>
            </a:r>
            <a:r>
              <a:rPr lang="id-ID" sz="2400" dirty="0"/>
              <a:t>– nama </a:t>
            </a:r>
            <a:r>
              <a:rPr lang="id-ID" sz="2400" dirty="0" err="1"/>
              <a:t>default</a:t>
            </a:r>
            <a:r>
              <a:rPr lang="id-ID" sz="2400" dirty="0"/>
              <a:t> </a:t>
            </a:r>
            <a:r>
              <a:rPr lang="id-ID" sz="2400" dirty="0" err="1"/>
              <a:t>filesystem</a:t>
            </a:r>
            <a:r>
              <a:rPr lang="id-ID" sz="2400" dirty="0"/>
              <a:t>. URI dengan </a:t>
            </a:r>
            <a:r>
              <a:rPr lang="id-ID" sz="2400" dirty="0" err="1"/>
              <a:t>scheme</a:t>
            </a:r>
            <a:r>
              <a:rPr lang="id-ID" sz="2400" dirty="0"/>
              <a:t> dan </a:t>
            </a:r>
            <a:r>
              <a:rPr lang="id-ID" sz="2400" dirty="0" err="1"/>
              <a:t>authority</a:t>
            </a:r>
            <a:r>
              <a:rPr lang="id-ID" sz="2400" dirty="0"/>
              <a:t> menentukan implementasi </a:t>
            </a:r>
            <a:r>
              <a:rPr lang="id-ID" sz="2400" dirty="0" err="1"/>
              <a:t>FileSystem</a:t>
            </a:r>
            <a:r>
              <a:rPr lang="id-ID" sz="2400" dirty="0"/>
              <a:t>. </a:t>
            </a:r>
            <a:r>
              <a:rPr lang="id-ID" sz="2400" dirty="0" err="1"/>
              <a:t>Scheme</a:t>
            </a:r>
            <a:r>
              <a:rPr lang="id-ID" sz="2400" dirty="0"/>
              <a:t> menentukan </a:t>
            </a:r>
            <a:r>
              <a:rPr lang="id-ID" sz="2400" dirty="0" err="1"/>
              <a:t>config</a:t>
            </a:r>
            <a:r>
              <a:rPr lang="id-ID" sz="2400" dirty="0"/>
              <a:t> </a:t>
            </a:r>
            <a:r>
              <a:rPr lang="id-ID" sz="2400" dirty="0" err="1"/>
              <a:t>property</a:t>
            </a:r>
            <a:r>
              <a:rPr lang="id-ID" sz="2400" dirty="0"/>
              <a:t> </a:t>
            </a:r>
            <a:r>
              <a:rPr lang="id-ID" sz="1800" dirty="0">
                <a:latin typeface="Lucida Console" panose="020B0609040504020204" pitchFamily="49" charset="0"/>
              </a:rPr>
              <a:t>(</a:t>
            </a:r>
            <a:r>
              <a:rPr lang="id-ID" sz="1800" dirty="0" err="1">
                <a:latin typeface="Lucida Console" panose="020B0609040504020204" pitchFamily="49" charset="0"/>
              </a:rPr>
              <a:t>fs.SCHEME.impl</a:t>
            </a:r>
            <a:r>
              <a:rPr lang="id-ID" sz="1800" dirty="0">
                <a:latin typeface="Lucida Console" panose="020B0609040504020204" pitchFamily="49" charset="0"/>
              </a:rPr>
              <a:t>) </a:t>
            </a:r>
            <a:r>
              <a:rPr lang="id-ID" sz="2400" dirty="0">
                <a:latin typeface="+mj-lt"/>
              </a:rPr>
              <a:t>penamaan </a:t>
            </a:r>
            <a:r>
              <a:rPr lang="id-ID" sz="2400" dirty="0" err="1">
                <a:latin typeface="+mj-lt"/>
              </a:rPr>
              <a:t>class</a:t>
            </a:r>
            <a:r>
              <a:rPr lang="id-ID" sz="2400" dirty="0">
                <a:latin typeface="+mj-lt"/>
              </a:rPr>
              <a:t> implementasi </a:t>
            </a:r>
            <a:r>
              <a:rPr lang="id-ID" sz="2400" dirty="0" err="1">
                <a:latin typeface="+mj-lt"/>
              </a:rPr>
              <a:t>FileSystem</a:t>
            </a:r>
            <a:r>
              <a:rPr lang="id-ID" sz="2400" dirty="0">
                <a:latin typeface="+mj-lt"/>
              </a:rPr>
              <a:t>. </a:t>
            </a:r>
            <a:r>
              <a:rPr lang="id-ID" sz="2400" dirty="0" err="1">
                <a:latin typeface="+mj-lt"/>
              </a:rPr>
              <a:t>Authority</a:t>
            </a:r>
            <a:r>
              <a:rPr lang="id-ID" sz="2400" dirty="0">
                <a:latin typeface="+mj-lt"/>
              </a:rPr>
              <a:t> menentukan </a:t>
            </a:r>
            <a:r>
              <a:rPr lang="id-ID" sz="2400" dirty="0" err="1">
                <a:latin typeface="+mj-lt"/>
              </a:rPr>
              <a:t>host</a:t>
            </a:r>
            <a:r>
              <a:rPr lang="id-ID" sz="2400" dirty="0">
                <a:latin typeface="+mj-lt"/>
              </a:rPr>
              <a:t>, </a:t>
            </a:r>
            <a:r>
              <a:rPr lang="id-ID" sz="2400" dirty="0" err="1">
                <a:latin typeface="+mj-lt"/>
              </a:rPr>
              <a:t>port</a:t>
            </a:r>
            <a:r>
              <a:rPr lang="id-ID" sz="2400" dirty="0">
                <a:latin typeface="+mj-lt"/>
              </a:rPr>
              <a:t>, </a:t>
            </a:r>
            <a:r>
              <a:rPr lang="id-ID" sz="2400" dirty="0" err="1">
                <a:latin typeface="+mj-lt"/>
              </a:rPr>
              <a:t>dll</a:t>
            </a:r>
            <a:r>
              <a:rPr lang="id-ID" sz="2400" dirty="0">
                <a:latin typeface="+mj-lt"/>
              </a:rPr>
              <a:t> </a:t>
            </a:r>
            <a:r>
              <a:rPr lang="id-ID" sz="2400" dirty="0" err="1">
                <a:latin typeface="+mj-lt"/>
              </a:rPr>
              <a:t>FileSystem</a:t>
            </a:r>
            <a:r>
              <a:rPr lang="id-ID" sz="2400" dirty="0">
                <a:latin typeface="+mj-lt"/>
              </a:rPr>
              <a:t>. </a:t>
            </a:r>
            <a:r>
              <a:rPr lang="id-ID" sz="2400" dirty="0" err="1">
                <a:latin typeface="+mj-lt"/>
              </a:rPr>
              <a:t>Default</a:t>
            </a:r>
            <a:r>
              <a:rPr lang="id-ID" sz="2400" dirty="0">
                <a:latin typeface="+mj-lt"/>
              </a:rPr>
              <a:t> file:///</a:t>
            </a:r>
            <a:endParaRPr lang="id-ID" sz="1800" dirty="0">
              <a:latin typeface="Lucida Console" panose="020B0609040504020204" pitchFamily="49" charset="0"/>
            </a:endParaRPr>
          </a:p>
          <a:p>
            <a:r>
              <a:rPr lang="id-ID" sz="1800" dirty="0" err="1">
                <a:latin typeface="Lucida Console" panose="020B0609040504020204" pitchFamily="49" charset="0"/>
              </a:rPr>
              <a:t>hadoop.tmp.dir</a:t>
            </a:r>
            <a:r>
              <a:rPr lang="id-ID" sz="1800" dirty="0">
                <a:latin typeface="Lucida Console" panose="020B0609040504020204" pitchFamily="49" charset="0"/>
              </a:rPr>
              <a:t> </a:t>
            </a:r>
            <a:r>
              <a:rPr lang="id-ID" sz="2400" dirty="0">
                <a:latin typeface="+mj-lt"/>
              </a:rPr>
              <a:t>– </a:t>
            </a:r>
            <a:r>
              <a:rPr lang="id-ID" sz="2400" dirty="0" err="1">
                <a:latin typeface="+mj-lt"/>
              </a:rPr>
              <a:t>base</a:t>
            </a:r>
            <a:r>
              <a:rPr lang="id-ID" sz="2400" dirty="0">
                <a:latin typeface="+mj-lt"/>
              </a:rPr>
              <a:t> untuk </a:t>
            </a:r>
            <a:r>
              <a:rPr lang="id-ID" sz="2400" dirty="0" err="1">
                <a:latin typeface="+mj-lt"/>
              </a:rPr>
              <a:t>direktori</a:t>
            </a:r>
            <a:r>
              <a:rPr lang="id-ID" sz="2400" dirty="0">
                <a:latin typeface="+mj-lt"/>
              </a:rPr>
              <a:t> sementara lainnya</a:t>
            </a:r>
            <a:r>
              <a:rPr lang="id-ID" sz="1800" dirty="0">
                <a:latin typeface="Lucida Console" panose="020B0609040504020204" pitchFamily="49" charset="0"/>
              </a:rPr>
              <a:t> /</a:t>
            </a:r>
            <a:r>
              <a:rPr lang="id-ID" sz="1800" dirty="0" err="1">
                <a:latin typeface="Lucida Console" panose="020B0609040504020204" pitchFamily="49" charset="0"/>
              </a:rPr>
              <a:t>tmp</a:t>
            </a:r>
            <a:r>
              <a:rPr lang="id-ID" sz="1800" dirty="0">
                <a:latin typeface="Lucida Console" panose="020B0609040504020204" pitchFamily="49" charset="0"/>
              </a:rPr>
              <a:t>/</a:t>
            </a:r>
            <a:r>
              <a:rPr lang="id-ID" sz="1800" dirty="0" err="1">
                <a:latin typeface="Lucida Console" panose="020B0609040504020204" pitchFamily="49" charset="0"/>
              </a:rPr>
              <a:t>hadoop</a:t>
            </a:r>
            <a:r>
              <a:rPr lang="id-ID" sz="1800" dirty="0">
                <a:latin typeface="Lucida Console" panose="020B0609040504020204" pitchFamily="49" charset="0"/>
              </a:rPr>
              <a:t>-${user.name}</a:t>
            </a:r>
          </a:p>
          <a:p>
            <a:r>
              <a:rPr lang="id-ID" sz="1800" dirty="0" err="1">
                <a:latin typeface="Lucida Console" panose="020B0609040504020204" pitchFamily="49" charset="0"/>
              </a:rPr>
              <a:t>fs.trash.interval</a:t>
            </a:r>
            <a:r>
              <a:rPr lang="id-ID" sz="1800" dirty="0">
                <a:latin typeface="Lucida Console" panose="020B0609040504020204" pitchFamily="49" charset="0"/>
              </a:rPr>
              <a:t> </a:t>
            </a:r>
            <a:r>
              <a:rPr lang="id-ID" sz="2400" dirty="0">
                <a:latin typeface="+mj-lt"/>
              </a:rPr>
              <a:t>– jumlah menit antara </a:t>
            </a:r>
            <a:r>
              <a:rPr lang="id-ID" sz="2400" dirty="0" err="1">
                <a:latin typeface="+mj-lt"/>
              </a:rPr>
              <a:t>trash</a:t>
            </a:r>
            <a:r>
              <a:rPr lang="id-ID" sz="2400" dirty="0">
                <a:latin typeface="+mj-lt"/>
              </a:rPr>
              <a:t> </a:t>
            </a:r>
            <a:r>
              <a:rPr lang="id-ID" sz="2400" dirty="0" err="1">
                <a:latin typeface="+mj-lt"/>
              </a:rPr>
              <a:t>checkpoint</a:t>
            </a:r>
            <a:r>
              <a:rPr lang="id-ID" sz="2400" dirty="0">
                <a:latin typeface="+mj-lt"/>
              </a:rPr>
              <a:t>. Jika 0, </a:t>
            </a:r>
            <a:r>
              <a:rPr lang="id-ID" sz="2400" dirty="0" err="1">
                <a:latin typeface="+mj-lt"/>
              </a:rPr>
              <a:t>trash</a:t>
            </a:r>
            <a:r>
              <a:rPr lang="id-ID" sz="2400" dirty="0">
                <a:latin typeface="+mj-lt"/>
              </a:rPr>
              <a:t> </a:t>
            </a:r>
            <a:r>
              <a:rPr lang="id-ID" sz="2400" dirty="0" err="1">
                <a:latin typeface="+mj-lt"/>
              </a:rPr>
              <a:t>feature</a:t>
            </a:r>
            <a:r>
              <a:rPr lang="id-ID" sz="2400" dirty="0">
                <a:latin typeface="+mj-lt"/>
              </a:rPr>
              <a:t> </a:t>
            </a:r>
            <a:r>
              <a:rPr lang="id-ID" sz="2400" dirty="0" err="1">
                <a:latin typeface="+mj-lt"/>
              </a:rPr>
              <a:t>disabled</a:t>
            </a:r>
            <a:r>
              <a:rPr lang="id-ID" sz="2400" dirty="0">
                <a:latin typeface="+mj-lt"/>
              </a:rPr>
              <a:t> (</a:t>
            </a:r>
            <a:r>
              <a:rPr lang="id-ID" sz="2400" dirty="0" err="1">
                <a:latin typeface="+mj-lt"/>
              </a:rPr>
              <a:t>default</a:t>
            </a:r>
            <a:r>
              <a:rPr lang="id-ID" sz="2400" dirty="0">
                <a:latin typeface="+mj-lt"/>
              </a:rPr>
              <a:t>). Jika &gt; 0, </a:t>
            </a:r>
            <a:r>
              <a:rPr lang="id-ID" sz="2400" dirty="0" err="1">
                <a:latin typeface="+mj-lt"/>
              </a:rPr>
              <a:t>file</a:t>
            </a:r>
            <a:r>
              <a:rPr lang="id-ID" sz="2400" dirty="0">
                <a:latin typeface="+mj-lt"/>
              </a:rPr>
              <a:t> terhapus akan dimasukkan ke .</a:t>
            </a:r>
            <a:r>
              <a:rPr lang="id-ID" sz="2400" dirty="0" err="1">
                <a:latin typeface="+mj-lt"/>
              </a:rPr>
              <a:t>trash</a:t>
            </a:r>
            <a:r>
              <a:rPr lang="id-ID" sz="2400" dirty="0">
                <a:latin typeface="+mj-lt"/>
              </a:rPr>
              <a:t> pada </a:t>
            </a:r>
            <a:r>
              <a:rPr lang="id-ID" sz="2400" dirty="0" err="1">
                <a:latin typeface="+mj-lt"/>
              </a:rPr>
              <a:t>direktori</a:t>
            </a:r>
            <a:r>
              <a:rPr lang="id-ID" sz="2400" dirty="0">
                <a:latin typeface="+mj-lt"/>
              </a:rPr>
              <a:t> </a:t>
            </a:r>
            <a:r>
              <a:rPr lang="id-ID" sz="2400" dirty="0" err="1">
                <a:latin typeface="+mj-lt"/>
              </a:rPr>
              <a:t>home</a:t>
            </a:r>
            <a:r>
              <a:rPr lang="id-ID" sz="2400" dirty="0">
                <a:latin typeface="+mj-lt"/>
              </a:rPr>
              <a:t> milik </a:t>
            </a:r>
            <a:r>
              <a:rPr lang="id-ID" sz="2400" dirty="0" err="1">
                <a:latin typeface="+mj-lt"/>
              </a:rPr>
              <a:t>user</a:t>
            </a:r>
            <a:endParaRPr lang="id-ID" sz="1800" dirty="0">
              <a:latin typeface="Lucida Console" panose="020B0609040504020204" pitchFamily="49" charset="0"/>
            </a:endParaRPr>
          </a:p>
          <a:p>
            <a:r>
              <a:rPr lang="id-ID" sz="1800" dirty="0" err="1">
                <a:latin typeface="Lucida Console" panose="020B0609040504020204" pitchFamily="49" charset="0"/>
              </a:rPr>
              <a:t>io.file.buffer.size</a:t>
            </a:r>
            <a:r>
              <a:rPr lang="id-ID" sz="1800" dirty="0">
                <a:latin typeface="Lucida Console" panose="020B0609040504020204" pitchFamily="49" charset="0"/>
              </a:rPr>
              <a:t> </a:t>
            </a:r>
            <a:r>
              <a:rPr lang="id-ID" sz="2400" dirty="0">
                <a:latin typeface="+mj-lt"/>
              </a:rPr>
              <a:t>– ukuran </a:t>
            </a:r>
            <a:r>
              <a:rPr lang="id-ID" sz="2400" dirty="0" err="1">
                <a:latin typeface="+mj-lt"/>
              </a:rPr>
              <a:t>buffer</a:t>
            </a:r>
            <a:r>
              <a:rPr lang="id-ID" sz="2400" dirty="0">
                <a:latin typeface="+mj-lt"/>
              </a:rPr>
              <a:t> untuk </a:t>
            </a:r>
            <a:r>
              <a:rPr lang="id-ID" sz="2400" dirty="0" err="1">
                <a:latin typeface="+mj-lt"/>
              </a:rPr>
              <a:t>sequence</a:t>
            </a:r>
            <a:r>
              <a:rPr lang="id-ID" sz="2400" dirty="0">
                <a:latin typeface="+mj-lt"/>
              </a:rPr>
              <a:t> </a:t>
            </a:r>
            <a:r>
              <a:rPr lang="id-ID" sz="2400" dirty="0" err="1">
                <a:latin typeface="+mj-lt"/>
              </a:rPr>
              <a:t>file</a:t>
            </a:r>
            <a:r>
              <a:rPr lang="id-ID" sz="2400" dirty="0">
                <a:latin typeface="+mj-lt"/>
              </a:rPr>
              <a:t>. Kelipatan </a:t>
            </a:r>
            <a:r>
              <a:rPr lang="id-ID" sz="2400" dirty="0" err="1">
                <a:latin typeface="+mj-lt"/>
              </a:rPr>
              <a:t>hardware</a:t>
            </a:r>
            <a:r>
              <a:rPr lang="id-ID" sz="2400" dirty="0">
                <a:latin typeface="+mj-lt"/>
              </a:rPr>
              <a:t> </a:t>
            </a:r>
            <a:r>
              <a:rPr lang="id-ID" sz="2400" dirty="0" err="1">
                <a:latin typeface="+mj-lt"/>
              </a:rPr>
              <a:t>page</a:t>
            </a:r>
            <a:r>
              <a:rPr lang="id-ID" sz="2400" dirty="0">
                <a:latin typeface="+mj-lt"/>
              </a:rPr>
              <a:t> </a:t>
            </a:r>
            <a:r>
              <a:rPr lang="id-ID" sz="2400" dirty="0" err="1">
                <a:latin typeface="+mj-lt"/>
              </a:rPr>
              <a:t>size</a:t>
            </a:r>
            <a:r>
              <a:rPr lang="id-ID" sz="2400" dirty="0">
                <a:latin typeface="+mj-lt"/>
              </a:rPr>
              <a:t> (4096 pada x86), menentukan </a:t>
            </a:r>
            <a:r>
              <a:rPr lang="id-ID" sz="2400" dirty="0" err="1">
                <a:latin typeface="+mj-lt"/>
              </a:rPr>
              <a:t>buffer</a:t>
            </a:r>
            <a:r>
              <a:rPr lang="id-ID" sz="2400" dirty="0">
                <a:latin typeface="+mj-lt"/>
              </a:rPr>
              <a:t> saat </a:t>
            </a:r>
            <a:r>
              <a:rPr lang="id-ID" sz="2400" dirty="0" err="1">
                <a:latin typeface="+mj-lt"/>
              </a:rPr>
              <a:t>read</a:t>
            </a:r>
            <a:r>
              <a:rPr lang="id-ID" sz="2400" dirty="0">
                <a:latin typeface="+mj-lt"/>
              </a:rPr>
              <a:t> dan </a:t>
            </a:r>
            <a:r>
              <a:rPr lang="id-ID" sz="2400" dirty="0" err="1">
                <a:latin typeface="+mj-lt"/>
              </a:rPr>
              <a:t>write</a:t>
            </a:r>
            <a:endParaRPr lang="id-ID" sz="18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17C435-9CE0-4749-81EF-C6DF13814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4036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DB312-B564-43F2-A203-64AA8FDB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4000" dirty="0">
                <a:latin typeface="Lucida Console" panose="020B0609040504020204" pitchFamily="49" charset="0"/>
              </a:rPr>
              <a:t>core-site.xml </a:t>
            </a:r>
            <a:r>
              <a:rPr lang="id-ID" dirty="0" err="1"/>
              <a:t>setting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29304-D381-4C78-BD8E-2AE146217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sz="1800" dirty="0" err="1">
                <a:latin typeface="Lucida Console" panose="020B0609040504020204" pitchFamily="49" charset="0"/>
              </a:rPr>
              <a:t>hadoop.rpc.socket.factory.class.default</a:t>
            </a:r>
            <a:r>
              <a:rPr lang="id-ID" sz="1800" dirty="0">
                <a:latin typeface="Lucida Console" panose="020B0609040504020204" pitchFamily="49" charset="0"/>
              </a:rPr>
              <a:t> </a:t>
            </a:r>
            <a:r>
              <a:rPr lang="id-ID" sz="2400" dirty="0">
                <a:latin typeface="+mj-lt"/>
              </a:rPr>
              <a:t>– </a:t>
            </a:r>
            <a:r>
              <a:rPr lang="id-ID" sz="2400" dirty="0" err="1">
                <a:latin typeface="+mj-lt"/>
              </a:rPr>
              <a:t>default</a:t>
            </a:r>
            <a:r>
              <a:rPr lang="id-ID" sz="2400" dirty="0">
                <a:latin typeface="+mj-lt"/>
              </a:rPr>
              <a:t> </a:t>
            </a:r>
            <a:r>
              <a:rPr lang="id-ID" sz="2400" dirty="0" err="1">
                <a:latin typeface="+mj-lt"/>
              </a:rPr>
              <a:t>SocketFactor</a:t>
            </a:r>
            <a:r>
              <a:rPr lang="id-ID" sz="2400" dirty="0">
                <a:latin typeface="+mj-lt"/>
              </a:rPr>
              <a:t> untuk digunakan. Parameter untuk diformat sebagai </a:t>
            </a:r>
            <a:r>
              <a:rPr lang="id-ID" sz="1800" dirty="0" err="1">
                <a:latin typeface="Lucida Console" panose="020B0609040504020204" pitchFamily="49" charset="0"/>
              </a:rPr>
              <a:t>package.FactoryClassName</a:t>
            </a:r>
            <a:endParaRPr lang="id-ID" sz="1800" dirty="0">
              <a:latin typeface="Lucida Console" panose="020B0609040504020204" pitchFamily="49" charset="0"/>
            </a:endParaRPr>
          </a:p>
          <a:p>
            <a:r>
              <a:rPr lang="id-ID" sz="1800" dirty="0" err="1">
                <a:latin typeface="Lucida Console" panose="020B0609040504020204" pitchFamily="49" charset="0"/>
              </a:rPr>
              <a:t>hadoop.rpc.socket.factory.class.clientprotocol</a:t>
            </a:r>
            <a:r>
              <a:rPr lang="id-ID" sz="1800" dirty="0">
                <a:latin typeface="Lucida Console" panose="020B0609040504020204" pitchFamily="49" charset="0"/>
              </a:rPr>
              <a:t> </a:t>
            </a:r>
            <a:r>
              <a:rPr lang="id-ID" sz="2400" dirty="0">
                <a:latin typeface="+mj-lt"/>
              </a:rPr>
              <a:t>– </a:t>
            </a:r>
            <a:r>
              <a:rPr lang="id-ID" sz="2400" dirty="0" err="1">
                <a:latin typeface="+mj-lt"/>
              </a:rPr>
              <a:t>SocketFactory</a:t>
            </a:r>
            <a:r>
              <a:rPr lang="id-ID" sz="2400" dirty="0">
                <a:latin typeface="+mj-lt"/>
              </a:rPr>
              <a:t> untuk koneksi ke DFS. Jika </a:t>
            </a:r>
            <a:r>
              <a:rPr lang="id-ID" sz="2400" dirty="0" err="1">
                <a:latin typeface="+mj-lt"/>
              </a:rPr>
              <a:t>null</a:t>
            </a:r>
            <a:r>
              <a:rPr lang="id-ID" sz="2400" dirty="0">
                <a:latin typeface="+mj-lt"/>
              </a:rPr>
              <a:t> atau kosong, gunakan </a:t>
            </a:r>
            <a:r>
              <a:rPr lang="id-ID" sz="1800" dirty="0" err="1">
                <a:latin typeface="Lucida Console" panose="020B0609040504020204" pitchFamily="49" charset="0"/>
              </a:rPr>
              <a:t>hadoop.rpc.socket.class.default</a:t>
            </a:r>
            <a:r>
              <a:rPr lang="id-ID" sz="2400" dirty="0">
                <a:latin typeface="+mj-lt"/>
              </a:rPr>
              <a:t>. Digunakan juga oleh </a:t>
            </a:r>
            <a:r>
              <a:rPr lang="id-ID" sz="2400" dirty="0" err="1">
                <a:latin typeface="+mj-lt"/>
              </a:rPr>
              <a:t>DFSClient</a:t>
            </a:r>
            <a:r>
              <a:rPr lang="id-ID" sz="2400" dirty="0">
                <a:latin typeface="+mj-lt"/>
              </a:rPr>
              <a:t> untuk membuat </a:t>
            </a:r>
            <a:r>
              <a:rPr lang="id-ID" sz="2400" dirty="0" err="1">
                <a:latin typeface="+mj-lt"/>
              </a:rPr>
              <a:t>socket</a:t>
            </a:r>
            <a:r>
              <a:rPr lang="id-ID" sz="2400" dirty="0">
                <a:latin typeface="+mj-lt"/>
              </a:rPr>
              <a:t> ke </a:t>
            </a:r>
            <a:r>
              <a:rPr lang="id-ID" sz="2400" dirty="0" err="1">
                <a:latin typeface="+mj-lt"/>
              </a:rPr>
              <a:t>DataNode</a:t>
            </a:r>
            <a:endParaRPr lang="id-ID" sz="2400" dirty="0"/>
          </a:p>
          <a:p>
            <a:endParaRPr lang="id-ID" sz="2000" dirty="0"/>
          </a:p>
          <a:p>
            <a:endParaRPr lang="id-ID" sz="2000" dirty="0"/>
          </a:p>
          <a:p>
            <a:endParaRPr lang="id-ID" sz="2000" dirty="0"/>
          </a:p>
          <a:p>
            <a:endParaRPr lang="id-ID" sz="2000" dirty="0"/>
          </a:p>
          <a:p>
            <a:pPr marL="0" indent="0">
              <a:buNone/>
            </a:pPr>
            <a:r>
              <a:rPr lang="id-ID" sz="2000" dirty="0"/>
              <a:t>*biarkan kedua parameter tersebut kosong, tandai FINAL</a:t>
            </a:r>
            <a:endParaRPr lang="en-ID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17C435-9CE0-4749-81EF-C6DF13814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587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B151B-EABD-410E-B54D-03F06E5BA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4000" dirty="0">
                <a:latin typeface="Lucida Console" panose="020B0609040504020204" pitchFamily="49" charset="0"/>
              </a:rPr>
              <a:t>hdfs-site.xml </a:t>
            </a:r>
            <a:r>
              <a:rPr lang="id-ID" dirty="0" err="1"/>
              <a:t>setting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D692C-12D2-482C-857B-CCC40D576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1800" dirty="0" err="1">
                <a:latin typeface="Lucida Console" panose="020B0609040504020204" pitchFamily="49" charset="0"/>
              </a:rPr>
              <a:t>dfs.datanode.data.dir</a:t>
            </a:r>
            <a:r>
              <a:rPr lang="id-ID" sz="1800" dirty="0">
                <a:latin typeface="Lucida Console" panose="020B0609040504020204" pitchFamily="49" charset="0"/>
              </a:rPr>
              <a:t> </a:t>
            </a:r>
            <a:r>
              <a:rPr lang="id-ID" sz="2400" dirty="0">
                <a:latin typeface="+mj-lt"/>
              </a:rPr>
              <a:t>– menentukan di mana DFS </a:t>
            </a:r>
            <a:r>
              <a:rPr lang="id-ID" sz="2400" dirty="0" err="1">
                <a:latin typeface="+mj-lt"/>
              </a:rPr>
              <a:t>datanode</a:t>
            </a:r>
            <a:r>
              <a:rPr lang="id-ID" sz="2400" dirty="0">
                <a:latin typeface="+mj-lt"/>
              </a:rPr>
              <a:t> harus menyimpan </a:t>
            </a:r>
            <a:r>
              <a:rPr lang="id-ID" sz="2400" dirty="0" err="1">
                <a:latin typeface="+mj-lt"/>
              </a:rPr>
              <a:t>blocks-nya</a:t>
            </a:r>
            <a:r>
              <a:rPr lang="id-ID" sz="2400" dirty="0">
                <a:latin typeface="+mj-lt"/>
              </a:rPr>
              <a:t> pada </a:t>
            </a:r>
            <a:r>
              <a:rPr lang="id-ID" sz="2400" dirty="0" err="1">
                <a:latin typeface="+mj-lt"/>
              </a:rPr>
              <a:t>localFS</a:t>
            </a:r>
            <a:r>
              <a:rPr lang="id-ID" sz="2400" dirty="0">
                <a:latin typeface="+mj-lt"/>
              </a:rPr>
              <a:t> </a:t>
            </a:r>
            <a:endParaRPr lang="id-ID" sz="1800" dirty="0">
              <a:latin typeface="Lucida Console" panose="020B0609040504020204" pitchFamily="49" charset="0"/>
            </a:endParaRPr>
          </a:p>
          <a:p>
            <a:r>
              <a:rPr lang="id-ID" sz="1800" dirty="0" err="1">
                <a:latin typeface="Lucida Console" panose="020B0609040504020204" pitchFamily="49" charset="0"/>
              </a:rPr>
              <a:t>dfs.namenode.name.dir</a:t>
            </a:r>
            <a:r>
              <a:rPr lang="id-ID" sz="2400" dirty="0">
                <a:latin typeface="+mj-lt"/>
              </a:rPr>
              <a:t>  - menentukan di mana DFS </a:t>
            </a:r>
            <a:r>
              <a:rPr lang="id-ID" sz="2400" dirty="0" err="1">
                <a:latin typeface="+mj-lt"/>
              </a:rPr>
              <a:t>namenode</a:t>
            </a:r>
            <a:r>
              <a:rPr lang="id-ID" sz="2400" dirty="0">
                <a:latin typeface="+mj-lt"/>
              </a:rPr>
              <a:t> harus menyimpan </a:t>
            </a:r>
            <a:r>
              <a:rPr lang="id-ID" sz="2400" dirty="0" err="1">
                <a:latin typeface="+mj-lt"/>
              </a:rPr>
              <a:t>name</a:t>
            </a:r>
            <a:r>
              <a:rPr lang="id-ID" sz="2400" dirty="0">
                <a:latin typeface="+mj-lt"/>
              </a:rPr>
              <a:t> </a:t>
            </a:r>
            <a:r>
              <a:rPr lang="id-ID" sz="2400" dirty="0" err="1">
                <a:latin typeface="+mj-lt"/>
              </a:rPr>
              <a:t>table-nya</a:t>
            </a:r>
            <a:r>
              <a:rPr lang="id-ID" sz="2400" dirty="0">
                <a:latin typeface="+mj-lt"/>
              </a:rPr>
              <a:t> pada </a:t>
            </a:r>
            <a:r>
              <a:rPr lang="id-ID" sz="2400" dirty="0" err="1">
                <a:latin typeface="+mj-lt"/>
              </a:rPr>
              <a:t>localFS</a:t>
            </a:r>
            <a:endParaRPr lang="id-ID" sz="1800" dirty="0">
              <a:latin typeface="Lucida Console" panose="020B0609040504020204" pitchFamily="49" charset="0"/>
            </a:endParaRPr>
          </a:p>
          <a:p>
            <a:r>
              <a:rPr lang="id-ID" sz="1800" dirty="0" err="1">
                <a:latin typeface="Lucida Console" panose="020B0609040504020204" pitchFamily="49" charset="0"/>
              </a:rPr>
              <a:t>dfs.blocksize</a:t>
            </a:r>
            <a:r>
              <a:rPr lang="id-ID" sz="2400" dirty="0">
                <a:latin typeface="+mj-lt"/>
              </a:rPr>
              <a:t> – HDFS </a:t>
            </a:r>
            <a:r>
              <a:rPr lang="id-ID" sz="2400" dirty="0" err="1">
                <a:latin typeface="+mj-lt"/>
              </a:rPr>
              <a:t>blocksize</a:t>
            </a:r>
            <a:r>
              <a:rPr lang="id-ID" sz="2400" dirty="0">
                <a:latin typeface="+mj-lt"/>
              </a:rPr>
              <a:t>, </a:t>
            </a:r>
            <a:r>
              <a:rPr lang="id-ID" sz="2400" dirty="0" err="1">
                <a:latin typeface="+mj-lt"/>
              </a:rPr>
              <a:t>default</a:t>
            </a:r>
            <a:r>
              <a:rPr lang="id-ID" sz="2400" dirty="0">
                <a:latin typeface="+mj-lt"/>
              </a:rPr>
              <a:t> 64MB. Rekomendasi: set ke 128MB atau sesuai dengan ukuran data</a:t>
            </a:r>
            <a:endParaRPr lang="en-ID" sz="18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5AAE3-86A9-4D53-A7B4-35BBDD959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91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B671F-4AEF-49C2-9D41-42961CD77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mapred-site.xml </a:t>
            </a:r>
            <a:r>
              <a:rPr lang="id-ID" dirty="0" err="1"/>
              <a:t>configuration</a:t>
            </a:r>
            <a:r>
              <a:rPr lang="id-ID" dirty="0"/>
              <a:t> (1)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D851F-7EBA-4475-9E89-A4B3DA36B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4750539"/>
          </a:xfrm>
        </p:spPr>
        <p:txBody>
          <a:bodyPr>
            <a:normAutofit lnSpcReduction="10000"/>
          </a:bodyPr>
          <a:lstStyle/>
          <a:p>
            <a:r>
              <a:rPr lang="id-ID" sz="1800" dirty="0" err="1">
                <a:latin typeface="Lucida Console" panose="020B0609040504020204" pitchFamily="49" charset="0"/>
              </a:rPr>
              <a:t>mapreduce.jobtracker.hosts</a:t>
            </a:r>
            <a:r>
              <a:rPr lang="id-ID" sz="1800" dirty="0">
                <a:latin typeface="Lucida Console" panose="020B0609040504020204" pitchFamily="49" charset="0"/>
              </a:rPr>
              <a:t> </a:t>
            </a:r>
            <a:r>
              <a:rPr lang="id-ID" sz="2400" dirty="0">
                <a:latin typeface="+mj-lt"/>
              </a:rPr>
              <a:t>– menamai </a:t>
            </a:r>
            <a:r>
              <a:rPr lang="id-ID" sz="2400" dirty="0" err="1">
                <a:latin typeface="+mj-lt"/>
              </a:rPr>
              <a:t>file</a:t>
            </a:r>
            <a:r>
              <a:rPr lang="id-ID" sz="2400" dirty="0">
                <a:latin typeface="+mj-lt"/>
              </a:rPr>
              <a:t> yang berisi daftar </a:t>
            </a:r>
            <a:r>
              <a:rPr lang="id-ID" sz="2400" dirty="0" err="1">
                <a:latin typeface="+mj-lt"/>
              </a:rPr>
              <a:t>nodes</a:t>
            </a:r>
            <a:r>
              <a:rPr lang="id-ID" sz="2400" dirty="0">
                <a:latin typeface="+mj-lt"/>
              </a:rPr>
              <a:t> yang terhubung dengan </a:t>
            </a:r>
            <a:r>
              <a:rPr lang="id-ID" sz="2400" dirty="0" err="1">
                <a:latin typeface="+mj-lt"/>
              </a:rPr>
              <a:t>jobtracker</a:t>
            </a:r>
            <a:r>
              <a:rPr lang="id-ID" sz="2400" dirty="0">
                <a:latin typeface="+mj-lt"/>
              </a:rPr>
              <a:t>. Jika </a:t>
            </a:r>
            <a:r>
              <a:rPr lang="id-ID" sz="2400" dirty="0" err="1">
                <a:latin typeface="+mj-lt"/>
              </a:rPr>
              <a:t>value-nya</a:t>
            </a:r>
            <a:r>
              <a:rPr lang="id-ID" sz="2400" dirty="0">
                <a:latin typeface="+mj-lt"/>
              </a:rPr>
              <a:t> kosong, semua </a:t>
            </a:r>
            <a:r>
              <a:rPr lang="id-ID" sz="2400" dirty="0" err="1">
                <a:latin typeface="+mj-lt"/>
              </a:rPr>
              <a:t>host</a:t>
            </a:r>
            <a:r>
              <a:rPr lang="id-ID" sz="2400" dirty="0">
                <a:latin typeface="+mj-lt"/>
              </a:rPr>
              <a:t> diizinkan</a:t>
            </a:r>
            <a:endParaRPr lang="id-ID" sz="1800" dirty="0">
              <a:latin typeface="Lucida Console" panose="020B0609040504020204" pitchFamily="49" charset="0"/>
            </a:endParaRPr>
          </a:p>
          <a:p>
            <a:r>
              <a:rPr lang="id-ID" sz="1800" dirty="0" err="1">
                <a:latin typeface="Lucida Console" panose="020B0609040504020204" pitchFamily="49" charset="0"/>
              </a:rPr>
              <a:t>mapreduce.jobtracker.hosts.exclude</a:t>
            </a:r>
            <a:r>
              <a:rPr lang="id-ID" sz="2400" dirty="0">
                <a:latin typeface="+mj-lt"/>
              </a:rPr>
              <a:t> – menamai </a:t>
            </a:r>
            <a:r>
              <a:rPr lang="id-ID" sz="2400" dirty="0" err="1">
                <a:latin typeface="+mj-lt"/>
              </a:rPr>
              <a:t>file</a:t>
            </a:r>
            <a:r>
              <a:rPr lang="id-ID" sz="2400" dirty="0">
                <a:latin typeface="+mj-lt"/>
              </a:rPr>
              <a:t> yang berisi daftar </a:t>
            </a:r>
            <a:r>
              <a:rPr lang="id-ID" sz="2400" dirty="0" err="1">
                <a:latin typeface="+mj-lt"/>
              </a:rPr>
              <a:t>hosts</a:t>
            </a:r>
            <a:r>
              <a:rPr lang="id-ID" sz="2400" dirty="0">
                <a:latin typeface="+mj-lt"/>
              </a:rPr>
              <a:t> yang harus </a:t>
            </a:r>
            <a:r>
              <a:rPr lang="id-ID" sz="2400" dirty="0" err="1">
                <a:latin typeface="+mj-lt"/>
              </a:rPr>
              <a:t>di-exclude</a:t>
            </a:r>
            <a:r>
              <a:rPr lang="id-ID" sz="2400" dirty="0">
                <a:latin typeface="+mj-lt"/>
              </a:rPr>
              <a:t> oleh </a:t>
            </a:r>
            <a:r>
              <a:rPr lang="id-ID" sz="2400" dirty="0" err="1">
                <a:latin typeface="+mj-lt"/>
              </a:rPr>
              <a:t>jobtracker</a:t>
            </a:r>
            <a:r>
              <a:rPr lang="id-ID" sz="2400" dirty="0">
                <a:latin typeface="+mj-lt"/>
              </a:rPr>
              <a:t>. Jika </a:t>
            </a:r>
            <a:r>
              <a:rPr lang="id-ID" sz="2400" dirty="0" err="1">
                <a:latin typeface="+mj-lt"/>
              </a:rPr>
              <a:t>value-nya</a:t>
            </a:r>
            <a:r>
              <a:rPr lang="id-ID" sz="2400" dirty="0">
                <a:latin typeface="+mj-lt"/>
              </a:rPr>
              <a:t> kosong, tidak ada </a:t>
            </a:r>
            <a:r>
              <a:rPr lang="id-ID" sz="2400" dirty="0" err="1">
                <a:latin typeface="+mj-lt"/>
              </a:rPr>
              <a:t>host</a:t>
            </a:r>
            <a:r>
              <a:rPr lang="id-ID" sz="2400" dirty="0">
                <a:latin typeface="+mj-lt"/>
              </a:rPr>
              <a:t> yang </a:t>
            </a:r>
            <a:r>
              <a:rPr lang="id-ID" sz="2400" dirty="0" err="1">
                <a:latin typeface="+mj-lt"/>
              </a:rPr>
              <a:t>di-exclude</a:t>
            </a:r>
            <a:endParaRPr lang="id-ID" sz="1800" dirty="0">
              <a:latin typeface="Lucida Console" panose="020B0609040504020204" pitchFamily="49" charset="0"/>
            </a:endParaRPr>
          </a:p>
          <a:p>
            <a:r>
              <a:rPr lang="id-ID" sz="1800" dirty="0" err="1">
                <a:latin typeface="Lucida Console" panose="020B0609040504020204" pitchFamily="49" charset="0"/>
              </a:rPr>
              <a:t>mapreduce.job.maxtaskfailures.per.tracker</a:t>
            </a:r>
            <a:r>
              <a:rPr lang="id-ID" sz="2400" dirty="0">
                <a:latin typeface="+mj-lt"/>
              </a:rPr>
              <a:t> – jumlah </a:t>
            </a:r>
            <a:r>
              <a:rPr lang="id-ID" sz="2400" dirty="0" err="1">
                <a:latin typeface="+mj-lt"/>
              </a:rPr>
              <a:t>task-failure</a:t>
            </a:r>
            <a:r>
              <a:rPr lang="id-ID" sz="2400" dirty="0">
                <a:latin typeface="+mj-lt"/>
              </a:rPr>
              <a:t> pada </a:t>
            </a:r>
            <a:r>
              <a:rPr lang="id-ID" sz="2400" dirty="0" err="1">
                <a:latin typeface="+mj-lt"/>
              </a:rPr>
              <a:t>tasktracker</a:t>
            </a:r>
            <a:r>
              <a:rPr lang="id-ID" sz="2400" dirty="0">
                <a:latin typeface="+mj-lt"/>
              </a:rPr>
              <a:t> </a:t>
            </a:r>
            <a:r>
              <a:rPr lang="id-ID" sz="2400" dirty="0" err="1">
                <a:latin typeface="+mj-lt"/>
              </a:rPr>
              <a:t>job</a:t>
            </a:r>
            <a:r>
              <a:rPr lang="id-ID" sz="2400" dirty="0">
                <a:latin typeface="+mj-lt"/>
              </a:rPr>
              <a:t> yang diberikan setelah </a:t>
            </a:r>
            <a:r>
              <a:rPr lang="id-ID" sz="2400" dirty="0" err="1">
                <a:latin typeface="+mj-lt"/>
              </a:rPr>
              <a:t>task</a:t>
            </a:r>
            <a:r>
              <a:rPr lang="id-ID" sz="2400" dirty="0">
                <a:latin typeface="+mj-lt"/>
              </a:rPr>
              <a:t> baru mana yang tidak </a:t>
            </a:r>
            <a:r>
              <a:rPr lang="id-ID" sz="2400" dirty="0" err="1">
                <a:latin typeface="+mj-lt"/>
              </a:rPr>
              <a:t>di-assign</a:t>
            </a:r>
            <a:r>
              <a:rPr lang="id-ID" sz="2400" dirty="0">
                <a:latin typeface="+mj-lt"/>
              </a:rPr>
              <a:t> ke </a:t>
            </a:r>
            <a:r>
              <a:rPr lang="id-ID" sz="2400" dirty="0" err="1">
                <a:latin typeface="+mj-lt"/>
              </a:rPr>
              <a:t>job</a:t>
            </a:r>
            <a:r>
              <a:rPr lang="id-ID" sz="2400" dirty="0">
                <a:latin typeface="+mj-lt"/>
              </a:rPr>
              <a:t>. </a:t>
            </a:r>
            <a:r>
              <a:rPr lang="id-ID" sz="2400" dirty="0" err="1">
                <a:latin typeface="+mj-lt"/>
              </a:rPr>
              <a:t>Default</a:t>
            </a:r>
            <a:r>
              <a:rPr lang="id-ID" sz="2400" dirty="0">
                <a:latin typeface="+mj-lt"/>
              </a:rPr>
              <a:t> 3.</a:t>
            </a:r>
            <a:endParaRPr lang="id-ID" sz="1800" dirty="0">
              <a:latin typeface="Lucida Console" panose="020B0609040504020204" pitchFamily="49" charset="0"/>
            </a:endParaRPr>
          </a:p>
          <a:p>
            <a:r>
              <a:rPr lang="id-ID" sz="1800" dirty="0" err="1">
                <a:latin typeface="Lucida Console" panose="020B0609040504020204" pitchFamily="49" charset="0"/>
              </a:rPr>
              <a:t>mapreduce.jobtracker.tasktracker.maxblacklists</a:t>
            </a:r>
            <a:r>
              <a:rPr lang="id-ID" sz="2400" dirty="0">
                <a:latin typeface="+mj-lt"/>
              </a:rPr>
              <a:t> – jumlah </a:t>
            </a:r>
            <a:r>
              <a:rPr lang="id-ID" sz="2400" dirty="0" err="1">
                <a:latin typeface="+mj-lt"/>
              </a:rPr>
              <a:t>blacklist</a:t>
            </a:r>
            <a:r>
              <a:rPr lang="id-ID" sz="2400" dirty="0">
                <a:latin typeface="+mj-lt"/>
              </a:rPr>
              <a:t> untuk </a:t>
            </a:r>
            <a:r>
              <a:rPr lang="id-ID" sz="2400" dirty="0" err="1">
                <a:latin typeface="+mj-lt"/>
              </a:rPr>
              <a:t>TaskTracker</a:t>
            </a:r>
            <a:r>
              <a:rPr lang="id-ID" sz="2400" dirty="0">
                <a:latin typeface="+mj-lt"/>
              </a:rPr>
              <a:t> oleh berbagai </a:t>
            </a:r>
            <a:r>
              <a:rPr lang="id-ID" sz="2400" dirty="0" err="1">
                <a:latin typeface="+mj-lt"/>
              </a:rPr>
              <a:t>job</a:t>
            </a:r>
            <a:r>
              <a:rPr lang="id-ID" sz="2400" dirty="0">
                <a:latin typeface="+mj-lt"/>
              </a:rPr>
              <a:t> yang </a:t>
            </a:r>
            <a:r>
              <a:rPr lang="id-ID" sz="2400" dirty="0" err="1">
                <a:latin typeface="+mj-lt"/>
              </a:rPr>
              <a:t>di-blacklisted</a:t>
            </a:r>
            <a:r>
              <a:rPr lang="id-ID" sz="2400" dirty="0">
                <a:latin typeface="+mj-lt"/>
              </a:rPr>
              <a:t> di semua </a:t>
            </a:r>
            <a:r>
              <a:rPr lang="id-ID" sz="2400" dirty="0" err="1">
                <a:latin typeface="+mj-lt"/>
              </a:rPr>
              <a:t>job</a:t>
            </a:r>
            <a:r>
              <a:rPr lang="id-ID" sz="2400" dirty="0">
                <a:latin typeface="+mj-lt"/>
              </a:rPr>
              <a:t>. </a:t>
            </a:r>
            <a:r>
              <a:rPr lang="id-ID" sz="2400" dirty="0" err="1">
                <a:latin typeface="+mj-lt"/>
              </a:rPr>
              <a:t>Tracker</a:t>
            </a:r>
            <a:r>
              <a:rPr lang="id-ID" sz="2400" dirty="0">
                <a:latin typeface="+mj-lt"/>
              </a:rPr>
              <a:t> akan diberikan </a:t>
            </a:r>
            <a:r>
              <a:rPr lang="id-ID" sz="2400" dirty="0" err="1">
                <a:latin typeface="+mj-lt"/>
              </a:rPr>
              <a:t>task</a:t>
            </a:r>
            <a:r>
              <a:rPr lang="id-ID" sz="2400" dirty="0">
                <a:latin typeface="+mj-lt"/>
              </a:rPr>
              <a:t> kemudian (setelah 1 hari). </a:t>
            </a:r>
            <a:r>
              <a:rPr lang="id-ID" sz="2400" dirty="0" err="1">
                <a:latin typeface="+mj-lt"/>
              </a:rPr>
              <a:t>Tracker</a:t>
            </a:r>
            <a:r>
              <a:rPr lang="id-ID" sz="2400" dirty="0">
                <a:latin typeface="+mj-lt"/>
              </a:rPr>
              <a:t> akan menjadi </a:t>
            </a:r>
            <a:r>
              <a:rPr lang="id-ID" sz="2400" dirty="0" err="1">
                <a:latin typeface="+mj-lt"/>
              </a:rPr>
              <a:t>healthy</a:t>
            </a:r>
            <a:r>
              <a:rPr lang="id-ID" sz="2400" dirty="0">
                <a:latin typeface="+mj-lt"/>
              </a:rPr>
              <a:t> </a:t>
            </a:r>
            <a:r>
              <a:rPr lang="id-ID" sz="2400" dirty="0" err="1">
                <a:latin typeface="+mj-lt"/>
              </a:rPr>
              <a:t>tracker</a:t>
            </a:r>
            <a:r>
              <a:rPr lang="id-ID" sz="2400" dirty="0">
                <a:latin typeface="+mj-lt"/>
              </a:rPr>
              <a:t> setelah </a:t>
            </a:r>
            <a:r>
              <a:rPr lang="id-ID" sz="2400" dirty="0" err="1">
                <a:latin typeface="+mj-lt"/>
              </a:rPr>
              <a:t>restart</a:t>
            </a:r>
            <a:r>
              <a:rPr lang="id-ID" sz="2400" dirty="0">
                <a:latin typeface="+mj-lt"/>
              </a:rPr>
              <a:t>. </a:t>
            </a:r>
            <a:r>
              <a:rPr lang="id-ID" sz="2400" dirty="0" err="1">
                <a:latin typeface="+mj-lt"/>
              </a:rPr>
              <a:t>Default</a:t>
            </a:r>
            <a:r>
              <a:rPr lang="id-ID" sz="2400" dirty="0">
                <a:latin typeface="+mj-lt"/>
              </a:rPr>
              <a:t> 4.</a:t>
            </a:r>
            <a:endParaRPr lang="id-ID" sz="18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5BA94-D83F-4253-B183-F299CA7A4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7366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B671F-4AEF-49C2-9D41-42961CD77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mapred-site.xml </a:t>
            </a:r>
            <a:r>
              <a:rPr lang="id-ID" dirty="0" err="1"/>
              <a:t>configuration</a:t>
            </a:r>
            <a:r>
              <a:rPr lang="id-ID" dirty="0"/>
              <a:t> (2)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D851F-7EBA-4475-9E89-A4B3DA36B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3124"/>
            <a:ext cx="8515350" cy="5098092"/>
          </a:xfrm>
        </p:spPr>
        <p:txBody>
          <a:bodyPr>
            <a:normAutofit/>
          </a:bodyPr>
          <a:lstStyle/>
          <a:p>
            <a:r>
              <a:rPr lang="id-ID" sz="1800" dirty="0" err="1">
                <a:latin typeface="Lucida Console" panose="020B0609040504020204" pitchFamily="49" charset="0"/>
              </a:rPr>
              <a:t>mapreduce.job.reduces</a:t>
            </a:r>
            <a:r>
              <a:rPr lang="id-ID" sz="2400" dirty="0"/>
              <a:t> – jumlah </a:t>
            </a:r>
            <a:r>
              <a:rPr lang="id-ID" sz="2400" dirty="0" err="1"/>
              <a:t>default</a:t>
            </a:r>
            <a:r>
              <a:rPr lang="id-ID" sz="2400" dirty="0"/>
              <a:t> </a:t>
            </a:r>
            <a:r>
              <a:rPr lang="id-ID" sz="2400" dirty="0" err="1"/>
              <a:t>reduce</a:t>
            </a:r>
            <a:r>
              <a:rPr lang="id-ID" sz="2400" dirty="0"/>
              <a:t> </a:t>
            </a:r>
            <a:r>
              <a:rPr lang="id-ID" sz="2400" dirty="0" err="1"/>
              <a:t>task</a:t>
            </a:r>
            <a:r>
              <a:rPr lang="id-ID" sz="2400" dirty="0"/>
              <a:t> per  </a:t>
            </a:r>
            <a:r>
              <a:rPr lang="id-ID" sz="2400" dirty="0" err="1"/>
              <a:t>job</a:t>
            </a:r>
            <a:r>
              <a:rPr lang="id-ID" sz="2400" dirty="0"/>
              <a:t>. Umumnya diset ke 99% ke kapasitas </a:t>
            </a:r>
            <a:r>
              <a:rPr lang="id-ID" sz="2400" dirty="0" err="1"/>
              <a:t>reduce</a:t>
            </a:r>
            <a:r>
              <a:rPr lang="id-ID" sz="2400" dirty="0"/>
              <a:t> </a:t>
            </a:r>
            <a:r>
              <a:rPr lang="id-ID" sz="2400" dirty="0" err="1"/>
              <a:t>cluster</a:t>
            </a:r>
            <a:r>
              <a:rPr lang="id-ID" sz="2400" dirty="0"/>
              <a:t>, jadi jika sebuah </a:t>
            </a:r>
            <a:r>
              <a:rPr lang="id-ID" sz="2400" dirty="0" err="1"/>
              <a:t>node</a:t>
            </a:r>
            <a:r>
              <a:rPr lang="id-ID" sz="2400" dirty="0"/>
              <a:t> gagal/</a:t>
            </a:r>
            <a:r>
              <a:rPr lang="id-ID" sz="2400" dirty="0" err="1"/>
              <a:t>down</a:t>
            </a:r>
            <a:r>
              <a:rPr lang="id-ID" sz="2400" dirty="0"/>
              <a:t>, makan </a:t>
            </a:r>
            <a:r>
              <a:rPr lang="id-ID" sz="2400" dirty="0" err="1"/>
              <a:t>reduce</a:t>
            </a:r>
            <a:r>
              <a:rPr lang="id-ID" sz="2400" dirty="0"/>
              <a:t> masih bisa dieksekusi dalam 1 gelombang. Dihiraukan ketika </a:t>
            </a:r>
            <a:r>
              <a:rPr lang="id-ID" sz="1800" dirty="0" err="1">
                <a:latin typeface="Lucida Console" panose="020B0609040504020204" pitchFamily="49" charset="0"/>
              </a:rPr>
              <a:t>mapred.job.tracker</a:t>
            </a:r>
            <a:r>
              <a:rPr lang="id-ID" sz="2400" dirty="0"/>
              <a:t> “</a:t>
            </a:r>
            <a:r>
              <a:rPr lang="id-ID" sz="2400" dirty="0" err="1"/>
              <a:t>local</a:t>
            </a:r>
            <a:r>
              <a:rPr lang="id-ID" sz="2400" dirty="0"/>
              <a:t>”. </a:t>
            </a:r>
            <a:r>
              <a:rPr lang="id-ID" sz="2400" dirty="0" err="1"/>
              <a:t>Default</a:t>
            </a:r>
            <a:r>
              <a:rPr lang="id-ID" sz="2400" dirty="0"/>
              <a:t> 1. Rekomendasi diset 90%.</a:t>
            </a:r>
            <a:endParaRPr lang="id-ID" sz="1800" dirty="0">
              <a:latin typeface="Lucida Console" panose="020B0609040504020204" pitchFamily="49" charset="0"/>
            </a:endParaRPr>
          </a:p>
          <a:p>
            <a:r>
              <a:rPr lang="id-ID" sz="1800" dirty="0" err="1">
                <a:latin typeface="Lucida Console" panose="020B0609040504020204" pitchFamily="49" charset="0"/>
              </a:rPr>
              <a:t>mapreduce.map.speculative</a:t>
            </a:r>
            <a:r>
              <a:rPr lang="id-ID" sz="2400" dirty="0">
                <a:latin typeface="+mj-lt"/>
              </a:rPr>
              <a:t> – Jika TRUE, </a:t>
            </a:r>
            <a:r>
              <a:rPr lang="id-ID" sz="2400" dirty="0" err="1">
                <a:latin typeface="+mj-lt"/>
              </a:rPr>
              <a:t>multiple</a:t>
            </a:r>
            <a:r>
              <a:rPr lang="id-ID" sz="2400" dirty="0">
                <a:latin typeface="+mj-lt"/>
              </a:rPr>
              <a:t> </a:t>
            </a:r>
            <a:r>
              <a:rPr lang="id-ID" sz="2400" dirty="0" err="1">
                <a:latin typeface="+mj-lt"/>
              </a:rPr>
              <a:t>instance</a:t>
            </a:r>
            <a:r>
              <a:rPr lang="id-ID" sz="2400" dirty="0">
                <a:latin typeface="+mj-lt"/>
              </a:rPr>
              <a:t> dari beberapa map </a:t>
            </a:r>
            <a:r>
              <a:rPr lang="id-ID" sz="2400" dirty="0" err="1">
                <a:latin typeface="+mj-lt"/>
              </a:rPr>
              <a:t>task</a:t>
            </a:r>
            <a:r>
              <a:rPr lang="id-ID" sz="2400" dirty="0">
                <a:latin typeface="+mj-lt"/>
              </a:rPr>
              <a:t> akan dieksekusi paralel. </a:t>
            </a:r>
            <a:r>
              <a:rPr lang="id-ID" sz="2400" dirty="0" err="1">
                <a:latin typeface="+mj-lt"/>
              </a:rPr>
              <a:t>Default</a:t>
            </a:r>
            <a:r>
              <a:rPr lang="id-ID" sz="2400" dirty="0">
                <a:latin typeface="+mj-lt"/>
              </a:rPr>
              <a:t> TRUE.</a:t>
            </a:r>
            <a:endParaRPr lang="id-ID" sz="1800" dirty="0">
              <a:latin typeface="Lucida Console" panose="020B0609040504020204" pitchFamily="49" charset="0"/>
            </a:endParaRPr>
          </a:p>
          <a:p>
            <a:r>
              <a:rPr lang="id-ID" sz="1800" dirty="0" err="1">
                <a:latin typeface="Lucida Console" panose="020B0609040504020204" pitchFamily="49" charset="0"/>
              </a:rPr>
              <a:t>mapreduce.reduce.speculative</a:t>
            </a:r>
            <a:r>
              <a:rPr lang="id-ID" sz="2400" dirty="0">
                <a:latin typeface="+mj-lt"/>
              </a:rPr>
              <a:t>   – Jika TRUE, </a:t>
            </a:r>
            <a:r>
              <a:rPr lang="id-ID" sz="2400" dirty="0" err="1"/>
              <a:t>multiple</a:t>
            </a:r>
            <a:r>
              <a:rPr lang="id-ID" sz="2400" dirty="0"/>
              <a:t> </a:t>
            </a:r>
            <a:r>
              <a:rPr lang="id-ID" sz="2400" dirty="0" err="1"/>
              <a:t>instance</a:t>
            </a:r>
            <a:r>
              <a:rPr lang="id-ID" sz="2400" dirty="0"/>
              <a:t> dari beberapa </a:t>
            </a:r>
            <a:r>
              <a:rPr lang="id-ID" sz="2400" dirty="0" err="1"/>
              <a:t>reduce</a:t>
            </a:r>
            <a:r>
              <a:rPr lang="id-ID" sz="2400" dirty="0"/>
              <a:t> </a:t>
            </a:r>
            <a:r>
              <a:rPr lang="id-ID" sz="2400" dirty="0" err="1"/>
              <a:t>task</a:t>
            </a:r>
            <a:r>
              <a:rPr lang="id-ID" sz="2400" dirty="0"/>
              <a:t> akan dieksekusi paralel. </a:t>
            </a:r>
            <a:r>
              <a:rPr lang="id-ID" sz="2400" dirty="0" err="1"/>
              <a:t>Default</a:t>
            </a:r>
            <a:r>
              <a:rPr lang="id-ID" sz="2400" dirty="0"/>
              <a:t> TRUE. Rekomendasi FALSE.</a:t>
            </a:r>
            <a:endParaRPr lang="id-ID" sz="2400" dirty="0">
              <a:latin typeface="+mj-lt"/>
            </a:endParaRPr>
          </a:p>
          <a:p>
            <a:r>
              <a:rPr lang="id-ID" sz="1800" dirty="0" err="1">
                <a:latin typeface="Lucida Console" panose="020B0609040504020204" pitchFamily="49" charset="0"/>
              </a:rPr>
              <a:t>mapreduce.tasktracker.map.tasks.maximum</a:t>
            </a:r>
            <a:r>
              <a:rPr lang="id-ID" sz="2400" dirty="0">
                <a:latin typeface="+mj-lt"/>
              </a:rPr>
              <a:t> - </a:t>
            </a:r>
            <a:r>
              <a:rPr lang="id-ID" sz="2400" dirty="0"/>
              <a:t>Jumlah </a:t>
            </a:r>
            <a:r>
              <a:rPr lang="id-ID" sz="2400" dirty="0" err="1"/>
              <a:t>max</a:t>
            </a:r>
            <a:r>
              <a:rPr lang="id-ID" sz="2400" dirty="0"/>
              <a:t> map </a:t>
            </a:r>
            <a:r>
              <a:rPr lang="id-ID" sz="2400" dirty="0" err="1"/>
              <a:t>tasks</a:t>
            </a:r>
            <a:r>
              <a:rPr lang="id-ID" sz="2400" dirty="0"/>
              <a:t> yang akan dijalankan secara simultan oleh </a:t>
            </a:r>
            <a:r>
              <a:rPr lang="id-ID" sz="2400" dirty="0" err="1"/>
              <a:t>TaskTracker</a:t>
            </a:r>
            <a:r>
              <a:rPr lang="id-ID" sz="2400" dirty="0"/>
              <a:t>. </a:t>
            </a:r>
            <a:r>
              <a:rPr lang="id-ID" sz="2400" dirty="0" err="1"/>
              <a:t>Default</a:t>
            </a:r>
            <a:r>
              <a:rPr lang="id-ID" sz="2400" dirty="0"/>
              <a:t> 2. Rekomendasi set relevan ke jumlah CPU dan memori di tiap </a:t>
            </a:r>
            <a:r>
              <a:rPr lang="id-ID" sz="2400" dirty="0" err="1"/>
              <a:t>DataNode</a:t>
            </a:r>
            <a:endParaRPr lang="id-ID" sz="18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5BA94-D83F-4253-B183-F299CA7A4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1482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B671F-4AEF-49C2-9D41-42961CD77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mapred-site.xml </a:t>
            </a:r>
            <a:r>
              <a:rPr lang="id-ID" dirty="0" err="1"/>
              <a:t>configuration</a:t>
            </a:r>
            <a:r>
              <a:rPr lang="id-ID" dirty="0"/>
              <a:t> (3)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D851F-7EBA-4475-9E89-A4B3DA36B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515350" cy="4351338"/>
          </a:xfrm>
        </p:spPr>
        <p:txBody>
          <a:bodyPr/>
          <a:lstStyle/>
          <a:p>
            <a:r>
              <a:rPr lang="id-ID" sz="1800" dirty="0" err="1">
                <a:latin typeface="Lucida Console" panose="020B0609040504020204" pitchFamily="49" charset="0"/>
              </a:rPr>
              <a:t>mapreduce.tasktracker.reduce.tasks.maximum</a:t>
            </a:r>
            <a:r>
              <a:rPr lang="id-ID" sz="2400" dirty="0"/>
              <a:t> - Jumlah </a:t>
            </a:r>
            <a:r>
              <a:rPr lang="id-ID" sz="2400" dirty="0" err="1"/>
              <a:t>max</a:t>
            </a:r>
            <a:r>
              <a:rPr lang="id-ID" sz="2400" dirty="0"/>
              <a:t> </a:t>
            </a:r>
            <a:r>
              <a:rPr lang="id-ID" sz="2400" dirty="0" err="1"/>
              <a:t>reduce</a:t>
            </a:r>
            <a:r>
              <a:rPr lang="id-ID" sz="2400" dirty="0"/>
              <a:t> </a:t>
            </a:r>
            <a:r>
              <a:rPr lang="id-ID" sz="2400" dirty="0" err="1"/>
              <a:t>tasks</a:t>
            </a:r>
            <a:r>
              <a:rPr lang="id-ID" sz="2400" dirty="0"/>
              <a:t> yang akan dijalankan secara simultan oleh </a:t>
            </a:r>
            <a:r>
              <a:rPr lang="id-ID" sz="2400" dirty="0" err="1"/>
              <a:t>TaskTracker</a:t>
            </a:r>
            <a:r>
              <a:rPr lang="id-ID" sz="2400" dirty="0"/>
              <a:t>. </a:t>
            </a:r>
            <a:r>
              <a:rPr lang="id-ID" sz="2400" dirty="0" err="1"/>
              <a:t>Default</a:t>
            </a:r>
            <a:r>
              <a:rPr lang="id-ID" sz="2400" dirty="0"/>
              <a:t> 2. Rekomendasi set relevan ke jumlah CPU dan memori di tiap </a:t>
            </a:r>
            <a:r>
              <a:rPr lang="id-ID" sz="2400" dirty="0" err="1"/>
              <a:t>DataNode</a:t>
            </a:r>
            <a:endParaRPr lang="id-ID" sz="2400" dirty="0"/>
          </a:p>
          <a:p>
            <a:r>
              <a:rPr lang="id-ID" sz="1800" dirty="0" err="1">
                <a:latin typeface="Lucida Console" panose="020B0609040504020204" pitchFamily="49" charset="0"/>
              </a:rPr>
              <a:t>mapreduce.jobtracker.taskscheduler</a:t>
            </a:r>
            <a:r>
              <a:rPr lang="id-ID" sz="2400" dirty="0"/>
              <a:t> – </a:t>
            </a:r>
            <a:r>
              <a:rPr lang="id-ID" sz="2400" dirty="0" err="1"/>
              <a:t>Class</a:t>
            </a:r>
            <a:r>
              <a:rPr lang="id-ID" sz="2400" dirty="0"/>
              <a:t> bertanggung jawab untuk </a:t>
            </a:r>
            <a:r>
              <a:rPr lang="id-ID" sz="2400" dirty="0" err="1"/>
              <a:t>scheduling</a:t>
            </a:r>
            <a:r>
              <a:rPr lang="id-ID" sz="2400" dirty="0"/>
              <a:t> </a:t>
            </a:r>
            <a:r>
              <a:rPr lang="id-ID" sz="2400" dirty="0" err="1"/>
              <a:t>task</a:t>
            </a:r>
            <a:r>
              <a:rPr lang="id-ID" sz="2400" dirty="0"/>
              <a:t>. </a:t>
            </a:r>
            <a:r>
              <a:rPr lang="id-ID" sz="2400" dirty="0" err="1"/>
              <a:t>Default</a:t>
            </a:r>
            <a:r>
              <a:rPr lang="id-ID" sz="2400" dirty="0"/>
              <a:t> ke FIFO </a:t>
            </a:r>
            <a:r>
              <a:rPr lang="id-ID" sz="2400" dirty="0" err="1"/>
              <a:t>scheduler</a:t>
            </a:r>
            <a:r>
              <a:rPr lang="id-ID" sz="2400" dirty="0"/>
              <a:t>. Rekomendasi menggunakan </a:t>
            </a:r>
            <a:r>
              <a:rPr lang="id-ID" sz="2400" dirty="0" err="1"/>
              <a:t>Job</a:t>
            </a:r>
            <a:r>
              <a:rPr lang="id-ID" sz="2400" dirty="0"/>
              <a:t> </a:t>
            </a:r>
            <a:r>
              <a:rPr lang="id-ID" sz="2400" dirty="0" err="1"/>
              <a:t>Queue</a:t>
            </a:r>
            <a:r>
              <a:rPr lang="id-ID" sz="2400" dirty="0"/>
              <a:t> </a:t>
            </a:r>
            <a:r>
              <a:rPr lang="id-ID" sz="2400" dirty="0" err="1"/>
              <a:t>Task</a:t>
            </a:r>
            <a:r>
              <a:rPr lang="id-ID" sz="2400" dirty="0"/>
              <a:t> – </a:t>
            </a:r>
            <a:r>
              <a:rPr lang="id-ID" sz="1800" dirty="0" err="1">
                <a:latin typeface="Lucida Console" panose="020B0609040504020204" pitchFamily="49" charset="0"/>
              </a:rPr>
              <a:t>org.apache.hadoop.mapred.JobQueueTaskScheduler</a:t>
            </a:r>
            <a:endParaRPr lang="id-ID" sz="1800" dirty="0">
              <a:latin typeface="Lucida Console" panose="020B0609040504020204" pitchFamily="49" charset="0"/>
            </a:endParaRPr>
          </a:p>
          <a:p>
            <a:r>
              <a:rPr lang="id-ID" sz="1800" dirty="0" err="1">
                <a:latin typeface="Lucida Console" panose="020B0609040504020204" pitchFamily="49" charset="0"/>
              </a:rPr>
              <a:t>mapreduce.jobtracker.restart.recover</a:t>
            </a:r>
            <a:r>
              <a:rPr lang="id-ID" sz="2400" dirty="0"/>
              <a:t> – </a:t>
            </a:r>
            <a:r>
              <a:rPr lang="id-ID" sz="2400" dirty="0" err="1"/>
              <a:t>Recover</a:t>
            </a:r>
            <a:r>
              <a:rPr lang="id-ID" sz="2400" dirty="0"/>
              <a:t> </a:t>
            </a:r>
            <a:r>
              <a:rPr lang="id-ID" sz="2400" dirty="0" err="1"/>
              <a:t>job</a:t>
            </a:r>
            <a:r>
              <a:rPr lang="id-ID" sz="2400" dirty="0"/>
              <a:t> gagal ketika </a:t>
            </a:r>
            <a:r>
              <a:rPr lang="id-ID" sz="2400" dirty="0" err="1"/>
              <a:t>JobTracker</a:t>
            </a:r>
            <a:r>
              <a:rPr lang="id-ID" sz="2400" dirty="0"/>
              <a:t> </a:t>
            </a:r>
            <a:r>
              <a:rPr lang="id-ID" sz="2400" dirty="0" err="1"/>
              <a:t>restart</a:t>
            </a:r>
            <a:r>
              <a:rPr lang="id-ID" sz="2400" dirty="0"/>
              <a:t>. Untuk </a:t>
            </a:r>
            <a:r>
              <a:rPr lang="id-ID" sz="2400" dirty="0" err="1"/>
              <a:t>cluster</a:t>
            </a:r>
            <a:r>
              <a:rPr lang="id-ID" sz="2400" dirty="0"/>
              <a:t> produksi direkomendasikan diset TRUE.</a:t>
            </a:r>
            <a:endParaRPr lang="id-ID" sz="18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5BA94-D83F-4253-B183-F299CA7A4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4539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7DD6C-951B-46F6-9711-88E47BE4B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mapred-site.xml </a:t>
            </a:r>
            <a:r>
              <a:rPr lang="id-ID" dirty="0" err="1"/>
              <a:t>configuration</a:t>
            </a:r>
            <a:r>
              <a:rPr lang="id-ID" dirty="0"/>
              <a:t> (4)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C1EF9-A0EF-465D-B70A-56AB910F8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1800" dirty="0" err="1">
                <a:latin typeface="Lucida Console" panose="020B0609040504020204" pitchFamily="49" charset="0"/>
              </a:rPr>
              <a:t>mapreduce.cluster.local.dir</a:t>
            </a:r>
            <a:r>
              <a:rPr lang="id-ID" sz="1800" dirty="0"/>
              <a:t> – </a:t>
            </a:r>
            <a:r>
              <a:rPr lang="id-ID" sz="2400" dirty="0" err="1"/>
              <a:t>Direktori</a:t>
            </a:r>
            <a:r>
              <a:rPr lang="id-ID" sz="2400" dirty="0"/>
              <a:t> lokal di mana </a:t>
            </a:r>
            <a:r>
              <a:rPr lang="id-ID" sz="2400" dirty="0" err="1"/>
              <a:t>MapReduce</a:t>
            </a:r>
            <a:r>
              <a:rPr lang="id-ID" sz="2400" dirty="0"/>
              <a:t> menyimpan </a:t>
            </a:r>
            <a:r>
              <a:rPr lang="id-ID" sz="2400" dirty="0" err="1"/>
              <a:t>file</a:t>
            </a:r>
            <a:r>
              <a:rPr lang="id-ID" sz="2400" dirty="0"/>
              <a:t> data </a:t>
            </a:r>
            <a:r>
              <a:rPr lang="id-ID" sz="2400" dirty="0" err="1"/>
              <a:t>intermediate</a:t>
            </a:r>
            <a:r>
              <a:rPr lang="id-ID" sz="2400" dirty="0"/>
              <a:t>. Bisa berbentuk daftar terpisah dengan koma, </a:t>
            </a:r>
            <a:r>
              <a:rPr lang="id-ID" sz="2400" dirty="0" err="1"/>
              <a:t>direktori</a:t>
            </a:r>
            <a:r>
              <a:rPr lang="id-ID" sz="2400" dirty="0"/>
              <a:t> di divais berbeda untuk menyebar I/O </a:t>
            </a:r>
            <a:r>
              <a:rPr lang="id-ID" sz="2400" dirty="0" err="1"/>
              <a:t>disk</a:t>
            </a:r>
            <a:r>
              <a:rPr lang="id-ID" sz="2400" dirty="0"/>
              <a:t>. </a:t>
            </a:r>
            <a:r>
              <a:rPr lang="id-ID" sz="2400" dirty="0" err="1"/>
              <a:t>Direktori</a:t>
            </a:r>
            <a:r>
              <a:rPr lang="id-ID" sz="2400" dirty="0"/>
              <a:t> yang tidak </a:t>
            </a:r>
            <a:r>
              <a:rPr lang="id-ID" sz="2400" dirty="0" err="1"/>
              <a:t>eksis</a:t>
            </a:r>
            <a:r>
              <a:rPr lang="id-ID" sz="2400" dirty="0"/>
              <a:t> dihiraukan. </a:t>
            </a:r>
            <a:r>
              <a:rPr lang="id-ID" sz="2400" dirty="0" err="1"/>
              <a:t>Default</a:t>
            </a:r>
            <a:r>
              <a:rPr lang="id-ID" sz="2400" dirty="0"/>
              <a:t> </a:t>
            </a:r>
            <a:r>
              <a:rPr lang="id-ID" sz="1800" dirty="0">
                <a:latin typeface="Lucida Console" panose="020B0609040504020204" pitchFamily="49" charset="0"/>
              </a:rPr>
              <a:t>${</a:t>
            </a:r>
            <a:r>
              <a:rPr lang="id-ID" sz="1800" dirty="0" err="1">
                <a:latin typeface="Lucida Console" panose="020B0609040504020204" pitchFamily="49" charset="0"/>
              </a:rPr>
              <a:t>hadoop.tmp.dir</a:t>
            </a:r>
            <a:r>
              <a:rPr lang="id-ID" sz="1800" dirty="0">
                <a:latin typeface="Lucida Console" panose="020B0609040504020204" pitchFamily="49" charset="0"/>
              </a:rPr>
              <a:t>}/</a:t>
            </a:r>
            <a:r>
              <a:rPr lang="id-ID" sz="1800" dirty="0" err="1">
                <a:latin typeface="Lucida Console" panose="020B0609040504020204" pitchFamily="49" charset="0"/>
              </a:rPr>
              <a:t>mapred</a:t>
            </a:r>
            <a:r>
              <a:rPr lang="id-ID" sz="1800" dirty="0">
                <a:latin typeface="Lucida Console" panose="020B0609040504020204" pitchFamily="49" charset="0"/>
              </a:rPr>
              <a:t>/</a:t>
            </a:r>
            <a:r>
              <a:rPr lang="id-ID" sz="1800" dirty="0" err="1">
                <a:latin typeface="Lucida Console" panose="020B0609040504020204" pitchFamily="49" charset="0"/>
              </a:rPr>
              <a:t>local</a:t>
            </a:r>
            <a:endParaRPr lang="en-ID" sz="18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362A2B-033C-4258-99F3-22891BE45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35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6BDCE-F950-422A-B677-2249F0625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Big Data</a:t>
            </a:r>
            <a:endParaRPr lang="en-ID" dirty="0"/>
          </a:p>
        </p:txBody>
      </p:sp>
      <p:pic>
        <p:nvPicPr>
          <p:cNvPr id="4" name="Picture 2" descr="CONTEXT: WHATâS BIG DATA?&#10;HOW BIG IS BIG?&#10;6&#10;http://www.domo.com/blog/2013/05/the-physical-size-of-big-data/&#10;in 1 year!&#10;cre...">
            <a:extLst>
              <a:ext uri="{FF2B5EF4-FFF2-40B4-BE49-F238E27FC236}">
                <a16:creationId xmlns:a16="http://schemas.microsoft.com/office/drawing/2014/main" id="{D600981F-E815-4819-99CD-F4A2939C9D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30" b="5354"/>
          <a:stretch/>
        </p:blipFill>
        <p:spPr bwMode="auto">
          <a:xfrm>
            <a:off x="3375" y="1776549"/>
            <a:ext cx="9251119" cy="3936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B0B1ED-F701-40FF-9E0B-0981F6B1A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5120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05A2C-8E88-4409-A9C8-E22E4C82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Konfigurasi </a:t>
            </a:r>
            <a:r>
              <a:rPr lang="id-ID" dirty="0" err="1"/>
              <a:t>Hadoop</a:t>
            </a:r>
            <a:r>
              <a:rPr lang="id-ID" dirty="0"/>
              <a:t> - Contoh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9DEEC-DE2A-4279-9197-EA53BEFE9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Stop Service sebelum melakukan perubahan</a:t>
            </a:r>
          </a:p>
          <a:p>
            <a:r>
              <a:rPr lang="id-ID" dirty="0"/>
              <a:t>Ganti ke </a:t>
            </a:r>
            <a:r>
              <a:rPr lang="id-ID" dirty="0" err="1"/>
              <a:t>direktori</a:t>
            </a:r>
            <a:r>
              <a:rPr lang="id-ID" dirty="0"/>
              <a:t> </a:t>
            </a:r>
            <a:r>
              <a:rPr lang="id-ID" dirty="0" err="1"/>
              <a:t>conf</a:t>
            </a:r>
            <a:r>
              <a:rPr lang="id-ID" dirty="0"/>
              <a:t>, hdfs-site.xml:</a:t>
            </a:r>
            <a:br>
              <a:rPr lang="id-ID" dirty="0"/>
            </a:br>
            <a:r>
              <a:rPr lang="id-ID" sz="1800" dirty="0">
                <a:latin typeface="Lucida Console" panose="020B0609040504020204" pitchFamily="49" charset="0"/>
              </a:rPr>
              <a:t>cd /</a:t>
            </a:r>
            <a:r>
              <a:rPr lang="id-ID" sz="1800" dirty="0" err="1">
                <a:latin typeface="Lucida Console" panose="020B0609040504020204" pitchFamily="49" charset="0"/>
              </a:rPr>
              <a:t>usr</a:t>
            </a:r>
            <a:r>
              <a:rPr lang="id-ID" sz="1800" dirty="0">
                <a:latin typeface="Lucida Console" panose="020B0609040504020204" pitchFamily="49" charset="0"/>
              </a:rPr>
              <a:t>/</a:t>
            </a:r>
            <a:r>
              <a:rPr lang="id-ID" sz="1800" dirty="0" err="1">
                <a:latin typeface="Lucida Console" panose="020B0609040504020204" pitchFamily="49" charset="0"/>
              </a:rPr>
              <a:t>iop</a:t>
            </a:r>
            <a:r>
              <a:rPr lang="id-ID" sz="1800" dirty="0">
                <a:latin typeface="Lucida Console" panose="020B0609040504020204" pitchFamily="49" charset="0"/>
              </a:rPr>
              <a:t>/</a:t>
            </a:r>
            <a:r>
              <a:rPr lang="id-ID" sz="1800" dirty="0" err="1">
                <a:latin typeface="Lucida Console" panose="020B0609040504020204" pitchFamily="49" charset="0"/>
              </a:rPr>
              <a:t>current</a:t>
            </a:r>
            <a:r>
              <a:rPr lang="id-ID" sz="1800" dirty="0">
                <a:latin typeface="Lucida Console" panose="020B0609040504020204" pitchFamily="49" charset="0"/>
              </a:rPr>
              <a:t>/</a:t>
            </a:r>
            <a:r>
              <a:rPr lang="id-ID" sz="1800" dirty="0" err="1">
                <a:latin typeface="Lucida Console" panose="020B0609040504020204" pitchFamily="49" charset="0"/>
              </a:rPr>
              <a:t>hadoop-client</a:t>
            </a:r>
            <a:r>
              <a:rPr lang="id-ID" sz="1800" dirty="0">
                <a:latin typeface="Lucida Console" panose="020B0609040504020204" pitchFamily="49" charset="0"/>
              </a:rPr>
              <a:t>/</a:t>
            </a:r>
            <a:r>
              <a:rPr lang="id-ID" sz="1800" dirty="0" err="1">
                <a:latin typeface="Lucida Console" panose="020B0609040504020204" pitchFamily="49" charset="0"/>
              </a:rPr>
              <a:t>conf</a:t>
            </a:r>
            <a:br>
              <a:rPr lang="id-ID" sz="1800" dirty="0">
                <a:latin typeface="Lucida Console" panose="020B0609040504020204" pitchFamily="49" charset="0"/>
              </a:rPr>
            </a:br>
            <a:r>
              <a:rPr lang="id-ID" sz="1800" dirty="0">
                <a:latin typeface="Lucida Console" panose="020B0609040504020204" pitchFamily="49" charset="0"/>
              </a:rPr>
              <a:t>vi hdfs-site.xml</a:t>
            </a:r>
          </a:p>
          <a:p>
            <a:pPr marL="0" indent="0">
              <a:buNone/>
            </a:pPr>
            <a:endParaRPr lang="id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01E85-484F-4120-AF9A-95DB4D787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70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3B41A9-2E70-40BB-A8A7-55C03C898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170" y="3429000"/>
            <a:ext cx="6005022" cy="313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8013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AC73-3474-496F-BF0C-34F6D9688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err="1"/>
              <a:t>Setting</a:t>
            </a:r>
            <a:r>
              <a:rPr lang="id-ID" dirty="0"/>
              <a:t> Topologi </a:t>
            </a:r>
            <a:r>
              <a:rPr lang="id-ID" dirty="0" err="1"/>
              <a:t>Rack</a:t>
            </a:r>
            <a:r>
              <a:rPr lang="id-ID" dirty="0"/>
              <a:t> (</a:t>
            </a:r>
            <a:r>
              <a:rPr lang="id-ID" dirty="0" err="1"/>
              <a:t>Rack</a:t>
            </a:r>
            <a:r>
              <a:rPr lang="id-ID" dirty="0"/>
              <a:t> </a:t>
            </a:r>
            <a:r>
              <a:rPr lang="id-ID" dirty="0" err="1"/>
              <a:t>Awareness</a:t>
            </a:r>
            <a:r>
              <a:rPr lang="id-ID" dirty="0"/>
              <a:t>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0EE91-98C1-4090-9E15-838269131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4788117"/>
          </a:xfrm>
        </p:spPr>
        <p:txBody>
          <a:bodyPr>
            <a:normAutofit/>
          </a:bodyPr>
          <a:lstStyle/>
          <a:p>
            <a:r>
              <a:rPr lang="id-ID" sz="2400" dirty="0"/>
              <a:t>Dapat didefinisikan dengan </a:t>
            </a:r>
            <a:r>
              <a:rPr lang="id-ID" sz="2400" dirty="0" err="1"/>
              <a:t>script</a:t>
            </a:r>
            <a:r>
              <a:rPr lang="id-ID" sz="2400" dirty="0"/>
              <a:t>, spesifik </a:t>
            </a:r>
            <a:r>
              <a:rPr lang="id-ID" sz="2400" dirty="0" err="1"/>
              <a:t>node</a:t>
            </a:r>
            <a:r>
              <a:rPr lang="id-ID" sz="2400" dirty="0"/>
              <a:t> di rak mana</a:t>
            </a:r>
          </a:p>
          <a:p>
            <a:r>
              <a:rPr lang="id-ID" sz="2400" dirty="0" err="1"/>
              <a:t>Script</a:t>
            </a:r>
            <a:r>
              <a:rPr lang="id-ID" sz="2400" dirty="0"/>
              <a:t> di </a:t>
            </a:r>
            <a:r>
              <a:rPr lang="id-ID" sz="1800" dirty="0">
                <a:latin typeface="Lucida Console" panose="020B0609040504020204" pitchFamily="49" charset="0"/>
              </a:rPr>
              <a:t>topology.script.file.name </a:t>
            </a:r>
            <a:r>
              <a:rPr lang="id-ID" sz="2400" dirty="0" err="1">
                <a:latin typeface="+mj-lt"/>
              </a:rPr>
              <a:t>property</a:t>
            </a:r>
            <a:r>
              <a:rPr lang="id-ID" sz="2400" dirty="0">
                <a:latin typeface="+mj-lt"/>
              </a:rPr>
              <a:t> di </a:t>
            </a:r>
            <a:r>
              <a:rPr lang="id-ID" sz="1800" dirty="0">
                <a:latin typeface="Lucida Console" panose="020B0609040504020204" pitchFamily="49" charset="0"/>
              </a:rPr>
              <a:t>core-site.xml</a:t>
            </a:r>
            <a:br>
              <a:rPr lang="id-ID" sz="1800" dirty="0">
                <a:latin typeface="Lucida Console" panose="020B0609040504020204" pitchFamily="49" charset="0"/>
              </a:rPr>
            </a:br>
            <a:r>
              <a:rPr lang="id-ID" sz="2400" dirty="0">
                <a:latin typeface="+mj-lt"/>
              </a:rPr>
              <a:t>Contoh:</a:t>
            </a:r>
            <a:br>
              <a:rPr lang="id-ID" sz="1800" dirty="0">
                <a:latin typeface="Lucida Console" panose="020B0609040504020204" pitchFamily="49" charset="0"/>
              </a:rPr>
            </a:br>
            <a:r>
              <a:rPr lang="id-ID" sz="1800" dirty="0">
                <a:latin typeface="Lucida Console" panose="020B0609040504020204" pitchFamily="49" charset="0"/>
              </a:rPr>
              <a:t>&lt;</a:t>
            </a:r>
            <a:r>
              <a:rPr lang="id-ID" sz="1800" dirty="0" err="1">
                <a:latin typeface="Lucida Console" panose="020B0609040504020204" pitchFamily="49" charset="0"/>
              </a:rPr>
              <a:t>property</a:t>
            </a:r>
            <a:r>
              <a:rPr lang="id-ID" sz="1800" dirty="0">
                <a:latin typeface="Lucida Console" panose="020B0609040504020204" pitchFamily="49" charset="0"/>
              </a:rPr>
              <a:t>&gt;</a:t>
            </a:r>
            <a:br>
              <a:rPr lang="id-ID" sz="1800" dirty="0">
                <a:latin typeface="Lucida Console" panose="020B0609040504020204" pitchFamily="49" charset="0"/>
              </a:rPr>
            </a:br>
            <a:r>
              <a:rPr lang="id-ID" sz="1800" dirty="0">
                <a:latin typeface="Lucida Console" panose="020B0609040504020204" pitchFamily="49" charset="0"/>
              </a:rPr>
              <a:t>	&lt;</a:t>
            </a:r>
            <a:r>
              <a:rPr lang="id-ID" sz="1800" dirty="0" err="1">
                <a:latin typeface="Lucida Console" panose="020B0609040504020204" pitchFamily="49" charset="0"/>
              </a:rPr>
              <a:t>name</a:t>
            </a:r>
            <a:r>
              <a:rPr lang="id-ID" sz="1800" dirty="0">
                <a:latin typeface="Lucida Console" panose="020B0609040504020204" pitchFamily="49" charset="0"/>
              </a:rPr>
              <a:t>&gt;topology.script.file.name&lt;/</a:t>
            </a:r>
            <a:r>
              <a:rPr lang="id-ID" sz="1800" dirty="0" err="1">
                <a:latin typeface="Lucida Console" panose="020B0609040504020204" pitchFamily="49" charset="0"/>
              </a:rPr>
              <a:t>name</a:t>
            </a:r>
            <a:r>
              <a:rPr lang="id-ID" sz="1800" dirty="0">
                <a:latin typeface="Lucida Console" panose="020B0609040504020204" pitchFamily="49" charset="0"/>
              </a:rPr>
              <a:t>&gt;</a:t>
            </a:r>
            <a:br>
              <a:rPr lang="id-ID" sz="2400" dirty="0">
                <a:latin typeface="Lucida Console" panose="020B0609040504020204" pitchFamily="49" charset="0"/>
              </a:rPr>
            </a:br>
            <a:r>
              <a:rPr lang="id-ID" sz="2400" dirty="0">
                <a:latin typeface="Lucida Console" panose="020B0609040504020204" pitchFamily="49" charset="0"/>
              </a:rPr>
              <a:t>	</a:t>
            </a:r>
            <a:r>
              <a:rPr lang="id-ID" sz="1800" dirty="0">
                <a:latin typeface="Lucida Console" panose="020B0609040504020204" pitchFamily="49" charset="0"/>
              </a:rPr>
              <a:t>&lt;</a:t>
            </a:r>
            <a:r>
              <a:rPr lang="id-ID" sz="1800" dirty="0" err="1">
                <a:latin typeface="Lucida Console" panose="020B0609040504020204" pitchFamily="49" charset="0"/>
              </a:rPr>
              <a:t>value</a:t>
            </a:r>
            <a:r>
              <a:rPr lang="id-ID" sz="1800" dirty="0">
                <a:latin typeface="Lucida Console" panose="020B0609040504020204" pitchFamily="49" charset="0"/>
              </a:rPr>
              <a:t>&gt;/</a:t>
            </a:r>
            <a:r>
              <a:rPr lang="id-ID" sz="1800" dirty="0" err="1">
                <a:latin typeface="Lucida Console" panose="020B0609040504020204" pitchFamily="49" charset="0"/>
              </a:rPr>
              <a:t>opt</a:t>
            </a:r>
            <a:r>
              <a:rPr lang="id-ID" sz="1800" dirty="0">
                <a:latin typeface="Lucida Console" panose="020B0609040504020204" pitchFamily="49" charset="0"/>
              </a:rPr>
              <a:t>/</a:t>
            </a:r>
            <a:r>
              <a:rPr lang="id-ID" sz="1800" dirty="0" err="1">
                <a:latin typeface="Lucida Console" panose="020B0609040504020204" pitchFamily="49" charset="0"/>
              </a:rPr>
              <a:t>ibm</a:t>
            </a:r>
            <a:r>
              <a:rPr lang="id-ID" sz="1800" dirty="0">
                <a:latin typeface="Lucida Console" panose="020B0609040504020204" pitchFamily="49" charset="0"/>
              </a:rPr>
              <a:t>/</a:t>
            </a:r>
            <a:r>
              <a:rPr lang="id-ID" sz="1800" dirty="0" err="1">
                <a:latin typeface="Lucida Console" panose="020B0609040504020204" pitchFamily="49" charset="0"/>
              </a:rPr>
              <a:t>biginsights</a:t>
            </a:r>
            <a:r>
              <a:rPr lang="id-ID" sz="1800" dirty="0">
                <a:latin typeface="Lucida Console" panose="020B0609040504020204" pitchFamily="49" charset="0"/>
              </a:rPr>
              <a:t>/</a:t>
            </a:r>
            <a:r>
              <a:rPr lang="id-ID" sz="1800" dirty="0" err="1">
                <a:latin typeface="Lucida Console" panose="020B0609040504020204" pitchFamily="49" charset="0"/>
              </a:rPr>
              <a:t>hadoop-conf</a:t>
            </a:r>
            <a:r>
              <a:rPr lang="id-ID" sz="1800" dirty="0">
                <a:latin typeface="Lucida Console" panose="020B0609040504020204" pitchFamily="49" charset="0"/>
              </a:rPr>
              <a:t>/rack-aware.sh&lt;/</a:t>
            </a:r>
            <a:r>
              <a:rPr lang="id-ID" sz="1800" dirty="0" err="1">
                <a:latin typeface="Lucida Console" panose="020B0609040504020204" pitchFamily="49" charset="0"/>
              </a:rPr>
              <a:t>value</a:t>
            </a:r>
            <a:r>
              <a:rPr lang="id-ID" sz="1800" dirty="0">
                <a:latin typeface="Lucida Console" panose="020B0609040504020204" pitchFamily="49" charset="0"/>
              </a:rPr>
              <a:t>&gt;</a:t>
            </a:r>
            <a:br>
              <a:rPr lang="id-ID" sz="1800" dirty="0">
                <a:latin typeface="Lucida Console" panose="020B0609040504020204" pitchFamily="49" charset="0"/>
              </a:rPr>
            </a:br>
            <a:r>
              <a:rPr lang="id-ID" sz="1800" dirty="0">
                <a:latin typeface="Lucida Console" panose="020B0609040504020204" pitchFamily="49" charset="0"/>
              </a:rPr>
              <a:t>&lt;</a:t>
            </a:r>
            <a:r>
              <a:rPr lang="id-ID" sz="1800" dirty="0" err="1">
                <a:latin typeface="Lucida Console" panose="020B0609040504020204" pitchFamily="49" charset="0"/>
              </a:rPr>
              <a:t>property</a:t>
            </a:r>
            <a:r>
              <a:rPr lang="id-ID" sz="1800" dirty="0">
                <a:latin typeface="Lucida Console" panose="020B0609040504020204" pitchFamily="49" charset="0"/>
              </a:rPr>
              <a:t>&gt;</a:t>
            </a:r>
          </a:p>
          <a:p>
            <a:r>
              <a:rPr lang="id-ID" sz="2400" dirty="0">
                <a:latin typeface="+mj-lt"/>
              </a:rPr>
              <a:t>Network </a:t>
            </a:r>
            <a:r>
              <a:rPr lang="id-ID" sz="2400" dirty="0" err="1">
                <a:latin typeface="+mj-lt"/>
              </a:rPr>
              <a:t>topology</a:t>
            </a:r>
            <a:r>
              <a:rPr lang="id-ID" sz="2400" dirty="0">
                <a:latin typeface="+mj-lt"/>
              </a:rPr>
              <a:t> </a:t>
            </a:r>
            <a:r>
              <a:rPr lang="id-ID" sz="2400" dirty="0" err="1">
                <a:latin typeface="+mj-lt"/>
              </a:rPr>
              <a:t>script</a:t>
            </a:r>
            <a:r>
              <a:rPr lang="id-ID" sz="2400" dirty="0">
                <a:latin typeface="+mj-lt"/>
              </a:rPr>
              <a:t> menerima argumen 1 atau lebih IP </a:t>
            </a:r>
            <a:r>
              <a:rPr lang="id-ID" sz="2400" dirty="0" err="1">
                <a:latin typeface="+mj-lt"/>
              </a:rPr>
              <a:t>address</a:t>
            </a:r>
            <a:r>
              <a:rPr lang="id-ID" sz="2400" dirty="0">
                <a:latin typeface="+mj-lt"/>
              </a:rPr>
              <a:t> </a:t>
            </a:r>
            <a:r>
              <a:rPr lang="id-ID" sz="2400" dirty="0" err="1">
                <a:latin typeface="+mj-lt"/>
              </a:rPr>
              <a:t>node-nya</a:t>
            </a:r>
            <a:r>
              <a:rPr lang="id-ID" sz="2400" dirty="0">
                <a:latin typeface="+mj-lt"/>
              </a:rPr>
              <a:t> di </a:t>
            </a:r>
            <a:r>
              <a:rPr lang="id-ID" sz="2400" dirty="0" err="1">
                <a:latin typeface="+mj-lt"/>
              </a:rPr>
              <a:t>cluster</a:t>
            </a:r>
            <a:br>
              <a:rPr lang="id-ID" sz="2400" dirty="0">
                <a:latin typeface="+mj-lt"/>
              </a:rPr>
            </a:br>
            <a:r>
              <a:rPr lang="id-ID" sz="2400" dirty="0" err="1">
                <a:latin typeface="+mj-lt"/>
              </a:rPr>
              <a:t>Return</a:t>
            </a:r>
            <a:r>
              <a:rPr lang="id-ID" sz="2400" dirty="0">
                <a:latin typeface="+mj-lt"/>
              </a:rPr>
              <a:t> </a:t>
            </a:r>
            <a:r>
              <a:rPr lang="id-ID" sz="2400" dirty="0" err="1">
                <a:latin typeface="+mj-lt"/>
              </a:rPr>
              <a:t>stdout</a:t>
            </a:r>
            <a:r>
              <a:rPr lang="id-ID" sz="2400" dirty="0">
                <a:latin typeface="+mj-lt"/>
              </a:rPr>
              <a:t> daftar nama </a:t>
            </a:r>
            <a:r>
              <a:rPr lang="id-ID" sz="2400" dirty="0" err="1">
                <a:latin typeface="+mj-lt"/>
              </a:rPr>
              <a:t>rack</a:t>
            </a:r>
            <a:r>
              <a:rPr lang="id-ID" sz="2400" dirty="0">
                <a:latin typeface="+mj-lt"/>
              </a:rPr>
              <a:t>, 1 untuk setiap </a:t>
            </a:r>
            <a:r>
              <a:rPr lang="id-ID" sz="2400" dirty="0" err="1">
                <a:latin typeface="+mj-lt"/>
              </a:rPr>
              <a:t>input</a:t>
            </a:r>
            <a:br>
              <a:rPr lang="id-ID" sz="2400" dirty="0">
                <a:latin typeface="+mj-lt"/>
              </a:rPr>
            </a:br>
            <a:r>
              <a:rPr lang="id-ID" sz="2400" dirty="0">
                <a:latin typeface="+mj-lt"/>
              </a:rPr>
              <a:t>Urutan </a:t>
            </a:r>
            <a:r>
              <a:rPr lang="id-ID" sz="2400" dirty="0" err="1">
                <a:latin typeface="+mj-lt"/>
              </a:rPr>
              <a:t>input</a:t>
            </a:r>
            <a:r>
              <a:rPr lang="id-ID" sz="2400" dirty="0">
                <a:latin typeface="+mj-lt"/>
              </a:rPr>
              <a:t> dan </a:t>
            </a:r>
            <a:r>
              <a:rPr lang="id-ID" sz="2400" dirty="0" err="1">
                <a:latin typeface="+mj-lt"/>
              </a:rPr>
              <a:t>output</a:t>
            </a:r>
            <a:r>
              <a:rPr lang="id-ID" sz="2400" dirty="0">
                <a:latin typeface="+mj-lt"/>
              </a:rPr>
              <a:t> harus konsisten</a:t>
            </a:r>
          </a:p>
          <a:p>
            <a:pPr marL="0" indent="0">
              <a:buNone/>
            </a:pPr>
            <a:r>
              <a:rPr lang="id-ID" sz="2400" dirty="0">
                <a:latin typeface="+mj-lt"/>
              </a:rPr>
              <a:t>*contoh: </a:t>
            </a:r>
            <a:r>
              <a:rPr lang="id-ID" sz="2400" dirty="0">
                <a:latin typeface="+mj-lt"/>
                <a:hlinkClick r:id="rId2"/>
              </a:rPr>
              <a:t>http://wiki.apache.org/hadoop/topology_rack_awareness_scripts</a:t>
            </a:r>
            <a:r>
              <a:rPr lang="id-ID" sz="2400" dirty="0">
                <a:latin typeface="+mj-lt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B0510-CB52-4660-952B-D10313626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5930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0FFF5-CDAB-41EF-8ED6-34F42D422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Aktivitas Kelas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0F2A9-8A05-400D-AA4F-C109F48E5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/>
              <a:t>Instalasi </a:t>
            </a:r>
            <a:r>
              <a:rPr lang="id-ID" sz="2400" dirty="0" err="1"/>
              <a:t>Hadoop</a:t>
            </a:r>
            <a:endParaRPr lang="id-ID" sz="2400" dirty="0"/>
          </a:p>
          <a:p>
            <a:r>
              <a:rPr lang="id-ID" sz="2400" dirty="0"/>
              <a:t>Setup </a:t>
            </a:r>
            <a:r>
              <a:rPr lang="id-ID" sz="2400" dirty="0" err="1"/>
              <a:t>Single</a:t>
            </a:r>
            <a:r>
              <a:rPr lang="id-ID" sz="2400" dirty="0"/>
              <a:t> </a:t>
            </a:r>
            <a:r>
              <a:rPr lang="id-ID" sz="2400" dirty="0" err="1"/>
              <a:t>Node</a:t>
            </a:r>
            <a:endParaRPr lang="id-ID" sz="2400" dirty="0"/>
          </a:p>
          <a:p>
            <a:r>
              <a:rPr lang="id-ID" sz="2400" dirty="0"/>
              <a:t>Setup </a:t>
            </a:r>
            <a:r>
              <a:rPr lang="id-ID" sz="2400" dirty="0" err="1"/>
              <a:t>Cluster</a:t>
            </a:r>
            <a:endParaRPr lang="id-ID" sz="2400" dirty="0"/>
          </a:p>
          <a:p>
            <a:r>
              <a:rPr lang="id-ID" sz="2400" dirty="0"/>
              <a:t>Menjalankan perintah dasar </a:t>
            </a:r>
            <a:r>
              <a:rPr lang="id-ID" sz="2400" dirty="0" err="1"/>
              <a:t>Hadoop</a:t>
            </a:r>
            <a:endParaRPr lang="id-ID" sz="2400" dirty="0"/>
          </a:p>
          <a:p>
            <a:r>
              <a:rPr lang="id-ID" sz="2400" dirty="0"/>
              <a:t>Meletakkan dan mengambil data dari HDFS</a:t>
            </a:r>
          </a:p>
          <a:p>
            <a:r>
              <a:rPr lang="id-ID" sz="2400" dirty="0"/>
              <a:t>Memasukkan data dari </a:t>
            </a:r>
            <a:r>
              <a:rPr lang="id-ID" sz="2400" dirty="0" err="1"/>
              <a:t>database</a:t>
            </a:r>
            <a:r>
              <a:rPr lang="id-ID" sz="2400" dirty="0"/>
              <a:t> ke HDFS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04DDF-211E-45E4-9A50-972EB2DE9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1326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1FB6-4295-4178-A346-AFAB1BD1F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538C3-7F00-48FD-A7EA-2FFD3D95A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>
                <a:hlinkClick r:id="rId2"/>
              </a:rPr>
              <a:t>https://courses.cognitiveclass.ai/courses/course-v1:BigDataUniversity+BD0111EN+2016/</a:t>
            </a:r>
            <a:r>
              <a:rPr lang="id-ID" dirty="0"/>
              <a:t> </a:t>
            </a:r>
          </a:p>
          <a:p>
            <a:r>
              <a:rPr lang="id-ID" dirty="0">
                <a:hlinkClick r:id="rId3"/>
              </a:rPr>
              <a:t>https://www.ibm.com/analytics/hadoop/hdfs</a:t>
            </a:r>
            <a:endParaRPr lang="en-ID" dirty="0"/>
          </a:p>
          <a:p>
            <a:r>
              <a:rPr lang="en-ID" dirty="0">
                <a:hlinkClick r:id="rId4"/>
              </a:rPr>
              <a:t>https://hadoop.apache.org/docs/r2.7.2/hadoop-project-dist/hadoop-hdfs/HdfsUserGuide.html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A91B5-663A-48C3-9296-56F089814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4869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88EDB95-D57D-43D6-839D-F21AFB3EFF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195051" y="0"/>
            <a:ext cx="5061527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39FCA66-5646-4B0E-8DAB-6A9D8EC1C265}"/>
              </a:ext>
            </a:extLst>
          </p:cNvPr>
          <p:cNvGrpSpPr/>
          <p:nvPr/>
        </p:nvGrpSpPr>
        <p:grpSpPr>
          <a:xfrm>
            <a:off x="479456" y="3027641"/>
            <a:ext cx="2716277" cy="1073283"/>
            <a:chOff x="2206243" y="3959676"/>
            <a:chExt cx="2716277" cy="107328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C0680D9-1347-439D-B54E-62825519D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518056"/>
              <a:ext cx="187746" cy="18774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4A983BD-FDF3-467D-B6FC-5262B2783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066816"/>
              <a:ext cx="187746" cy="18774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74C9ED1-F614-40B7-B987-364331AEA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292436"/>
              <a:ext cx="187746" cy="187746"/>
            </a:xfrm>
            <a:prstGeom prst="rect">
              <a:avLst/>
            </a:prstGeom>
          </p:spPr>
        </p:pic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1D067117-5FDC-4612-B064-B663709B1833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3959676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836F539-354E-46E3-8616-C5F4B6531B84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187630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01C47935-32DD-4412-BB89-98F47C0CF21E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422719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DTS_kominfo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CACA51-C325-4023-9C88-859ACDFAD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6243" y="4743676"/>
              <a:ext cx="193040" cy="193040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AB5299A3-9580-4C35-8ACF-51B39D383A60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654540"/>
              <a:ext cx="2498030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 Talent Scholarship 2019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15B4ECB2-1EA2-45BD-A1C4-83B0C6BDA2C2}"/>
              </a:ext>
            </a:extLst>
          </p:cNvPr>
          <p:cNvSpPr txBox="1">
            <a:spLocks/>
          </p:cNvSpPr>
          <p:nvPr/>
        </p:nvSpPr>
        <p:spPr>
          <a:xfrm>
            <a:off x="396745" y="1534458"/>
            <a:ext cx="1827720" cy="587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IKUTI KAMI</a:t>
            </a:r>
            <a:endParaRPr lang="en-US" sz="9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ECE9BA-4A57-4C40-8543-79ADE3BA9D8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314035" y="2050357"/>
            <a:ext cx="1827720" cy="86584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E69A50C-EA9B-47A2-B1B3-8D385A77FE0F}"/>
              </a:ext>
            </a:extLst>
          </p:cNvPr>
          <p:cNvSpPr/>
          <p:nvPr/>
        </p:nvSpPr>
        <p:spPr>
          <a:xfrm>
            <a:off x="422449" y="4294918"/>
            <a:ext cx="55094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Pusat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Profesi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Sertifikasi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Badan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Penelitian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SDM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Kementerian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Komunikasi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Informatika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Jl. Medan Merdeka Barat No. 9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(Gd.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Belakang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Lt. 4 - 5)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Jakarta Pusat, 10110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8B2030-99C4-4505-9667-DE6CE4B6CE0B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587EFBD-0C26-4194-996D-1BA694E97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D2C9E095-20A3-45B6-B340-94169BBF4AC4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A6F076-749E-450C-B1DB-D42BF011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48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F241E-D4D1-42EA-99C2-B2A2BA4D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Big Data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C6FE80-676E-4001-ABA8-D9B1402659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8469" b="4780"/>
          <a:stretch/>
        </p:blipFill>
        <p:spPr>
          <a:xfrm>
            <a:off x="0" y="1872178"/>
            <a:ext cx="9255856" cy="399739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B948BC-CD49-4BDD-A2B4-990004DFB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62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EA00A-6398-4248-8711-59CD9F61C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Hadoop</a:t>
            </a:r>
            <a:r>
              <a:rPr lang="id-ID" dirty="0"/>
              <a:t> (1)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C8EE9-92C6-47A2-B04F-9D1D4808B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Open </a:t>
            </a:r>
            <a:r>
              <a:rPr lang="id-ID" dirty="0" err="1"/>
              <a:t>source</a:t>
            </a:r>
            <a:r>
              <a:rPr lang="id-ID" dirty="0"/>
              <a:t> </a:t>
            </a:r>
            <a:r>
              <a:rPr lang="id-ID" dirty="0" err="1"/>
              <a:t>project</a:t>
            </a:r>
            <a:r>
              <a:rPr lang="id-ID" dirty="0"/>
              <a:t> dari </a:t>
            </a:r>
            <a:r>
              <a:rPr lang="id-ID" dirty="0" err="1"/>
              <a:t>Apache</a:t>
            </a:r>
            <a:r>
              <a:rPr lang="id-ID" dirty="0"/>
              <a:t> </a:t>
            </a:r>
            <a:r>
              <a:rPr lang="id-ID" dirty="0" err="1"/>
              <a:t>Foundation</a:t>
            </a:r>
            <a:endParaRPr lang="id-ID" dirty="0"/>
          </a:p>
          <a:p>
            <a:r>
              <a:rPr lang="id-ID" dirty="0"/>
              <a:t>Sebuah </a:t>
            </a:r>
            <a:r>
              <a:rPr lang="id-ID" dirty="0" err="1"/>
              <a:t>framework</a:t>
            </a:r>
            <a:r>
              <a:rPr lang="id-ID" dirty="0"/>
              <a:t> yang dibuat menggunakan Java untuk </a:t>
            </a:r>
            <a:r>
              <a:rPr lang="id-ID" dirty="0" err="1"/>
              <a:t>distributed</a:t>
            </a:r>
            <a:r>
              <a:rPr lang="id-ID" dirty="0"/>
              <a:t> </a:t>
            </a:r>
            <a:r>
              <a:rPr lang="id-ID" dirty="0" err="1"/>
              <a:t>computing</a:t>
            </a:r>
            <a:r>
              <a:rPr lang="id-ID" dirty="0"/>
              <a:t> dan penyimpanan data yang reliabel dan </a:t>
            </a:r>
            <a:r>
              <a:rPr lang="id-ID" dirty="0" err="1"/>
              <a:t>skalabel</a:t>
            </a:r>
            <a:endParaRPr lang="id-ID" dirty="0"/>
          </a:p>
          <a:p>
            <a:r>
              <a:rPr lang="id-ID" dirty="0"/>
              <a:t>Dikembangkan oleh </a:t>
            </a:r>
            <a:r>
              <a:rPr lang="id-ID" dirty="0" err="1"/>
              <a:t>Doug</a:t>
            </a:r>
            <a:r>
              <a:rPr lang="id-ID" dirty="0"/>
              <a:t> </a:t>
            </a:r>
            <a:r>
              <a:rPr lang="id-ID" dirty="0" err="1"/>
              <a:t>Cutting</a:t>
            </a:r>
            <a:r>
              <a:rPr lang="id-ID" dirty="0"/>
              <a:t> pada tahun 2005 untuk </a:t>
            </a:r>
            <a:r>
              <a:rPr lang="id-ID" dirty="0" err="1"/>
              <a:t>Nutch</a:t>
            </a:r>
            <a:endParaRPr lang="id-ID" dirty="0"/>
          </a:p>
          <a:p>
            <a:r>
              <a:rPr lang="id-ID" dirty="0"/>
              <a:t>Didanai oleh Yahoo dan pada tahun 2006 dihibahkan kepada </a:t>
            </a:r>
            <a:r>
              <a:rPr lang="id-ID" dirty="0" err="1"/>
              <a:t>Apache</a:t>
            </a:r>
            <a:endParaRPr lang="id-ID" dirty="0"/>
          </a:p>
        </p:txBody>
      </p:sp>
      <p:pic>
        <p:nvPicPr>
          <p:cNvPr id="2050" name="Picture 2" descr="hadoop-logo">
            <a:extLst>
              <a:ext uri="{FF2B5EF4-FFF2-40B4-BE49-F238E27FC236}">
                <a16:creationId xmlns:a16="http://schemas.microsoft.com/office/drawing/2014/main" id="{A0D6595E-6EF5-4C6F-B3B3-03E4CCDE0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475" y="876955"/>
            <a:ext cx="26765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6FCFF4-FF0D-493B-B4BC-6B9CE9D2D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 descr="Lucene Nutch Logo">
            <a:extLst>
              <a:ext uri="{FF2B5EF4-FFF2-40B4-BE49-F238E27FC236}">
                <a16:creationId xmlns:a16="http://schemas.microsoft.com/office/drawing/2014/main" id="{6AA938F8-ADE8-40EB-98F0-974889731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187" y="4001294"/>
            <a:ext cx="11525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ACBA57-9474-4067-8D48-9F10D92A36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190" y="5188244"/>
            <a:ext cx="1752219" cy="135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83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ustom 2">
      <a:majorFont>
        <a:latin typeface="HP Simplified Light"/>
        <a:ea typeface=""/>
        <a:cs typeface=""/>
      </a:majorFont>
      <a:minorFont>
        <a:latin typeface="HP Simplified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2534</TotalTime>
  <Words>2701</Words>
  <Application>Microsoft Office PowerPoint</Application>
  <PresentationFormat>On-screen Show (4:3)</PresentationFormat>
  <Paragraphs>423</Paragraphs>
  <Slides>74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2" baseType="lpstr">
      <vt:lpstr>Arial</vt:lpstr>
      <vt:lpstr>Calibri</vt:lpstr>
      <vt:lpstr>Cambria Math</vt:lpstr>
      <vt:lpstr>HP Simplified</vt:lpstr>
      <vt:lpstr>HP Simplified Light</vt:lpstr>
      <vt:lpstr>Lucida Console</vt:lpstr>
      <vt:lpstr>Wingdings</vt:lpstr>
      <vt:lpstr>Office Theme</vt:lpstr>
      <vt:lpstr>PowerPoint Presentation</vt:lpstr>
      <vt:lpstr>Sesi 19 Hadoop (1)</vt:lpstr>
      <vt:lpstr>Garis Besar</vt:lpstr>
      <vt:lpstr>Panduan</vt:lpstr>
      <vt:lpstr>Pengenalan pada Hadoop</vt:lpstr>
      <vt:lpstr>Kenapa Hadoop?</vt:lpstr>
      <vt:lpstr>Big Data</vt:lpstr>
      <vt:lpstr>Big Data</vt:lpstr>
      <vt:lpstr>Hadoop (1)</vt:lpstr>
      <vt:lpstr>Hadoop (2)</vt:lpstr>
      <vt:lpstr>Hadoop (3)</vt:lpstr>
      <vt:lpstr>Hadoop pada Proses</vt:lpstr>
      <vt:lpstr>Hadoop pada Proses (Lanjutan)</vt:lpstr>
      <vt:lpstr>Hadoop pada Data</vt:lpstr>
      <vt:lpstr>Big Data dengan Hadoop?</vt:lpstr>
      <vt:lpstr>Hadoop pada Cloud</vt:lpstr>
      <vt:lpstr>Hadoop Framework</vt:lpstr>
      <vt:lpstr>Project Hadoop (1)</vt:lpstr>
      <vt:lpstr>Project Hadoop (2)</vt:lpstr>
      <vt:lpstr>Project Hadoop (3)</vt:lpstr>
      <vt:lpstr>Project Hadoop (4)</vt:lpstr>
      <vt:lpstr>Implementasi Hadoop (1) IBM Watson</vt:lpstr>
      <vt:lpstr>Implementasi Hadoop (2) China Mobile</vt:lpstr>
      <vt:lpstr>Implementasi Hadoop (3) New York Times</vt:lpstr>
      <vt:lpstr>Arsitektur Pre Hadoop 2.2</vt:lpstr>
      <vt:lpstr>Hadoop Cluster – Terminology Review</vt:lpstr>
      <vt:lpstr>Arsitektur Pre Hadoop 2.2</vt:lpstr>
      <vt:lpstr>Hadoop Distributed File System (HDFS) (1)</vt:lpstr>
      <vt:lpstr>HDFS (2)</vt:lpstr>
      <vt:lpstr>HDFS File Blocks</vt:lpstr>
      <vt:lpstr>Hadoop Blocks dengan Replikasi</vt:lpstr>
      <vt:lpstr>Framework MapReduce *dibahas lebih lanjut pada sesi berikutnya</vt:lpstr>
      <vt:lpstr>Tipe-tipe Node pada Hadoop Cluster</vt:lpstr>
      <vt:lpstr>NameNode</vt:lpstr>
      <vt:lpstr>DataNode</vt:lpstr>
      <vt:lpstr>JobTracker</vt:lpstr>
      <vt:lpstr>TaskTracker</vt:lpstr>
      <vt:lpstr>Arsitektur Hadoop 2.2</vt:lpstr>
      <vt:lpstr>Arsitektur Hadoop 2.2</vt:lpstr>
      <vt:lpstr>YARN (1)</vt:lpstr>
      <vt:lpstr>YARN Overview Diagram</vt:lpstr>
      <vt:lpstr>YARN (2)</vt:lpstr>
      <vt:lpstr>NameNode pada YARN</vt:lpstr>
      <vt:lpstr>Hadoop High Availability</vt:lpstr>
      <vt:lpstr>NameNode Memory Limitation</vt:lpstr>
      <vt:lpstr>PowerPoint Presentation</vt:lpstr>
      <vt:lpstr>Topology Awareness</vt:lpstr>
      <vt:lpstr>PowerPoint Presentation</vt:lpstr>
      <vt:lpstr>Replikasi HDFS (1)</vt:lpstr>
      <vt:lpstr>Replikasi HDFS (2)</vt:lpstr>
      <vt:lpstr>Replikasi HDFS (3)</vt:lpstr>
      <vt:lpstr>HDFS Command Line</vt:lpstr>
      <vt:lpstr>HDFS file command interface</vt:lpstr>
      <vt:lpstr>HDFS file command interface</vt:lpstr>
      <vt:lpstr>PowerPoint Presentation</vt:lpstr>
      <vt:lpstr>Ambari console</vt:lpstr>
      <vt:lpstr>Hadoop Administration</vt:lpstr>
      <vt:lpstr>Add/Remove Node dari Cluster</vt:lpstr>
      <vt:lpstr>Monitoring Cluster Health</vt:lpstr>
      <vt:lpstr>Start/Stop Komponen</vt:lpstr>
      <vt:lpstr>Configuration files</vt:lpstr>
      <vt:lpstr>hadoop-env.sh settings</vt:lpstr>
      <vt:lpstr>core-site.xml setting</vt:lpstr>
      <vt:lpstr>core-site.xml setting</vt:lpstr>
      <vt:lpstr>hdfs-site.xml setting</vt:lpstr>
      <vt:lpstr>mapred-site.xml configuration (1)</vt:lpstr>
      <vt:lpstr>mapred-site.xml configuration (2)</vt:lpstr>
      <vt:lpstr>mapred-site.xml configuration (3)</vt:lpstr>
      <vt:lpstr>mapred-site.xml configuration (4)</vt:lpstr>
      <vt:lpstr>Konfigurasi Hadoop - Contoh</vt:lpstr>
      <vt:lpstr>Setting Topologi Rack (Rack Awareness)</vt:lpstr>
      <vt:lpstr>Aktivitas Kelas</vt:lpstr>
      <vt:lpstr>Referensi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Ihsan Ibrahim</dc:creator>
  <cp:lastModifiedBy>Ihsan Ibrahim</cp:lastModifiedBy>
  <cp:revision>117</cp:revision>
  <dcterms:created xsi:type="dcterms:W3CDTF">2019-04-10T03:52:40Z</dcterms:created>
  <dcterms:modified xsi:type="dcterms:W3CDTF">2019-06-23T13:55:39Z</dcterms:modified>
</cp:coreProperties>
</file>