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sldIdLst>
    <p:sldId id="256" r:id="rId2"/>
    <p:sldId id="258" r:id="rId3"/>
    <p:sldId id="259" r:id="rId4"/>
    <p:sldId id="266" r:id="rId5"/>
    <p:sldId id="261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2" r:id="rId15"/>
    <p:sldId id="262" r:id="rId16"/>
    <p:sldId id="264" r:id="rId17"/>
    <p:sldId id="276" r:id="rId18"/>
    <p:sldId id="277" r:id="rId19"/>
    <p:sldId id="278" r:id="rId20"/>
    <p:sldId id="265" r:id="rId21"/>
    <p:sldId id="263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8"/>
          </p14:sldIdLst>
        </p14:section>
        <p14:section name="Materi" id="{012AA9D4-8334-49BE-975D-42066816FCFF}">
          <p14:sldIdLst>
            <p14:sldId id="259"/>
            <p14:sldId id="266"/>
            <p14:sldId id="261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2"/>
            <p14:sldId id="262"/>
            <p14:sldId id="264"/>
            <p14:sldId id="276"/>
            <p14:sldId id="277"/>
            <p14:sldId id="278"/>
            <p14:sldId id="265"/>
            <p14:sldId id="263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E2379-6EBE-44EF-BEE8-4DA4056FB251}" type="datetimeFigureOut">
              <a:rPr lang="en-ID" smtClean="0"/>
              <a:t>23/06/2019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21503-576E-4208-A144-4F38F318CB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132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BEBB-DF43-40F8-82DA-286B7BC8EFA2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0B19-F937-40FD-A6B4-EC150C272879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4905-CD7D-4CA0-9549-94AD15842CCA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F6B8-1649-4E9F-B75A-D80071271E7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3DFD-1653-4D53-A349-952F57A377EF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4352-1C8E-4578-80C1-1783301E1AFE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EC1-800D-4EE6-987E-5C2AF92D5C81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4990-ADF1-4CBF-AFB4-2AC5EDDAEBB8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703B-54B0-49AB-A192-D4CBF5B140ED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24EB-DE39-4A5F-9D77-26FAF208D338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54FE-6BCC-459F-A773-DFD7574DEB9D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9158-02DA-4ADD-B971-8C299A9FA1E6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mapred_tutorial.html" TargetMode="External"/><Relationship Id="rId2" Type="http://schemas.openxmlformats.org/officeDocument/2006/relationships/hyperlink" Target="https://cognitiveclass.ai/courses/introduction-to-hadoop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31452" y="1605390"/>
            <a:ext cx="4457989" cy="3088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id-ID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id-ID" sz="40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Big Data </a:t>
            </a:r>
            <a:r>
              <a:rPr lang="id-ID" sz="40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Analytics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AC31-0538-44B3-B0C9-3C60BC72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List</a:t>
            </a:r>
            <a:r>
              <a:rPr lang="id-ID" dirty="0"/>
              <a:t> Proses - Map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241B7-9B84-4D9F-B091-4D474151D6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/>
                  <a:t>Map step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 err="1"/>
                  <a:t>Input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split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Mengambil </a:t>
                </a:r>
                <a:r>
                  <a:rPr lang="id-ID" sz="2400" dirty="0" err="1"/>
                  <a:t>subset</a:t>
                </a:r>
                <a:r>
                  <a:rPr lang="id-ID" sz="2400" dirty="0"/>
                  <a:t> (sebagian) data </a:t>
                </a:r>
                <a:r>
                  <a:rPr lang="id-ID" sz="2400" dirty="0" err="1"/>
                  <a:t>input</a:t>
                </a:r>
                <a:r>
                  <a:rPr lang="id-ID" sz="2400" dirty="0"/>
                  <a:t> dari </a:t>
                </a:r>
                <a:r>
                  <a:rPr lang="id-ID" sz="2400" dirty="0" err="1"/>
                  <a:t>full</a:t>
                </a:r>
                <a:r>
                  <a:rPr lang="id-ID" sz="2400" dirty="0"/>
                  <a:t> </a:t>
                </a:r>
                <a:r>
                  <a:rPr lang="id-ID" sz="2400" dirty="0" err="1"/>
                  <a:t>dataset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Operasi dilakukan ke tiap baris dari </a:t>
                </a:r>
                <a:r>
                  <a:rPr lang="id-ID" sz="2400" dirty="0" err="1"/>
                  <a:t>input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split</a:t>
                </a:r>
                <a:r>
                  <a:rPr lang="id-ID" sz="2400" dirty="0"/>
                  <a:t> (tergantung operasinya, </a:t>
                </a:r>
                <a:r>
                  <a:rPr lang="id-ID" sz="2400" dirty="0" err="1"/>
                  <a:t>parsing</a:t>
                </a:r>
                <a:r>
                  <a:rPr lang="id-ID" sz="2400" dirty="0"/>
                  <a:t> </a:t>
                </a:r>
                <a:r>
                  <a:rPr lang="id-ID" sz="2400" dirty="0" err="1"/>
                  <a:t>dll</a:t>
                </a:r>
                <a:r>
                  <a:rPr lang="id-ID" sz="2400" dirty="0"/>
                  <a:t>)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 err="1"/>
                  <a:t>Outputnya</a:t>
                </a:r>
                <a:r>
                  <a:rPr lang="id-ID" sz="2400" dirty="0"/>
                  <a:t> </a:t>
                </a:r>
                <a:r>
                  <a:rPr lang="id-ID" sz="2400" dirty="0" err="1"/>
                  <a:t>di-buffered</a:t>
                </a:r>
                <a:r>
                  <a:rPr lang="id-ID" sz="2400" dirty="0"/>
                  <a:t> dalam memori dan taruh ke </a:t>
                </a:r>
                <a:r>
                  <a:rPr lang="id-ID" sz="2400" dirty="0" err="1"/>
                  <a:t>disk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Di-</a:t>
                </a:r>
                <a:r>
                  <a:rPr lang="id-ID" sz="2400" dirty="0" err="1"/>
                  <a:t>sort</a:t>
                </a:r>
                <a:r>
                  <a:rPr lang="id-ID" sz="2400" dirty="0"/>
                  <a:t> dan dipartisi oleh </a:t>
                </a:r>
                <a:r>
                  <a:rPr lang="id-ID" sz="2400" dirty="0" err="1"/>
                  <a:t>key</a:t>
                </a:r>
                <a:r>
                  <a:rPr lang="id-ID" sz="2400" dirty="0"/>
                  <a:t> dengan </a:t>
                </a:r>
                <a:r>
                  <a:rPr lang="id-ID" sz="2400" dirty="0" err="1"/>
                  <a:t>default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partitioner</a:t>
                </a:r>
                <a:endParaRPr lang="id-ID" sz="2400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 err="1"/>
                  <a:t>Merge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sort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urut tiap partisi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sz="2400" dirty="0"/>
                  <a:t>Bisa ada beberapa map secara paralel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proses </a:t>
                </a:r>
                <a:r>
                  <a:rPr lang="id-ID" sz="2400" dirty="0" err="1"/>
                  <a:t>input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split</a:t>
                </a:r>
                <a:r>
                  <a:rPr lang="id-ID" sz="2400" dirty="0"/>
                  <a:t> beda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241B7-9B84-4D9F-B091-4D474151D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 r="-7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A22BB-D93C-4768-9B3A-12E97F67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0279-023A-4798-996B-4C4805F1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List</a:t>
            </a:r>
            <a:r>
              <a:rPr lang="id-ID" dirty="0"/>
              <a:t> Proses - </a:t>
            </a:r>
            <a:r>
              <a:rPr lang="id-ID" dirty="0" err="1"/>
              <a:t>Reduce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1ECB-CF52-449E-A843-4F90267F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/>
              <a:t>Reduce</a:t>
            </a:r>
            <a:r>
              <a:rPr lang="id-ID" sz="2400" dirty="0"/>
              <a:t> step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/>
              <a:t>Partisi dari </a:t>
            </a:r>
            <a:r>
              <a:rPr lang="id-ID" sz="2400" dirty="0" err="1"/>
              <a:t>output</a:t>
            </a:r>
            <a:r>
              <a:rPr lang="id-ID" sz="2400" dirty="0"/>
              <a:t> map dikocok (</a:t>
            </a:r>
            <a:r>
              <a:rPr lang="id-ID" sz="2400" dirty="0" err="1"/>
              <a:t>shuffle</a:t>
            </a:r>
            <a:r>
              <a:rPr lang="id-ID" sz="2400" dirty="0"/>
              <a:t>) ke </a:t>
            </a:r>
            <a:r>
              <a:rPr lang="id-ID" sz="2400" dirty="0" err="1"/>
              <a:t>reducers</a:t>
            </a:r>
            <a:br>
              <a:rPr lang="id-ID" sz="2400" dirty="0"/>
            </a:br>
            <a:r>
              <a:rPr lang="id-ID" sz="2400" dirty="0"/>
              <a:t>Partisi 1 ke </a:t>
            </a:r>
            <a:r>
              <a:rPr lang="id-ID" sz="2400" dirty="0" err="1"/>
              <a:t>reducer</a:t>
            </a:r>
            <a:r>
              <a:rPr lang="id-ID" sz="2400" dirty="0"/>
              <a:t> 1</a:t>
            </a:r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/>
              <a:t>Jika ada beberapa map, semua partisi 1 ke </a:t>
            </a:r>
            <a:r>
              <a:rPr lang="id-ID" sz="2400" dirty="0" err="1"/>
              <a:t>reducer</a:t>
            </a:r>
            <a:r>
              <a:rPr lang="id-ID" sz="2400" dirty="0"/>
              <a:t> 1</a:t>
            </a:r>
            <a:br>
              <a:rPr lang="id-ID" sz="2400" dirty="0"/>
            </a:br>
            <a:r>
              <a:rPr lang="id-ID" sz="2400" dirty="0"/>
              <a:t>Partisi 2 ke </a:t>
            </a:r>
            <a:r>
              <a:rPr lang="id-ID" sz="2400" dirty="0" err="1"/>
              <a:t>reducer</a:t>
            </a:r>
            <a:r>
              <a:rPr lang="id-ID" sz="2400" dirty="0"/>
              <a:t> 2, </a:t>
            </a:r>
            <a:r>
              <a:rPr lang="id-ID" sz="2400" dirty="0" err="1"/>
              <a:t>dst</a:t>
            </a:r>
            <a:endParaRPr lang="id-ID" sz="2400" dirty="0"/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/>
              <a:t>Melakukan proses </a:t>
            </a:r>
            <a:r>
              <a:rPr lang="id-ID" sz="2400" dirty="0" err="1"/>
              <a:t>merge</a:t>
            </a:r>
            <a:r>
              <a:rPr lang="id-ID" sz="2400" dirty="0"/>
              <a:t> (gabung) sesuai dengan </a:t>
            </a:r>
            <a:r>
              <a:rPr lang="id-ID" sz="2400" dirty="0" err="1"/>
              <a:t>code</a:t>
            </a:r>
            <a:br>
              <a:rPr lang="id-ID" sz="2400" dirty="0"/>
            </a:br>
            <a:r>
              <a:rPr lang="id-ID" sz="2400" dirty="0"/>
              <a:t>contoh: jumlah kemunculan tiap karakter </a:t>
            </a:r>
            <a:r>
              <a:rPr lang="id-ID" sz="2400" dirty="0" err="1"/>
              <a:t>string</a:t>
            </a:r>
            <a:endParaRPr lang="id-ID" sz="2400" dirty="0"/>
          </a:p>
          <a:p>
            <a:pPr marL="450850">
              <a:buFont typeface="Wingdings" panose="05000000000000000000" pitchFamily="2" charset="2"/>
              <a:buChar char="Ø"/>
            </a:pPr>
            <a:r>
              <a:rPr lang="id-ID" sz="2400" dirty="0"/>
              <a:t>Hasilnya diurutkan di tiap </a:t>
            </a:r>
            <a:r>
              <a:rPr lang="id-ID" sz="2400" dirty="0" err="1"/>
              <a:t>reducer</a:t>
            </a:r>
            <a:endParaRPr lang="id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1C6C1-7847-4233-9365-C5B7FA68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C077-13F5-4E91-B1F9-471734AF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Fundamental Data </a:t>
            </a:r>
            <a:r>
              <a:rPr lang="id-ID" dirty="0" err="1"/>
              <a:t>Type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A9A2-4B46-4840-81BE-413573EE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Data </a:t>
            </a:r>
            <a:r>
              <a:rPr lang="id-ID" dirty="0" err="1"/>
              <a:t>MapReduce</a:t>
            </a:r>
            <a:r>
              <a:rPr lang="id-ID" dirty="0"/>
              <a:t> yang masuk dan keluar dalam bentuk </a:t>
            </a:r>
            <a:r>
              <a:rPr lang="id-ID" dirty="0" err="1"/>
              <a:t>unstructured</a:t>
            </a:r>
            <a:endParaRPr lang="id-ID" dirty="0"/>
          </a:p>
          <a:p>
            <a:r>
              <a:rPr lang="id-ID" dirty="0"/>
              <a:t>Sebelum masuk ke </a:t>
            </a:r>
            <a:r>
              <a:rPr lang="id-ID" dirty="0" err="1"/>
              <a:t>Hadoop</a:t>
            </a:r>
            <a:r>
              <a:rPr lang="id-ID" dirty="0"/>
              <a:t>, diubah ke </a:t>
            </a:r>
            <a:r>
              <a:rPr lang="id-ID" dirty="0" err="1"/>
              <a:t>key-value</a:t>
            </a:r>
            <a:r>
              <a:rPr lang="id-ID" dirty="0"/>
              <a:t> pair</a:t>
            </a:r>
            <a:br>
              <a:rPr lang="id-ID" dirty="0"/>
            </a:br>
            <a:r>
              <a:rPr lang="id-ID" dirty="0" err="1"/>
              <a:t>Hadoop</a:t>
            </a:r>
            <a:r>
              <a:rPr lang="id-ID" dirty="0"/>
              <a:t> menyuplai </a:t>
            </a:r>
            <a:r>
              <a:rPr lang="id-ID" dirty="0" err="1"/>
              <a:t>key-nya</a:t>
            </a:r>
            <a:endParaRPr lang="id-ID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id-ID" dirty="0" err="1"/>
              <a:t>Key-value</a:t>
            </a:r>
            <a:endParaRPr lang="id-ID" dirty="0"/>
          </a:p>
          <a:p>
            <a:pPr marL="457200">
              <a:buFont typeface="Wingdings" panose="05000000000000000000" pitchFamily="2" charset="2"/>
              <a:buChar char="Ø"/>
            </a:pPr>
            <a:r>
              <a:rPr lang="id-ID" dirty="0" err="1"/>
              <a:t>List</a:t>
            </a:r>
            <a:endParaRPr lang="id-ID" dirty="0"/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 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F3FCD2-7489-4745-9186-E686D03FE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66079"/>
              </p:ext>
            </p:extLst>
          </p:nvPr>
        </p:nvGraphicFramePr>
        <p:xfrm>
          <a:off x="1524000" y="4746902"/>
          <a:ext cx="6096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026000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20010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192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err="1"/>
                        <a:t>Input</a:t>
                      </a:r>
                      <a:r>
                        <a:rPr lang="id-ID" sz="2400" dirty="0"/>
                        <a:t> 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err="1"/>
                        <a:t>Output</a:t>
                      </a:r>
                      <a:r>
                        <a:rPr lang="id-ID" sz="2400" dirty="0"/>
                        <a:t> 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6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/>
                        <a:t>Map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&lt;k1, v1&gt;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err="1"/>
                        <a:t>List</a:t>
                      </a:r>
                      <a:r>
                        <a:rPr lang="id-ID" sz="2400" dirty="0"/>
                        <a:t>(&lt;k2, v2&gt;)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err="1"/>
                        <a:t>Reduce</a:t>
                      </a:r>
                      <a:r>
                        <a:rPr lang="id-ID" sz="2400" dirty="0"/>
                        <a:t> 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&lt;k2, </a:t>
                      </a:r>
                      <a:r>
                        <a:rPr lang="id-ID" sz="2400" dirty="0" err="1"/>
                        <a:t>list</a:t>
                      </a:r>
                      <a:r>
                        <a:rPr lang="id-ID" sz="2400" dirty="0"/>
                        <a:t>(v2)&gt;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err="1"/>
                        <a:t>List</a:t>
                      </a:r>
                      <a:r>
                        <a:rPr lang="id-ID" sz="2400" dirty="0"/>
                        <a:t>(&lt;k3, v3&gt;)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5003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1703E-0D55-4B84-BF0F-98E06482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D22D64-E348-4985-8E5E-BC0E9D5E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</a:t>
            </a:r>
            <a:r>
              <a:rPr lang="id-ID" dirty="0" err="1"/>
              <a:t>Key-Value</a:t>
            </a:r>
            <a:r>
              <a:rPr lang="id-ID" dirty="0"/>
              <a:t> dan </a:t>
            </a:r>
            <a:r>
              <a:rPr lang="id-ID" dirty="0" err="1"/>
              <a:t>List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942E85-D905-4723-BAD4-7507D7429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2734960"/>
            <a:ext cx="8515350" cy="22439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C8683B-D07B-40F1-89CA-C78B1AA2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5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C5E6-BEE7-49C7-8192-31A61FA0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Word </a:t>
            </a:r>
            <a:r>
              <a:rPr lang="id-ID" dirty="0" err="1"/>
              <a:t>Counter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6395-5D40-4761-8AB0-7213C26E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074" name="Picture 2" descr="Map Reduce Flow">
            <a:extLst>
              <a:ext uri="{FF2B5EF4-FFF2-40B4-BE49-F238E27FC236}">
                <a16:creationId xmlns:a16="http://schemas.microsoft.com/office/drawing/2014/main" id="{0DA13FCB-48F5-4BC1-8A16-C8746648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299"/>
            <a:ext cx="9144000" cy="42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C8493-5041-4B52-AEC1-E6889FB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3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7D6937-4BB8-40B8-8F44-E435E7D1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Oozie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EC75C-BF0C-46B3-8FA4-69C62E671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5BF37-9E09-4147-B806-FE26D25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BA1B-6578-45CE-A6BF-48DC45B5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Oozie</a:t>
            </a:r>
            <a:r>
              <a:rPr lang="id-ID" dirty="0"/>
              <a:t> (1)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3D57E-5462-4824-9E6F-2EA95B8E9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/>
                  <a:t>Komponen open </a:t>
                </a:r>
                <a:r>
                  <a:rPr lang="id-ID" sz="2400" dirty="0" err="1"/>
                  <a:t>source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Hadoop</a:t>
                </a:r>
                <a:r>
                  <a:rPr lang="id-ID" sz="2400" dirty="0"/>
                  <a:t> </a:t>
                </a:r>
                <a:r>
                  <a:rPr lang="id-ID" sz="2400" dirty="0" err="1"/>
                  <a:t>job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control</a:t>
                </a:r>
                <a:endParaRPr lang="id-ID" sz="2400" dirty="0"/>
              </a:p>
              <a:p>
                <a:r>
                  <a:rPr lang="id-ID" sz="2400" dirty="0"/>
                  <a:t>Menangani </a:t>
                </a:r>
                <a:r>
                  <a:rPr lang="id-ID" sz="2400" dirty="0" err="1"/>
                  <a:t>Hadoop</a:t>
                </a:r>
                <a:r>
                  <a:rPr lang="id-ID" sz="2400" dirty="0"/>
                  <a:t> </a:t>
                </a:r>
                <a:r>
                  <a:rPr lang="id-ID" sz="2400" dirty="0" err="1"/>
                  <a:t>jobs</a:t>
                </a:r>
                <a:endParaRPr lang="id-ID" sz="2400" dirty="0"/>
              </a:p>
              <a:p>
                <a:r>
                  <a:rPr lang="id-ID" sz="2400" dirty="0" err="1"/>
                  <a:t>Oozie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workflow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kumpulan </a:t>
                </a:r>
                <a:r>
                  <a:rPr lang="id-ID" sz="2400" dirty="0" err="1"/>
                  <a:t>action</a:t>
                </a:r>
                <a:r>
                  <a:rPr lang="id-ID" sz="2400" dirty="0"/>
                  <a:t> yang diatur dalam DAG (</a:t>
                </a:r>
                <a:r>
                  <a:rPr lang="id-ID" sz="2400" dirty="0" err="1"/>
                  <a:t>Direct</a:t>
                </a:r>
                <a:r>
                  <a:rPr lang="id-ID" sz="2400" dirty="0"/>
                  <a:t> </a:t>
                </a:r>
                <a:r>
                  <a:rPr lang="id-ID" sz="2400" dirty="0" err="1"/>
                  <a:t>Acyclic</a:t>
                </a:r>
                <a:r>
                  <a:rPr lang="id-ID" sz="2400" dirty="0"/>
                  <a:t> </a:t>
                </a:r>
                <a:r>
                  <a:rPr lang="id-ID" sz="2400" dirty="0" err="1"/>
                  <a:t>Graph</a:t>
                </a:r>
                <a:r>
                  <a:rPr lang="id-ID" sz="2400" dirty="0"/>
                  <a:t>)</a:t>
                </a:r>
              </a:p>
              <a:p>
                <a:r>
                  <a:rPr lang="id-ID" sz="2400" dirty="0"/>
                  <a:t>Ada </a:t>
                </a:r>
                <a:r>
                  <a:rPr lang="id-ID" sz="2400" dirty="0" err="1"/>
                  <a:t>control</a:t>
                </a:r>
                <a:r>
                  <a:rPr lang="id-ID" sz="2400" dirty="0"/>
                  <a:t> </a:t>
                </a:r>
                <a:r>
                  <a:rPr lang="id-ID" sz="2400" dirty="0" err="1"/>
                  <a:t>dependency</a:t>
                </a:r>
                <a:r>
                  <a:rPr lang="id-ID" sz="2400" dirty="0"/>
                  <a:t> (kebutuhan kendali) dalam 1 aksi ke aksi berikutnya</a:t>
                </a:r>
                <a:br>
                  <a:rPr lang="id-ID" sz="2400" dirty="0"/>
                </a:br>
                <a:r>
                  <a:rPr lang="id-ID" sz="2400" dirty="0"/>
                  <a:t>Contoh:</a:t>
                </a:r>
                <a:br>
                  <a:rPr lang="id-ID" sz="2400" dirty="0"/>
                </a:br>
                <a:r>
                  <a:rPr lang="id-ID" sz="2400" dirty="0"/>
                  <a:t>Proses berikutnya tidak bisa berjalan hingga proses sebelumnya selesai</a:t>
                </a:r>
                <a:br>
                  <a:rPr lang="id-ID" sz="2400" dirty="0"/>
                </a:br>
                <a:r>
                  <a:rPr lang="id-ID" sz="2400" dirty="0"/>
                  <a:t>Proses final/penggabungan hanya bisa dijalankan ketika semua proses paralel selesai</a:t>
                </a:r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3D57E-5462-4824-9E6F-2EA95B8E9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1413-161F-4F85-A604-722990D0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17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3429-6527-450C-8DD0-A3519127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Oozie</a:t>
            </a:r>
            <a:r>
              <a:rPr lang="id-ID" dirty="0"/>
              <a:t> (2)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75B3A-4C4D-47A7-9CD9-4FA55C77C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dirty="0" err="1"/>
                  <a:t>Workflow</a:t>
                </a:r>
                <a:r>
                  <a:rPr lang="id-ID" sz="2400" dirty="0"/>
                  <a:t> ditulis dalam </a:t>
                </a:r>
                <a:r>
                  <a:rPr lang="id-ID" sz="2400" dirty="0" err="1"/>
                  <a:t>hPDL</a:t>
                </a:r>
                <a:r>
                  <a:rPr lang="id-ID" sz="2400" dirty="0"/>
                  <a:t> (</a:t>
                </a:r>
                <a:r>
                  <a:rPr lang="id-ID" sz="2400" dirty="0" err="1"/>
                  <a:t>Hadoop</a:t>
                </a:r>
                <a:r>
                  <a:rPr lang="id-ID" sz="2400" dirty="0"/>
                  <a:t> </a:t>
                </a:r>
                <a:r>
                  <a:rPr lang="id-ID" sz="2400" dirty="0" err="1"/>
                  <a:t>Process</a:t>
                </a:r>
                <a:r>
                  <a:rPr lang="id-ID" sz="2400" dirty="0"/>
                  <a:t> </a:t>
                </a:r>
                <a:r>
                  <a:rPr lang="id-ID" sz="2400" dirty="0" err="1"/>
                  <a:t>Definition</a:t>
                </a:r>
                <a:r>
                  <a:rPr lang="id-ID" sz="2400" dirty="0"/>
                  <a:t> </a:t>
                </a:r>
                <a:r>
                  <a:rPr lang="id-ID" sz="2400" dirty="0" err="1"/>
                  <a:t>Language</a:t>
                </a:r>
                <a:r>
                  <a:rPr lang="id-ID" sz="2400" dirty="0"/>
                  <a:t>)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sebuah XML PDL</a:t>
                </a:r>
              </a:p>
              <a:p>
                <a:r>
                  <a:rPr lang="id-ID" sz="2400" dirty="0"/>
                  <a:t>Disimpan dalam sebuah </a:t>
                </a:r>
                <a:r>
                  <a:rPr lang="id-ID" sz="2400" dirty="0" err="1"/>
                  <a:t>file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workflow.xml</a:t>
                </a:r>
              </a:p>
              <a:p>
                <a:r>
                  <a:rPr lang="id-ID" sz="2400" dirty="0"/>
                  <a:t>Tiap </a:t>
                </a:r>
                <a:r>
                  <a:rPr lang="id-ID" sz="2400" dirty="0" err="1"/>
                  <a:t>workflow</a:t>
                </a:r>
                <a:r>
                  <a:rPr lang="id-ID" sz="2400" dirty="0"/>
                  <a:t> </a:t>
                </a:r>
                <a:r>
                  <a:rPr lang="id-ID" sz="2400" dirty="0" err="1"/>
                  <a:t>action</a:t>
                </a:r>
                <a:r>
                  <a:rPr lang="id-ID" sz="2400" dirty="0"/>
                  <a:t> memulai </a:t>
                </a:r>
                <a:r>
                  <a:rPr lang="id-ID" sz="2400" dirty="0" err="1"/>
                  <a:t>job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remote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system</a:t>
                </a:r>
                <a:endParaRPr lang="id-ID" sz="2400" dirty="0"/>
              </a:p>
              <a:p>
                <a:r>
                  <a:rPr lang="id-ID" sz="2400" dirty="0" err="1"/>
                  <a:t>Action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complete</a:t>
                </a:r>
                <a:r>
                  <a:rPr lang="id-ID" sz="2400" dirty="0"/>
                  <a:t>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sz="2400" dirty="0"/>
                  <a:t> </a:t>
                </a:r>
                <a:r>
                  <a:rPr lang="id-ID" sz="2400" dirty="0" err="1"/>
                  <a:t>remote</a:t>
                </a:r>
                <a:r>
                  <a:rPr lang="id-ID" sz="2400" dirty="0"/>
                  <a:t> </a:t>
                </a:r>
                <a:r>
                  <a:rPr lang="id-ID" sz="2400" dirty="0" err="1"/>
                  <a:t>system</a:t>
                </a:r>
                <a:r>
                  <a:rPr lang="id-ID" sz="2400" dirty="0"/>
                  <a:t> </a:t>
                </a:r>
                <a:r>
                  <a:rPr lang="id-ID" sz="2400" dirty="0" err="1"/>
                  <a:t>callback</a:t>
                </a:r>
                <a:r>
                  <a:rPr lang="id-ID" sz="2400" dirty="0"/>
                  <a:t> </a:t>
                </a:r>
                <a:r>
                  <a:rPr lang="id-ID" sz="2400" dirty="0" err="1"/>
                  <a:t>Oozie</a:t>
                </a:r>
                <a:r>
                  <a:rPr lang="id-ID" sz="2400" dirty="0"/>
                  <a:t> untuk notifikasi</a:t>
                </a:r>
              </a:p>
              <a:p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75B3A-4C4D-47A7-9CD9-4FA55C77C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3BE5F-6DCB-443C-A9D1-F1F018D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8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3DAF-39A5-49E2-8E84-A4E48DA8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Oozie</a:t>
            </a:r>
            <a:r>
              <a:rPr lang="id-ID" dirty="0"/>
              <a:t> </a:t>
            </a:r>
            <a:r>
              <a:rPr lang="id-ID" dirty="0" err="1"/>
              <a:t>Coordinator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46C95-AE80-44B9-BDA9-132003773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/>
                  <a:t>Komponen koordinator bisa panggil </a:t>
                </a:r>
                <a:r>
                  <a:rPr lang="id-ID" dirty="0" err="1"/>
                  <a:t>workflow</a:t>
                </a:r>
                <a:r>
                  <a:rPr lang="id-ID" dirty="0"/>
                  <a:t> berdasar:</a:t>
                </a:r>
                <a:br>
                  <a:rPr lang="id-ID" dirty="0"/>
                </a:br>
                <a:r>
                  <a:rPr lang="id-ID" dirty="0"/>
                  <a:t>interval waktu (contoh tiap 15 menit) atau ketersediaan data</a:t>
                </a:r>
              </a:p>
              <a:p>
                <a:r>
                  <a:rPr lang="id-ID" dirty="0" err="1"/>
                  <a:t>Connect</a:t>
                </a:r>
                <a:r>
                  <a:rPr lang="id-ID" dirty="0"/>
                  <a:t> </a:t>
                </a:r>
                <a:r>
                  <a:rPr lang="id-ID" dirty="0" err="1"/>
                  <a:t>workflow</a:t>
                </a:r>
                <a:r>
                  <a:rPr lang="id-ID" dirty="0"/>
                  <a:t> </a:t>
                </a:r>
                <a:r>
                  <a:rPr lang="id-ID" dirty="0" err="1"/>
                  <a:t>jobs</a:t>
                </a:r>
                <a:r>
                  <a:rPr lang="id-ID" dirty="0"/>
                  <a:t> yang berjalan reguler namun interval berbeda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dirty="0"/>
                  <a:t> PENTING</a:t>
                </a:r>
                <a:br>
                  <a:rPr lang="id-ID" dirty="0"/>
                </a:br>
                <a:r>
                  <a:rPr lang="id-ID" dirty="0"/>
                  <a:t>Contoh: </a:t>
                </a:r>
                <a:r>
                  <a:rPr lang="id-ID" dirty="0" err="1"/>
                  <a:t>Output</a:t>
                </a:r>
                <a:r>
                  <a:rPr lang="id-ID" dirty="0"/>
                  <a:t> dari 4 </a:t>
                </a:r>
                <a:r>
                  <a:rPr lang="id-ID" dirty="0" err="1"/>
                  <a:t>job</a:t>
                </a:r>
                <a:r>
                  <a:rPr lang="id-ID" dirty="0"/>
                  <a:t> terakhir (@15 menit) jadi </a:t>
                </a:r>
                <a:r>
                  <a:rPr lang="id-ID" dirty="0" err="1"/>
                  <a:t>input</a:t>
                </a:r>
                <a:r>
                  <a:rPr lang="id-ID" dirty="0"/>
                  <a:t> dari </a:t>
                </a:r>
                <a:r>
                  <a:rPr lang="id-ID" dirty="0" err="1"/>
                  <a:t>job</a:t>
                </a:r>
                <a:r>
                  <a:rPr lang="id-ID" dirty="0"/>
                  <a:t> (@1jam)</a:t>
                </a:r>
              </a:p>
              <a:p>
                <a:r>
                  <a:rPr lang="id-ID" dirty="0"/>
                  <a:t>Satu </a:t>
                </a:r>
                <a:r>
                  <a:rPr lang="id-ID" dirty="0" err="1"/>
                  <a:t>workflow</a:t>
                </a:r>
                <a:r>
                  <a:rPr lang="id-ID" dirty="0"/>
                  <a:t> bisa panggil 1/beberapa </a:t>
                </a:r>
                <a:r>
                  <a:rPr lang="id-ID" dirty="0" err="1"/>
                  <a:t>task</a:t>
                </a:r>
                <a:r>
                  <a:rPr lang="id-ID" dirty="0"/>
                  <a:t> baik </a:t>
                </a:r>
                <a:r>
                  <a:rPr lang="id-ID" dirty="0" err="1"/>
                  <a:t>sekuensial</a:t>
                </a:r>
                <a:r>
                  <a:rPr lang="id-ID" dirty="0"/>
                  <a:t> atau berdasar </a:t>
                </a:r>
                <a:r>
                  <a:rPr lang="id-ID" dirty="0" err="1"/>
                  <a:t>control</a:t>
                </a:r>
                <a:r>
                  <a:rPr lang="id-ID" dirty="0"/>
                  <a:t> </a:t>
                </a:r>
                <a:r>
                  <a:rPr lang="id-ID" dirty="0" err="1"/>
                  <a:t>logic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46C95-AE80-44B9-BDA9-132003773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D6E2-8BCF-467C-8FCA-6C9B20E9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E3D8-0BE5-4FC8-98C5-E93DE322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Oozie</a:t>
            </a:r>
            <a:r>
              <a:rPr lang="id-ID" dirty="0"/>
              <a:t> </a:t>
            </a:r>
            <a:r>
              <a:rPr lang="id-ID" dirty="0" err="1"/>
              <a:t>Coordinator</a:t>
            </a:r>
            <a:r>
              <a:rPr lang="id-ID" dirty="0"/>
              <a:t>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C372-82B1-4DDF-81CE-A548DDFB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86DBD-2921-4B8A-A1B7-4D9A9071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57" y="1539633"/>
            <a:ext cx="7454685" cy="49233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B73BF-3B5C-4D27-8B65-4D129B27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5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5A64-9B44-4A1D-98D3-0EE3BD0AC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Sesi 20</a:t>
            </a:r>
            <a:br>
              <a:rPr lang="id-ID" dirty="0"/>
            </a:br>
            <a:r>
              <a:rPr lang="id-ID" dirty="0" err="1"/>
              <a:t>Hadoop</a:t>
            </a:r>
            <a:r>
              <a:rPr lang="id-ID" dirty="0"/>
              <a:t> (2): Komponen </a:t>
            </a:r>
            <a:r>
              <a:rPr lang="id-ID" dirty="0" err="1"/>
              <a:t>Hadoop</a:t>
            </a:r>
            <a:endParaRPr lang="en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D66588-DAC0-46A0-9678-B13AB7F59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Map </a:t>
            </a:r>
            <a:r>
              <a:rPr lang="id-ID" sz="3200" dirty="0" err="1"/>
              <a:t>Reduce</a:t>
            </a:r>
            <a:r>
              <a:rPr lang="id-ID" sz="3200" dirty="0"/>
              <a:t> dan </a:t>
            </a:r>
            <a:r>
              <a:rPr lang="id-ID" sz="3200" dirty="0" err="1"/>
              <a:t>Oozie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978512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64F7-DA26-4D7B-97E2-6B9F48BB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Aktivitas Kelas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22F7-6CBD-4F90-A9B8-36C54AD2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Melanjutkan </a:t>
            </a:r>
            <a:r>
              <a:rPr lang="id-ID" dirty="0" err="1"/>
              <a:t>hands-on</a:t>
            </a:r>
            <a:r>
              <a:rPr lang="id-ID" dirty="0"/>
              <a:t> sesi 19 jika ada yang belum</a:t>
            </a:r>
          </a:p>
          <a:p>
            <a:r>
              <a:rPr lang="id-ID" dirty="0"/>
              <a:t>Lab 3 – </a:t>
            </a:r>
            <a:r>
              <a:rPr lang="id-ID" dirty="0" err="1"/>
              <a:t>Hadoop</a:t>
            </a:r>
            <a:r>
              <a:rPr lang="id-ID" dirty="0"/>
              <a:t> </a:t>
            </a:r>
            <a:r>
              <a:rPr lang="id-ID" dirty="0" err="1"/>
              <a:t>Administration</a:t>
            </a:r>
            <a:r>
              <a:rPr lang="id-ID" dirty="0"/>
              <a:t> – kelas </a:t>
            </a:r>
            <a:r>
              <a:rPr lang="id-ID" dirty="0" err="1"/>
              <a:t>Hadoop</a:t>
            </a:r>
            <a:r>
              <a:rPr lang="id-ID" dirty="0"/>
              <a:t> 101 @cognitiveclass.ai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99464-962C-467E-980C-472D51CA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72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5858-B027-4841-B506-DEF2BFC4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4235-195B-482D-9012-38CCAB72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hlinkClick r:id="rId2"/>
              </a:rPr>
              <a:t>https://cognitiveclass.ai/courses/introduction-to-hadoop/</a:t>
            </a:r>
            <a:endParaRPr lang="id-ID" dirty="0"/>
          </a:p>
          <a:p>
            <a:r>
              <a:rPr lang="id-ID">
                <a:hlinkClick r:id="rId3"/>
              </a:rPr>
              <a:t>https://hadoop.apache.org/docs/r1.2.1/mapred_tutorial.html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30ABE-912E-4D0D-813C-FCEC564A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599CF0-7688-4F6B-AC7B-B3C9178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7CFE-E508-4EFD-9F48-D1E15FE3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Garis Besar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AF76-4B0A-4A27-9B09-680DF0C3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Memahami filosofi </a:t>
            </a:r>
            <a:r>
              <a:rPr lang="id-ID" dirty="0" err="1"/>
              <a:t>MapReduce</a:t>
            </a:r>
            <a:endParaRPr lang="id-ID" dirty="0"/>
          </a:p>
          <a:p>
            <a:r>
              <a:rPr lang="id-ID" dirty="0"/>
              <a:t>Mempelajari </a:t>
            </a:r>
            <a:r>
              <a:rPr lang="id-ID" dirty="0" err="1"/>
              <a:t>scheduling</a:t>
            </a:r>
            <a:r>
              <a:rPr lang="id-ID" dirty="0"/>
              <a:t> dan kontrol eksekusi </a:t>
            </a:r>
            <a:r>
              <a:rPr lang="id-ID" dirty="0" err="1"/>
              <a:t>job</a:t>
            </a:r>
            <a:r>
              <a:rPr lang="id-ID" dirty="0"/>
              <a:t> dengan </a:t>
            </a:r>
            <a:r>
              <a:rPr lang="id-ID" dirty="0" err="1"/>
              <a:t>Oozie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309AF-DF7A-4DB5-B1E9-08FB7DDD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4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CD57-69E3-48E1-ADF4-B51DB5CD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6B40A1-33D5-4F37-8828-3C28354795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dirty="0" err="1"/>
                  <a:t>Environment</a:t>
                </a:r>
                <a:r>
                  <a:rPr lang="id-ID" dirty="0"/>
                  <a:t> </a:t>
                </a:r>
                <a:r>
                  <a:rPr lang="id-ID" dirty="0" err="1"/>
                  <a:t>Hadoop</a:t>
                </a:r>
                <a:r>
                  <a:rPr lang="id-ID" dirty="0"/>
                  <a:t> diisi dengan banyak open </a:t>
                </a:r>
                <a:r>
                  <a:rPr lang="id-ID" dirty="0" err="1"/>
                  <a:t>source</a:t>
                </a:r>
                <a:r>
                  <a:rPr lang="id-ID" dirty="0"/>
                  <a:t> </a:t>
                </a:r>
                <a:r>
                  <a:rPr lang="id-ID" dirty="0" err="1"/>
                  <a:t>project</a:t>
                </a:r>
                <a:r>
                  <a:rPr lang="id-ID" dirty="0"/>
                  <a:t> </a:t>
                </a:r>
              </a:p>
              <a:p>
                <a:r>
                  <a:rPr lang="id-ID" dirty="0"/>
                  <a:t>Penamaan yang aneh/lucu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d-ID" dirty="0"/>
                  <a:t> sulit dimengerti fungsinya</a:t>
                </a:r>
              </a:p>
              <a:p>
                <a:r>
                  <a:rPr lang="id-ID" dirty="0"/>
                  <a:t>Beberapa open </a:t>
                </a:r>
                <a:r>
                  <a:rPr lang="id-ID" dirty="0" err="1"/>
                  <a:t>source</a:t>
                </a:r>
                <a:r>
                  <a:rPr lang="id-ID" dirty="0"/>
                  <a:t> </a:t>
                </a:r>
                <a:r>
                  <a:rPr lang="id-ID" dirty="0" err="1"/>
                  <a:t>project</a:t>
                </a:r>
                <a:r>
                  <a:rPr lang="id-ID" dirty="0"/>
                  <a:t>:</a:t>
                </a:r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6B40A1-33D5-4F37-8828-3C28354795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49C338-6DD4-4A87-954F-192B89D93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76670"/>
              </p:ext>
            </p:extLst>
          </p:nvPr>
        </p:nvGraphicFramePr>
        <p:xfrm>
          <a:off x="1686838" y="3907414"/>
          <a:ext cx="60960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827060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1929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538163">
                        <a:buFont typeface="Wingdings" panose="05000000000000000000" pitchFamily="2" charset="2"/>
                        <a:buChar char="Ø"/>
                      </a:pPr>
                      <a:r>
                        <a:rPr lang="id-ID" b="1" dirty="0" err="1"/>
                        <a:t>MapReduce</a:t>
                      </a:r>
                      <a:endParaRPr lang="id-ID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81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id-ID" b="1" dirty="0" err="1"/>
                        <a:t>Sqoop</a:t>
                      </a:r>
                      <a:r>
                        <a:rPr lang="id-ID" b="1" dirty="0"/>
                        <a:t> (Sesi 21)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10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38163">
                        <a:buFont typeface="Wingdings" panose="05000000000000000000" pitchFamily="2" charset="2"/>
                        <a:buChar char="Ø"/>
                      </a:pPr>
                      <a:r>
                        <a:rPr lang="id-ID" b="1" dirty="0" err="1"/>
                        <a:t>Oozie</a:t>
                      </a:r>
                      <a:endParaRPr lang="id-ID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8163">
                        <a:buFont typeface="Wingdings" panose="05000000000000000000" pitchFamily="2" charset="2"/>
                        <a:buChar char="Ø"/>
                      </a:pPr>
                      <a:r>
                        <a:rPr lang="id-ID" b="1" dirty="0" err="1"/>
                        <a:t>Pig</a:t>
                      </a:r>
                      <a:r>
                        <a:rPr lang="id-ID" b="1" dirty="0"/>
                        <a:t> (Sesi 22)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96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38163">
                        <a:buFont typeface="Wingdings" panose="05000000000000000000" pitchFamily="2" charset="2"/>
                        <a:buChar char="Ø"/>
                      </a:pPr>
                      <a:r>
                        <a:rPr lang="id-ID" b="1" dirty="0" err="1"/>
                        <a:t>Hive</a:t>
                      </a:r>
                      <a:r>
                        <a:rPr lang="id-ID" b="1" dirty="0"/>
                        <a:t> (Sesi 21)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4375" indent="-176213">
                        <a:buFont typeface="Wingdings" panose="05000000000000000000" pitchFamily="2" charset="2"/>
                        <a:buChar char="Ø"/>
                      </a:pPr>
                      <a:r>
                        <a:rPr lang="id-ID" b="1" dirty="0" err="1"/>
                        <a:t>dll</a:t>
                      </a:r>
                      <a:endParaRPr lang="en-ID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8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38163">
                        <a:buFont typeface="Wingdings" panose="05000000000000000000" pitchFamily="2" charset="2"/>
                        <a:buChar char="Ø"/>
                      </a:pPr>
                      <a:r>
                        <a:rPr lang="id-ID" b="1" dirty="0" err="1"/>
                        <a:t>Flume</a:t>
                      </a:r>
                      <a:r>
                        <a:rPr lang="id-ID" b="1" dirty="0"/>
                        <a:t> (Sesi 21)</a:t>
                      </a:r>
                      <a:endParaRPr lang="en-ID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08921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B154E-1919-4A30-A8C7-191266E5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1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F2FD-B813-4C19-BC48-D1621F80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MapReduce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AF7A5-81AA-4DD5-A590-F65EBD67F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CFA4A-3A37-415E-95E1-6EECDC58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D199E7-31C3-4ECD-8811-BADB89D7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Review</a:t>
            </a:r>
            <a:r>
              <a:rPr lang="id-ID" dirty="0"/>
              <a:t> </a:t>
            </a:r>
            <a:r>
              <a:rPr lang="id-ID" dirty="0" err="1"/>
              <a:t>MapReduce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27A77-BA49-4920-B1FD-3104E3E4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Telah dibahas pada Sesi 19</a:t>
            </a:r>
          </a:p>
          <a:p>
            <a:r>
              <a:rPr lang="id-ID" sz="2400" dirty="0"/>
              <a:t>Didesain untuk memproses </a:t>
            </a:r>
            <a:r>
              <a:rPr lang="id-ID" sz="2400" dirty="0" err="1"/>
              <a:t>dataset</a:t>
            </a:r>
            <a:r>
              <a:rPr lang="id-ID" sz="2400" dirty="0"/>
              <a:t> besar</a:t>
            </a:r>
          </a:p>
          <a:p>
            <a:r>
              <a:rPr lang="id-ID" sz="2400" dirty="0"/>
              <a:t>Khusus masalah yang bisa terdistribusi/paralel</a:t>
            </a:r>
          </a:p>
          <a:p>
            <a:r>
              <a:rPr lang="id-ID" sz="2400" dirty="0"/>
              <a:t>Proses disebar ke banyak </a:t>
            </a:r>
            <a:r>
              <a:rPr lang="id-ID" sz="2400" dirty="0" err="1"/>
              <a:t>node</a:t>
            </a:r>
            <a:r>
              <a:rPr lang="id-ID" sz="2400" dirty="0"/>
              <a:t> secara paralel</a:t>
            </a:r>
          </a:p>
          <a:p>
            <a:r>
              <a:rPr lang="id-ID" sz="2400" dirty="0"/>
              <a:t>Tidak boleh ada </a:t>
            </a:r>
            <a:r>
              <a:rPr lang="id-ID" sz="2400" dirty="0" err="1"/>
              <a:t>dependencies</a:t>
            </a:r>
            <a:r>
              <a:rPr lang="id-ID" sz="2400" dirty="0"/>
              <a:t>/ketergantungan data dan proses</a:t>
            </a:r>
          </a:p>
          <a:p>
            <a:endParaRPr lang="en-ID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AF537F-445A-4AF6-B77A-2DA21566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5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080C-84A9-4310-86BC-FD4A167B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Review</a:t>
            </a:r>
            <a:r>
              <a:rPr lang="id-ID" dirty="0"/>
              <a:t> </a:t>
            </a:r>
            <a:r>
              <a:rPr lang="id-ID" dirty="0" err="1"/>
              <a:t>MapReduce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60683-7A49-4FF8-8F60-F23859889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/>
                  <a:t>Map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dirty="0"/>
                  <a:t>Master </a:t>
                </a:r>
                <a:r>
                  <a:rPr lang="id-ID" dirty="0" err="1"/>
                  <a:t>node</a:t>
                </a:r>
                <a:r>
                  <a:rPr lang="id-ID" dirty="0"/>
                  <a:t> membagi/partisi </a:t>
                </a:r>
                <a:r>
                  <a:rPr lang="id-ID" dirty="0" err="1"/>
                  <a:t>input</a:t>
                </a:r>
                <a:r>
                  <a:rPr lang="id-ID" dirty="0"/>
                  <a:t> ke sub-problem lebih kecil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dirty="0"/>
                  <a:t>Distribusi sub-problem ke </a:t>
                </a:r>
                <a:r>
                  <a:rPr lang="id-ID" dirty="0" err="1"/>
                  <a:t>worker</a:t>
                </a:r>
                <a:r>
                  <a:rPr lang="id-ID" dirty="0"/>
                  <a:t> </a:t>
                </a:r>
                <a:r>
                  <a:rPr lang="id-ID" dirty="0" err="1"/>
                  <a:t>node</a:t>
                </a:r>
                <a:endParaRPr lang="id-ID" dirty="0"/>
              </a:p>
              <a:p>
                <a:r>
                  <a:rPr lang="id-ID" dirty="0" err="1"/>
                  <a:t>Reduce</a:t>
                </a:r>
                <a:endParaRPr lang="id-ID" dirty="0"/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dirty="0"/>
                  <a:t>Master </a:t>
                </a:r>
                <a:r>
                  <a:rPr lang="id-ID" dirty="0" err="1"/>
                  <a:t>node</a:t>
                </a:r>
                <a:r>
                  <a:rPr lang="id-ID" dirty="0"/>
                  <a:t> mengambil jawaban/hasil dari semua sub-problem</a:t>
                </a:r>
              </a:p>
              <a:p>
                <a:pPr marL="450850">
                  <a:buFont typeface="Wingdings" panose="05000000000000000000" pitchFamily="2" charset="2"/>
                  <a:buChar char="Ø"/>
                </a:pPr>
                <a:r>
                  <a:rPr lang="id-ID" dirty="0"/>
                  <a:t>Menggabungkan semuanya (</a:t>
                </a:r>
                <a:r>
                  <a:rPr lang="id-ID" dirty="0" err="1"/>
                  <a:t>reduction</a:t>
                </a:r>
                <a:r>
                  <a:rPr lang="id-ID" dirty="0"/>
                  <a:t>)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d-ID" dirty="0"/>
                  <a:t> hasil/</a:t>
                </a:r>
                <a:r>
                  <a:rPr lang="id-ID" dirty="0" err="1"/>
                  <a:t>output</a:t>
                </a:r>
                <a:endParaRPr lang="id-ID" dirty="0"/>
              </a:p>
              <a:p>
                <a:pPr marL="263525" indent="-263525"/>
                <a:r>
                  <a:rPr lang="id-ID" dirty="0"/>
                  <a:t>Map dan </a:t>
                </a:r>
                <a:r>
                  <a:rPr lang="id-ID" dirty="0" err="1"/>
                  <a:t>Reduce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err="1"/>
                  <a:t>distributed</a:t>
                </a:r>
                <a:r>
                  <a:rPr lang="id-ID" dirty="0"/>
                  <a:t> </a:t>
                </a:r>
                <a:r>
                  <a:rPr lang="id-ID" dirty="0" err="1"/>
                  <a:t>processing</a:t>
                </a:r>
                <a:endParaRPr lang="id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60683-7A49-4FF8-8F60-F23859889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2381" r="-143" b="-29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AFB86-2B07-459C-89C2-3D888518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41B6-5B56-4A6A-A73C-D97A1259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Proses </a:t>
            </a:r>
            <a:r>
              <a:rPr lang="id-ID" dirty="0" err="1"/>
              <a:t>MapReduce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14D0-7084-4059-9BE2-8D24C1DF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1026" name="Picture 2" descr="Hasil gambar untuk mapreduce diagram">
            <a:extLst>
              <a:ext uri="{FF2B5EF4-FFF2-40B4-BE49-F238E27FC236}">
                <a16:creationId xmlns:a16="http://schemas.microsoft.com/office/drawing/2014/main" id="{FB6A7AC7-0FD0-4633-8CAE-724646B5D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3" y="1690689"/>
            <a:ext cx="9144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DE66D-4746-4530-BBB1-1565725C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E8FD-121A-4AED-956C-5E51BFED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Sebuah </a:t>
            </a:r>
            <a:r>
              <a:rPr lang="id-ID" dirty="0" err="1"/>
              <a:t>job</a:t>
            </a:r>
            <a:r>
              <a:rPr lang="id-ID" dirty="0"/>
              <a:t> dengan 1 step map dan 1 step </a:t>
            </a:r>
            <a:r>
              <a:rPr lang="id-ID" dirty="0" err="1"/>
              <a:t>reduce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6F29-B02A-44DE-AEFA-FE3A1F94E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2050" name="Picture 2" descr="Hadoop Mapreduce Architecture">
            <a:extLst>
              <a:ext uri="{FF2B5EF4-FFF2-40B4-BE49-F238E27FC236}">
                <a16:creationId xmlns:a16="http://schemas.microsoft.com/office/drawing/2014/main" id="{A717DD32-69AC-407D-AED8-94B65AB3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55" y="1825625"/>
            <a:ext cx="674889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A03C6-189A-4265-8F1D-06C0494D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7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539</Words>
  <Application>Microsoft Office PowerPoint</Application>
  <PresentationFormat>On-screen Show (4:3)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HP Simplified</vt:lpstr>
      <vt:lpstr>HP Simplified Light</vt:lpstr>
      <vt:lpstr>Wingdings</vt:lpstr>
      <vt:lpstr>Office Theme</vt:lpstr>
      <vt:lpstr>PowerPoint Presentation</vt:lpstr>
      <vt:lpstr>Sesi 20 Hadoop (2): Komponen Hadoop</vt:lpstr>
      <vt:lpstr>Garis Besar</vt:lpstr>
      <vt:lpstr>Pendahuluan</vt:lpstr>
      <vt:lpstr>MapReduce</vt:lpstr>
      <vt:lpstr>Review MapReduce</vt:lpstr>
      <vt:lpstr>Review MapReduce</vt:lpstr>
      <vt:lpstr>Proses MapReduce</vt:lpstr>
      <vt:lpstr>Sebuah job dengan 1 step map dan 1 step reduce</vt:lpstr>
      <vt:lpstr>List Proses - Map</vt:lpstr>
      <vt:lpstr>List Proses - Reduce</vt:lpstr>
      <vt:lpstr>Fundamental Data Type</vt:lpstr>
      <vt:lpstr>Contoh Key-Value dan List</vt:lpstr>
      <vt:lpstr>Word Counter</vt:lpstr>
      <vt:lpstr>Oozie</vt:lpstr>
      <vt:lpstr>Oozie (1)</vt:lpstr>
      <vt:lpstr>Oozie (2)</vt:lpstr>
      <vt:lpstr>Oozie Coordinator</vt:lpstr>
      <vt:lpstr>Oozie Coordinator (2)</vt:lpstr>
      <vt:lpstr>Aktivitas Kelas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Ihsan Ibrahim</dc:creator>
  <cp:lastModifiedBy>Ihsan Ibrahim</cp:lastModifiedBy>
  <cp:revision>6</cp:revision>
  <dcterms:created xsi:type="dcterms:W3CDTF">2019-06-22T05:38:25Z</dcterms:created>
  <dcterms:modified xsi:type="dcterms:W3CDTF">2019-06-23T13:58:17Z</dcterms:modified>
</cp:coreProperties>
</file>