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8"/>
  </p:notesMasterIdLst>
  <p:sldIdLst>
    <p:sldId id="256" r:id="rId2"/>
    <p:sldId id="258" r:id="rId3"/>
    <p:sldId id="273" r:id="rId4"/>
    <p:sldId id="259" r:id="rId5"/>
    <p:sldId id="264" r:id="rId6"/>
    <p:sldId id="267" r:id="rId7"/>
    <p:sldId id="270" r:id="rId8"/>
    <p:sldId id="265" r:id="rId9"/>
    <p:sldId id="268" r:id="rId10"/>
    <p:sldId id="271" r:id="rId11"/>
    <p:sldId id="266" r:id="rId12"/>
    <p:sldId id="269" r:id="rId13"/>
    <p:sldId id="272" r:id="rId14"/>
    <p:sldId id="262" r:id="rId15"/>
    <p:sldId id="263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Depan" id="{387B323B-7277-446F-8290-0644BE8971DE}">
          <p14:sldIdLst>
            <p14:sldId id="256"/>
            <p14:sldId id="258"/>
          </p14:sldIdLst>
        </p14:section>
        <p14:section name="Materi" id="{012AA9D4-8334-49BE-975D-42066816FCFF}">
          <p14:sldIdLst>
            <p14:sldId id="273"/>
            <p14:sldId id="259"/>
            <p14:sldId id="264"/>
            <p14:sldId id="267"/>
            <p14:sldId id="270"/>
            <p14:sldId id="265"/>
            <p14:sldId id="268"/>
            <p14:sldId id="271"/>
            <p14:sldId id="266"/>
            <p14:sldId id="269"/>
            <p14:sldId id="272"/>
            <p14:sldId id="262"/>
            <p14:sldId id="263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02498-77E4-4F5B-A3A4-3170821DBB92}" type="datetimeFigureOut">
              <a:rPr lang="en-ID" smtClean="0"/>
              <a:t>23/06/2019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6B0CA-97CB-40BA-B8AD-1CDC5D4930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387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227E-5C26-483F-A364-54A5FBB3B9E1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8608-3400-430D-A324-077E77B4916A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7093-DBCD-4F7C-868C-C3C26E7F0DF2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1FE-3E47-43A7-9CB3-B7557DB8040B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0A65-908E-4621-8E68-418508147F99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7219-CDDD-47E1-8CDE-490DB7D66383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4D18-DA30-42FD-B34D-860CD7E04A66}" type="datetime1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E0F5-14C4-4ADA-90B8-4CE31A901296}" type="datetime1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D0AC-5D84-47A8-BA8A-9F1833E17615}" type="datetime1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5FBB-B315-469D-A443-29D72B566271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04C-BE82-45E0-B387-6A8F19D96405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E8BC-3AC1-4813-8611-981C77574F6B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mapred_tutorial.html" TargetMode="External"/><Relationship Id="rId2" Type="http://schemas.openxmlformats.org/officeDocument/2006/relationships/hyperlink" Target="https://cognitiveclass.ai/courses/introduction-to-hadoo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urses.cognitiveclass.ai/courses/course-v1:BigDataUniversity+BD0141EN+2016/" TargetMode="External"/><Relationship Id="rId4" Type="http://schemas.openxmlformats.org/officeDocument/2006/relationships/hyperlink" Target="https://cognitiveclass.ai/courses/introduction-to-pig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31452" y="1605390"/>
            <a:ext cx="4457989" cy="3088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id-ID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id-ID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id-ID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r>
              <a:rPr lang="id-ID" sz="40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Big Data </a:t>
            </a:r>
            <a:r>
              <a:rPr lang="id-ID" sz="40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Analytics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90F7-6E5C-43D9-BE8E-CEF4E096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Detail Menjalankan </a:t>
            </a:r>
            <a:r>
              <a:rPr lang="id-ID" dirty="0" err="1"/>
              <a:t>Pig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8A7866-EB1A-441A-8677-E2E5C8B03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400" dirty="0" err="1"/>
                  <a:t>Script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pig</a:t>
                </a:r>
                <a:r>
                  <a:rPr lang="id-ID" sz="1800" dirty="0">
                    <a:latin typeface="Lucida Console" panose="020B0609040504020204" pitchFamily="49" charset="0"/>
                  </a:rPr>
                  <a:t> 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scriptfile.pig</a:t>
                </a:r>
                <a:endParaRPr lang="id-ID" sz="1800" dirty="0">
                  <a:latin typeface="Lucida Console" panose="020B0609040504020204" pitchFamily="49" charset="0"/>
                </a:endParaRPr>
              </a:p>
              <a:p>
                <a:r>
                  <a:rPr lang="id-ID" sz="2400" dirty="0" err="1"/>
                  <a:t>Grunt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pig</a:t>
                </a:r>
                <a:r>
                  <a:rPr lang="id-ID" sz="2400" dirty="0"/>
                  <a:t> (</a:t>
                </a:r>
                <a:r>
                  <a:rPr lang="id-ID" sz="2400" dirty="0" err="1"/>
                  <a:t>run</a:t>
                </a:r>
                <a:r>
                  <a:rPr lang="id-ID" sz="2400" dirty="0"/>
                  <a:t> CLI </a:t>
                </a:r>
                <a:r>
                  <a:rPr lang="id-ID" sz="2400" dirty="0" err="1"/>
                  <a:t>tool</a:t>
                </a:r>
                <a:r>
                  <a:rPr lang="id-ID" sz="2400" dirty="0"/>
                  <a:t>)</a:t>
                </a:r>
              </a:p>
              <a:p>
                <a:r>
                  <a:rPr lang="id-ID" sz="2400" dirty="0" err="1"/>
                  <a:t>Embedded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Panggil ke </a:t>
                </a:r>
                <a:r>
                  <a:rPr lang="id-ID" sz="2400" dirty="0" err="1"/>
                  <a:t>Pig</a:t>
                </a:r>
                <a:r>
                  <a:rPr lang="id-ID" sz="2400" dirty="0"/>
                  <a:t> dari Java</a:t>
                </a:r>
              </a:p>
              <a:p>
                <a:r>
                  <a:rPr lang="id-ID" sz="2400" dirty="0" err="1"/>
                  <a:t>Execution</a:t>
                </a:r>
                <a:r>
                  <a:rPr lang="id-ID" sz="2400" dirty="0"/>
                  <a:t> </a:t>
                </a:r>
                <a:r>
                  <a:rPr lang="id-ID" sz="2400" dirty="0" err="1"/>
                  <a:t>environment</a:t>
                </a:r>
                <a:endParaRPr lang="id-ID" sz="2400" dirty="0"/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 err="1"/>
                  <a:t>Local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testing &lt;-tidak punya </a:t>
                </a:r>
                <a:r>
                  <a:rPr lang="id-ID" sz="2400" dirty="0" err="1"/>
                  <a:t>Hadoop</a:t>
                </a:r>
                <a:r>
                  <a:rPr lang="id-ID" sz="2400" dirty="0"/>
                  <a:t> </a:t>
                </a:r>
                <a:r>
                  <a:rPr lang="id-ID" sz="2400" dirty="0" err="1"/>
                  <a:t>environment</a:t>
                </a:r>
                <a:r>
                  <a:rPr lang="id-ID" sz="2400" dirty="0"/>
                  <a:t> lengkap</a:t>
                </a:r>
                <a:br>
                  <a:rPr lang="id-ID" sz="2400" dirty="0"/>
                </a:br>
                <a:r>
                  <a:rPr lang="id-ID" sz="2400" dirty="0" err="1"/>
                  <a:t>Passing</a:t>
                </a:r>
                <a:r>
                  <a:rPr lang="id-ID" sz="2400" dirty="0"/>
                  <a:t> </a:t>
                </a:r>
                <a:r>
                  <a:rPr lang="id-ID" sz="1800" dirty="0">
                    <a:latin typeface="Lucida Console" panose="020B0609040504020204" pitchFamily="49" charset="0"/>
                  </a:rPr>
                  <a:t>–x 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local</a:t>
                </a:r>
                <a:r>
                  <a:rPr lang="id-ID" sz="1800" dirty="0">
                    <a:latin typeface="Lucida Console" panose="020B0609040504020204" pitchFamily="49" charset="0"/>
                  </a:rPr>
                  <a:t> 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option</a:t>
                </a:r>
                <a:endParaRPr lang="id-ID" sz="2400" dirty="0">
                  <a:latin typeface="Lucida Console" panose="020B0609040504020204" pitchFamily="49" charset="0"/>
                </a:endParaRP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Terdistribusi</a:t>
                </a:r>
                <a:br>
                  <a:rPr lang="id-ID" sz="2400" dirty="0"/>
                </a:br>
                <a:r>
                  <a:rPr lang="id-ID" sz="2400" dirty="0" err="1"/>
                  <a:t>Passing</a:t>
                </a:r>
                <a:r>
                  <a:rPr lang="id-ID" sz="2400" dirty="0"/>
                  <a:t> </a:t>
                </a:r>
                <a:r>
                  <a:rPr lang="id-ID" sz="1800" dirty="0">
                    <a:latin typeface="Lucida Console" panose="020B0609040504020204" pitchFamily="49" charset="0"/>
                  </a:rPr>
                  <a:t>–x 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mapreduce</a:t>
                </a:r>
                <a:endParaRPr lang="id-ID" sz="2400" dirty="0"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8A7866-EB1A-441A-8677-E2E5C8B03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F25F0-9C03-4037-BA60-217F2C87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EC38-3113-4507-9F1D-CB10369C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Hive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6526B-CF59-4A4B-BD37-DE9BDF1F3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D942F-F330-49F6-ABB4-A6AB29B7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01A3FB-C97A-41BE-8EF3-F3D4A5DB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Hive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6C96CA-3493-4570-976E-C1161E6E44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400" dirty="0"/>
                  <a:t>Dikembangkan Facebook</a:t>
                </a:r>
              </a:p>
              <a:p>
                <a:r>
                  <a:rPr lang="id-ID" sz="2400" dirty="0"/>
                  <a:t>Mengubah </a:t>
                </a:r>
                <a:r>
                  <a:rPr lang="id-ID" sz="2400" dirty="0" err="1"/>
                  <a:t>Hadoop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data </a:t>
                </a:r>
                <a:r>
                  <a:rPr lang="id-ID" sz="2400" dirty="0" err="1"/>
                  <a:t>warehouse</a:t>
                </a:r>
                <a:r>
                  <a:rPr lang="id-ID" sz="2400" dirty="0"/>
                  <a:t> dilengkapi </a:t>
                </a:r>
                <a:r>
                  <a:rPr lang="id-ID" sz="2400" dirty="0" err="1"/>
                  <a:t>declarative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language</a:t>
                </a:r>
                <a:r>
                  <a:rPr lang="id-ID" sz="2400" dirty="0"/>
                  <a:t> (SQL </a:t>
                </a:r>
                <a:r>
                  <a:rPr lang="id-ID" sz="2400" dirty="0" err="1"/>
                  <a:t>dialect</a:t>
                </a:r>
                <a:r>
                  <a:rPr lang="id-ID" sz="2400" dirty="0"/>
                  <a:t>) untuk </a:t>
                </a:r>
                <a:r>
                  <a:rPr lang="id-ID" sz="2400" dirty="0" err="1"/>
                  <a:t>query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HiveQL</a:t>
                </a:r>
              </a:p>
              <a:p>
                <a:r>
                  <a:rPr lang="id-ID" sz="2400" dirty="0"/>
                  <a:t>Tidak spesifik data </a:t>
                </a:r>
                <a:r>
                  <a:rPr lang="id-ID" sz="2400" dirty="0" err="1"/>
                  <a:t>flow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tidak seperti </a:t>
                </a:r>
                <a:r>
                  <a:rPr lang="id-ID" sz="2400" dirty="0" err="1"/>
                  <a:t>PigLatin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deskripsi hasil yang diinginkan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Hive</a:t>
                </a:r>
                <a:r>
                  <a:rPr lang="id-ID" sz="2400" dirty="0"/>
                  <a:t> akan membuat data </a:t>
                </a:r>
                <a:r>
                  <a:rPr lang="id-ID" sz="2400" dirty="0" err="1"/>
                  <a:t>flow</a:t>
                </a:r>
                <a:r>
                  <a:rPr lang="id-ID" sz="2400" dirty="0"/>
                  <a:t> untuk mencapai</a:t>
                </a:r>
              </a:p>
              <a:p>
                <a:r>
                  <a:rPr lang="id-ID" sz="2400" dirty="0"/>
                  <a:t>Tidak seperti </a:t>
                </a:r>
                <a:r>
                  <a:rPr lang="id-ID" sz="2400" dirty="0" err="1"/>
                  <a:t>Pig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Skema non-opsional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HARUS</a:t>
                </a:r>
                <a:br>
                  <a:rPr lang="id-ID" sz="2400" dirty="0"/>
                </a:br>
                <a:r>
                  <a:rPr lang="id-ID" sz="2400" dirty="0"/>
                  <a:t>Tidak terbatas 1 skema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beberapa bisa</a:t>
                </a:r>
              </a:p>
              <a:p>
                <a:r>
                  <a:rPr lang="id-ID" sz="2400" dirty="0"/>
                  <a:t>Seperti SQL &amp; </a:t>
                </a:r>
                <a:r>
                  <a:rPr lang="id-ID" sz="2400" dirty="0" err="1"/>
                  <a:t>PigLatin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relationally</a:t>
                </a:r>
                <a:r>
                  <a:rPr lang="id-ID" sz="2400" dirty="0"/>
                  <a:t> </a:t>
                </a:r>
                <a:r>
                  <a:rPr lang="id-ID" sz="2400" dirty="0" err="1"/>
                  <a:t>complete</a:t>
                </a:r>
                <a:endParaRPr lang="id-ID" sz="2400" dirty="0"/>
              </a:p>
              <a:p>
                <a:r>
                  <a:rPr lang="id-ID" sz="2400" dirty="0"/>
                  <a:t>Tidak </a:t>
                </a:r>
                <a:r>
                  <a:rPr lang="id-ID" sz="2400" dirty="0" err="1"/>
                  <a:t>Turing</a:t>
                </a:r>
                <a:r>
                  <a:rPr lang="id-ID" sz="2400" dirty="0"/>
                  <a:t> </a:t>
                </a:r>
                <a:r>
                  <a:rPr lang="id-ID" sz="2400" dirty="0" err="1"/>
                  <a:t>complete</a:t>
                </a:r>
                <a:r>
                  <a:rPr lang="id-ID" sz="2400" dirty="0"/>
                  <a:t>, sama seperti </a:t>
                </a:r>
                <a:r>
                  <a:rPr lang="id-ID" sz="2400" dirty="0" err="1"/>
                  <a:t>Pig</a:t>
                </a:r>
                <a:endParaRPr lang="id-ID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6C96CA-3493-4570-976E-C1161E6E4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934E22-8F34-4BA5-862B-8B7905C1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4DDC-86C8-45C7-8B7F-3401F5B9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Detail Menjalankan </a:t>
            </a:r>
            <a:r>
              <a:rPr lang="id-ID" dirty="0" err="1"/>
              <a:t>Hive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29CF0-702C-4027-94D6-A2552DD87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b="1" dirty="0" err="1"/>
                  <a:t>Hive</a:t>
                </a:r>
                <a:r>
                  <a:rPr lang="id-ID" b="1" dirty="0"/>
                  <a:t> </a:t>
                </a:r>
                <a:r>
                  <a:rPr lang="id-ID" b="1" dirty="0" err="1"/>
                  <a:t>Shell</a:t>
                </a:r>
                <a:endParaRPr lang="id-ID" sz="2400" dirty="0"/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 err="1"/>
                  <a:t>Interactive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>
                    <a:latin typeface="Lucida Console" panose="020B0609040504020204" pitchFamily="49" charset="0"/>
                  </a:rPr>
                  <a:t>hive</a:t>
                </a:r>
                <a:endParaRPr lang="id-ID" sz="2400" dirty="0"/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Script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hive</a:t>
                </a:r>
                <a:r>
                  <a:rPr lang="id-ID" sz="1800" dirty="0">
                    <a:latin typeface="Lucida Console" panose="020B0609040504020204" pitchFamily="49" charset="0"/>
                  </a:rPr>
                  <a:t> –f 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myscriptpath</a:t>
                </a:r>
                <a:endParaRPr lang="id-ID" sz="1800" dirty="0">
                  <a:latin typeface="Lucida Console" panose="020B0609040504020204" pitchFamily="49" charset="0"/>
                </a:endParaRP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 err="1"/>
                  <a:t>Inline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hive</a:t>
                </a:r>
                <a:r>
                  <a:rPr lang="id-ID" sz="1800" dirty="0">
                    <a:latin typeface="Lucida Console" panose="020B0609040504020204" pitchFamily="49" charset="0"/>
                  </a:rPr>
                  <a:t> –e ‘SELECT * FROM 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mytable</a:t>
                </a:r>
                <a:r>
                  <a:rPr lang="id-ID" sz="1800" dirty="0">
                    <a:latin typeface="Lucida Console" panose="020B0609040504020204" pitchFamily="49" charset="0"/>
                  </a:rPr>
                  <a:t>’ </a:t>
                </a:r>
                <a:endParaRPr lang="en-ID" sz="2400" dirty="0"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29CF0-702C-4027-94D6-A2552DD87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23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62001-5E59-444A-9BFA-3A8F7564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1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FCB4-A000-4330-8442-41241D50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Aktivitas Kelas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5AA4-F900-4765-A938-348DAC146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0796F-DBD9-4C27-8C9E-D72DE5C0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4CFA-92CE-4043-9A5E-DFA58FC3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17427-3779-4244-8DC0-1849E770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hlinkClick r:id="rId2"/>
              </a:rPr>
              <a:t>https://cognitiveclass.ai/courses/introduction-to-hadoop/</a:t>
            </a:r>
            <a:endParaRPr lang="id-ID" dirty="0"/>
          </a:p>
          <a:p>
            <a:r>
              <a:rPr lang="id-ID" dirty="0">
                <a:hlinkClick r:id="rId3"/>
              </a:rPr>
              <a:t>https://hadoop.apache.org/docs/r1.2.1/mapred_tutorial.html</a:t>
            </a:r>
            <a:endParaRPr lang="id-ID" dirty="0"/>
          </a:p>
          <a:p>
            <a:r>
              <a:rPr lang="id-ID" dirty="0">
                <a:hlinkClick r:id="rId4"/>
              </a:rPr>
              <a:t>https://cognitiveclass.ai/courses/introduction-to-pig/</a:t>
            </a:r>
            <a:endParaRPr lang="id-ID" dirty="0"/>
          </a:p>
          <a:p>
            <a:r>
              <a:rPr lang="id-ID">
                <a:hlinkClick r:id="rId5"/>
              </a:rPr>
              <a:t>https://courses.cognitiveclass.ai/courses/course-v1:BigDataUniversity+BD0141EN+2016/</a:t>
            </a:r>
            <a:r>
              <a:rPr lang="id-ID"/>
              <a:t> </a:t>
            </a:r>
            <a:endParaRPr lang="id-ID" dirty="0"/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08140-E01E-4786-BA6C-39885A8A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45231-52E8-45E7-94CA-03B56143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5A64-9B44-4A1D-98D3-0EE3BD0AC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Sesi 21</a:t>
            </a:r>
            <a:br>
              <a:rPr lang="id-ID" dirty="0"/>
            </a:br>
            <a:r>
              <a:rPr lang="id-ID" dirty="0" err="1"/>
              <a:t>Hadoop</a:t>
            </a:r>
            <a:r>
              <a:rPr lang="id-ID" dirty="0"/>
              <a:t> (3)</a:t>
            </a:r>
            <a:endParaRPr lang="en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D66588-DAC0-46A0-9678-B13AB7F59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3200" dirty="0" err="1"/>
              <a:t>Pig</a:t>
            </a:r>
            <a:r>
              <a:rPr lang="id-ID" sz="3200" dirty="0"/>
              <a:t> dan </a:t>
            </a:r>
            <a:r>
              <a:rPr lang="id-ID" sz="3200" dirty="0" err="1"/>
              <a:t>Hive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97851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4144-6814-4F10-B116-8C0BD3CE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Panduan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59A0-D86E-42FD-8FD5-EFDEB83F9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Enroll</a:t>
            </a:r>
            <a:r>
              <a:rPr lang="id-ID" dirty="0"/>
              <a:t> ke kelas  </a:t>
            </a:r>
            <a:r>
              <a:rPr lang="id-ID" dirty="0" err="1"/>
              <a:t>Apache</a:t>
            </a:r>
            <a:r>
              <a:rPr lang="id-ID" dirty="0"/>
              <a:t> </a:t>
            </a:r>
            <a:r>
              <a:rPr lang="id-ID" dirty="0" err="1"/>
              <a:t>Pig</a:t>
            </a:r>
            <a:r>
              <a:rPr lang="id-ID" dirty="0"/>
              <a:t> 101 di cognitiveclass.ai</a:t>
            </a:r>
          </a:p>
          <a:p>
            <a:r>
              <a:rPr lang="id-ID" dirty="0" err="1"/>
              <a:t>Enroll</a:t>
            </a:r>
            <a:r>
              <a:rPr lang="id-ID" dirty="0"/>
              <a:t> ke kelas </a:t>
            </a:r>
            <a:r>
              <a:rPr lang="id-ID" dirty="0" err="1"/>
              <a:t>Accessing</a:t>
            </a:r>
            <a:r>
              <a:rPr lang="id-ID" dirty="0"/>
              <a:t> </a:t>
            </a:r>
            <a:r>
              <a:rPr lang="id-ID" dirty="0" err="1"/>
              <a:t>Hadoop</a:t>
            </a:r>
            <a:r>
              <a:rPr lang="id-ID" dirty="0"/>
              <a:t> Data </a:t>
            </a:r>
            <a:r>
              <a:rPr lang="id-ID" dirty="0" err="1"/>
              <a:t>using</a:t>
            </a:r>
            <a:r>
              <a:rPr lang="id-ID" dirty="0"/>
              <a:t> </a:t>
            </a:r>
            <a:r>
              <a:rPr lang="id-ID" dirty="0" err="1"/>
              <a:t>Hive</a:t>
            </a:r>
            <a:r>
              <a:rPr lang="id-ID" dirty="0"/>
              <a:t> di cognitiveclass.ai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BBB7F-3C69-4594-8CDB-89D40BAB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7CFE-E508-4EFD-9F48-D1E15FE3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Garis Besar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AF76-4B0A-4A27-9B09-680DF0C39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Pendahuluan </a:t>
            </a:r>
            <a:r>
              <a:rPr lang="id-ID" dirty="0" err="1"/>
              <a:t>Pig</a:t>
            </a:r>
            <a:r>
              <a:rPr lang="id-ID" dirty="0"/>
              <a:t> dan </a:t>
            </a:r>
            <a:r>
              <a:rPr lang="id-ID" dirty="0" err="1"/>
              <a:t>Hive</a:t>
            </a:r>
            <a:endParaRPr lang="id-ID" dirty="0"/>
          </a:p>
          <a:p>
            <a:r>
              <a:rPr lang="id-ID" dirty="0"/>
              <a:t>Mempelajari </a:t>
            </a:r>
            <a:r>
              <a:rPr lang="id-ID" dirty="0" err="1"/>
              <a:t>Pig</a:t>
            </a:r>
            <a:endParaRPr lang="id-ID" dirty="0"/>
          </a:p>
          <a:p>
            <a:r>
              <a:rPr lang="id-ID" dirty="0"/>
              <a:t>Mempelajari </a:t>
            </a:r>
            <a:r>
              <a:rPr lang="id-ID" dirty="0" err="1"/>
              <a:t>Hive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3BC7-5A4D-4321-8A23-DC3BB425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4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0DE071-E401-420C-973F-F0CFF9D8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Pendahuluan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5A302-A6C5-4D54-9770-4F3229F4C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Pig</a:t>
            </a:r>
            <a:r>
              <a:rPr lang="id-ID" dirty="0"/>
              <a:t> dan </a:t>
            </a:r>
            <a:r>
              <a:rPr lang="id-ID" dirty="0" err="1"/>
              <a:t>Hive</a:t>
            </a:r>
            <a:endParaRPr lang="en-ID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EACC01-A424-4BFE-8879-898CE3D1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6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A811E1-87A2-43D3-9F2D-74FD1A78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Pendahuluan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CF9C8-EA31-44D1-B25D-10E7B845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err="1"/>
              <a:t>Pig</a:t>
            </a:r>
            <a:r>
              <a:rPr lang="id-ID" sz="2400" dirty="0"/>
              <a:t> dan </a:t>
            </a:r>
            <a:r>
              <a:rPr lang="id-ID" sz="2400" dirty="0" err="1"/>
              <a:t>Hive</a:t>
            </a:r>
            <a:r>
              <a:rPr lang="id-ID" sz="2400" dirty="0"/>
              <a:t> memiliki banyak persamaan</a:t>
            </a:r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/>
              <a:t>Translasi bahasa program tingkat tinggi (</a:t>
            </a:r>
            <a:r>
              <a:rPr lang="id-ID" sz="2400" dirty="0" err="1"/>
              <a:t>high</a:t>
            </a:r>
            <a:r>
              <a:rPr lang="id-ID" sz="2400" dirty="0"/>
              <a:t>-level) ke </a:t>
            </a:r>
            <a:r>
              <a:rPr lang="id-ID" sz="2400" dirty="0" err="1"/>
              <a:t>MapReduce</a:t>
            </a:r>
            <a:r>
              <a:rPr lang="id-ID" sz="2400" dirty="0"/>
              <a:t> </a:t>
            </a:r>
            <a:r>
              <a:rPr lang="id-ID" sz="2400" dirty="0" err="1"/>
              <a:t>job</a:t>
            </a:r>
            <a:br>
              <a:rPr lang="id-ID" sz="2400" dirty="0"/>
            </a:br>
            <a:r>
              <a:rPr lang="id-ID" sz="2400" dirty="0" err="1"/>
              <a:t>Programmer</a:t>
            </a:r>
            <a:r>
              <a:rPr lang="id-ID" sz="2400" dirty="0"/>
              <a:t> bisa menggunakan selain Java atau bahasa tingkat rendah (</a:t>
            </a:r>
            <a:r>
              <a:rPr lang="id-ID" sz="2400" dirty="0" err="1"/>
              <a:t>low</a:t>
            </a:r>
            <a:r>
              <a:rPr lang="id-ID" sz="2400" dirty="0"/>
              <a:t>-level) dengan </a:t>
            </a:r>
            <a:r>
              <a:rPr lang="id-ID" sz="2400" dirty="0" err="1"/>
              <a:t>Hadoop</a:t>
            </a:r>
            <a:r>
              <a:rPr lang="id-ID" sz="2400" dirty="0"/>
              <a:t> </a:t>
            </a:r>
            <a:r>
              <a:rPr lang="id-ID" sz="2400" dirty="0" err="1"/>
              <a:t>streaming</a:t>
            </a:r>
            <a:endParaRPr lang="id-ID" sz="2400" dirty="0"/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/>
              <a:t>Menawarkan ukuran jauh lebih kecil daripada kode Java</a:t>
            </a:r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/>
              <a:t>Menyediakan opsi ekstensi untuk mengisi kekurangan fungsionalitas</a:t>
            </a:r>
            <a:br>
              <a:rPr lang="id-ID" sz="2400" dirty="0"/>
            </a:br>
            <a:r>
              <a:rPr lang="id-ID" sz="2400" dirty="0"/>
              <a:t>Contoh: fungsi tidak bisa dilakukan </a:t>
            </a:r>
            <a:r>
              <a:rPr lang="id-ID" sz="2400" dirty="0" err="1"/>
              <a:t>high</a:t>
            </a:r>
            <a:r>
              <a:rPr lang="id-ID" sz="2400" dirty="0"/>
              <a:t>-level, </a:t>
            </a:r>
            <a:r>
              <a:rPr lang="id-ID" sz="2400" dirty="0" err="1"/>
              <a:t>Pig</a:t>
            </a:r>
            <a:r>
              <a:rPr lang="id-ID" sz="2400" dirty="0"/>
              <a:t> dan </a:t>
            </a:r>
            <a:r>
              <a:rPr lang="id-ID" sz="2400" dirty="0" err="1"/>
              <a:t>Hive</a:t>
            </a:r>
            <a:r>
              <a:rPr lang="id-ID" sz="2400" dirty="0"/>
              <a:t> bisa tambahkan dengan </a:t>
            </a:r>
            <a:r>
              <a:rPr lang="id-ID" sz="2400" dirty="0" err="1"/>
              <a:t>user-defined</a:t>
            </a:r>
            <a:r>
              <a:rPr lang="id-ID" sz="2400" dirty="0"/>
              <a:t> </a:t>
            </a:r>
            <a:r>
              <a:rPr lang="id-ID" sz="2400" dirty="0" err="1"/>
              <a:t>function</a:t>
            </a:r>
            <a:r>
              <a:rPr lang="id-ID" sz="2400" dirty="0"/>
              <a:t> di Java</a:t>
            </a:r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 err="1"/>
              <a:t>Interoperabilitas</a:t>
            </a:r>
            <a:r>
              <a:rPr lang="id-ID" sz="2400" dirty="0"/>
              <a:t> antar bahasa pemrograman</a:t>
            </a:r>
            <a:endParaRPr lang="en-ID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21BA2E-364A-4CC5-8C71-73629AF9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2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90F1-E50D-4B26-9712-7DBB19CC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Pendahuluan (Lanjutan)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E4982-DBFE-4C4A-A554-9A6C492A5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Tidak mendukung </a:t>
                </a:r>
                <a:r>
                  <a:rPr lang="id-ID" sz="2400" dirty="0" err="1"/>
                  <a:t>random</a:t>
                </a:r>
                <a:r>
                  <a:rPr lang="id-ID" sz="2400" dirty="0"/>
                  <a:t> </a:t>
                </a:r>
                <a:r>
                  <a:rPr lang="id-ID" sz="2400" dirty="0" err="1"/>
                  <a:t>read</a:t>
                </a:r>
                <a:r>
                  <a:rPr lang="id-ID" sz="2400" dirty="0"/>
                  <a:t>/</a:t>
                </a:r>
                <a:r>
                  <a:rPr lang="id-ID" sz="2400" dirty="0" err="1"/>
                  <a:t>write</a:t>
                </a:r>
                <a:r>
                  <a:rPr lang="id-ID" sz="2400" dirty="0"/>
                  <a:t> atau </a:t>
                </a:r>
                <a:r>
                  <a:rPr lang="id-ID" sz="2400" dirty="0" err="1"/>
                  <a:t>low-latency</a:t>
                </a:r>
                <a:r>
                  <a:rPr lang="id-ID" sz="2400" dirty="0"/>
                  <a:t> </a:t>
                </a:r>
                <a:r>
                  <a:rPr lang="id-ID" sz="2400" dirty="0" err="1"/>
                  <a:t>query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id-ID" sz="2400" dirty="0"/>
                  <a:t> berjalan di atas </a:t>
                </a:r>
                <a:r>
                  <a:rPr lang="id-ID" sz="2400" dirty="0" err="1"/>
                  <a:t>Hadoop</a:t>
                </a:r>
                <a:endParaRPr lang="id-ID" sz="2400" dirty="0"/>
              </a:p>
              <a:p>
                <a:pPr marL="450850">
                  <a:buFont typeface="Wingdings" panose="05000000000000000000" pitchFamily="2" charset="2"/>
                  <a:buChar char="Ø"/>
                </a:pPr>
                <a:endParaRPr lang="en-I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E4982-DBFE-4C4A-A554-9A6C492A5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55BD9-3531-465A-A84A-BABA6ABE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1977-31EB-456C-AA7F-1028653A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Pig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60691-4A29-4239-9634-049E00C9F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E7933-1F65-40B3-8C2F-EBBEC68D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0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80F5A-FEDC-4F13-AF81-877D9EE5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Pig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6222175-D14C-4C9E-A2C6-F3E0535093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5754"/>
                <a:ext cx="8515350" cy="5047988"/>
              </a:xfrm>
            </p:spPr>
            <p:txBody>
              <a:bodyPr>
                <a:normAutofit/>
              </a:bodyPr>
              <a:lstStyle/>
              <a:p>
                <a:r>
                  <a:rPr lang="id-ID" sz="2400" dirty="0"/>
                  <a:t>Dikembangkan oleh Yahoo @2006</a:t>
                </a:r>
              </a:p>
              <a:p>
                <a:r>
                  <a:rPr lang="id-ID" sz="2400" dirty="0"/>
                  <a:t>Dihibahkan ke </a:t>
                </a:r>
                <a:r>
                  <a:rPr lang="id-ID" sz="2400" dirty="0" err="1"/>
                  <a:t>Apache</a:t>
                </a:r>
                <a:r>
                  <a:rPr lang="id-ID" sz="2400" dirty="0"/>
                  <a:t> @2007</a:t>
                </a:r>
              </a:p>
              <a:p>
                <a:r>
                  <a:rPr lang="id-ID" sz="2400" dirty="0"/>
                  <a:t>Bahasa data </a:t>
                </a:r>
                <a:r>
                  <a:rPr lang="id-ID" sz="2400" dirty="0" err="1"/>
                  <a:t>flow</a:t>
                </a:r>
                <a:r>
                  <a:rPr lang="id-ID" sz="2400" dirty="0"/>
                  <a:t> – </a:t>
                </a:r>
                <a:r>
                  <a:rPr lang="id-ID" sz="2400" dirty="0" err="1"/>
                  <a:t>PigLatin</a:t>
                </a:r>
                <a:br>
                  <a:rPr lang="id-ID" sz="2400" dirty="0"/>
                </a:br>
                <a:r>
                  <a:rPr lang="id-ID" sz="2400" dirty="0" err="1"/>
                  <a:t>Connecting</a:t>
                </a:r>
                <a:r>
                  <a:rPr lang="id-ID" sz="2400" dirty="0"/>
                  <a:t> </a:t>
                </a:r>
                <a:r>
                  <a:rPr lang="id-ID" sz="2400" dirty="0" err="1"/>
                  <a:t>things</a:t>
                </a:r>
                <a:r>
                  <a:rPr lang="id-ID" sz="2400" dirty="0"/>
                  <a:t> </a:t>
                </a:r>
                <a:r>
                  <a:rPr lang="id-ID" sz="2400" dirty="0" err="1"/>
                  <a:t>together</a:t>
                </a:r>
                <a:endParaRPr lang="id-ID" sz="2400" dirty="0"/>
              </a:p>
              <a:p>
                <a:r>
                  <a:rPr lang="id-ID" sz="2400" dirty="0"/>
                  <a:t>Beroperasi di struktur data kompleks dan bertingkat (</a:t>
                </a:r>
                <a:r>
                  <a:rPr lang="id-ID" sz="2400" dirty="0" err="1"/>
                  <a:t>nested</a:t>
                </a:r>
                <a:r>
                  <a:rPr lang="id-ID" sz="2400" dirty="0"/>
                  <a:t>)</a:t>
                </a:r>
              </a:p>
              <a:p>
                <a:r>
                  <a:rPr lang="id-ID" sz="2400" dirty="0"/>
                  <a:t>Tidak seperti SQL, </a:t>
                </a:r>
                <a:r>
                  <a:rPr lang="id-ID" sz="2400" dirty="0" err="1"/>
                  <a:t>Pig</a:t>
                </a:r>
                <a:r>
                  <a:rPr lang="id-ID" sz="2400" dirty="0"/>
                  <a:t> tidak perlu skema (</a:t>
                </a:r>
                <a:r>
                  <a:rPr lang="id-ID" sz="2400" dirty="0" err="1"/>
                  <a:t>Schema</a:t>
                </a:r>
                <a:r>
                  <a:rPr lang="id-ID" sz="2400" dirty="0"/>
                  <a:t> </a:t>
                </a:r>
                <a:r>
                  <a:rPr lang="id-ID" sz="2400" dirty="0" err="1"/>
                  <a:t>optional</a:t>
                </a:r>
                <a:r>
                  <a:rPr lang="id-ID" sz="2400" dirty="0"/>
                  <a:t>)</a:t>
                </a:r>
                <a:br>
                  <a:rPr lang="id-ID" sz="2400" dirty="0"/>
                </a:br>
                <a:r>
                  <a:rPr lang="id-ID" sz="2400" dirty="0"/>
                  <a:t>Cocok untuk </a:t>
                </a:r>
                <a:r>
                  <a:rPr lang="id-ID" sz="2400" dirty="0" err="1"/>
                  <a:t>unstructured</a:t>
                </a:r>
                <a:r>
                  <a:rPr lang="id-ID" sz="2400" dirty="0"/>
                  <a:t> data</a:t>
                </a:r>
              </a:p>
              <a:p>
                <a:r>
                  <a:rPr lang="id-ID" sz="2400" dirty="0"/>
                  <a:t>Seperti SQL, </a:t>
                </a:r>
                <a:r>
                  <a:rPr lang="id-ID" sz="2400" dirty="0" err="1"/>
                  <a:t>relationally</a:t>
                </a:r>
                <a:r>
                  <a:rPr lang="id-ID" sz="2400" dirty="0"/>
                  <a:t> </a:t>
                </a:r>
                <a:r>
                  <a:rPr lang="id-ID" sz="2400" dirty="0" err="1"/>
                  <a:t>complete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relational</a:t>
                </a:r>
                <a:r>
                  <a:rPr lang="id-ID" sz="2400" dirty="0"/>
                  <a:t> </a:t>
                </a:r>
                <a:r>
                  <a:rPr lang="id-ID" sz="2400" dirty="0" err="1"/>
                  <a:t>algebra</a:t>
                </a:r>
                <a:endParaRPr lang="id-ID" sz="2400" dirty="0"/>
              </a:p>
              <a:p>
                <a:r>
                  <a:rPr lang="id-ID" sz="2400" dirty="0" err="1"/>
                  <a:t>Turing</a:t>
                </a:r>
                <a:r>
                  <a:rPr lang="id-ID" sz="2400" dirty="0"/>
                  <a:t> </a:t>
                </a:r>
                <a:r>
                  <a:rPr lang="id-ID" sz="2400" dirty="0" err="1"/>
                  <a:t>complete</a:t>
                </a:r>
                <a:r>
                  <a:rPr lang="id-ID" sz="2400" dirty="0"/>
                  <a:t> ketika </a:t>
                </a:r>
                <a:r>
                  <a:rPr lang="id-ID" sz="2400" dirty="0" err="1"/>
                  <a:t>di-extend</a:t>
                </a:r>
                <a:r>
                  <a:rPr lang="id-ID" sz="2400" dirty="0"/>
                  <a:t> dengan </a:t>
                </a:r>
                <a:r>
                  <a:rPr lang="id-ID" sz="2400" dirty="0" err="1"/>
                  <a:t>User-Defined</a:t>
                </a:r>
                <a:r>
                  <a:rPr lang="id-ID" sz="2400" dirty="0"/>
                  <a:t> </a:t>
                </a:r>
                <a:r>
                  <a:rPr lang="id-ID" sz="2400" dirty="0" err="1"/>
                  <a:t>Function</a:t>
                </a:r>
                <a:r>
                  <a:rPr lang="id-ID" sz="2400" dirty="0"/>
                  <a:t> (UDF)</a:t>
                </a:r>
                <a:br>
                  <a:rPr lang="id-ID" sz="2400" dirty="0"/>
                </a:br>
                <a:r>
                  <a:rPr lang="id-ID" sz="2400" dirty="0"/>
                  <a:t>*</a:t>
                </a:r>
                <a:r>
                  <a:rPr lang="id-ID" sz="2400" dirty="0" err="1"/>
                  <a:t>Turing</a:t>
                </a:r>
                <a:r>
                  <a:rPr lang="id-ID" sz="2400" dirty="0"/>
                  <a:t> </a:t>
                </a:r>
                <a:r>
                  <a:rPr lang="id-ID" sz="2400" dirty="0" err="1"/>
                  <a:t>completeness</a:t>
                </a:r>
                <a:r>
                  <a:rPr lang="id-ID" sz="2400" dirty="0"/>
                  <a:t> butuh </a:t>
                </a:r>
                <a:r>
                  <a:rPr lang="id-ID" sz="2400" dirty="0" err="1"/>
                  <a:t>looping</a:t>
                </a:r>
                <a:r>
                  <a:rPr lang="id-ID" sz="2400" dirty="0"/>
                  <a:t> </a:t>
                </a:r>
                <a:r>
                  <a:rPr lang="id-ID" sz="2400" dirty="0" err="1"/>
                  <a:t>construct</a:t>
                </a:r>
                <a:r>
                  <a:rPr lang="id-ID" sz="2400" dirty="0"/>
                  <a:t>, </a:t>
                </a:r>
                <a:r>
                  <a:rPr lang="id-ID" sz="2400" dirty="0" err="1"/>
                  <a:t>infinite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memory</a:t>
                </a:r>
                <a:r>
                  <a:rPr lang="id-ID" sz="2400" dirty="0"/>
                  <a:t> model, dan </a:t>
                </a:r>
                <a:r>
                  <a:rPr lang="id-ID" sz="2400" dirty="0" err="1"/>
                  <a:t>conditional</a:t>
                </a:r>
                <a:r>
                  <a:rPr lang="id-ID" sz="2400" dirty="0"/>
                  <a:t> </a:t>
                </a:r>
                <a:r>
                  <a:rPr lang="id-ID" sz="2400" dirty="0" err="1"/>
                  <a:t>construct</a:t>
                </a:r>
                <a:endParaRPr lang="en-ID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6222175-D14C-4C9E-A2C6-F3E0535093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5754"/>
                <a:ext cx="8515350" cy="5047988"/>
              </a:xfrm>
              <a:blipFill>
                <a:blip r:embed="rId2"/>
                <a:stretch>
                  <a:fillRect l="-931" t="-16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AD9CCE-9394-4305-812A-AFEFD81A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9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2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2243</TotalTime>
  <Words>352</Words>
  <Application>Microsoft Office PowerPoint</Application>
  <PresentationFormat>On-screen Show (4:3)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HP Simplified</vt:lpstr>
      <vt:lpstr>HP Simplified Light</vt:lpstr>
      <vt:lpstr>Lucida Console</vt:lpstr>
      <vt:lpstr>Wingdings</vt:lpstr>
      <vt:lpstr>Office Theme</vt:lpstr>
      <vt:lpstr>PowerPoint Presentation</vt:lpstr>
      <vt:lpstr>Sesi 21 Hadoop (3)</vt:lpstr>
      <vt:lpstr>Panduan</vt:lpstr>
      <vt:lpstr>Garis Besar</vt:lpstr>
      <vt:lpstr>Pendahuluan</vt:lpstr>
      <vt:lpstr>Pendahuluan</vt:lpstr>
      <vt:lpstr>Pendahuluan (Lanjutan)</vt:lpstr>
      <vt:lpstr>Pig</vt:lpstr>
      <vt:lpstr>Pig</vt:lpstr>
      <vt:lpstr>Detail Menjalankan Pig</vt:lpstr>
      <vt:lpstr>Hive</vt:lpstr>
      <vt:lpstr>Hive</vt:lpstr>
      <vt:lpstr>Detail Menjalankan Hive</vt:lpstr>
      <vt:lpstr>Aktivitas Kelas</vt:lpstr>
      <vt:lpstr>Referensi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Ihsan Ibrahim</dc:creator>
  <cp:lastModifiedBy>Ihsan Ibrahim</cp:lastModifiedBy>
  <cp:revision>57</cp:revision>
  <dcterms:created xsi:type="dcterms:W3CDTF">2019-04-10T03:52:40Z</dcterms:created>
  <dcterms:modified xsi:type="dcterms:W3CDTF">2019-06-23T14:18:21Z</dcterms:modified>
</cp:coreProperties>
</file>