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6"/>
  </p:notesMasterIdLst>
  <p:sldIdLst>
    <p:sldId id="256" r:id="rId2"/>
    <p:sldId id="258" r:id="rId3"/>
    <p:sldId id="311" r:id="rId4"/>
    <p:sldId id="259" r:id="rId5"/>
    <p:sldId id="267" r:id="rId6"/>
    <p:sldId id="268" r:id="rId7"/>
    <p:sldId id="261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4" r:id="rId18"/>
    <p:sldId id="265" r:id="rId19"/>
    <p:sldId id="277" r:id="rId20"/>
    <p:sldId id="278" r:id="rId21"/>
    <p:sldId id="286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  <p:sldId id="262" r:id="rId31"/>
    <p:sldId id="285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10" r:id="rId53"/>
    <p:sldId id="263" r:id="rId54"/>
    <p:sldId id="25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8"/>
          </p14:sldIdLst>
        </p14:section>
        <p14:section name="Materi" id="{012AA9D4-8334-49BE-975D-42066816FCFF}">
          <p14:sldIdLst>
            <p14:sldId id="311"/>
            <p14:sldId id="259"/>
            <p14:sldId id="267"/>
            <p14:sldId id="268"/>
            <p14:sldId id="261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4"/>
            <p14:sldId id="265"/>
            <p14:sldId id="277"/>
            <p14:sldId id="278"/>
            <p14:sldId id="286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62"/>
            <p14:sldId id="285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263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F620E-7AFC-4B48-952A-3A6C03B7FA72}" type="datetimeFigureOut">
              <a:rPr lang="en-ID" smtClean="0"/>
              <a:t>23/06/2019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9705D-7A4A-4860-AEE2-E047A0C7E2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950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0CB5-8845-4CE7-9E97-E37FDA8B6D0F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1FA-4BAA-483F-A0F6-B8652DE9A655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6A0-1E10-490B-A7BC-96E8D544DE2B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33D-A3DD-48F2-B267-7027FF674C8C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63FF-644D-417B-8C7E-50BB148CBBAE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CBF8-11A4-44B0-80B6-3AC5F6E48A12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A1E-746F-4C12-8846-C32706684EA1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3E6-0B64-4A76-8FB0-6663A2C79E19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E539-7C0A-4B64-9BDD-C29C9427EE95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48C5-478E-42A6-BCBB-82BD6CE352EC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E6D0-DBD9-4E19-8A53-2EE3E603654C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B506-C182-47EB-AB8A-6B3D1FA83FE2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spark.apache.org/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latest/spark-standalone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ford.edu/~rezab/sparkclass/slides/itas_workshop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" TargetMode="External"/><Relationship Id="rId2" Type="http://schemas.openxmlformats.org/officeDocument/2006/relationships/hyperlink" Target="https://courses.cognitiveclass.ai/courses/course-v1:BigDataUniversity+BD0211EN+201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nford.edu/~rezab/sparkclass/slides/itas_workshop.pdf" TargetMode="External"/><Relationship Id="rId4" Type="http://schemas.openxmlformats.org/officeDocument/2006/relationships/hyperlink" Target="https://spark.apache.org/docs/latest/spark-standalone.html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31452" y="1605390"/>
            <a:ext cx="4457989" cy="308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40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40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25C7-4936-4D6E-848A-FF7B6A13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481F-A2B3-42BE-BD14-F4DB2D64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>
              <a:buFont typeface="Wingdings" panose="05000000000000000000" pitchFamily="2" charset="2"/>
              <a:buChar char="Ø"/>
            </a:pPr>
            <a:r>
              <a:rPr lang="id-ID" sz="2400" b="1" dirty="0" err="1">
                <a:sym typeface="Wingdings" panose="05000000000000000000" pitchFamily="2" charset="2"/>
              </a:rPr>
              <a:t>Engineer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 err="1">
                <a:sym typeface="Wingdings" panose="05000000000000000000" pitchFamily="2" charset="2"/>
              </a:rPr>
              <a:t>Develop</a:t>
            </a:r>
            <a:r>
              <a:rPr lang="id-ID" sz="2400" dirty="0">
                <a:sym typeface="Wingdings" panose="05000000000000000000" pitchFamily="2" charset="2"/>
              </a:rPr>
              <a:t> data </a:t>
            </a:r>
            <a:r>
              <a:rPr lang="id-ID" sz="2400" dirty="0" err="1">
                <a:sym typeface="Wingdings" panose="05000000000000000000" pitchFamily="2" charset="2"/>
              </a:rPr>
              <a:t>processing</a:t>
            </a:r>
            <a:r>
              <a:rPr lang="id-ID" sz="2400" dirty="0">
                <a:sym typeface="Wingdings" panose="05000000000000000000" pitchFamily="2" charset="2"/>
              </a:rPr>
              <a:t>, web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 , </a:t>
            </a:r>
            <a:r>
              <a:rPr lang="id-ID" sz="2400" dirty="0" err="1">
                <a:sym typeface="Wingdings" panose="05000000000000000000" pitchFamily="2" charset="2"/>
              </a:rPr>
              <a:t>dll</a:t>
            </a:r>
            <a:r>
              <a:rPr lang="id-ID" sz="2400" dirty="0">
                <a:sym typeface="Wingdings" panose="05000000000000000000" pitchFamily="2" charset="2"/>
              </a:rPr>
              <a:t>  implementasi </a:t>
            </a:r>
            <a:r>
              <a:rPr lang="id-ID" sz="2400" dirty="0" err="1">
                <a:sym typeface="Wingdings" panose="05000000000000000000" pitchFamily="2" charset="2"/>
              </a:rPr>
              <a:t>business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case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Monitor, </a:t>
            </a:r>
            <a:r>
              <a:rPr lang="id-ID" sz="2400" dirty="0" err="1">
                <a:sym typeface="Wingdings" panose="05000000000000000000" pitchFamily="2" charset="2"/>
              </a:rPr>
              <a:t>inspect</a:t>
            </a:r>
            <a:r>
              <a:rPr lang="id-ID" sz="2400" dirty="0">
                <a:sym typeface="Wingdings" panose="05000000000000000000" pitchFamily="2" charset="2"/>
              </a:rPr>
              <a:t>, dan </a:t>
            </a:r>
            <a:r>
              <a:rPr lang="id-ID" sz="2400" dirty="0" err="1">
                <a:sym typeface="Wingdings" panose="05000000000000000000" pitchFamily="2" charset="2"/>
              </a:rPr>
              <a:t>tune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Program dengan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API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b="1" dirty="0">
                <a:sym typeface="Wingdings" panose="05000000000000000000" pitchFamily="2" charset="2"/>
              </a:rPr>
              <a:t>Umum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Mudah digunakan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Fungsionalitas luas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 err="1">
                <a:sym typeface="Wingdings" panose="05000000000000000000" pitchFamily="2" charset="2"/>
              </a:rPr>
              <a:t>Mature</a:t>
            </a:r>
            <a:r>
              <a:rPr lang="id-ID" sz="2400" dirty="0">
                <a:sym typeface="Wingdings" panose="05000000000000000000" pitchFamily="2" charset="2"/>
              </a:rPr>
              <a:t> dan </a:t>
            </a:r>
            <a:r>
              <a:rPr lang="id-ID" sz="2400" dirty="0" err="1">
                <a:sym typeface="Wingdings" panose="05000000000000000000" pitchFamily="2" charset="2"/>
              </a:rPr>
              <a:t>reliable</a:t>
            </a:r>
            <a:endParaRPr lang="id-ID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C721-0C29-4C1D-9A4C-7B9B9095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4AB04-564B-4696-BC5B-0B26B918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Unified</a:t>
            </a:r>
            <a:r>
              <a:rPr lang="id-ID" dirty="0"/>
              <a:t> </a:t>
            </a:r>
            <a:r>
              <a:rPr lang="id-ID" dirty="0" err="1"/>
              <a:t>Stack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512E8-73D3-486D-BD62-DB2B77107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673B4-FB6E-4495-98A4-6FC4EAE4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CFBA4-C9BF-40BB-9E3B-E5B5A1AD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Unified</a:t>
            </a:r>
            <a:r>
              <a:rPr lang="id-ID" dirty="0"/>
              <a:t> </a:t>
            </a:r>
            <a:r>
              <a:rPr lang="id-ID" dirty="0" err="1"/>
              <a:t>Stack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22FA1-C691-4EDB-B6CA-AC90C2B9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8" name="Picture 4" descr="Hasil gambar untuk spark unified stack">
            <a:extLst>
              <a:ext uri="{FF2B5EF4-FFF2-40B4-BE49-F238E27FC236}">
                <a16:creationId xmlns:a16="http://schemas.microsoft.com/office/drawing/2014/main" id="{50AF3214-8A5D-4749-96E3-125B0BC8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8515350" cy="444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EFE189-07EB-437D-915D-2242CB64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3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CD3-07E3-440E-AF2C-1DF4220E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Unified</a:t>
            </a:r>
            <a:r>
              <a:rPr lang="id-ID" dirty="0"/>
              <a:t> </a:t>
            </a:r>
            <a:r>
              <a:rPr lang="id-ID" dirty="0" err="1"/>
              <a:t>Stack</a:t>
            </a:r>
            <a:r>
              <a:rPr lang="id-ID" dirty="0"/>
              <a:t> – Detail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3506-17AE-4343-B30E-4BF48FD9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b="1" dirty="0" err="1"/>
              <a:t>Spark</a:t>
            </a:r>
            <a:r>
              <a:rPr lang="id-ID" sz="2000" b="1" dirty="0"/>
              <a:t> </a:t>
            </a:r>
            <a:r>
              <a:rPr lang="id-ID" sz="2000" b="1" dirty="0" err="1"/>
              <a:t>Core</a:t>
            </a:r>
            <a:r>
              <a:rPr lang="id-ID" sz="2000" b="1" dirty="0"/>
              <a:t> </a:t>
            </a:r>
            <a:r>
              <a:rPr lang="id-ID" sz="2000" dirty="0">
                <a:sym typeface="Wingdings" panose="05000000000000000000" pitchFamily="2" charset="2"/>
              </a:rPr>
              <a:t> pusat, </a:t>
            </a:r>
            <a:r>
              <a:rPr lang="id-ID" sz="2000" dirty="0" err="1">
                <a:sym typeface="Wingdings" panose="05000000000000000000" pitchFamily="2" charset="2"/>
              </a:rPr>
              <a:t>general-purpose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system</a:t>
            </a:r>
            <a:r>
              <a:rPr lang="id-ID" sz="2000" dirty="0">
                <a:sym typeface="Wingdings" panose="05000000000000000000" pitchFamily="2" charset="2"/>
              </a:rPr>
              <a:t>  </a:t>
            </a:r>
            <a:r>
              <a:rPr lang="id-ID" sz="2000" dirty="0" err="1">
                <a:sym typeface="Wingdings" panose="05000000000000000000" pitchFamily="2" charset="2"/>
              </a:rPr>
              <a:t>scheduling</a:t>
            </a:r>
            <a:r>
              <a:rPr lang="id-ID" sz="2000" dirty="0">
                <a:sym typeface="Wingdings" panose="05000000000000000000" pitchFamily="2" charset="2"/>
              </a:rPr>
              <a:t>, </a:t>
            </a:r>
            <a:r>
              <a:rPr lang="id-ID" sz="2000" dirty="0" err="1">
                <a:sym typeface="Wingdings" panose="05000000000000000000" pitchFamily="2" charset="2"/>
              </a:rPr>
              <a:t>distributing</a:t>
            </a:r>
            <a:r>
              <a:rPr lang="id-ID" sz="2000" dirty="0">
                <a:sym typeface="Wingdings" panose="05000000000000000000" pitchFamily="2" charset="2"/>
              </a:rPr>
              <a:t>, </a:t>
            </a:r>
            <a:r>
              <a:rPr lang="id-ID" sz="2000" dirty="0" err="1">
                <a:sym typeface="Wingdings" panose="05000000000000000000" pitchFamily="2" charset="2"/>
              </a:rPr>
              <a:t>monitoring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app</a:t>
            </a:r>
            <a:r>
              <a:rPr lang="id-ID" sz="2000" dirty="0">
                <a:sym typeface="Wingdings" panose="05000000000000000000" pitchFamily="2" charset="2"/>
              </a:rPr>
              <a:t> pada </a:t>
            </a:r>
            <a:r>
              <a:rPr lang="id-ID" sz="2000" dirty="0" err="1">
                <a:sym typeface="Wingdings" panose="05000000000000000000" pitchFamily="2" charset="2"/>
              </a:rPr>
              <a:t>cluster-cluster</a:t>
            </a:r>
            <a:endParaRPr lang="id-ID" sz="2000" dirty="0">
              <a:sym typeface="Wingdings" panose="05000000000000000000" pitchFamily="2" charset="2"/>
            </a:endParaRPr>
          </a:p>
          <a:p>
            <a:r>
              <a:rPr lang="id-ID" sz="2000" dirty="0"/>
              <a:t>Komponen-komponen di atas </a:t>
            </a:r>
            <a:r>
              <a:rPr lang="id-ID" sz="2000" dirty="0" err="1"/>
              <a:t>core</a:t>
            </a:r>
            <a:r>
              <a:rPr lang="id-ID" sz="2000" dirty="0"/>
              <a:t> </a:t>
            </a:r>
            <a:r>
              <a:rPr lang="id-ID" sz="2000" dirty="0">
                <a:sym typeface="Wingdings" panose="05000000000000000000" pitchFamily="2" charset="2"/>
              </a:rPr>
              <a:t> didesain untuk saling beroperasi, bisa dikombinasikan (seperti </a:t>
            </a:r>
            <a:r>
              <a:rPr lang="id-ID" sz="2000" dirty="0" err="1">
                <a:sym typeface="Wingdings" panose="05000000000000000000" pitchFamily="2" charset="2"/>
              </a:rPr>
              <a:t>library</a:t>
            </a:r>
            <a:r>
              <a:rPr lang="id-ID" sz="2000" dirty="0">
                <a:sym typeface="Wingdings" panose="05000000000000000000" pitchFamily="2" charset="2"/>
              </a:rPr>
              <a:t> pada program/</a:t>
            </a:r>
            <a:r>
              <a:rPr lang="id-ID" sz="2000" dirty="0" err="1">
                <a:sym typeface="Wingdings" panose="05000000000000000000" pitchFamily="2" charset="2"/>
              </a:rPr>
              <a:t>project</a:t>
            </a:r>
            <a:r>
              <a:rPr lang="id-ID" sz="2000" dirty="0">
                <a:sym typeface="Wingdings" panose="05000000000000000000" pitchFamily="2" charset="2"/>
              </a:rPr>
              <a:t>)</a:t>
            </a:r>
          </a:p>
          <a:p>
            <a:r>
              <a:rPr lang="id-ID" sz="2000" dirty="0">
                <a:sym typeface="Wingdings" panose="05000000000000000000" pitchFamily="2" charset="2"/>
              </a:rPr>
              <a:t>Keuntungan </a:t>
            </a:r>
            <a:r>
              <a:rPr lang="id-ID" sz="2000" dirty="0" err="1">
                <a:sym typeface="Wingdings" panose="05000000000000000000" pitchFamily="2" charset="2"/>
              </a:rPr>
              <a:t>stack</a:t>
            </a:r>
            <a:r>
              <a:rPr lang="id-ID" sz="2000" dirty="0">
                <a:sym typeface="Wingdings" panose="05000000000000000000" pitchFamily="2" charset="2"/>
              </a:rPr>
              <a:t>  layer tinggi mewarisi (</a:t>
            </a:r>
            <a:r>
              <a:rPr lang="id-ID" sz="2000" dirty="0" err="1">
                <a:sym typeface="Wingdings" panose="05000000000000000000" pitchFamily="2" charset="2"/>
              </a:rPr>
              <a:t>inherit</a:t>
            </a:r>
            <a:r>
              <a:rPr lang="id-ID" sz="2000" dirty="0">
                <a:sym typeface="Wingdings" panose="05000000000000000000" pitchFamily="2" charset="2"/>
              </a:rPr>
              <a:t>) peningkatan dari layer rendah. Contoh: Optimasi </a:t>
            </a:r>
            <a:r>
              <a:rPr lang="id-ID" sz="2000" dirty="0" err="1">
                <a:sym typeface="Wingdings" panose="05000000000000000000" pitchFamily="2" charset="2"/>
              </a:rPr>
              <a:t>Spark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core</a:t>
            </a:r>
            <a:r>
              <a:rPr lang="id-ID" sz="2000" dirty="0">
                <a:sym typeface="Wingdings" panose="05000000000000000000" pitchFamily="2" charset="2"/>
              </a:rPr>
              <a:t>  </a:t>
            </a:r>
            <a:r>
              <a:rPr lang="id-ID" sz="2000" dirty="0" err="1">
                <a:sym typeface="Wingdings" panose="05000000000000000000" pitchFamily="2" charset="2"/>
              </a:rPr>
              <a:t>speedup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library</a:t>
            </a:r>
            <a:r>
              <a:rPr lang="id-ID" sz="2000" dirty="0">
                <a:sym typeface="Wingdings" panose="05000000000000000000" pitchFamily="2" charset="2"/>
              </a:rPr>
              <a:t> SQL, </a:t>
            </a:r>
            <a:r>
              <a:rPr lang="id-ID" sz="2000" dirty="0" err="1">
                <a:sym typeface="Wingdings" panose="05000000000000000000" pitchFamily="2" charset="2"/>
              </a:rPr>
              <a:t>streaming</a:t>
            </a:r>
            <a:r>
              <a:rPr lang="id-ID" sz="2000" dirty="0">
                <a:sym typeface="Wingdings" panose="05000000000000000000" pitchFamily="2" charset="2"/>
              </a:rPr>
              <a:t>, </a:t>
            </a:r>
            <a:r>
              <a:rPr lang="id-ID" sz="2000" dirty="0" err="1">
                <a:sym typeface="Wingdings" panose="05000000000000000000" pitchFamily="2" charset="2"/>
              </a:rPr>
              <a:t>machine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learning</a:t>
            </a:r>
            <a:r>
              <a:rPr lang="id-ID" sz="2000" dirty="0">
                <a:sym typeface="Wingdings" panose="05000000000000000000" pitchFamily="2" charset="2"/>
              </a:rPr>
              <a:t> dan proses </a:t>
            </a:r>
            <a:r>
              <a:rPr lang="id-ID" sz="2000" dirty="0" err="1">
                <a:sym typeface="Wingdings" panose="05000000000000000000" pitchFamily="2" charset="2"/>
              </a:rPr>
              <a:t>graph</a:t>
            </a:r>
            <a:endParaRPr lang="id-ID" sz="2000" dirty="0">
              <a:sym typeface="Wingdings" panose="05000000000000000000" pitchFamily="2" charset="2"/>
            </a:endParaRPr>
          </a:p>
          <a:p>
            <a:r>
              <a:rPr lang="id-ID" sz="2000" dirty="0" err="1">
                <a:sym typeface="Wingdings" panose="05000000000000000000" pitchFamily="2" charset="2"/>
              </a:rPr>
              <a:t>Spark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core</a:t>
            </a:r>
            <a:r>
              <a:rPr lang="id-ID" sz="2000" dirty="0">
                <a:sym typeface="Wingdings" panose="05000000000000000000" pitchFamily="2" charset="2"/>
              </a:rPr>
              <a:t> didesain </a:t>
            </a:r>
            <a:r>
              <a:rPr lang="id-ID" sz="2000" dirty="0" err="1">
                <a:sym typeface="Wingdings" panose="05000000000000000000" pitchFamily="2" charset="2"/>
              </a:rPr>
              <a:t>scale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up</a:t>
            </a:r>
            <a:r>
              <a:rPr lang="id-ID" sz="2000" dirty="0">
                <a:sym typeface="Wingdings" panose="05000000000000000000" pitchFamily="2" charset="2"/>
              </a:rPr>
              <a:t> 1-1000 </a:t>
            </a:r>
            <a:r>
              <a:rPr lang="id-ID" sz="2000" dirty="0" err="1">
                <a:sym typeface="Wingdings" panose="05000000000000000000" pitchFamily="2" charset="2"/>
              </a:rPr>
              <a:t>node</a:t>
            </a:r>
            <a:endParaRPr lang="id-ID" sz="2000" dirty="0">
              <a:sym typeface="Wingdings" panose="05000000000000000000" pitchFamily="2" charset="2"/>
            </a:endParaRPr>
          </a:p>
          <a:p>
            <a:r>
              <a:rPr lang="id-ID" sz="2000" dirty="0">
                <a:sym typeface="Wingdings" panose="05000000000000000000" pitchFamily="2" charset="2"/>
              </a:rPr>
              <a:t>Berjalan di berbagai </a:t>
            </a:r>
            <a:r>
              <a:rPr lang="id-ID" sz="2000" dirty="0" err="1">
                <a:sym typeface="Wingdings" panose="05000000000000000000" pitchFamily="2" charset="2"/>
              </a:rPr>
              <a:t>cluster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manager</a:t>
            </a:r>
            <a:r>
              <a:rPr lang="id-ID" sz="2000" dirty="0">
                <a:sym typeface="Wingdings" panose="05000000000000000000" pitchFamily="2" charset="2"/>
              </a:rPr>
              <a:t>, </a:t>
            </a:r>
            <a:r>
              <a:rPr lang="id-ID" sz="2000" dirty="0" err="1">
                <a:sym typeface="Wingdings" panose="05000000000000000000" pitchFamily="2" charset="2"/>
              </a:rPr>
              <a:t>Hadoop</a:t>
            </a:r>
            <a:r>
              <a:rPr lang="id-ID" sz="2000" dirty="0">
                <a:sym typeface="Wingdings" panose="05000000000000000000" pitchFamily="2" charset="2"/>
              </a:rPr>
              <a:t> YARN dan </a:t>
            </a:r>
            <a:r>
              <a:rPr lang="id-ID" sz="2000" dirty="0" err="1">
                <a:sym typeface="Wingdings" panose="05000000000000000000" pitchFamily="2" charset="2"/>
              </a:rPr>
              <a:t>Apache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Mesos</a:t>
            </a:r>
            <a:r>
              <a:rPr lang="id-ID" sz="2000" dirty="0">
                <a:sym typeface="Wingdings" panose="05000000000000000000" pitchFamily="2" charset="2"/>
              </a:rPr>
              <a:t> DAN</a:t>
            </a:r>
            <a:br>
              <a:rPr lang="id-ID" sz="2000" dirty="0">
                <a:sym typeface="Wingdings" panose="05000000000000000000" pitchFamily="2" charset="2"/>
              </a:rPr>
            </a:br>
            <a:r>
              <a:rPr lang="id-ID" sz="2000" dirty="0">
                <a:sym typeface="Wingdings" panose="05000000000000000000" pitchFamily="2" charset="2"/>
              </a:rPr>
              <a:t>Berjalan </a:t>
            </a:r>
            <a:r>
              <a:rPr lang="id-ID" sz="2000" dirty="0" err="1">
                <a:sym typeface="Wingdings" panose="05000000000000000000" pitchFamily="2" charset="2"/>
              </a:rPr>
              <a:t>standalone</a:t>
            </a:r>
            <a:r>
              <a:rPr lang="id-ID" sz="2000" dirty="0">
                <a:sym typeface="Wingdings" panose="05000000000000000000" pitchFamily="2" charset="2"/>
              </a:rPr>
              <a:t> dengan </a:t>
            </a:r>
            <a:r>
              <a:rPr lang="id-ID" sz="2000" dirty="0" err="1">
                <a:sym typeface="Wingdings" panose="05000000000000000000" pitchFamily="2" charset="2"/>
              </a:rPr>
              <a:t>built</a:t>
            </a:r>
            <a:r>
              <a:rPr lang="id-ID" sz="2000" dirty="0">
                <a:sym typeface="Wingdings" panose="05000000000000000000" pitchFamily="2" charset="2"/>
              </a:rPr>
              <a:t>-in </a:t>
            </a:r>
            <a:r>
              <a:rPr lang="id-ID" sz="2000" dirty="0" err="1">
                <a:sym typeface="Wingdings" panose="05000000000000000000" pitchFamily="2" charset="2"/>
              </a:rPr>
              <a:t>scheduler</a:t>
            </a:r>
            <a:endParaRPr lang="id-ID" sz="2000" dirty="0">
              <a:sym typeface="Wingdings" panose="05000000000000000000" pitchFamily="2" charset="2"/>
            </a:endParaRPr>
          </a:p>
          <a:p>
            <a:r>
              <a:rPr lang="id-ID" sz="2000" b="1" dirty="0" err="1"/>
              <a:t>Spark</a:t>
            </a:r>
            <a:r>
              <a:rPr lang="id-ID" sz="2000" b="1" dirty="0"/>
              <a:t> SQL </a:t>
            </a:r>
            <a:r>
              <a:rPr lang="id-ID" sz="2000" dirty="0">
                <a:sym typeface="Wingdings" panose="05000000000000000000" pitchFamily="2" charset="2"/>
              </a:rPr>
              <a:t> </a:t>
            </a:r>
            <a:r>
              <a:rPr lang="id-ID" sz="2000" dirty="0" err="1">
                <a:sym typeface="Wingdings" panose="05000000000000000000" pitchFamily="2" charset="2"/>
              </a:rPr>
              <a:t>intermix</a:t>
            </a:r>
            <a:r>
              <a:rPr lang="id-ID" sz="2000" dirty="0">
                <a:sym typeface="Wingdings" panose="05000000000000000000" pitchFamily="2" charset="2"/>
              </a:rPr>
              <a:t> SQL dengan </a:t>
            </a:r>
            <a:r>
              <a:rPr lang="id-ID" sz="2000" dirty="0" err="1">
                <a:sym typeface="Wingdings" panose="05000000000000000000" pitchFamily="2" charset="2"/>
              </a:rPr>
              <a:t>Python</a:t>
            </a:r>
            <a:r>
              <a:rPr lang="id-ID" sz="2000" dirty="0">
                <a:sym typeface="Wingdings" panose="05000000000000000000" pitchFamily="2" charset="2"/>
              </a:rPr>
              <a:t>, </a:t>
            </a:r>
            <a:r>
              <a:rPr lang="id-ID" sz="2000" dirty="0" err="1">
                <a:sym typeface="Wingdings" panose="05000000000000000000" pitchFamily="2" charset="2"/>
              </a:rPr>
              <a:t>Scala</a:t>
            </a:r>
            <a:r>
              <a:rPr lang="id-ID" sz="2000" dirty="0">
                <a:sym typeface="Wingdings" panose="05000000000000000000" pitchFamily="2" charset="2"/>
              </a:rPr>
              <a:t>, dan Java</a:t>
            </a:r>
          </a:p>
          <a:p>
            <a:r>
              <a:rPr lang="id-ID" sz="2000" b="1" dirty="0" err="1"/>
              <a:t>Spark</a:t>
            </a:r>
            <a:r>
              <a:rPr lang="id-ID" sz="2000" b="1" dirty="0"/>
              <a:t> </a:t>
            </a:r>
            <a:r>
              <a:rPr lang="id-ID" sz="2000" b="1" dirty="0" err="1"/>
              <a:t>streaming</a:t>
            </a:r>
            <a:r>
              <a:rPr lang="id-ID" sz="2000" dirty="0"/>
              <a:t> </a:t>
            </a:r>
            <a:r>
              <a:rPr lang="id-ID" sz="2000" dirty="0">
                <a:sym typeface="Wingdings" panose="05000000000000000000" pitchFamily="2" charset="2"/>
              </a:rPr>
              <a:t> </a:t>
            </a:r>
            <a:r>
              <a:rPr lang="id-ID" sz="2000" dirty="0" err="1">
                <a:sym typeface="Wingdings" panose="05000000000000000000" pitchFamily="2" charset="2"/>
              </a:rPr>
              <a:t>processing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live</a:t>
            </a:r>
            <a:r>
              <a:rPr lang="id-ID" sz="2000" dirty="0">
                <a:sym typeface="Wingdings" panose="05000000000000000000" pitchFamily="2" charset="2"/>
              </a:rPr>
              <a:t> </a:t>
            </a:r>
            <a:r>
              <a:rPr lang="id-ID" sz="2000" dirty="0" err="1">
                <a:sym typeface="Wingdings" panose="05000000000000000000" pitchFamily="2" charset="2"/>
              </a:rPr>
              <a:t>stream</a:t>
            </a:r>
            <a:r>
              <a:rPr lang="id-ID" sz="2000" dirty="0">
                <a:sym typeface="Wingdings" panose="05000000000000000000" pitchFamily="2" charset="2"/>
              </a:rPr>
              <a:t> data</a:t>
            </a:r>
            <a:endParaRPr lang="en-ID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3F860-E623-45C5-94F0-CC5E2614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BC88-CCD5-4479-8295-394F1422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Unified</a:t>
            </a:r>
            <a:r>
              <a:rPr lang="id-ID" dirty="0"/>
              <a:t> </a:t>
            </a:r>
            <a:r>
              <a:rPr lang="id-ID" dirty="0" err="1"/>
              <a:t>Stack</a:t>
            </a:r>
            <a:r>
              <a:rPr lang="id-ID" dirty="0"/>
              <a:t> – Detail (2)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8A94C-3748-4F68-BCE1-0CE3EB83B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 err="1"/>
                  <a:t>Spark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streaming</a:t>
                </a:r>
                <a:r>
                  <a:rPr lang="id-ID" sz="2400" dirty="0"/>
                  <a:t> dekat dengan </a:t>
                </a:r>
                <a:r>
                  <a:rPr lang="id-ID" sz="2400" dirty="0" err="1"/>
                  <a:t>Spark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Core</a:t>
                </a:r>
                <a:r>
                  <a:rPr lang="id-ID" sz="2400" dirty="0"/>
                  <a:t> API </a:t>
                </a:r>
                <a:r>
                  <a:rPr lang="id-ID" sz="2400" dirty="0">
                    <a:sym typeface="Wingdings" panose="05000000000000000000" pitchFamily="2" charset="2"/>
                  </a:rPr>
                  <a:t> mudah pindah antar aplikasi yang proses data tersimpan di memori dengan yang datang dalam waktu real-</a:t>
                </a:r>
                <a:r>
                  <a:rPr lang="id-ID" sz="2400" dirty="0" err="1">
                    <a:sym typeface="Wingdings" panose="05000000000000000000" pitchFamily="2" charset="2"/>
                  </a:rPr>
                  <a:t>time</a:t>
                </a:r>
                <a:endParaRPr lang="id-ID" sz="2400" dirty="0">
                  <a:sym typeface="Wingdings" panose="05000000000000000000" pitchFamily="2" charset="2"/>
                </a:endParaRPr>
              </a:p>
              <a:p>
                <a:r>
                  <a:rPr lang="id-ID" sz="2400" dirty="0">
                    <a:sym typeface="Wingdings" panose="05000000000000000000" pitchFamily="2" charset="2"/>
                  </a:rPr>
                  <a:t>Reliabilitas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≅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Spark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Core</a:t>
                </a:r>
                <a:endParaRPr lang="id-ID" sz="2400" dirty="0"/>
              </a:p>
              <a:p>
                <a:r>
                  <a:rPr lang="id-ID" sz="2400" b="1" dirty="0" err="1"/>
                  <a:t>Machine</a:t>
                </a:r>
                <a:r>
                  <a:rPr lang="id-ID" sz="2400" b="1" dirty="0"/>
                  <a:t> </a:t>
                </a:r>
                <a:r>
                  <a:rPr lang="id-ID" sz="2400" b="1" dirty="0" err="1"/>
                  <a:t>Learning</a:t>
                </a:r>
                <a:r>
                  <a:rPr lang="id-ID" sz="2400" b="1" dirty="0"/>
                  <a:t> (</a:t>
                </a:r>
                <a:r>
                  <a:rPr lang="id-ID" sz="2400" b="1" dirty="0" err="1"/>
                  <a:t>MLlib</a:t>
                </a:r>
                <a:r>
                  <a:rPr lang="id-ID" sz="2400" b="1" dirty="0"/>
                  <a:t>) </a:t>
                </a:r>
                <a:r>
                  <a:rPr lang="id-ID" sz="2400" dirty="0">
                    <a:sym typeface="Wingdings" panose="05000000000000000000" pitchFamily="2" charset="2"/>
                  </a:rPr>
                  <a:t> algoritma ML  didesain juga untuk </a:t>
                </a:r>
                <a:r>
                  <a:rPr lang="id-ID" sz="2400" dirty="0" err="1">
                    <a:sym typeface="Wingdings" panose="05000000000000000000" pitchFamily="2" charset="2"/>
                  </a:rPr>
                  <a:t>scale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out</a:t>
                </a:r>
                <a:r>
                  <a:rPr lang="id-ID" sz="2400" dirty="0">
                    <a:sym typeface="Wingdings" panose="05000000000000000000" pitchFamily="2" charset="2"/>
                  </a:rPr>
                  <a:t> antar </a:t>
                </a:r>
                <a:r>
                  <a:rPr lang="id-ID" sz="2400" dirty="0" err="1">
                    <a:sym typeface="Wingdings" panose="05000000000000000000" pitchFamily="2" charset="2"/>
                  </a:rPr>
                  <a:t>cluster</a:t>
                </a:r>
                <a:endParaRPr lang="id-ID" sz="2400" dirty="0">
                  <a:sym typeface="Wingdings" panose="05000000000000000000" pitchFamily="2" charset="2"/>
                </a:endParaRPr>
              </a:p>
              <a:p>
                <a:r>
                  <a:rPr lang="id-ID" sz="2400" b="1" dirty="0" err="1">
                    <a:sym typeface="Wingdings" panose="05000000000000000000" pitchFamily="2" charset="2"/>
                  </a:rPr>
                  <a:t>GraphX</a:t>
                </a:r>
                <a:r>
                  <a:rPr lang="id-ID" sz="2400" dirty="0">
                    <a:sym typeface="Wingdings" panose="05000000000000000000" pitchFamily="2" charset="2"/>
                  </a:rPr>
                  <a:t>  API manipulasi </a:t>
                </a:r>
                <a:r>
                  <a:rPr lang="id-ID" sz="2400" dirty="0" err="1">
                    <a:sym typeface="Wingdings" panose="05000000000000000000" pitchFamily="2" charset="2"/>
                  </a:rPr>
                  <a:t>graph</a:t>
                </a:r>
                <a:r>
                  <a:rPr lang="id-ID" sz="2400" dirty="0">
                    <a:sym typeface="Wingdings" panose="05000000000000000000" pitchFamily="2" charset="2"/>
                  </a:rPr>
                  <a:t> dan komputasi </a:t>
                </a:r>
                <a:r>
                  <a:rPr lang="id-ID" sz="2400" dirty="0" err="1">
                    <a:sym typeface="Wingdings" panose="05000000000000000000" pitchFamily="2" charset="2"/>
                  </a:rPr>
                  <a:t>graph-parallel</a:t>
                </a:r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8A94C-3748-4F68-BCE1-0CE3EB83B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 r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F260-7743-4205-B090-862D63DE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6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645E-B47A-4408-8FAC-8CEE7B4F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Sejarah </a:t>
            </a:r>
            <a:r>
              <a:rPr lang="id-ID" dirty="0" err="1"/>
              <a:t>Spark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E453-9617-4876-A022-489BF376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2010 – </a:t>
            </a:r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white</a:t>
            </a:r>
            <a:r>
              <a:rPr lang="id-ID" sz="2400" dirty="0"/>
              <a:t> </a:t>
            </a:r>
            <a:r>
              <a:rPr lang="id-ID" sz="2400" dirty="0" err="1"/>
              <a:t>paper</a:t>
            </a:r>
            <a:endParaRPr lang="id-ID" sz="2400" dirty="0"/>
          </a:p>
          <a:p>
            <a:r>
              <a:rPr lang="id-ID" sz="2400" dirty="0"/>
              <a:t>2014 – </a:t>
            </a:r>
            <a:r>
              <a:rPr lang="id-ID" sz="2400" dirty="0" err="1"/>
              <a:t>Apache</a:t>
            </a:r>
            <a:r>
              <a:rPr lang="id-ID" sz="2400" dirty="0"/>
              <a:t> </a:t>
            </a:r>
            <a:r>
              <a:rPr lang="id-ID" sz="2400" dirty="0" err="1"/>
              <a:t>Spark</a:t>
            </a:r>
            <a:r>
              <a:rPr lang="id-ID" sz="2400" dirty="0"/>
              <a:t> top-level</a:t>
            </a:r>
          </a:p>
          <a:p>
            <a:pPr marL="0" indent="0">
              <a:buNone/>
            </a:pPr>
            <a:r>
              <a:rPr lang="id-ID" sz="2400" dirty="0" err="1"/>
              <a:t>Framework</a:t>
            </a:r>
            <a:r>
              <a:rPr lang="id-ID" sz="2400" dirty="0"/>
              <a:t> </a:t>
            </a:r>
            <a:r>
              <a:rPr lang="id-ID" sz="2400" dirty="0" err="1"/>
              <a:t>Spark</a:t>
            </a:r>
            <a:r>
              <a:rPr lang="id-ID" sz="2400" dirty="0"/>
              <a:t> mirip dengan </a:t>
            </a:r>
            <a:r>
              <a:rPr lang="id-ID" sz="2400" dirty="0" err="1"/>
              <a:t>MapReduce</a:t>
            </a:r>
            <a:r>
              <a:rPr lang="id-ID" sz="2400" dirty="0"/>
              <a:t> (data </a:t>
            </a:r>
            <a:r>
              <a:rPr lang="id-ID" sz="2400" dirty="0" err="1"/>
              <a:t>processing</a:t>
            </a:r>
            <a:r>
              <a:rPr lang="id-ID" sz="2400" dirty="0"/>
              <a:t>, </a:t>
            </a:r>
            <a:r>
              <a:rPr lang="id-ID" sz="2400" dirty="0" err="1"/>
              <a:t>fault</a:t>
            </a:r>
            <a:r>
              <a:rPr lang="id-ID" sz="2400" dirty="0"/>
              <a:t> </a:t>
            </a:r>
            <a:r>
              <a:rPr lang="id-ID" sz="2400" dirty="0" err="1"/>
              <a:t>tolerance</a:t>
            </a:r>
            <a:r>
              <a:rPr lang="id-ID" sz="2400" dirty="0"/>
              <a:t> pada </a:t>
            </a:r>
            <a:r>
              <a:rPr lang="id-ID" sz="2400" dirty="0" err="1"/>
              <a:t>commodity</a:t>
            </a:r>
            <a:r>
              <a:rPr lang="id-ID" sz="2400" dirty="0"/>
              <a:t> </a:t>
            </a:r>
            <a:r>
              <a:rPr lang="id-ID" sz="2400" dirty="0" err="1"/>
              <a:t>network</a:t>
            </a:r>
            <a:r>
              <a:rPr lang="id-ID" sz="2400" dirty="0"/>
              <a:t>)</a:t>
            </a:r>
          </a:p>
          <a:p>
            <a:pPr marL="0" indent="0">
              <a:buNone/>
            </a:pPr>
            <a:r>
              <a:rPr lang="id-ID" sz="2400" dirty="0"/>
              <a:t>Map </a:t>
            </a:r>
            <a:r>
              <a:rPr lang="id-ID" sz="2400" dirty="0" err="1"/>
              <a:t>Reduce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mulai dengan sistem </a:t>
            </a:r>
            <a:r>
              <a:rPr lang="id-ID" sz="2400" dirty="0" err="1">
                <a:sym typeface="Wingdings" panose="05000000000000000000" pitchFamily="2" charset="2"/>
              </a:rPr>
              <a:t>general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batch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processing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Dua batasan:</a:t>
            </a:r>
          </a:p>
          <a:p>
            <a:r>
              <a:rPr lang="id-ID" sz="2400" dirty="0">
                <a:sym typeface="Wingdings" panose="05000000000000000000" pitchFamily="2" charset="2"/>
              </a:rPr>
              <a:t>Kesulitan dalam pemrograman </a:t>
            </a:r>
            <a:r>
              <a:rPr lang="id-ID" sz="2400" dirty="0" err="1">
                <a:sym typeface="Wingdings" panose="05000000000000000000" pitchFamily="2" charset="2"/>
              </a:rPr>
              <a:t>MapReduce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 err="1">
                <a:sym typeface="Wingdings" panose="05000000000000000000" pitchFamily="2" charset="2"/>
              </a:rPr>
              <a:t>Batch</a:t>
            </a:r>
            <a:r>
              <a:rPr lang="id-ID" sz="2400" dirty="0">
                <a:sym typeface="Wingdings" panose="05000000000000000000" pitchFamily="2" charset="2"/>
              </a:rPr>
              <a:t> tidak cocok untuk semua </a:t>
            </a:r>
            <a:r>
              <a:rPr lang="id-ID" sz="2400" dirty="0" err="1">
                <a:sym typeface="Wingdings" panose="05000000000000000000" pitchFamily="2" charset="2"/>
              </a:rPr>
              <a:t>use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case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case</a:t>
            </a:r>
            <a:r>
              <a:rPr lang="id-ID" sz="2400" dirty="0">
                <a:sym typeface="Wingdings" panose="05000000000000000000" pitchFamily="2" charset="2"/>
              </a:rPr>
              <a:t> lain butuh </a:t>
            </a:r>
            <a:r>
              <a:rPr lang="id-ID" sz="2400" dirty="0" err="1">
                <a:sym typeface="Wingdings" panose="05000000000000000000" pitchFamily="2" charset="2"/>
              </a:rPr>
              <a:t>specialized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system</a:t>
            </a:r>
            <a:r>
              <a:rPr lang="id-ID" sz="2400" dirty="0">
                <a:sym typeface="Wingdings" panose="05000000000000000000" pitchFamily="2" charset="2"/>
              </a:rPr>
              <a:t> (</a:t>
            </a:r>
            <a:r>
              <a:rPr lang="id-ID" sz="2400" dirty="0" err="1">
                <a:sym typeface="Wingdings" panose="05000000000000000000" pitchFamily="2" charset="2"/>
              </a:rPr>
              <a:t>Storm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Impale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Graph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dll</a:t>
            </a:r>
            <a:r>
              <a:rPr lang="id-ID" sz="2400" dirty="0">
                <a:sym typeface="Wingdings" panose="05000000000000000000" pitchFamily="2" charset="2"/>
              </a:rPr>
              <a:t>)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 err="1">
                <a:sym typeface="Wingdings" panose="05000000000000000000" pitchFamily="2" charset="2"/>
              </a:rPr>
              <a:t>MapReduce</a:t>
            </a:r>
            <a:r>
              <a:rPr lang="id-ID" sz="2400" dirty="0">
                <a:sym typeface="Wingdings" panose="05000000000000000000" pitchFamily="2" charset="2"/>
              </a:rPr>
              <a:t> x </a:t>
            </a:r>
            <a:r>
              <a:rPr lang="id-ID" sz="2400" dirty="0" err="1">
                <a:sym typeface="Wingdings" panose="05000000000000000000" pitchFamily="2" charset="2"/>
              </a:rPr>
              <a:t>Third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party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app</a:t>
            </a:r>
            <a:r>
              <a:rPr lang="id-ID" sz="2400" dirty="0">
                <a:sym typeface="Wingdings" panose="05000000000000000000" pitchFamily="2" charset="2"/>
              </a:rPr>
              <a:t>  banyak </a:t>
            </a:r>
            <a:r>
              <a:rPr lang="id-ID" sz="2400" dirty="0" err="1">
                <a:sym typeface="Wingdings" panose="05000000000000000000" pitchFamily="2" charset="2"/>
              </a:rPr>
              <a:t>overhead</a:t>
            </a:r>
            <a:endParaRPr lang="id-ID" sz="2400" dirty="0"/>
          </a:p>
          <a:p>
            <a:pPr marL="0" indent="0">
              <a:buNone/>
            </a:pP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35AC-2B70-4137-A728-59AB8CB3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4FDD-C995-4EDD-9883-FFFB35C5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Sejarah </a:t>
            </a:r>
            <a:r>
              <a:rPr lang="id-ID" dirty="0" err="1"/>
              <a:t>Spark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B668-C41B-4F50-BB58-771F61B7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Code </a:t>
            </a:r>
            <a:r>
              <a:rPr lang="id-ID" sz="2400" dirty="0" err="1"/>
              <a:t>size</a:t>
            </a:r>
            <a:r>
              <a:rPr lang="id-ID" sz="2400" dirty="0"/>
              <a:t> </a:t>
            </a:r>
            <a:r>
              <a:rPr lang="id-ID" sz="2400" dirty="0" err="1"/>
              <a:t>Spark</a:t>
            </a:r>
            <a:r>
              <a:rPr lang="id-ID" sz="2400" dirty="0"/>
              <a:t> + </a:t>
            </a:r>
            <a:r>
              <a:rPr lang="id-ID" sz="2400" dirty="0" err="1"/>
              <a:t>libraries</a:t>
            </a:r>
            <a:r>
              <a:rPr lang="id-ID" sz="2400" dirty="0"/>
              <a:t> (SQL, </a:t>
            </a:r>
            <a:r>
              <a:rPr lang="id-ID" sz="2400" dirty="0" err="1"/>
              <a:t>Graph</a:t>
            </a:r>
            <a:r>
              <a:rPr lang="id-ID" sz="2400" dirty="0"/>
              <a:t>, </a:t>
            </a:r>
            <a:r>
              <a:rPr lang="id-ID" sz="2400" dirty="0" err="1"/>
              <a:t>dll</a:t>
            </a:r>
            <a:r>
              <a:rPr lang="id-ID" sz="2400" dirty="0"/>
              <a:t>) </a:t>
            </a:r>
            <a:r>
              <a:rPr lang="id-ID" sz="2400" b="1" dirty="0"/>
              <a:t>&lt;</a:t>
            </a:r>
            <a:r>
              <a:rPr lang="id-ID" sz="2400" dirty="0"/>
              <a:t> Map </a:t>
            </a:r>
            <a:r>
              <a:rPr lang="id-ID" sz="2400" dirty="0" err="1"/>
              <a:t>Reduce</a:t>
            </a:r>
            <a:r>
              <a:rPr lang="id-ID" sz="2400" dirty="0"/>
              <a:t>, </a:t>
            </a:r>
            <a:r>
              <a:rPr lang="id-ID" sz="2400" dirty="0" err="1"/>
              <a:t>Stream</a:t>
            </a:r>
            <a:r>
              <a:rPr lang="id-ID" sz="2400" dirty="0"/>
              <a:t>, SQL, </a:t>
            </a:r>
            <a:r>
              <a:rPr lang="id-ID" sz="2400" dirty="0" err="1"/>
              <a:t>Graph</a:t>
            </a:r>
            <a:r>
              <a:rPr lang="id-ID" sz="2400" dirty="0"/>
              <a:t> secara terpisah</a:t>
            </a:r>
          </a:p>
          <a:p>
            <a:r>
              <a:rPr lang="id-ID" sz="2400" dirty="0" err="1"/>
              <a:t>Libraries</a:t>
            </a:r>
            <a:r>
              <a:rPr lang="id-ID" sz="2400" dirty="0"/>
              <a:t> </a:t>
            </a:r>
            <a:r>
              <a:rPr lang="id-ID" sz="2400" dirty="0" err="1"/>
              <a:t>code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hanya menambah sedikit dari total kode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 err="1">
                <a:sym typeface="Wingdings" panose="05000000000000000000" pitchFamily="2" charset="2"/>
              </a:rPr>
              <a:t>Overhead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b="1" dirty="0">
                <a:sym typeface="Wingdings" panose="05000000000000000000" pitchFamily="2" charset="2"/>
              </a:rPr>
              <a:t>&lt;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overhead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third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party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MapReduce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>
                <a:sym typeface="Wingdings" panose="05000000000000000000" pitchFamily="2" charset="2"/>
              </a:rPr>
              <a:t>Dimungkinkan  arsitektur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Unified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Stack</a:t>
            </a:r>
            <a:r>
              <a:rPr lang="id-ID" sz="2400" dirty="0">
                <a:sym typeface="Wingdings" panose="05000000000000000000" pitchFamily="2" charset="2"/>
              </a:rPr>
              <a:t> terintegrasi</a:t>
            </a:r>
            <a:endParaRPr lang="en-ID" sz="2400" dirty="0"/>
          </a:p>
        </p:txBody>
      </p:sp>
      <p:pic>
        <p:nvPicPr>
          <p:cNvPr id="2050" name="Picture 2" descr="Hasil gambar untuk spark code size comparison">
            <a:extLst>
              <a:ext uri="{FF2B5EF4-FFF2-40B4-BE49-F238E27FC236}">
                <a16:creationId xmlns:a16="http://schemas.microsoft.com/office/drawing/2014/main" id="{47C359A9-8A5F-4CE9-9AE6-E151FF9F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66" y="3802000"/>
            <a:ext cx="4463867" cy="287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B4D84-4DAA-46F3-A20A-620ED581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E41-7E20-457E-8448-132A85D0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Resilient</a:t>
            </a:r>
            <a:r>
              <a:rPr lang="id-ID" dirty="0"/>
              <a:t> </a:t>
            </a:r>
            <a:r>
              <a:rPr lang="id-ID" dirty="0" err="1"/>
              <a:t>Distributed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(RDD)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8365-0059-40CA-B817-587C4C518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D977B-2D0E-424E-ABE5-0A98C2D1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5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7B365-B1E8-4D18-BAB9-1DFFEFBB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Resilient</a:t>
            </a:r>
            <a:r>
              <a:rPr lang="id-ID" dirty="0"/>
              <a:t> </a:t>
            </a:r>
            <a:r>
              <a:rPr lang="id-ID" dirty="0" err="1"/>
              <a:t>Distributed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(RDD) (1)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7A6360-1D15-431E-B6D6-6C76BC96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5" y="1825624"/>
            <a:ext cx="8906005" cy="5032375"/>
          </a:xfrm>
        </p:spPr>
        <p:txBody>
          <a:bodyPr>
            <a:normAutofit/>
          </a:bodyPr>
          <a:lstStyle/>
          <a:p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primary</a:t>
            </a:r>
            <a:r>
              <a:rPr lang="id-ID" sz="2400" dirty="0"/>
              <a:t> </a:t>
            </a:r>
            <a:r>
              <a:rPr lang="id-ID" sz="2400" dirty="0" err="1"/>
              <a:t>core</a:t>
            </a:r>
            <a:r>
              <a:rPr lang="id-ID" sz="2400" dirty="0"/>
              <a:t> </a:t>
            </a:r>
            <a:r>
              <a:rPr lang="id-ID" sz="2400" dirty="0" err="1"/>
              <a:t>abstraction</a:t>
            </a:r>
            <a:endParaRPr lang="id-ID" sz="2400" dirty="0"/>
          </a:p>
          <a:p>
            <a:r>
              <a:rPr lang="id-ID" sz="2400" dirty="0"/>
              <a:t>Kumpulan elemen terdistribusi (</a:t>
            </a:r>
            <a:r>
              <a:rPr lang="id-ID" sz="2400" dirty="0" err="1"/>
              <a:t>dataset</a:t>
            </a:r>
            <a:r>
              <a:rPr lang="id-ID" sz="2400" dirty="0"/>
              <a:t> internal dan eksternal) </a:t>
            </a:r>
          </a:p>
          <a:p>
            <a:r>
              <a:rPr lang="id-ID" sz="2400" dirty="0"/>
              <a:t>Diparalelkan ke seluruh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/>
              <a:t>Dua jenis operasi RDD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/>
              <a:t>Transformation</a:t>
            </a:r>
            <a:br>
              <a:rPr lang="id-ID" sz="2400" dirty="0"/>
            </a:br>
            <a:r>
              <a:rPr lang="id-ID" sz="2400" dirty="0"/>
              <a:t>tidak punya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value</a:t>
            </a:r>
            <a:r>
              <a:rPr lang="id-ID" sz="2400" dirty="0"/>
              <a:t>, </a:t>
            </a:r>
            <a:r>
              <a:rPr lang="id-ID" sz="2400" dirty="0" err="1"/>
              <a:t>hanyar</a:t>
            </a:r>
            <a:r>
              <a:rPr lang="id-ID" sz="2400" dirty="0"/>
              <a:t>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pointer</a:t>
            </a:r>
            <a:r>
              <a:rPr lang="id-ID" sz="2400" dirty="0"/>
              <a:t> ke RDD</a:t>
            </a:r>
            <a:br>
              <a:rPr lang="id-ID" sz="2400" dirty="0"/>
            </a:br>
            <a:r>
              <a:rPr lang="id-ID" sz="2400" dirty="0"/>
              <a:t>hanya buat dan </a:t>
            </a:r>
            <a:r>
              <a:rPr lang="id-ID" sz="2400" dirty="0" err="1"/>
              <a:t>update</a:t>
            </a:r>
            <a:r>
              <a:rPr lang="id-ID" sz="2400" dirty="0"/>
              <a:t> DAG</a:t>
            </a:r>
            <a:br>
              <a:rPr lang="id-ID" sz="2400" dirty="0"/>
            </a:br>
            <a:r>
              <a:rPr lang="id-ID" sz="2400" dirty="0"/>
              <a:t>tidak ada evaluasi saat definisi (hanya @</a:t>
            </a:r>
            <a:r>
              <a:rPr lang="id-ID" sz="2400" dirty="0" err="1"/>
              <a:t>runtime</a:t>
            </a:r>
            <a:r>
              <a:rPr lang="id-ID" sz="2400" dirty="0"/>
              <a:t>)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lazy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evaluation</a:t>
            </a:r>
            <a:endParaRPr lang="id-ID" sz="2400" dirty="0"/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/>
              <a:t>Action</a:t>
            </a:r>
            <a:br>
              <a:rPr lang="id-ID" sz="2400" dirty="0"/>
            </a:br>
            <a:r>
              <a:rPr lang="id-ID" sz="2400" dirty="0"/>
              <a:t>punya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value</a:t>
            </a:r>
            <a:br>
              <a:rPr lang="id-ID" sz="2400" dirty="0"/>
            </a:br>
            <a:r>
              <a:rPr lang="id-ID" sz="2400" dirty="0" err="1"/>
              <a:t>transformation</a:t>
            </a:r>
            <a:r>
              <a:rPr lang="id-ID" sz="2400" dirty="0"/>
              <a:t> dievaluasi dan </a:t>
            </a:r>
            <a:r>
              <a:rPr lang="id-ID" sz="2400" dirty="0" err="1"/>
              <a:t>action</a:t>
            </a:r>
            <a:r>
              <a:rPr lang="id-ID" sz="2400" dirty="0"/>
              <a:t> panggil RDD</a:t>
            </a:r>
            <a:br>
              <a:rPr lang="id-ID" sz="2400" dirty="0"/>
            </a:br>
            <a:r>
              <a:rPr lang="id-ID" sz="2400" dirty="0"/>
              <a:t>Contoh: menghitung jumlah </a:t>
            </a:r>
            <a:r>
              <a:rPr lang="id-ID" sz="2400" dirty="0" err="1"/>
              <a:t>element</a:t>
            </a:r>
            <a:endParaRPr lang="en-ID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0436A-8C0B-48EB-A482-2DE983FE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D997-4E80-431A-B0DE-FD8453F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Fault</a:t>
            </a:r>
            <a:r>
              <a:rPr lang="id-ID" sz="2400" dirty="0"/>
              <a:t> </a:t>
            </a:r>
            <a:r>
              <a:rPr lang="id-ID" sz="2400" dirty="0" err="1"/>
              <a:t>tolerance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reconstruct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transformation</a:t>
            </a:r>
            <a:r>
              <a:rPr lang="id-ID" sz="2400" dirty="0">
                <a:sym typeface="Wingdings" panose="05000000000000000000" pitchFamily="2" charset="2"/>
              </a:rPr>
              <a:t>  buat </a:t>
            </a:r>
            <a:r>
              <a:rPr lang="id-ID" sz="2400" dirty="0" err="1">
                <a:sym typeface="Wingdings" panose="05000000000000000000" pitchFamily="2" charset="2"/>
              </a:rPr>
              <a:t>lineage</a:t>
            </a:r>
            <a:r>
              <a:rPr lang="id-ID" sz="2400" dirty="0">
                <a:sym typeface="Wingdings" panose="05000000000000000000" pitchFamily="2" charset="2"/>
              </a:rPr>
              <a:t> (</a:t>
            </a:r>
            <a:r>
              <a:rPr lang="id-ID" sz="2400" dirty="0" err="1">
                <a:sym typeface="Wingdings" panose="05000000000000000000" pitchFamily="2" charset="2"/>
              </a:rPr>
              <a:t>track</a:t>
            </a:r>
            <a:r>
              <a:rPr lang="id-ID" sz="2400" dirty="0">
                <a:sym typeface="Wingdings" panose="05000000000000000000" pitchFamily="2" charset="2"/>
              </a:rPr>
              <a:t>) untuk mendapat data yang hilang</a:t>
            </a:r>
          </a:p>
          <a:p>
            <a:r>
              <a:rPr lang="id-ID" sz="2400" dirty="0">
                <a:sym typeface="Wingdings" panose="05000000000000000000" pitchFamily="2" charset="2"/>
              </a:rPr>
              <a:t>Proses: Data </a:t>
            </a:r>
            <a:r>
              <a:rPr lang="id-ID" sz="2400" dirty="0" err="1">
                <a:sym typeface="Wingdings" panose="05000000000000000000" pitchFamily="2" charset="2"/>
              </a:rPr>
              <a:t>di-load</a:t>
            </a:r>
            <a:r>
              <a:rPr lang="id-ID" sz="2400" dirty="0">
                <a:sym typeface="Wingdings" panose="05000000000000000000" pitchFamily="2" charset="2"/>
              </a:rPr>
              <a:t> dari </a:t>
            </a:r>
            <a:r>
              <a:rPr lang="id-ID" sz="2400" dirty="0" err="1">
                <a:sym typeface="Wingdings" panose="05000000000000000000" pitchFamily="2" charset="2"/>
              </a:rPr>
              <a:t>Hadoop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transformation</a:t>
            </a:r>
            <a:r>
              <a:rPr lang="id-ID" sz="2400" dirty="0">
                <a:sym typeface="Wingdings" panose="05000000000000000000" pitchFamily="2" charset="2"/>
              </a:rPr>
              <a:t> (filter, map, </a:t>
            </a:r>
            <a:r>
              <a:rPr lang="id-ID" sz="2400" dirty="0" err="1">
                <a:sym typeface="Wingdings" panose="05000000000000000000" pitchFamily="2" charset="2"/>
              </a:rPr>
              <a:t>reduce</a:t>
            </a:r>
            <a:r>
              <a:rPr lang="id-ID" sz="2400" dirty="0">
                <a:sym typeface="Wingdings" panose="05000000000000000000" pitchFamily="2" charset="2"/>
              </a:rPr>
              <a:t>) </a:t>
            </a:r>
            <a:r>
              <a:rPr lang="id-ID" sz="2400" dirty="0" err="1">
                <a:sym typeface="Wingdings" panose="05000000000000000000" pitchFamily="2" charset="2"/>
              </a:rPr>
              <a:t>Action</a:t>
            </a:r>
            <a:r>
              <a:rPr lang="id-ID" sz="2400" dirty="0">
                <a:sym typeface="Wingdings" panose="05000000000000000000" pitchFamily="2" charset="2"/>
              </a:rPr>
              <a:t> (ketika dipanggil) DAG </a:t>
            </a:r>
            <a:r>
              <a:rPr lang="id-ID" sz="2400" dirty="0" err="1">
                <a:sym typeface="Wingdings" panose="05000000000000000000" pitchFamily="2" charset="2"/>
              </a:rPr>
              <a:t>di-update</a:t>
            </a:r>
            <a:r>
              <a:rPr lang="id-ID" sz="2400" dirty="0">
                <a:sym typeface="Wingdings" panose="05000000000000000000" pitchFamily="2" charset="2"/>
              </a:rPr>
              <a:t> setiap </a:t>
            </a:r>
            <a:r>
              <a:rPr lang="id-ID" sz="2400" dirty="0" err="1">
                <a:sym typeface="Wingdings" panose="05000000000000000000" pitchFamily="2" charset="2"/>
              </a:rPr>
              <a:t>action</a:t>
            </a:r>
            <a:endParaRPr lang="id-ID" sz="2400" dirty="0">
              <a:sym typeface="Wingdings" panose="05000000000000000000" pitchFamily="2" charset="2"/>
            </a:endParaRPr>
          </a:p>
          <a:p>
            <a:endParaRPr lang="en-ID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FF5580-1FBF-403A-916D-2E598902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Resilient</a:t>
            </a:r>
            <a:r>
              <a:rPr lang="id-ID" dirty="0"/>
              <a:t> </a:t>
            </a:r>
            <a:r>
              <a:rPr lang="id-ID" dirty="0" err="1"/>
              <a:t>Distributed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(RDD) (2)</a:t>
            </a:r>
            <a:endParaRPr lang="en-ID" dirty="0"/>
          </a:p>
        </p:txBody>
      </p:sp>
      <p:pic>
        <p:nvPicPr>
          <p:cNvPr id="3074" name="Picture 2" descr="Hasil gambar untuk rdd flow">
            <a:extLst>
              <a:ext uri="{FF2B5EF4-FFF2-40B4-BE49-F238E27FC236}">
                <a16:creationId xmlns:a16="http://schemas.microsoft.com/office/drawing/2014/main" id="{C4D2ED1D-EE5B-4AB0-9128-7437B18C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39" y="3429000"/>
            <a:ext cx="5589722" cy="31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C021C2-BC90-41A5-9E0E-6014E87B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4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5A64-9B44-4A1D-98D3-0EE3BD0A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Sesi 23</a:t>
            </a:r>
            <a:br>
              <a:rPr lang="id-ID" dirty="0"/>
            </a:br>
            <a:r>
              <a:rPr lang="id-ID" dirty="0" err="1"/>
              <a:t>Spark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D66588-DAC0-46A0-9678-B13AB7F5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200" dirty="0" err="1"/>
              <a:t>Spark</a:t>
            </a:r>
            <a:r>
              <a:rPr lang="id-ID" sz="3200" dirty="0"/>
              <a:t> dan </a:t>
            </a:r>
            <a:r>
              <a:rPr lang="id-ID" sz="3200" dirty="0" err="1"/>
              <a:t>Resilient</a:t>
            </a:r>
            <a:r>
              <a:rPr lang="id-ID" sz="3200" dirty="0"/>
              <a:t> </a:t>
            </a:r>
            <a:r>
              <a:rPr lang="id-ID" sz="3200" dirty="0" err="1"/>
              <a:t>Distributed</a:t>
            </a:r>
            <a:r>
              <a:rPr lang="id-ID" sz="3200" dirty="0"/>
              <a:t> </a:t>
            </a:r>
            <a:r>
              <a:rPr lang="id-ID" sz="3200" dirty="0" err="1"/>
              <a:t>Dataset</a:t>
            </a:r>
            <a:r>
              <a:rPr lang="id-ID" sz="3200" dirty="0"/>
              <a:t> (RDD)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7851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04EB-3764-49A0-8702-0DD5EC91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Proses </a:t>
            </a:r>
            <a:r>
              <a:rPr lang="id-ID" sz="2400" dirty="0" err="1"/>
              <a:t>Fault</a:t>
            </a:r>
            <a:r>
              <a:rPr lang="id-ID" sz="2400" dirty="0"/>
              <a:t> </a:t>
            </a:r>
            <a:r>
              <a:rPr lang="id-ID" sz="2400" dirty="0" err="1"/>
              <a:t>tolerance</a:t>
            </a:r>
            <a:r>
              <a:rPr lang="id-ID" sz="2400" dirty="0"/>
              <a:t>: jika 1 </a:t>
            </a:r>
            <a:r>
              <a:rPr lang="id-ID" sz="2400" dirty="0" err="1"/>
              <a:t>node</a:t>
            </a:r>
            <a:r>
              <a:rPr lang="id-ID" sz="2400" dirty="0"/>
              <a:t> </a:t>
            </a:r>
            <a:r>
              <a:rPr lang="id-ID" sz="2400" dirty="0" err="1"/>
              <a:t>offline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ketika </a:t>
            </a:r>
            <a:r>
              <a:rPr lang="id-ID" sz="2400" dirty="0" err="1">
                <a:sym typeface="Wingdings" panose="05000000000000000000" pitchFamily="2" charset="2"/>
              </a:rPr>
              <a:t>online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graph</a:t>
            </a:r>
            <a:r>
              <a:rPr lang="id-ID" sz="2400" dirty="0">
                <a:sym typeface="Wingdings" panose="05000000000000000000" pitchFamily="2" charset="2"/>
              </a:rPr>
              <a:t> dievaluasi ulang di mana posisi terakhir</a:t>
            </a:r>
          </a:p>
          <a:p>
            <a:r>
              <a:rPr lang="id-ID" sz="2400" dirty="0" err="1">
                <a:sym typeface="Wingdings" panose="05000000000000000000" pitchFamily="2" charset="2"/>
              </a:rPr>
              <a:t>Caching</a:t>
            </a:r>
            <a:r>
              <a:rPr lang="id-ID" sz="2400" dirty="0">
                <a:sym typeface="Wingdings" panose="05000000000000000000" pitchFamily="2" charset="2"/>
              </a:rPr>
              <a:t> disediakan  </a:t>
            </a:r>
            <a:r>
              <a:rPr lang="id-ID" sz="2400" dirty="0" err="1">
                <a:sym typeface="Wingdings" panose="05000000000000000000" pitchFamily="2" charset="2"/>
              </a:rPr>
              <a:t>processing</a:t>
            </a:r>
            <a:r>
              <a:rPr lang="id-ID" sz="2400" dirty="0">
                <a:sym typeface="Wingdings" panose="05000000000000000000" pitchFamily="2" charset="2"/>
              </a:rPr>
              <a:t> di memori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jika memori tidak cukup pakai </a:t>
            </a:r>
            <a:r>
              <a:rPr lang="id-ID" sz="2400" dirty="0" err="1">
                <a:sym typeface="Wingdings" panose="05000000000000000000" pitchFamily="2" charset="2"/>
              </a:rPr>
              <a:t>disk</a:t>
            </a:r>
            <a:endParaRPr lang="en-ID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3C5D5-30AB-4529-8085-4B674E99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Resilient</a:t>
            </a:r>
            <a:r>
              <a:rPr lang="id-ID" dirty="0"/>
              <a:t> </a:t>
            </a:r>
            <a:r>
              <a:rPr lang="id-ID" dirty="0" err="1"/>
              <a:t>Distributed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(RDD) (3)</a:t>
            </a:r>
            <a:endParaRPr lang="en-ID" dirty="0"/>
          </a:p>
        </p:txBody>
      </p:sp>
      <p:pic>
        <p:nvPicPr>
          <p:cNvPr id="4098" name="Picture 2" descr="Hasil gambar untuk rdd flow">
            <a:extLst>
              <a:ext uri="{FF2B5EF4-FFF2-40B4-BE49-F238E27FC236}">
                <a16:creationId xmlns:a16="http://schemas.microsoft.com/office/drawing/2014/main" id="{CCDFB8BB-A0B1-4D1B-B2E2-EF2B131FC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771FD-11B5-4701-8341-C288127A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C920-E0BB-400B-A83C-919E5534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701299"/>
          </a:xfrm>
        </p:spPr>
        <p:txBody>
          <a:bodyPr>
            <a:normAutofit/>
          </a:bodyPr>
          <a:lstStyle/>
          <a:p>
            <a:r>
              <a:rPr lang="id-ID" sz="2400" dirty="0" err="1"/>
              <a:t>Immutable</a:t>
            </a:r>
            <a:r>
              <a:rPr lang="id-ID" sz="2400" dirty="0"/>
              <a:t> (permanen)</a:t>
            </a:r>
          </a:p>
          <a:p>
            <a:r>
              <a:rPr lang="id-ID" sz="2400" dirty="0"/>
              <a:t>Tiga metode membuat RDD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id-ID" sz="2400" dirty="0"/>
              <a:t>Paralelisasi koleksi yang ada</a:t>
            </a:r>
            <a:br>
              <a:rPr lang="id-ID" sz="2400" dirty="0"/>
            </a:br>
            <a:r>
              <a:rPr lang="id-ID" sz="2400" dirty="0"/>
              <a:t>data yang sudah ada di </a:t>
            </a:r>
            <a:r>
              <a:rPr lang="id-ID" sz="2400" dirty="0" err="1"/>
              <a:t>Spark</a:t>
            </a:r>
            <a:r>
              <a:rPr lang="id-ID" sz="2400" dirty="0"/>
              <a:t> beroperasi secara paralel</a:t>
            </a:r>
            <a:br>
              <a:rPr lang="id-ID" sz="2400" dirty="0"/>
            </a:br>
            <a:r>
              <a:rPr lang="id-ID" sz="2400" dirty="0"/>
              <a:t>Contoh: data </a:t>
            </a:r>
            <a:r>
              <a:rPr lang="id-ID" sz="2400" dirty="0" err="1"/>
              <a:t>array</a:t>
            </a:r>
            <a:r>
              <a:rPr lang="id-ID" sz="2400" dirty="0"/>
              <a:t>, RDD dibuat dengan panggil metode paralelisasinya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return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pointer</a:t>
            </a:r>
            <a:r>
              <a:rPr lang="id-ID" sz="2400" dirty="0">
                <a:sym typeface="Wingdings" panose="05000000000000000000" pitchFamily="2" charset="2"/>
              </a:rPr>
              <a:t> ke RDD </a:t>
            </a:r>
            <a:r>
              <a:rPr lang="id-ID" sz="2400" dirty="0" err="1">
                <a:sym typeface="Wingdings" panose="05000000000000000000" pitchFamily="2" charset="2"/>
              </a:rPr>
              <a:t>dataset</a:t>
            </a:r>
            <a:r>
              <a:rPr lang="id-ID" sz="2400" dirty="0">
                <a:sym typeface="Wingdings" panose="05000000000000000000" pitchFamily="2" charset="2"/>
              </a:rPr>
              <a:t> terdistribusi secara paralel di seluruh </a:t>
            </a:r>
            <a:r>
              <a:rPr lang="id-ID" sz="2400" dirty="0" err="1">
                <a:sym typeface="Wingdings" panose="05000000000000000000" pitchFamily="2" charset="2"/>
              </a:rPr>
              <a:t>cluster</a:t>
            </a:r>
            <a:endParaRPr lang="id-ID" sz="2400" dirty="0"/>
          </a:p>
          <a:p>
            <a:pPr marL="441325">
              <a:buFont typeface="Wingdings" panose="05000000000000000000" pitchFamily="2" charset="2"/>
              <a:buChar char="Ø"/>
            </a:pPr>
            <a:r>
              <a:rPr lang="id-ID" sz="2400" dirty="0"/>
              <a:t>Referensi ke sebuah </a:t>
            </a:r>
            <a:r>
              <a:rPr lang="id-ID" sz="2400" dirty="0" err="1"/>
              <a:t>dataset</a:t>
            </a:r>
            <a:r>
              <a:rPr lang="id-ID" sz="2400" dirty="0"/>
              <a:t> (HDFS, Cassandra, </a:t>
            </a:r>
            <a:r>
              <a:rPr lang="id-ID" sz="2400" dirty="0" err="1"/>
              <a:t>Hbase</a:t>
            </a:r>
            <a:r>
              <a:rPr lang="id-ID" sz="2400" dirty="0"/>
              <a:t>, </a:t>
            </a:r>
            <a:r>
              <a:rPr lang="id-ID" sz="2400" dirty="0" err="1"/>
              <a:t>Amazon</a:t>
            </a:r>
            <a:r>
              <a:rPr lang="id-ID" sz="2400" dirty="0"/>
              <a:t>, S3, </a:t>
            </a:r>
            <a:r>
              <a:rPr lang="id-ID" sz="2400" dirty="0" err="1"/>
              <a:t>dll</a:t>
            </a:r>
            <a:r>
              <a:rPr lang="id-ID" sz="2400" dirty="0"/>
              <a:t>)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id-ID" sz="2400" dirty="0"/>
              <a:t>Transformasi dari RDD yang ada</a:t>
            </a:r>
            <a:br>
              <a:rPr lang="id-ID" sz="2400" dirty="0"/>
            </a:br>
            <a:r>
              <a:rPr lang="id-ID" sz="2400" dirty="0"/>
              <a:t>Hasil metode pertama </a:t>
            </a:r>
            <a:r>
              <a:rPr lang="id-ID" sz="2400" dirty="0">
                <a:sym typeface="Wingdings" panose="05000000000000000000" pitchFamily="2" charset="2"/>
              </a:rPr>
              <a:t> filter  RDD baru</a:t>
            </a:r>
            <a:endParaRPr lang="id-ID" sz="2400" dirty="0"/>
          </a:p>
          <a:p>
            <a:r>
              <a:rPr lang="id-ID" sz="2400" dirty="0" err="1"/>
              <a:t>Support</a:t>
            </a:r>
            <a:r>
              <a:rPr lang="id-ID" sz="2400" dirty="0"/>
              <a:t> </a:t>
            </a:r>
            <a:r>
              <a:rPr lang="id-ID" sz="2400" dirty="0" err="1"/>
              <a:t>text</a:t>
            </a:r>
            <a:r>
              <a:rPr lang="id-ID" sz="2400" dirty="0"/>
              <a:t>, </a:t>
            </a:r>
            <a:r>
              <a:rPr lang="id-ID" sz="2400" dirty="0" err="1"/>
              <a:t>SequenceFile</a:t>
            </a:r>
            <a:r>
              <a:rPr lang="id-ID" sz="2400" dirty="0"/>
              <a:t>, </a:t>
            </a:r>
            <a:r>
              <a:rPr lang="id-ID" sz="2400" dirty="0" err="1"/>
              <a:t>Hadoop</a:t>
            </a:r>
            <a:r>
              <a:rPr lang="id-ID" sz="2400" dirty="0"/>
              <a:t> </a:t>
            </a:r>
            <a:r>
              <a:rPr lang="id-ID" sz="2400" dirty="0" err="1"/>
              <a:t>file</a:t>
            </a:r>
            <a:r>
              <a:rPr lang="id-ID" sz="2400" dirty="0"/>
              <a:t> format</a:t>
            </a:r>
            <a:endParaRPr lang="en-ID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FB71A4-089A-473B-841E-1052FACF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Resilient</a:t>
            </a:r>
            <a:r>
              <a:rPr lang="id-ID" dirty="0"/>
              <a:t> </a:t>
            </a:r>
            <a:r>
              <a:rPr lang="id-ID" dirty="0" err="1"/>
              <a:t>Distributed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(RDD) (4)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7984B-593A-4F56-808B-5A62EDBA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31BA1-48D4-4CE1-BF4E-0C22BCC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Memasang </a:t>
            </a:r>
            <a:r>
              <a:rPr lang="id-ID" dirty="0" err="1"/>
              <a:t>Spark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BC0C1-35A1-4CA4-9F51-74BC97A83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626B2-1F70-4CDA-979D-5C84C9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85887-4755-432B-9B68-4068D5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Download</a:t>
            </a:r>
            <a:r>
              <a:rPr lang="id-ID" dirty="0"/>
              <a:t> dan Pasang </a:t>
            </a:r>
            <a:r>
              <a:rPr lang="id-ID" dirty="0" err="1"/>
              <a:t>Spark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01D37-251E-44B4-A93C-4EF7EE2A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743126"/>
          </a:xfrm>
        </p:spPr>
        <p:txBody>
          <a:bodyPr>
            <a:normAutofit/>
          </a:bodyPr>
          <a:lstStyle/>
          <a:p>
            <a:r>
              <a:rPr lang="id-ID" sz="2400" dirty="0" err="1"/>
              <a:t>Spark</a:t>
            </a:r>
            <a:r>
              <a:rPr lang="id-ID" sz="2400" dirty="0"/>
              <a:t> berjalan di Windows dan UNIX-</a:t>
            </a:r>
            <a:r>
              <a:rPr lang="id-ID" sz="2400" dirty="0" err="1"/>
              <a:t>like</a:t>
            </a:r>
            <a:r>
              <a:rPr lang="id-ID" sz="2400" dirty="0"/>
              <a:t> </a:t>
            </a:r>
            <a:r>
              <a:rPr lang="id-ID" sz="2400" dirty="0" err="1"/>
              <a:t>system</a:t>
            </a:r>
            <a:r>
              <a:rPr lang="id-ID" sz="2400" dirty="0"/>
              <a:t> (Linux, </a:t>
            </a:r>
            <a:r>
              <a:rPr lang="id-ID" sz="2400" dirty="0" err="1"/>
              <a:t>MacOS</a:t>
            </a:r>
            <a:r>
              <a:rPr lang="id-ID" sz="2400" dirty="0"/>
              <a:t> X)</a:t>
            </a:r>
          </a:p>
          <a:p>
            <a:r>
              <a:rPr lang="id-ID" sz="2400" dirty="0" err="1"/>
              <a:t>Standalone</a:t>
            </a:r>
            <a:r>
              <a:rPr lang="id-ID" sz="2400" dirty="0"/>
              <a:t>, butuh Jawa</a:t>
            </a:r>
          </a:p>
          <a:p>
            <a:r>
              <a:rPr lang="id-ID" sz="2400" dirty="0" err="1"/>
              <a:t>Download</a:t>
            </a:r>
            <a:r>
              <a:rPr lang="id-ID" sz="2400" dirty="0"/>
              <a:t> </a:t>
            </a:r>
            <a:r>
              <a:rPr lang="id-ID" sz="2400" dirty="0" err="1"/>
              <a:t>pre-built</a:t>
            </a:r>
            <a:r>
              <a:rPr lang="id-ID" sz="2400" dirty="0"/>
              <a:t> untuk </a:t>
            </a:r>
            <a:r>
              <a:rPr lang="id-ID" sz="2400" dirty="0" err="1"/>
              <a:t>Hadoop</a:t>
            </a:r>
            <a:r>
              <a:rPr lang="id-ID" sz="2400" dirty="0"/>
              <a:t>: </a:t>
            </a:r>
            <a:r>
              <a:rPr lang="id-ID" sz="2400" dirty="0">
                <a:hlinkClick r:id="rId2"/>
              </a:rPr>
              <a:t>https://spark.apache.org/downloads.html</a:t>
            </a:r>
            <a:r>
              <a:rPr lang="id-ID" sz="2400" dirty="0"/>
              <a:t> </a:t>
            </a:r>
            <a:br>
              <a:rPr lang="id-ID" sz="2400" dirty="0"/>
            </a:br>
            <a:r>
              <a:rPr lang="id-ID" sz="2400" dirty="0" err="1"/>
              <a:t>Instal</a:t>
            </a:r>
            <a:r>
              <a:rPr lang="id-ID" sz="2400" dirty="0"/>
              <a:t> dan pasang di tiap </a:t>
            </a:r>
            <a:r>
              <a:rPr lang="id-ID" sz="2400" dirty="0" err="1"/>
              <a:t>node</a:t>
            </a:r>
            <a:r>
              <a:rPr lang="id-ID" sz="2400" dirty="0"/>
              <a:t> pada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/>
              <a:t>Start </a:t>
            </a:r>
            <a:r>
              <a:rPr lang="id-ID" sz="2400" dirty="0" err="1"/>
              <a:t>cluster</a:t>
            </a:r>
            <a:r>
              <a:rPr lang="id-ID" sz="2400" dirty="0"/>
              <a:t> manual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execute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./sbin/start-master.sh</a:t>
            </a:r>
            <a:endParaRPr lang="id-ID" sz="24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id-ID" sz="2400" dirty="0"/>
              <a:t>Master </a:t>
            </a:r>
            <a:r>
              <a:rPr lang="id-ID" sz="2400" dirty="0" err="1"/>
              <a:t>print</a:t>
            </a:r>
            <a:r>
              <a:rPr lang="id-ID" sz="2400" dirty="0"/>
              <a:t> </a:t>
            </a:r>
            <a:r>
              <a:rPr lang="id-ID" sz="2400" dirty="0" err="1"/>
              <a:t>out</a:t>
            </a:r>
            <a:r>
              <a:rPr lang="id-ID" sz="2400" dirty="0"/>
              <a:t> </a:t>
            </a:r>
            <a:r>
              <a:rPr lang="id-ID" sz="1800" dirty="0">
                <a:latin typeface="Lucida Console" panose="020B0609040504020204" pitchFamily="49" charset="0"/>
              </a:rPr>
              <a:t>spark://HOST:PORT URL 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connect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worker</a:t>
            </a:r>
            <a:br>
              <a:rPr lang="id-ID" sz="2400" dirty="0">
                <a:latin typeface="+mj-lt"/>
                <a:sym typeface="Wingdings" panose="05000000000000000000" pitchFamily="2" charset="2"/>
              </a:rPr>
            </a:br>
            <a:r>
              <a:rPr lang="id-ID" sz="2400" dirty="0" err="1">
                <a:latin typeface="+mj-lt"/>
                <a:sym typeface="Wingdings" panose="05000000000000000000" pitchFamily="2" charset="2"/>
              </a:rPr>
              <a:t>default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master web UI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  <a:hlinkClick r:id="rId3"/>
              </a:rPr>
              <a:t>http://localhost:8080</a:t>
            </a:r>
            <a:endParaRPr lang="id-ID" sz="2400" dirty="0">
              <a:latin typeface="+mj-lt"/>
              <a:sym typeface="Wingdings" panose="05000000000000000000" pitchFamily="2" charset="2"/>
            </a:endParaRPr>
          </a:p>
          <a:p>
            <a:endParaRPr lang="id-ID" sz="240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*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Informasi Lanjut</a:t>
            </a:r>
            <a:b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</a:b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  <a:hlinkClick r:id="rId4"/>
              </a:rPr>
              <a:t>http://spark.apache.org/latest/spark-standalone.html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3FA05-F6B3-4B3E-82DF-84B209C5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D45C-0FE5-4943-B9C0-C7ADF539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Job</a:t>
            </a:r>
            <a:r>
              <a:rPr lang="id-ID" dirty="0"/>
              <a:t> dan </a:t>
            </a:r>
            <a:r>
              <a:rPr lang="id-ID" dirty="0" err="1"/>
              <a:t>Shell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133E-90D3-4434-89E8-3976C39A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Job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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Python</a:t>
            </a:r>
            <a:r>
              <a:rPr lang="id-ID" sz="2400" dirty="0">
                <a:sym typeface="Wingdings" panose="05000000000000000000" pitchFamily="2" charset="2"/>
              </a:rPr>
              <a:t>, Java</a:t>
            </a:r>
          </a:p>
          <a:p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shell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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 dan </a:t>
            </a:r>
            <a:r>
              <a:rPr lang="id-ID" sz="2400" dirty="0" err="1">
                <a:sym typeface="Wingdings" panose="05000000000000000000" pitchFamily="2" charset="2"/>
              </a:rPr>
              <a:t>Python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>
                <a:sym typeface="Wingdings" panose="05000000000000000000" pitchFamily="2" charset="2"/>
              </a:rPr>
              <a:t>API tersedia untuk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Python</a:t>
            </a:r>
            <a:r>
              <a:rPr lang="id-ID" sz="2400" dirty="0">
                <a:sym typeface="Wingdings" panose="05000000000000000000" pitchFamily="2" charset="2"/>
              </a:rPr>
              <a:t>, Java</a:t>
            </a:r>
          </a:p>
          <a:p>
            <a:r>
              <a:rPr lang="id-ID" sz="2400" dirty="0"/>
              <a:t>Sesuaikan dengan versi </a:t>
            </a:r>
            <a:r>
              <a:rPr lang="id-ID" sz="2400" dirty="0" err="1"/>
              <a:t>Spark</a:t>
            </a:r>
            <a:endParaRPr lang="id-ID" sz="2400" dirty="0"/>
          </a:p>
          <a:p>
            <a:r>
              <a:rPr lang="id-ID" sz="2400" dirty="0" err="1"/>
              <a:t>Spark</a:t>
            </a:r>
            <a:r>
              <a:rPr lang="id-ID" sz="2400" dirty="0"/>
              <a:t> </a:t>
            </a:r>
            <a:r>
              <a:rPr lang="id-ID" sz="2400" dirty="0" err="1"/>
              <a:t>native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 (umumnya)</a:t>
            </a:r>
          </a:p>
          <a:p>
            <a:r>
              <a:rPr lang="id-ID" sz="2400" dirty="0">
                <a:sym typeface="Wingdings" panose="05000000000000000000" pitchFamily="2" charset="2"/>
              </a:rPr>
              <a:t>Jawa 8 Lambda </a:t>
            </a:r>
            <a:r>
              <a:rPr lang="id-ID" sz="2400" dirty="0" err="1">
                <a:sym typeface="Wingdings" panose="05000000000000000000" pitchFamily="2" charset="2"/>
              </a:rPr>
              <a:t>support</a:t>
            </a:r>
            <a:r>
              <a:rPr lang="id-ID" sz="2400" dirty="0">
                <a:sym typeface="Wingdings" panose="05000000000000000000" pitchFamily="2" charset="2"/>
              </a:rPr>
              <a:t> gap Java dan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CEF8-9AE3-4327-8DAE-60E16A44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AFF7-C326-4647-9585-8ED8CFA8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Scala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62FC-A339-4318-9356-253BE8C9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Semua </a:t>
            </a:r>
            <a:r>
              <a:rPr lang="id-ID" sz="2400" dirty="0" err="1"/>
              <a:t>object</a:t>
            </a:r>
            <a:r>
              <a:rPr lang="id-ID" sz="2400" dirty="0"/>
              <a:t> (termasuk </a:t>
            </a:r>
            <a:r>
              <a:rPr lang="id-ID" sz="2400" dirty="0" err="1"/>
              <a:t>primitive</a:t>
            </a:r>
            <a:r>
              <a:rPr lang="id-ID" sz="2400" dirty="0"/>
              <a:t> di Jawa, seperti int, </a:t>
            </a:r>
            <a:r>
              <a:rPr lang="id-ID" sz="2400" dirty="0" err="1"/>
              <a:t>boolean</a:t>
            </a:r>
            <a:r>
              <a:rPr lang="id-ID" sz="2400" dirty="0"/>
              <a:t> dan </a:t>
            </a:r>
            <a:r>
              <a:rPr lang="id-ID" sz="2400" dirty="0" err="1"/>
              <a:t>function</a:t>
            </a:r>
            <a:r>
              <a:rPr lang="id-ID" sz="2400" dirty="0"/>
              <a:t>)</a:t>
            </a:r>
          </a:p>
          <a:p>
            <a:r>
              <a:rPr lang="id-ID" sz="2400" dirty="0"/>
              <a:t>Angka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Contoh: 1+2 * 3 / 4 (1)+(((2)*(3))/(4))</a:t>
            </a:r>
          </a:p>
          <a:p>
            <a:r>
              <a:rPr lang="id-ID" sz="2400" dirty="0" err="1">
                <a:sym typeface="Wingdings" panose="05000000000000000000" pitchFamily="2" charset="2"/>
              </a:rPr>
              <a:t>Function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object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 err="1">
                <a:sym typeface="Wingdings" panose="05000000000000000000" pitchFamily="2" charset="2"/>
              </a:rPr>
              <a:t>pass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function</a:t>
            </a:r>
            <a:r>
              <a:rPr lang="id-ID" sz="2400" dirty="0">
                <a:sym typeface="Wingdings" panose="05000000000000000000" pitchFamily="2" charset="2"/>
              </a:rPr>
              <a:t> sebagai argumen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simpan ke variabel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 err="1">
                <a:sym typeface="Wingdings" panose="05000000000000000000" pitchFamily="2" charset="2"/>
              </a:rPr>
              <a:t>return</a:t>
            </a:r>
            <a:r>
              <a:rPr lang="id-ID" sz="2400" dirty="0">
                <a:sym typeface="Wingdings" panose="05000000000000000000" pitchFamily="2" charset="2"/>
              </a:rPr>
              <a:t> dari </a:t>
            </a:r>
            <a:r>
              <a:rPr lang="id-ID" sz="2400" dirty="0" err="1">
                <a:sym typeface="Wingdings" panose="05000000000000000000" pitchFamily="2" charset="2"/>
              </a:rPr>
              <a:t>function</a:t>
            </a:r>
            <a:r>
              <a:rPr lang="id-ID" sz="2400" dirty="0">
                <a:sym typeface="Wingdings" panose="05000000000000000000" pitchFamily="2" charset="2"/>
              </a:rPr>
              <a:t> lain</a:t>
            </a:r>
          </a:p>
          <a:p>
            <a:r>
              <a:rPr lang="id-ID" sz="2400" dirty="0" err="1">
                <a:sym typeface="Wingdings" panose="05000000000000000000" pitchFamily="2" charset="2"/>
              </a:rPr>
              <a:t>Function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declaration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def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functionName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(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list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of parameter):[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return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type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]</a:t>
            </a: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7E72-C834-44E1-8E92-B75456E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ACAA-E4F7-466C-AC2D-2E03023C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Scala</a:t>
            </a:r>
            <a:r>
              <a:rPr lang="id-ID" dirty="0"/>
              <a:t> –Fungsi </a:t>
            </a:r>
            <a:r>
              <a:rPr lang="id-ID" dirty="0" err="1"/>
              <a:t>Anonymous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D8DA-1613-4B43-85E9-8124B8F8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Sangat umum di </a:t>
            </a:r>
            <a:r>
              <a:rPr lang="id-ID" sz="2400" dirty="0" err="1"/>
              <a:t>Spark</a:t>
            </a:r>
            <a:endParaRPr lang="id-ID" sz="2400" dirty="0"/>
          </a:p>
          <a:p>
            <a:r>
              <a:rPr lang="id-ID" sz="2400" dirty="0"/>
              <a:t>Fungsi tanpa nama yang dipanggil sekali saja</a:t>
            </a:r>
          </a:p>
          <a:p>
            <a:r>
              <a:rPr lang="id-ID" sz="2400" dirty="0"/>
              <a:t>Digunakan untuk </a:t>
            </a:r>
            <a:r>
              <a:rPr lang="id-ID" sz="2400" dirty="0" err="1"/>
              <a:t>passing</a:t>
            </a:r>
            <a:r>
              <a:rPr lang="id-ID" sz="2400" dirty="0"/>
              <a:t> ke fungsi lain</a:t>
            </a:r>
          </a:p>
          <a:p>
            <a:r>
              <a:rPr lang="id-ID" sz="2400" dirty="0"/>
              <a:t>Cukup argumen, panah kanan, dan </a:t>
            </a:r>
            <a:r>
              <a:rPr lang="id-ID" sz="2400" dirty="0" err="1"/>
              <a:t>body</a:t>
            </a:r>
            <a:r>
              <a:rPr lang="id-ID" sz="2400" dirty="0"/>
              <a:t> fungsinya setelah panah</a:t>
            </a: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3A902-4FD9-4EFD-8534-8770ADD0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58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6323-457F-48EF-97B1-389EA487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Scala</a:t>
            </a:r>
            <a:r>
              <a:rPr lang="id-ID" dirty="0"/>
              <a:t> dan </a:t>
            </a: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Shell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2BED-C370-41C3-8F05-D9369B98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654003"/>
          </a:xfrm>
        </p:spPr>
        <p:txBody>
          <a:bodyPr>
            <a:normAutofit/>
          </a:bodyPr>
          <a:lstStyle/>
          <a:p>
            <a:r>
              <a:rPr lang="id-ID" sz="2400" dirty="0"/>
              <a:t>Mudah mempelajari </a:t>
            </a:r>
            <a:r>
              <a:rPr lang="id-ID" sz="2400" dirty="0" err="1"/>
              <a:t>Spark</a:t>
            </a:r>
            <a:r>
              <a:rPr lang="id-ID" sz="2400" dirty="0"/>
              <a:t> API</a:t>
            </a:r>
          </a:p>
          <a:p>
            <a:r>
              <a:rPr lang="id-ID" sz="2400" dirty="0" err="1"/>
              <a:t>Tool</a:t>
            </a:r>
            <a:r>
              <a:rPr lang="id-ID" sz="2400" dirty="0"/>
              <a:t> </a:t>
            </a:r>
            <a:r>
              <a:rPr lang="id-ID" sz="2400" dirty="0" err="1"/>
              <a:t>powerful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analisis data interaktif</a:t>
            </a:r>
          </a:p>
          <a:p>
            <a:r>
              <a:rPr lang="id-ID" sz="2400" dirty="0" err="1"/>
              <a:t>Scala</a:t>
            </a:r>
            <a:r>
              <a:rPr lang="id-ID" sz="2400" dirty="0"/>
              <a:t> </a:t>
            </a:r>
            <a:r>
              <a:rPr lang="id-ID" sz="2400" dirty="0" err="1"/>
              <a:t>shell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Java VM  menggunakan </a:t>
            </a:r>
            <a:r>
              <a:rPr lang="id-ID" sz="2400" dirty="0" err="1">
                <a:sym typeface="Wingdings" panose="05000000000000000000" pitchFamily="2" charset="2"/>
              </a:rPr>
              <a:t>library</a:t>
            </a:r>
            <a:r>
              <a:rPr lang="id-ID" sz="2400" dirty="0">
                <a:sym typeface="Wingdings" panose="05000000000000000000" pitchFamily="2" charset="2"/>
              </a:rPr>
              <a:t> Java yang ada</a:t>
            </a:r>
          </a:p>
          <a:p>
            <a:r>
              <a:rPr lang="id-ID" sz="2400" dirty="0" err="1">
                <a:sym typeface="Wingdings" panose="05000000000000000000" pitchFamily="2" charset="2"/>
              </a:rPr>
              <a:t>Scala</a:t>
            </a:r>
            <a:endParaRPr lang="id-ID" sz="2400" dirty="0">
              <a:sym typeface="Wingdings" panose="05000000000000000000" pitchFamily="2" charset="2"/>
            </a:endParaRPr>
          </a:p>
          <a:p>
            <a:pPr marL="441325">
              <a:buFont typeface="Wingdings" panose="05000000000000000000" pitchFamily="2" charset="2"/>
              <a:buChar char="Ø"/>
            </a:pPr>
            <a:r>
              <a:rPr lang="id-ID" sz="2400" dirty="0">
                <a:sym typeface="Wingdings" panose="05000000000000000000" pitchFamily="2" charset="2"/>
              </a:rPr>
              <a:t>Run </a:t>
            </a:r>
            <a:r>
              <a:rPr lang="id-ID" sz="2400" dirty="0" err="1">
                <a:sym typeface="Wingdings" panose="05000000000000000000" pitchFamily="2" charset="2"/>
              </a:rPr>
              <a:t>Scala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shell</a:t>
            </a:r>
            <a:r>
              <a:rPr lang="id-ID" sz="2400" dirty="0">
                <a:sym typeface="Wingdings" panose="05000000000000000000" pitchFamily="2" charset="2"/>
              </a:rPr>
              <a:t> -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./bin/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spark-shell</a:t>
            </a:r>
            <a:endParaRPr lang="id-ID" sz="24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441325">
              <a:buFont typeface="Wingdings" panose="05000000000000000000" pitchFamily="2" charset="2"/>
              <a:buChar char="Ø"/>
            </a:pPr>
            <a:r>
              <a:rPr lang="id-ID" sz="2400" dirty="0" err="1">
                <a:sym typeface="Wingdings" panose="05000000000000000000" pitchFamily="2" charset="2"/>
              </a:rPr>
              <a:t>Read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text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file</a:t>
            </a:r>
            <a:r>
              <a:rPr lang="id-ID" sz="2400" dirty="0">
                <a:sym typeface="Wingdings" panose="05000000000000000000" pitchFamily="2" charset="2"/>
              </a:rPr>
              <a:t>/</a:t>
            </a:r>
            <a:r>
              <a:rPr lang="id-ID" sz="2400" dirty="0" err="1">
                <a:sym typeface="Wingdings" panose="05000000000000000000" pitchFamily="2" charset="2"/>
              </a:rPr>
              <a:t>Create</a:t>
            </a:r>
            <a:r>
              <a:rPr lang="id-ID" sz="2400" dirty="0">
                <a:sym typeface="Wingdings" panose="05000000000000000000" pitchFamily="2" charset="2"/>
              </a:rPr>
              <a:t> RDD dari </a:t>
            </a:r>
            <a:r>
              <a:rPr lang="id-ID" sz="2400" dirty="0" err="1">
                <a:sym typeface="Wingdings" panose="05000000000000000000" pitchFamily="2" charset="2"/>
              </a:rPr>
              <a:t>dataset</a:t>
            </a:r>
            <a:r>
              <a:rPr lang="id-ID" sz="2400" dirty="0">
                <a:sym typeface="Wingdings" panose="05000000000000000000" pitchFamily="2" charset="2"/>
              </a:rPr>
              <a:t> eksternal – 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scala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&gt;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val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textFile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sc.textFile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(“README.md”)</a:t>
            </a:r>
            <a:endParaRPr lang="id-ID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441325">
              <a:buFont typeface="Wingdings" panose="05000000000000000000" pitchFamily="2" charset="2"/>
              <a:buChar char="Ø"/>
            </a:pPr>
            <a:r>
              <a:rPr lang="id-ID" sz="2400" dirty="0">
                <a:latin typeface="+mj-lt"/>
                <a:sym typeface="Wingdings" panose="05000000000000000000" pitchFamily="2" charset="2"/>
              </a:rPr>
              <a:t>Paralelisasi data (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create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RDD) –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sc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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SparkContext</a:t>
            </a:r>
            <a:br>
              <a:rPr lang="id-ID" sz="2400" dirty="0">
                <a:latin typeface="+mj-lt"/>
                <a:sym typeface="Wingdings" panose="05000000000000000000" pitchFamily="2" charset="2"/>
              </a:rPr>
            </a:b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val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distData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sc.parallelize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(data)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id-ID" sz="2400" dirty="0" err="1">
                <a:latin typeface="+mj-lt"/>
                <a:sym typeface="Wingdings" panose="05000000000000000000" pitchFamily="2" charset="2"/>
              </a:rPr>
              <a:t>Additional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transformation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dan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action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–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distData.filter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5BA7-EB86-4A01-AD60-22FC9B0F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0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35F5F-1FCA-49B2-AAD8-575FCB165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310" y="1513490"/>
                <a:ext cx="8828690" cy="5344509"/>
              </a:xfrm>
            </p:spPr>
            <p:txBody>
              <a:bodyPr>
                <a:normAutofit/>
              </a:bodyPr>
              <a:lstStyle/>
              <a:p>
                <a:pPr marL="441325">
                  <a:buFont typeface="Wingdings" panose="05000000000000000000" pitchFamily="2" charset="2"/>
                  <a:buChar char="Ø"/>
                </a:pPr>
                <a:r>
                  <a:rPr lang="id-ID" sz="2400" dirty="0" err="1">
                    <a:sym typeface="Wingdings" panose="05000000000000000000" pitchFamily="2" charset="2"/>
                  </a:rPr>
                  <a:t>Loading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file</a:t>
                </a:r>
                <a:r>
                  <a:rPr lang="id-ID" sz="2400" dirty="0">
                    <a:sym typeface="Wingdings" panose="05000000000000000000" pitchFamily="2" charset="2"/>
                  </a:rPr>
                  <a:t> (HDFS) – </a:t>
                </a:r>
                <a:br>
                  <a:rPr lang="id-ID" sz="3600" dirty="0"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val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lines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sc.textFile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(“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hdfs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://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data.text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”)</a:t>
                </a:r>
              </a:p>
              <a:p>
                <a:pPr marL="441325">
                  <a:buFont typeface="Wingdings" panose="05000000000000000000" pitchFamily="2" charset="2"/>
                  <a:buChar char="Ø"/>
                </a:pP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Applying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transformation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– contoh map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length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tiap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line</a:t>
                </a:r>
                <a:br>
                  <a:rPr lang="id-ID" sz="2400" dirty="0">
                    <a:latin typeface="+mj-lt"/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val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lineLengths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lines.map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(s =&gt;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s.length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)</a:t>
                </a:r>
              </a:p>
              <a:p>
                <a:pPr marL="441325">
                  <a:buFont typeface="Wingdings" panose="05000000000000000000" pitchFamily="2" charset="2"/>
                  <a:buChar char="Ø"/>
                </a:pP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Invoke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/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call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action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– contoh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reduce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total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length</a:t>
                </a:r>
                <a:br>
                  <a:rPr lang="id-ID" sz="2400" dirty="0">
                    <a:latin typeface="+mj-lt"/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val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totalLengths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lineLengths.reduce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((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) =&gt; a + b)</a:t>
                </a:r>
                <a:b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</a:b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return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total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length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ke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caller</a:t>
                </a:r>
                <a:endParaRPr lang="id-ID" sz="2400" dirty="0">
                  <a:latin typeface="+mj-lt"/>
                  <a:sym typeface="Wingdings" panose="05000000000000000000" pitchFamily="2" charset="2"/>
                </a:endParaRPr>
              </a:p>
              <a:p>
                <a:pPr marL="441325">
                  <a:buFont typeface="Wingdings" panose="05000000000000000000" pitchFamily="2" charset="2"/>
                  <a:buChar char="Ø"/>
                </a:pP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MapReduce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– </a:t>
                </a:r>
                <a:br>
                  <a:rPr lang="id-ID" sz="2400" dirty="0">
                    <a:latin typeface="+mj-lt"/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val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wordCounts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textFile.flatMap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(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line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=&gt; 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line.split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(“ “))</a:t>
                </a:r>
                <a:b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</a:b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.map(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word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 =&gt; (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word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, 1))</a:t>
                </a:r>
                <a:b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</a:b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.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reduceByKey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((</a:t>
                </a: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) =&gt; a + b)</a:t>
                </a:r>
                <a:b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</a:br>
                <a:r>
                  <a:rPr lang="id-ID" sz="1800" dirty="0" err="1">
                    <a:latin typeface="Lucida Console" panose="020B0609040504020204" pitchFamily="49" charset="0"/>
                    <a:sym typeface="Wingdings" panose="05000000000000000000" pitchFamily="2" charset="2"/>
                  </a:rPr>
                  <a:t>wordCounts.collect</a:t>
                </a:r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()</a:t>
                </a:r>
                <a:b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</a:b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Word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count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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split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file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by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words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 map tiap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word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ke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key-value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pair 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word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=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key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,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value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= 1 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reduce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key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</m:oMath>
                </a14:m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sum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value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tiap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key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= jumlah tiap kata 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collect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() </a:t>
                </a:r>
                <a:r>
                  <a:rPr lang="id-ID" sz="2400" dirty="0" err="1">
                    <a:latin typeface="+mj-lt"/>
                    <a:sym typeface="Wingdings" panose="05000000000000000000" pitchFamily="2" charset="2"/>
                  </a:rPr>
                  <a:t>return</a:t>
                </a:r>
                <a:r>
                  <a:rPr lang="id-ID" sz="2400" dirty="0">
                    <a:latin typeface="+mj-lt"/>
                    <a:sym typeface="Wingdings" panose="05000000000000000000" pitchFamily="2" charset="2"/>
                  </a:rPr>
                  <a:t> jumlah kata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35F5F-1FCA-49B2-AAD8-575FCB165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310" y="1513490"/>
                <a:ext cx="8828690" cy="5344509"/>
              </a:xfrm>
              <a:blipFill>
                <a:blip r:embed="rId2"/>
                <a:stretch>
                  <a:fillRect t="-1596" r="-3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A85402D-8B06-4A58-8863-28352DE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Scala</a:t>
            </a:r>
            <a:r>
              <a:rPr lang="id-ID" dirty="0"/>
              <a:t> dan </a:t>
            </a: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Shell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270B6-48CE-4A54-BD67-EAD116CD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0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EC4A-E2F6-4FDA-A1D1-D949F855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err="1">
                <a:sym typeface="Wingdings" panose="05000000000000000000" pitchFamily="2" charset="2"/>
              </a:rPr>
              <a:t>Python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Run </a:t>
            </a:r>
            <a:r>
              <a:rPr lang="id-ID" sz="2400" dirty="0" err="1">
                <a:sym typeface="Wingdings" panose="05000000000000000000" pitchFamily="2" charset="2"/>
              </a:rPr>
              <a:t>Python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shell</a:t>
            </a:r>
            <a:r>
              <a:rPr lang="id-ID" sz="2400" dirty="0">
                <a:sym typeface="Wingdings" panose="05000000000000000000" pitchFamily="2" charset="2"/>
              </a:rPr>
              <a:t> -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./bin/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pyspark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 err="1">
                <a:sym typeface="Wingdings" panose="05000000000000000000" pitchFamily="2" charset="2"/>
              </a:rPr>
              <a:t>Read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text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file</a:t>
            </a:r>
            <a:r>
              <a:rPr lang="id-ID" sz="2400" dirty="0">
                <a:sym typeface="Wingdings" panose="05000000000000000000" pitchFamily="2" charset="2"/>
              </a:rPr>
              <a:t> - 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&gt;&gt;&gt;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textFile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sc.textFile</a:t>
            </a:r>
            <a:r>
              <a:rPr lang="id-ID" sz="1800" dirty="0">
                <a:latin typeface="Lucida Console" panose="020B0609040504020204" pitchFamily="49" charset="0"/>
                <a:sym typeface="Wingdings" panose="05000000000000000000" pitchFamily="2" charset="2"/>
              </a:rPr>
              <a:t>(“README.md”)</a:t>
            </a:r>
            <a:endParaRPr lang="en-ID" sz="2400" dirty="0">
              <a:latin typeface="Lucida Console" panose="020B0609040504020204" pitchFamily="49" charset="0"/>
            </a:endParaRPr>
          </a:p>
          <a:p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82440C-CD31-4565-871E-DABA29BD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Scala</a:t>
            </a:r>
            <a:r>
              <a:rPr lang="id-ID" dirty="0"/>
              <a:t> dan </a:t>
            </a: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Shell</a:t>
            </a:r>
            <a:r>
              <a:rPr lang="id-ID" dirty="0"/>
              <a:t> (3)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18EEC-6A8C-4EE1-8483-14C6085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8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A311-CF97-4D82-92EA-3403BE0E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Panduan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E664-0D0D-4904-90A4-204A2A06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Enroll</a:t>
            </a:r>
            <a:r>
              <a:rPr lang="id-ID" dirty="0"/>
              <a:t> ke kelas </a:t>
            </a:r>
            <a:r>
              <a:rPr lang="id-ID" dirty="0" err="1"/>
              <a:t>Spark</a:t>
            </a:r>
            <a:r>
              <a:rPr lang="id-ID" dirty="0"/>
              <a:t> Fundamental 1 di cognitiveclass.ai</a:t>
            </a:r>
          </a:p>
          <a:p>
            <a:r>
              <a:rPr lang="id-ID" dirty="0"/>
              <a:t>Selesaikan kelas sebelum sesi 27 dan dapatkan sertifikat kelas dan </a:t>
            </a:r>
            <a:r>
              <a:rPr lang="id-ID" dirty="0" err="1"/>
              <a:t>badge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7BF7C-FC91-4789-BD1C-F39B446B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4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FCB4-A000-4330-8442-41241D5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Aktivitas Kelas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5AA4-F900-4765-A938-348DAC14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Mengunduh dan memasang </a:t>
            </a:r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standalone</a:t>
            </a:r>
            <a:endParaRPr lang="id-ID" dirty="0"/>
          </a:p>
          <a:p>
            <a:r>
              <a:rPr lang="id-ID" dirty="0"/>
              <a:t>Memasang </a:t>
            </a:r>
            <a:r>
              <a:rPr lang="id-ID" dirty="0" err="1"/>
              <a:t>Spark</a:t>
            </a:r>
            <a:r>
              <a:rPr lang="id-ID" dirty="0"/>
              <a:t> pada </a:t>
            </a:r>
            <a:r>
              <a:rPr lang="id-ID" dirty="0" err="1"/>
              <a:t>cluster</a:t>
            </a:r>
            <a:endParaRPr lang="id-ID" dirty="0"/>
          </a:p>
          <a:p>
            <a:r>
              <a:rPr lang="id-ID" dirty="0"/>
              <a:t>Menjalankan </a:t>
            </a:r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Scala</a:t>
            </a:r>
            <a:r>
              <a:rPr lang="id-ID" dirty="0"/>
              <a:t> dan </a:t>
            </a: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shell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29944-40EE-41CE-9EF2-19F200C7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0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73AFD-309B-4991-92A4-5E13CB49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Direct</a:t>
            </a:r>
            <a:r>
              <a:rPr lang="id-ID" dirty="0"/>
              <a:t> </a:t>
            </a:r>
            <a:r>
              <a:rPr lang="id-ID" dirty="0" err="1"/>
              <a:t>Acyclic</a:t>
            </a:r>
            <a:r>
              <a:rPr lang="id-ID" dirty="0"/>
              <a:t> </a:t>
            </a:r>
            <a:r>
              <a:rPr lang="id-ID" dirty="0" err="1"/>
              <a:t>Graph</a:t>
            </a:r>
            <a:r>
              <a:rPr lang="id-ID" dirty="0"/>
              <a:t> (DAG)</a:t>
            </a:r>
            <a:endParaRPr lang="en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B0E11-F529-40F4-BE31-5E119366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400" dirty="0" err="1"/>
              <a:t>Graph</a:t>
            </a:r>
            <a:r>
              <a:rPr lang="id-ID" sz="2400" dirty="0"/>
              <a:t> </a:t>
            </a:r>
            <a:r>
              <a:rPr lang="id-ID" sz="2400" dirty="0" err="1"/>
              <a:t>business</a:t>
            </a:r>
            <a:r>
              <a:rPr lang="id-ID" sz="2400" dirty="0"/>
              <a:t> </a:t>
            </a:r>
            <a:r>
              <a:rPr lang="id-ID" sz="2400" dirty="0" err="1"/>
              <a:t>logic</a:t>
            </a:r>
            <a:r>
              <a:rPr lang="id-ID" sz="2400" dirty="0"/>
              <a:t> – bagian transformasi</a:t>
            </a:r>
          </a:p>
          <a:p>
            <a:r>
              <a:rPr lang="id-ID" sz="2400" dirty="0"/>
              <a:t>Untuk melihat DAG sebuah RDD setelah beberapa transformasi </a:t>
            </a:r>
            <a:r>
              <a:rPr lang="id-ID" sz="2400" dirty="0">
                <a:sym typeface="Wingdings" panose="05000000000000000000" pitchFamily="2" charset="2"/>
              </a:rPr>
              <a:t> debug </a:t>
            </a:r>
            <a:r>
              <a:rPr lang="id-ID" sz="2400" dirty="0" err="1">
                <a:sym typeface="Wingdings" panose="05000000000000000000" pitchFamily="2" charset="2"/>
              </a:rPr>
              <a:t>String</a:t>
            </a:r>
            <a:r>
              <a:rPr lang="id-ID" sz="2400" dirty="0">
                <a:sym typeface="Wingdings" panose="05000000000000000000" pitchFamily="2" charset="2"/>
              </a:rPr>
              <a:t> – </a:t>
            </a:r>
            <a:r>
              <a:rPr lang="id-ID" sz="18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linesLength.toDebugString</a:t>
            </a:r>
            <a:endParaRPr lang="id-ID" sz="18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id-ID" sz="2400" dirty="0">
                <a:latin typeface="+mj-lt"/>
                <a:sym typeface="Wingdings" panose="05000000000000000000" pitchFamily="2" charset="2"/>
              </a:rPr>
              <a:t>Contoh DAG (baca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bottom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up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)</a:t>
            </a:r>
          </a:p>
          <a:p>
            <a:endParaRPr lang="id-ID" sz="2400" dirty="0">
              <a:latin typeface="+mj-lt"/>
              <a:sym typeface="Wingdings" panose="05000000000000000000" pitchFamily="2" charset="2"/>
            </a:endParaRPr>
          </a:p>
          <a:p>
            <a:endParaRPr lang="id-ID" sz="2400" dirty="0">
              <a:latin typeface="+mj-lt"/>
              <a:sym typeface="Wingdings" panose="05000000000000000000" pitchFamily="2" charset="2"/>
            </a:endParaRPr>
          </a:p>
          <a:p>
            <a:endParaRPr lang="id-ID" sz="2400" dirty="0">
              <a:latin typeface="+mj-lt"/>
              <a:sym typeface="Wingdings" panose="05000000000000000000" pitchFamily="2" charset="2"/>
            </a:endParaRPr>
          </a:p>
          <a:p>
            <a:endParaRPr lang="id-ID" sz="2400" dirty="0">
              <a:latin typeface="+mj-lt"/>
              <a:sym typeface="Wingdings" panose="05000000000000000000" pitchFamily="2" charset="2"/>
            </a:endParaRPr>
          </a:p>
          <a:p>
            <a:r>
              <a:rPr lang="id-ID" sz="2400" dirty="0" err="1">
                <a:latin typeface="+mj-lt"/>
                <a:sym typeface="Wingdings" panose="05000000000000000000" pitchFamily="2" charset="2"/>
              </a:rPr>
              <a:t>Fault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tolerance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– jika 1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nodee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offline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saat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online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ambil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copy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dari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terdekat dan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rebuild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graph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terakhir sebelum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offline</a:t>
            </a:r>
            <a:br>
              <a:rPr lang="id-ID" sz="2400" dirty="0">
                <a:latin typeface="+mj-lt"/>
                <a:sym typeface="Wingdings" panose="05000000000000000000" pitchFamily="2" charset="2"/>
              </a:rPr>
            </a:br>
            <a:endParaRPr lang="en-ID"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D83D9-82CE-4A68-BCB6-375F4468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1" y="3429000"/>
            <a:ext cx="8592749" cy="16766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AEA0-45BD-42BE-922E-AFA9628C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73A7-66B3-4B45-BFA2-970E7253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Action</a:t>
            </a:r>
            <a:r>
              <a:rPr lang="id-ID" dirty="0"/>
              <a:t> pada DAG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1505-0B1F-493A-B830-AED4231A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Data dipartisi ke </a:t>
            </a:r>
            <a:r>
              <a:rPr lang="id-ID" sz="2400" dirty="0" err="1"/>
              <a:t>blocks</a:t>
            </a:r>
            <a:r>
              <a:rPr lang="id-ID" sz="2400" dirty="0"/>
              <a:t> di seluruh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 err="1"/>
              <a:t>Driver</a:t>
            </a:r>
            <a:r>
              <a:rPr lang="id-ID" sz="2400" dirty="0"/>
              <a:t> kirim </a:t>
            </a:r>
            <a:r>
              <a:rPr lang="id-ID" sz="2400" dirty="0" err="1"/>
              <a:t>code</a:t>
            </a:r>
            <a:r>
              <a:rPr lang="id-ID" sz="2400" dirty="0"/>
              <a:t> ke setiap </a:t>
            </a:r>
            <a:r>
              <a:rPr lang="id-ID" sz="2400" dirty="0" err="1"/>
              <a:t>block</a:t>
            </a:r>
            <a:r>
              <a:rPr lang="id-ID" sz="2400" dirty="0"/>
              <a:t> (Code berisi </a:t>
            </a:r>
            <a:r>
              <a:rPr lang="id-ID" sz="2400" dirty="0" err="1"/>
              <a:t>transformation</a:t>
            </a:r>
            <a:r>
              <a:rPr lang="id-ID" sz="2400" dirty="0"/>
              <a:t> dan </a:t>
            </a:r>
            <a:r>
              <a:rPr lang="id-ID" sz="2400" dirty="0" err="1"/>
              <a:t>action</a:t>
            </a:r>
            <a:r>
              <a:rPr lang="id-ID" sz="2400" dirty="0"/>
              <a:t> ke </a:t>
            </a:r>
            <a:r>
              <a:rPr lang="id-ID" sz="2400" dirty="0" err="1"/>
              <a:t>worker</a:t>
            </a:r>
            <a:r>
              <a:rPr lang="id-ID" sz="2400" dirty="0"/>
              <a:t> </a:t>
            </a:r>
            <a:r>
              <a:rPr lang="id-ID" sz="2400" dirty="0" err="1"/>
              <a:t>node</a:t>
            </a:r>
            <a:r>
              <a:rPr lang="id-ID" sz="2400" dirty="0"/>
              <a:t>)</a:t>
            </a:r>
            <a:endParaRPr lang="en-US" sz="2400" dirty="0"/>
          </a:p>
          <a:p>
            <a:r>
              <a:rPr lang="id-ID" sz="2400" dirty="0" err="1"/>
              <a:t>Executor</a:t>
            </a:r>
            <a:r>
              <a:rPr lang="id-ID" sz="2400" dirty="0"/>
              <a:t> di tiap </a:t>
            </a:r>
            <a:r>
              <a:rPr lang="id-ID" sz="2400" dirty="0" err="1"/>
              <a:t>worker</a:t>
            </a:r>
            <a:r>
              <a:rPr lang="id-ID" sz="2400" dirty="0"/>
              <a:t> lakukan </a:t>
            </a:r>
            <a:r>
              <a:rPr lang="id-ID" sz="2400" dirty="0" err="1"/>
              <a:t>task</a:t>
            </a:r>
            <a:r>
              <a:rPr lang="id-ID" sz="2400" dirty="0"/>
              <a:t> di setiap </a:t>
            </a:r>
            <a:r>
              <a:rPr lang="id-ID" sz="2400" dirty="0" err="1"/>
              <a:t>block</a:t>
            </a:r>
            <a:endParaRPr lang="en-US" sz="2400" dirty="0"/>
          </a:p>
          <a:p>
            <a:r>
              <a:rPr lang="id-ID" sz="2400" dirty="0" err="1"/>
              <a:t>Executor</a:t>
            </a:r>
            <a:r>
              <a:rPr lang="id-ID" sz="2400" dirty="0"/>
              <a:t> </a:t>
            </a:r>
            <a:r>
              <a:rPr lang="id-ID" sz="2400" dirty="0" err="1"/>
              <a:t>read</a:t>
            </a:r>
            <a:r>
              <a:rPr lang="id-ID" sz="2400" dirty="0"/>
              <a:t> HDFS </a:t>
            </a:r>
            <a:r>
              <a:rPr lang="id-ID" sz="2400" dirty="0" err="1"/>
              <a:t>block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data diparalelkan</a:t>
            </a:r>
            <a:endParaRPr lang="en-US" sz="2400" dirty="0"/>
          </a:p>
          <a:p>
            <a:r>
              <a:rPr lang="id-ID" sz="2400" dirty="0" err="1"/>
              <a:t>Cache</a:t>
            </a:r>
            <a:r>
              <a:rPr lang="id-ID" sz="2400" dirty="0"/>
              <a:t> dibuat untuk menyimpan hasil </a:t>
            </a:r>
            <a:r>
              <a:rPr lang="id-ID" sz="2400" dirty="0" err="1"/>
              <a:t>partial</a:t>
            </a:r>
            <a:r>
              <a:rPr lang="id-ID" sz="2400" dirty="0"/>
              <a:t> di memori</a:t>
            </a:r>
            <a:endParaRPr lang="en-US" sz="2400" dirty="0"/>
          </a:p>
          <a:p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66E55-CB37-4826-B0F3-0DA9CDBA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56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103F-5E0B-4B35-AB0C-9FFE3E88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BE1B-9A10-4B1D-A68E-DEB83930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0786"/>
            <a:ext cx="8515350" cy="49188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// load error messages from a log into memory</a:t>
            </a:r>
          </a:p>
          <a:p>
            <a:pPr marL="0" indent="0">
              <a:buNone/>
            </a:pPr>
            <a:r>
              <a:rPr lang="en-ID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// then interactively search for various patterns</a:t>
            </a:r>
          </a:p>
          <a:p>
            <a:pPr marL="0" indent="0">
              <a:buNone/>
            </a:pPr>
            <a:r>
              <a:rPr lang="en-ID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// https://gist.github.com/ceteri/8ae5b9509a08c08a1132</a:t>
            </a:r>
          </a:p>
          <a:p>
            <a:pPr marL="0" indent="0">
              <a:buNone/>
            </a:pPr>
            <a:r>
              <a:rPr lang="en-ID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// base RDD</a:t>
            </a:r>
          </a:p>
          <a:p>
            <a:pPr marL="0" indent="0">
              <a:buNone/>
            </a:pPr>
            <a:r>
              <a:rPr lang="en-ID" sz="1600" dirty="0" err="1">
                <a:latin typeface="Lucida Console" panose="020B0609040504020204" pitchFamily="49" charset="0"/>
              </a:rPr>
              <a:t>val</a:t>
            </a:r>
            <a:r>
              <a:rPr lang="en-ID" sz="1600" dirty="0">
                <a:latin typeface="Lucida Console" panose="020B0609040504020204" pitchFamily="49" charset="0"/>
              </a:rPr>
              <a:t> lines = </a:t>
            </a:r>
            <a:r>
              <a:rPr lang="en-ID" sz="1600" dirty="0" err="1">
                <a:latin typeface="Lucida Console" panose="020B0609040504020204" pitchFamily="49" charset="0"/>
              </a:rPr>
              <a:t>sc.textFile</a:t>
            </a:r>
            <a:r>
              <a:rPr lang="en-ID" sz="1600" dirty="0">
                <a:latin typeface="Lucida Console" panose="020B0609040504020204" pitchFamily="49" charset="0"/>
              </a:rPr>
              <a:t>("</a:t>
            </a:r>
            <a:r>
              <a:rPr lang="en-ID" sz="1600" dirty="0" err="1">
                <a:latin typeface="Lucida Console" panose="020B0609040504020204" pitchFamily="49" charset="0"/>
              </a:rPr>
              <a:t>hdfs</a:t>
            </a:r>
            <a:r>
              <a:rPr lang="en-ID" sz="1600" dirty="0">
                <a:latin typeface="Lucida Console" panose="020B0609040504020204" pitchFamily="49" charset="0"/>
              </a:rPr>
              <a:t>://...")</a:t>
            </a:r>
          </a:p>
          <a:p>
            <a:pPr marL="0" indent="0">
              <a:buNone/>
            </a:pPr>
            <a:endParaRPr lang="en-ID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D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// transformed RDDs</a:t>
            </a:r>
          </a:p>
          <a:p>
            <a:pPr marL="0" indent="0">
              <a:buNone/>
            </a:pPr>
            <a:r>
              <a:rPr lang="en-ID" sz="1600" dirty="0" err="1">
                <a:latin typeface="Lucida Console" panose="020B0609040504020204" pitchFamily="49" charset="0"/>
              </a:rPr>
              <a:t>val</a:t>
            </a:r>
            <a:r>
              <a:rPr lang="en-ID" sz="1600" dirty="0">
                <a:latin typeface="Lucida Console" panose="020B0609040504020204" pitchFamily="49" charset="0"/>
              </a:rPr>
              <a:t> errors = </a:t>
            </a:r>
            <a:r>
              <a:rPr lang="en-ID" sz="1600" dirty="0" err="1">
                <a:latin typeface="Lucida Console" panose="020B0609040504020204" pitchFamily="49" charset="0"/>
              </a:rPr>
              <a:t>lines.filter</a:t>
            </a:r>
            <a:r>
              <a:rPr lang="en-ID" sz="1600" dirty="0">
                <a:latin typeface="Lucida Console" panose="020B0609040504020204" pitchFamily="49" charset="0"/>
              </a:rPr>
              <a:t>(_.</a:t>
            </a:r>
            <a:r>
              <a:rPr lang="en-ID" sz="1600" dirty="0" err="1">
                <a:latin typeface="Lucida Console" panose="020B0609040504020204" pitchFamily="49" charset="0"/>
              </a:rPr>
              <a:t>startsWith</a:t>
            </a:r>
            <a:r>
              <a:rPr lang="en-ID" sz="1600" dirty="0">
                <a:latin typeface="Lucida Console" panose="020B0609040504020204" pitchFamily="49" charset="0"/>
              </a:rPr>
              <a:t>("ERROR"))</a:t>
            </a:r>
          </a:p>
          <a:p>
            <a:pPr marL="0" indent="0">
              <a:buNone/>
            </a:pPr>
            <a:r>
              <a:rPr lang="en-ID" sz="1600" dirty="0" err="1">
                <a:latin typeface="Lucida Console" panose="020B0609040504020204" pitchFamily="49" charset="0"/>
              </a:rPr>
              <a:t>val</a:t>
            </a:r>
            <a:r>
              <a:rPr lang="en-ID" sz="1600" dirty="0">
                <a:latin typeface="Lucida Console" panose="020B0609040504020204" pitchFamily="49" charset="0"/>
              </a:rPr>
              <a:t> messages = </a:t>
            </a:r>
            <a:r>
              <a:rPr lang="en-ID" sz="1600" dirty="0" err="1">
                <a:latin typeface="Lucida Console" panose="020B0609040504020204" pitchFamily="49" charset="0"/>
              </a:rPr>
              <a:t>errors.map</a:t>
            </a:r>
            <a:r>
              <a:rPr lang="en-ID" sz="1600" dirty="0">
                <a:latin typeface="Lucida Console" panose="020B0609040504020204" pitchFamily="49" charset="0"/>
              </a:rPr>
              <a:t>(_.split("\t")).map(r =&gt; r(1))</a:t>
            </a:r>
            <a:endParaRPr lang="id-ID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D" sz="1600" dirty="0" err="1">
                <a:latin typeface="Lucida Console" panose="020B0609040504020204" pitchFamily="49" charset="0"/>
              </a:rPr>
              <a:t>messages.cache</a:t>
            </a:r>
            <a:r>
              <a:rPr lang="en-ID" sz="16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ID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D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// action 1</a:t>
            </a:r>
          </a:p>
          <a:p>
            <a:pPr marL="0" indent="0">
              <a:buNone/>
            </a:pPr>
            <a:r>
              <a:rPr lang="en-ID" sz="1600" dirty="0" err="1">
                <a:latin typeface="Lucida Console" panose="020B0609040504020204" pitchFamily="49" charset="0"/>
              </a:rPr>
              <a:t>messages.filter</a:t>
            </a:r>
            <a:r>
              <a:rPr lang="en-ID" sz="1600" dirty="0">
                <a:latin typeface="Lucida Console" panose="020B0609040504020204" pitchFamily="49" charset="0"/>
              </a:rPr>
              <a:t>(_.contains("</a:t>
            </a:r>
            <a:r>
              <a:rPr lang="en-ID" sz="1600" dirty="0" err="1">
                <a:latin typeface="Lucida Console" panose="020B0609040504020204" pitchFamily="49" charset="0"/>
              </a:rPr>
              <a:t>mysql</a:t>
            </a:r>
            <a:r>
              <a:rPr lang="en-ID" sz="1600" dirty="0">
                <a:latin typeface="Lucida Console" panose="020B0609040504020204" pitchFamily="49" charset="0"/>
              </a:rPr>
              <a:t>")).count()</a:t>
            </a:r>
          </a:p>
          <a:p>
            <a:pPr marL="0" indent="0">
              <a:buNone/>
            </a:pPr>
            <a:endParaRPr lang="en-ID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ID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// action 2</a:t>
            </a:r>
          </a:p>
          <a:p>
            <a:pPr marL="0" indent="0">
              <a:buNone/>
            </a:pPr>
            <a:r>
              <a:rPr lang="en-ID" sz="1600" dirty="0" err="1">
                <a:latin typeface="Lucida Console" panose="020B0609040504020204" pitchFamily="49" charset="0"/>
              </a:rPr>
              <a:t>messages.filter</a:t>
            </a:r>
            <a:r>
              <a:rPr lang="en-ID" sz="1600" dirty="0">
                <a:latin typeface="Lucida Console" panose="020B0609040504020204" pitchFamily="49" charset="0"/>
              </a:rPr>
              <a:t>(_.contains("php")).count()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E1640-F584-416A-A5DC-482F58E0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11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F52F-2BBD-46F4-9546-5535C9B0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1800" dirty="0" err="1">
                <a:latin typeface="Lucida Console" panose="020B0609040504020204" pitchFamily="49" charset="0"/>
              </a:rPr>
              <a:t>val</a:t>
            </a:r>
            <a:r>
              <a:rPr lang="en-ID" sz="1800" dirty="0">
                <a:latin typeface="Lucida Console" panose="020B0609040504020204" pitchFamily="49" charset="0"/>
              </a:rPr>
              <a:t> lines = </a:t>
            </a:r>
            <a:r>
              <a:rPr lang="en-ID" sz="1800" dirty="0" err="1">
                <a:latin typeface="Lucida Console" panose="020B0609040504020204" pitchFamily="49" charset="0"/>
              </a:rPr>
              <a:t>sc.textFile</a:t>
            </a:r>
            <a:r>
              <a:rPr lang="en-ID" sz="1800" dirty="0">
                <a:latin typeface="Lucida Console" panose="020B0609040504020204" pitchFamily="49" charset="0"/>
              </a:rPr>
              <a:t>("</a:t>
            </a:r>
            <a:r>
              <a:rPr lang="en-ID" sz="1800" dirty="0" err="1">
                <a:latin typeface="Lucida Console" panose="020B0609040504020204" pitchFamily="49" charset="0"/>
              </a:rPr>
              <a:t>hdfs</a:t>
            </a:r>
            <a:r>
              <a:rPr lang="en-ID" sz="1800" dirty="0">
                <a:latin typeface="Lucida Console" panose="020B0609040504020204" pitchFamily="49" charset="0"/>
              </a:rPr>
              <a:t>://...")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8D1B-B2DE-41AD-BAC8-EE6E63BA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BBA1-80B1-4F81-BB7A-80943054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94" y="1724501"/>
            <a:ext cx="5630061" cy="45535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1378C-45AD-43F7-8583-C10D690C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5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820D-AF0A-4675-9EEA-CFCF4E59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1800" dirty="0" err="1">
                <a:latin typeface="Lucida Console" panose="020B0609040504020204" pitchFamily="49" charset="0"/>
              </a:rPr>
              <a:t>val</a:t>
            </a:r>
            <a:r>
              <a:rPr lang="en-ID" sz="1800" dirty="0">
                <a:latin typeface="Lucida Console" panose="020B0609040504020204" pitchFamily="49" charset="0"/>
              </a:rPr>
              <a:t> errors = </a:t>
            </a:r>
            <a:r>
              <a:rPr lang="en-ID" sz="1800" dirty="0" err="1">
                <a:latin typeface="Lucida Console" panose="020B0609040504020204" pitchFamily="49" charset="0"/>
              </a:rPr>
              <a:t>lines.filter</a:t>
            </a:r>
            <a:r>
              <a:rPr lang="en-ID" sz="1800" dirty="0">
                <a:latin typeface="Lucida Console" panose="020B0609040504020204" pitchFamily="49" charset="0"/>
              </a:rPr>
              <a:t>(_.</a:t>
            </a:r>
            <a:r>
              <a:rPr lang="en-ID" sz="1800" dirty="0" err="1">
                <a:latin typeface="Lucida Console" panose="020B0609040504020204" pitchFamily="49" charset="0"/>
              </a:rPr>
              <a:t>startsWith</a:t>
            </a:r>
            <a:r>
              <a:rPr lang="en-ID" sz="1800" dirty="0">
                <a:latin typeface="Lucida Console" panose="020B0609040504020204" pitchFamily="49" charset="0"/>
              </a:rPr>
              <a:t>("ERROR"))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fr-FR" sz="1800" dirty="0">
                <a:latin typeface="Lucida Console" panose="020B0609040504020204" pitchFamily="49" charset="0"/>
              </a:rPr>
              <a:t>val messages = </a:t>
            </a:r>
            <a:r>
              <a:rPr lang="fr-FR" sz="1800" dirty="0" err="1">
                <a:latin typeface="Lucida Console" panose="020B0609040504020204" pitchFamily="49" charset="0"/>
              </a:rPr>
              <a:t>errors.map</a:t>
            </a:r>
            <a:r>
              <a:rPr lang="fr-FR" sz="1800" dirty="0">
                <a:latin typeface="Lucida Console" panose="020B0609040504020204" pitchFamily="49" charset="0"/>
              </a:rPr>
              <a:t>(_.split("\t")).</a:t>
            </a:r>
            <a:r>
              <a:rPr lang="fr-FR" sz="1800" dirty="0" err="1">
                <a:latin typeface="Lucida Console" panose="020B0609040504020204" pitchFamily="49" charset="0"/>
              </a:rPr>
              <a:t>map</a:t>
            </a:r>
            <a:r>
              <a:rPr lang="fr-FR" sz="1800" dirty="0">
                <a:latin typeface="Lucida Console" panose="020B0609040504020204" pitchFamily="49" charset="0"/>
              </a:rPr>
              <a:t>(r =&gt; r(1))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78B3-31F4-4869-AA2E-0CA2EEEA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B4283-A278-4D80-A08D-F2E2B4AC9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1"/>
          <a:stretch/>
        </p:blipFill>
        <p:spPr>
          <a:xfrm>
            <a:off x="2054018" y="1825625"/>
            <a:ext cx="5664613" cy="46202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D0E5-A7CF-46D8-939D-B299D1C4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D008-ECC1-4578-A353-121ABB9F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D005D-5CBB-4C4C-A865-2ED60F47A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1"/>
          <a:stretch/>
        </p:blipFill>
        <p:spPr>
          <a:xfrm>
            <a:off x="1804754" y="1825625"/>
            <a:ext cx="6163141" cy="44202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D773-996E-4A2E-BE0E-6D5782F6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6E333F-8119-4A28-8D6D-B4F1DF7F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>
            <a:normAutofit/>
          </a:bodyPr>
          <a:lstStyle/>
          <a:p>
            <a:r>
              <a:rPr lang="en-ID" sz="1800" dirty="0" err="1">
                <a:latin typeface="Lucida Console" panose="020B0609040504020204" pitchFamily="49" charset="0"/>
              </a:rPr>
              <a:t>val</a:t>
            </a:r>
            <a:r>
              <a:rPr lang="en-ID" sz="1800" dirty="0">
                <a:latin typeface="Lucida Console" panose="020B0609040504020204" pitchFamily="49" charset="0"/>
              </a:rPr>
              <a:t> errors = </a:t>
            </a:r>
            <a:r>
              <a:rPr lang="en-ID" sz="1800" dirty="0" err="1">
                <a:latin typeface="Lucida Console" panose="020B0609040504020204" pitchFamily="49" charset="0"/>
              </a:rPr>
              <a:t>lines.filter</a:t>
            </a:r>
            <a:r>
              <a:rPr lang="en-ID" sz="1800" dirty="0">
                <a:latin typeface="Lucida Console" panose="020B0609040504020204" pitchFamily="49" charset="0"/>
              </a:rPr>
              <a:t>(_.</a:t>
            </a:r>
            <a:r>
              <a:rPr lang="en-ID" sz="1800" dirty="0" err="1">
                <a:latin typeface="Lucida Console" panose="020B0609040504020204" pitchFamily="49" charset="0"/>
              </a:rPr>
              <a:t>startsWith</a:t>
            </a:r>
            <a:r>
              <a:rPr lang="en-ID" sz="1800" dirty="0">
                <a:latin typeface="Lucida Console" panose="020B0609040504020204" pitchFamily="49" charset="0"/>
              </a:rPr>
              <a:t>("ERROR"))</a:t>
            </a:r>
            <a:br>
              <a:rPr lang="id-ID" sz="1800" dirty="0">
                <a:latin typeface="Lucida Console" panose="020B0609040504020204" pitchFamily="49" charset="0"/>
              </a:rPr>
            </a:br>
            <a:r>
              <a:rPr lang="fr-FR" sz="1800" dirty="0">
                <a:latin typeface="Lucida Console" panose="020B0609040504020204" pitchFamily="49" charset="0"/>
              </a:rPr>
              <a:t>val messages = </a:t>
            </a:r>
            <a:r>
              <a:rPr lang="fr-FR" sz="1800" dirty="0" err="1">
                <a:latin typeface="Lucida Console" panose="020B0609040504020204" pitchFamily="49" charset="0"/>
              </a:rPr>
              <a:t>errors.map</a:t>
            </a:r>
            <a:r>
              <a:rPr lang="fr-FR" sz="1800" dirty="0">
                <a:latin typeface="Lucida Console" panose="020B0609040504020204" pitchFamily="49" charset="0"/>
              </a:rPr>
              <a:t>(_.split("\t")).</a:t>
            </a:r>
            <a:r>
              <a:rPr lang="fr-FR" sz="1800" dirty="0" err="1">
                <a:latin typeface="Lucida Console" panose="020B0609040504020204" pitchFamily="49" charset="0"/>
              </a:rPr>
              <a:t>map</a:t>
            </a:r>
            <a:r>
              <a:rPr lang="fr-FR" sz="1800" dirty="0">
                <a:latin typeface="Lucida Console" panose="020B0609040504020204" pitchFamily="49" charset="0"/>
              </a:rPr>
              <a:t>(r =&gt; r(1))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853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1D16-7260-4CDB-B246-6D501D12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1800" dirty="0" err="1">
                <a:latin typeface="Lucida Console" panose="020B0609040504020204" pitchFamily="49" charset="0"/>
              </a:rPr>
              <a:t>messages.cache</a:t>
            </a:r>
            <a:r>
              <a:rPr lang="en-ID" sz="1800" dirty="0">
                <a:latin typeface="Lucida Console" panose="020B0609040504020204" pitchFamily="49" charset="0"/>
              </a:rPr>
              <a:t>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EB68-B953-4E5A-AA76-5E594E55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A0E3E-AC31-46A4-ADFB-7FE7DCD6F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/>
          <a:stretch/>
        </p:blipFill>
        <p:spPr>
          <a:xfrm>
            <a:off x="2006600" y="1825625"/>
            <a:ext cx="5870992" cy="47917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84D59-9607-47BB-9D44-F9CBC4CD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0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47FB-B46F-49F1-9F9B-12320075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1800" dirty="0" err="1">
                <a:latin typeface="Lucida Console" panose="020B0609040504020204" pitchFamily="49" charset="0"/>
              </a:rPr>
              <a:t>messages.filter</a:t>
            </a:r>
            <a:r>
              <a:rPr lang="en-ID" sz="1800" dirty="0">
                <a:latin typeface="Lucida Console" panose="020B0609040504020204" pitchFamily="49" charset="0"/>
              </a:rPr>
              <a:t>(_.contains("</a:t>
            </a:r>
            <a:r>
              <a:rPr lang="en-ID" sz="1800" dirty="0" err="1">
                <a:latin typeface="Lucida Console" panose="020B0609040504020204" pitchFamily="49" charset="0"/>
              </a:rPr>
              <a:t>mysql</a:t>
            </a:r>
            <a:r>
              <a:rPr lang="en-ID" sz="1800" dirty="0">
                <a:latin typeface="Lucida Console" panose="020B0609040504020204" pitchFamily="49" charset="0"/>
              </a:rPr>
              <a:t>")).count()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EC5B-F34B-443C-939E-81C57683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4690B-A4CC-415F-A0DB-62A6D01D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94" y="1472053"/>
            <a:ext cx="5630061" cy="50584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FDEB4-CCDD-4A1A-87E0-97C924F3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67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2BB1-87EF-4E78-9726-3E71605E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1800" dirty="0" err="1">
                <a:latin typeface="Lucida Console" panose="020B0609040504020204" pitchFamily="49" charset="0"/>
              </a:rPr>
              <a:t>messages.filter</a:t>
            </a:r>
            <a:r>
              <a:rPr lang="en-ID" sz="1800" dirty="0">
                <a:latin typeface="Lucida Console" panose="020B0609040504020204" pitchFamily="49" charset="0"/>
              </a:rPr>
              <a:t>(_.contains("php")).count()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C42C-16CB-476E-9794-2E07C4AC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9C231-4C0D-450A-B84B-C6950382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10" y="1825625"/>
            <a:ext cx="5944430" cy="477269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6A17A-5008-4072-9938-4AE592FC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7CFE-E508-4EFD-9F48-D1E15FE3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Garis Besar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AF76-4B0A-4A27-9B09-680DF0C3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Fungsi </a:t>
            </a:r>
            <a:r>
              <a:rPr lang="id-ID" dirty="0" err="1"/>
              <a:t>Spark</a:t>
            </a:r>
            <a:endParaRPr lang="id-ID" dirty="0"/>
          </a:p>
          <a:p>
            <a:r>
              <a:rPr lang="id-ID" dirty="0"/>
              <a:t>Komponen </a:t>
            </a:r>
            <a:r>
              <a:rPr lang="id-ID" dirty="0" err="1"/>
              <a:t>Spark</a:t>
            </a:r>
            <a:r>
              <a:rPr lang="id-ID" dirty="0"/>
              <a:t> </a:t>
            </a:r>
            <a:r>
              <a:rPr lang="id-ID" dirty="0" err="1"/>
              <a:t>Unified</a:t>
            </a:r>
            <a:r>
              <a:rPr lang="id-ID" dirty="0"/>
              <a:t> </a:t>
            </a:r>
            <a:r>
              <a:rPr lang="id-ID" dirty="0" err="1"/>
              <a:t>Stack</a:t>
            </a:r>
            <a:endParaRPr lang="id-ID" dirty="0"/>
          </a:p>
          <a:p>
            <a:r>
              <a:rPr lang="id-ID" dirty="0"/>
              <a:t>Mempelajari </a:t>
            </a:r>
            <a:r>
              <a:rPr lang="id-ID" dirty="0" err="1"/>
              <a:t>Resilient</a:t>
            </a:r>
            <a:r>
              <a:rPr lang="id-ID" dirty="0"/>
              <a:t> </a:t>
            </a:r>
            <a:r>
              <a:rPr lang="id-ID" dirty="0" err="1"/>
              <a:t>Distributed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(RDD)</a:t>
            </a:r>
          </a:p>
          <a:p>
            <a:r>
              <a:rPr lang="id-ID" dirty="0"/>
              <a:t>Memasang </a:t>
            </a:r>
            <a:r>
              <a:rPr lang="id-ID" dirty="0" err="1"/>
              <a:t>Spark</a:t>
            </a:r>
            <a:endParaRPr lang="id-ID" dirty="0"/>
          </a:p>
          <a:p>
            <a:r>
              <a:rPr lang="id-ID" dirty="0" err="1"/>
              <a:t>Scala</a:t>
            </a:r>
            <a:r>
              <a:rPr lang="id-ID" dirty="0"/>
              <a:t> dan </a:t>
            </a:r>
            <a:r>
              <a:rPr lang="id-ID" dirty="0" err="1"/>
              <a:t>Python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DFDA-8D2B-4781-9AD7-FC16967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6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5093-3324-4FC3-8D4B-C6F79812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selesai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D21A-1660-44BA-8106-441505B9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FB1FD-1A82-4466-B6D7-248BA158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94" y="1825625"/>
            <a:ext cx="5630061" cy="50584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033E0-1D1F-4756-A8EB-3526F6C3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49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1E74-DD4C-4B2E-AF37-61FF8FBE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RDD – </a:t>
            </a:r>
            <a:r>
              <a:rPr lang="id-ID" dirty="0" err="1"/>
              <a:t>Transformation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2B31-E8CC-43C4-B783-75513BBA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707697"/>
          </a:xfrm>
        </p:spPr>
        <p:txBody>
          <a:bodyPr>
            <a:normAutofit/>
          </a:bodyPr>
          <a:lstStyle/>
          <a:p>
            <a:r>
              <a:rPr lang="id-ID" sz="1800" b="1" dirty="0">
                <a:latin typeface="Lucida Console" panose="020B0609040504020204" pitchFamily="49" charset="0"/>
              </a:rPr>
              <a:t>map(</a:t>
            </a:r>
            <a:r>
              <a:rPr lang="id-ID" sz="1800" b="1" dirty="0" err="1">
                <a:latin typeface="Lucida Console" panose="020B0609040504020204" pitchFamily="49" charset="0"/>
              </a:rPr>
              <a:t>func</a:t>
            </a:r>
            <a:r>
              <a:rPr lang="id-ID" sz="1800" b="1" dirty="0">
                <a:latin typeface="Lucida Console" panose="020B0609040504020204" pitchFamily="49" charset="0"/>
              </a:rPr>
              <a:t>) </a:t>
            </a:r>
            <a:r>
              <a:rPr lang="id-ID" dirty="0"/>
              <a:t>–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dataset</a:t>
            </a:r>
            <a:r>
              <a:rPr lang="id-ID" sz="2400" dirty="0"/>
              <a:t> baru dengan </a:t>
            </a:r>
            <a:r>
              <a:rPr lang="id-ID" sz="2400" dirty="0" err="1"/>
              <a:t>passing</a:t>
            </a:r>
            <a:r>
              <a:rPr lang="id-ID" sz="2400" dirty="0"/>
              <a:t> tiap elemen dari </a:t>
            </a:r>
            <a:r>
              <a:rPr lang="id-ID" sz="2400" dirty="0" err="1"/>
              <a:t>source</a:t>
            </a:r>
            <a:r>
              <a:rPr lang="id-ID" sz="2400" dirty="0"/>
              <a:t> melalui </a:t>
            </a:r>
            <a:r>
              <a:rPr lang="id-ID" sz="2400" dirty="0" err="1"/>
              <a:t>func</a:t>
            </a:r>
            <a:endParaRPr lang="id-ID" dirty="0"/>
          </a:p>
          <a:p>
            <a:r>
              <a:rPr lang="id-ID" sz="1800" b="1" dirty="0">
                <a:latin typeface="Lucida Console" panose="020B0609040504020204" pitchFamily="49" charset="0"/>
              </a:rPr>
              <a:t>filter(</a:t>
            </a:r>
            <a:r>
              <a:rPr lang="id-ID" sz="1800" b="1" dirty="0" err="1">
                <a:latin typeface="Lucida Console" panose="020B0609040504020204" pitchFamily="49" charset="0"/>
              </a:rPr>
              <a:t>func</a:t>
            </a:r>
            <a:r>
              <a:rPr lang="id-ID" sz="1800" b="1" dirty="0">
                <a:latin typeface="Lucida Console" panose="020B0609040504020204" pitchFamily="49" charset="0"/>
              </a:rPr>
              <a:t>) </a:t>
            </a:r>
            <a:r>
              <a:rPr lang="id-ID" dirty="0"/>
              <a:t>–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daset</a:t>
            </a:r>
            <a:r>
              <a:rPr lang="id-ID" sz="2400" dirty="0"/>
              <a:t> baru dengan memilih </a:t>
            </a:r>
            <a:r>
              <a:rPr lang="id-ID" sz="2400" dirty="0" err="1"/>
              <a:t>elements</a:t>
            </a:r>
            <a:r>
              <a:rPr lang="id-ID" sz="2400" dirty="0"/>
              <a:t> </a:t>
            </a:r>
            <a:r>
              <a:rPr lang="id-ID" sz="2400" dirty="0" err="1"/>
              <a:t>source</a:t>
            </a:r>
            <a:r>
              <a:rPr lang="id-ID" sz="2400" dirty="0"/>
              <a:t> yang </a:t>
            </a:r>
            <a:r>
              <a:rPr lang="id-ID" sz="2400" dirty="0" err="1"/>
              <a:t>func</a:t>
            </a:r>
            <a:r>
              <a:rPr lang="id-ID" sz="2400" dirty="0"/>
              <a:t> </a:t>
            </a:r>
            <a:r>
              <a:rPr lang="id-ID" sz="2400" dirty="0" err="1"/>
              <a:t>return</a:t>
            </a:r>
            <a:r>
              <a:rPr lang="id-ID" sz="2400" dirty="0"/>
              <a:t> TRUE</a:t>
            </a:r>
            <a:endParaRPr lang="id-ID" dirty="0"/>
          </a:p>
          <a:p>
            <a:r>
              <a:rPr lang="id-ID" sz="1800" b="1" dirty="0" err="1">
                <a:latin typeface="Lucida Console" panose="020B0609040504020204" pitchFamily="49" charset="0"/>
              </a:rPr>
              <a:t>flatMap</a:t>
            </a:r>
            <a:r>
              <a:rPr lang="id-ID" sz="1800" b="1" dirty="0">
                <a:latin typeface="Lucida Console" panose="020B0609040504020204" pitchFamily="49" charset="0"/>
              </a:rPr>
              <a:t>(</a:t>
            </a:r>
            <a:r>
              <a:rPr lang="id-ID" sz="1800" b="1" dirty="0" err="1">
                <a:latin typeface="Lucida Console" panose="020B0609040504020204" pitchFamily="49" charset="0"/>
              </a:rPr>
              <a:t>func</a:t>
            </a:r>
            <a:r>
              <a:rPr lang="id-ID" sz="1800" b="1" dirty="0">
                <a:latin typeface="Lucida Console" panose="020B0609040504020204" pitchFamily="49" charset="0"/>
              </a:rPr>
              <a:t>) </a:t>
            </a:r>
            <a:r>
              <a:rPr lang="id-ID" dirty="0"/>
              <a:t>– </a:t>
            </a:r>
            <a:r>
              <a:rPr lang="id-ID" sz="2400" dirty="0"/>
              <a:t>mirip map, tapi tiap </a:t>
            </a:r>
            <a:r>
              <a:rPr lang="id-ID" sz="2400" dirty="0" err="1"/>
              <a:t>input</a:t>
            </a:r>
            <a:r>
              <a:rPr lang="id-ID" sz="2400" dirty="0"/>
              <a:t> bisa dimap ke 0 atau lebih </a:t>
            </a:r>
            <a:r>
              <a:rPr lang="id-ID" sz="2400" dirty="0" err="1"/>
              <a:t>output</a:t>
            </a:r>
            <a:r>
              <a:rPr lang="id-ID" sz="2400" dirty="0"/>
              <a:t> item. </a:t>
            </a:r>
            <a:r>
              <a:rPr lang="id-ID" sz="2400" dirty="0" err="1"/>
              <a:t>Func</a:t>
            </a:r>
            <a:r>
              <a:rPr lang="id-ID" sz="2400" dirty="0"/>
              <a:t> seharusnya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Seq</a:t>
            </a:r>
            <a:r>
              <a:rPr lang="id-ID" sz="2400" dirty="0"/>
              <a:t> bukan </a:t>
            </a:r>
            <a:r>
              <a:rPr lang="id-ID" sz="2400" dirty="0" err="1"/>
              <a:t>single</a:t>
            </a:r>
            <a:r>
              <a:rPr lang="id-ID" sz="2400" dirty="0"/>
              <a:t> item.</a:t>
            </a:r>
            <a:br>
              <a:rPr lang="id-ID" sz="2400" dirty="0"/>
            </a:br>
            <a:r>
              <a:rPr lang="id-ID" sz="2400" dirty="0"/>
              <a:t>Meratakan </a:t>
            </a:r>
            <a:r>
              <a:rPr lang="id-ID" sz="2400" dirty="0" err="1"/>
              <a:t>list</a:t>
            </a:r>
            <a:r>
              <a:rPr lang="id-ID" sz="2400" dirty="0"/>
              <a:t> dari </a:t>
            </a:r>
            <a:r>
              <a:rPr lang="id-ID" sz="2400" dirty="0" err="1"/>
              <a:t>list</a:t>
            </a:r>
            <a:r>
              <a:rPr lang="id-ID" sz="2400" dirty="0"/>
              <a:t>, untuk Map </a:t>
            </a:r>
            <a:r>
              <a:rPr lang="id-ID" sz="2400" dirty="0" err="1"/>
              <a:t>Reduce</a:t>
            </a:r>
            <a:r>
              <a:rPr lang="id-ID" sz="2400" dirty="0"/>
              <a:t> dengan </a:t>
            </a:r>
            <a:r>
              <a:rPr lang="id-ID" sz="2400" dirty="0" err="1"/>
              <a:t>text</a:t>
            </a:r>
            <a:r>
              <a:rPr lang="id-ID" sz="2400" dirty="0"/>
              <a:t> </a:t>
            </a:r>
            <a:r>
              <a:rPr lang="id-ID" sz="2400" dirty="0" err="1"/>
              <a:t>file</a:t>
            </a:r>
            <a:r>
              <a:rPr lang="id-ID" sz="2400" dirty="0"/>
              <a:t> dan setiap baris </a:t>
            </a:r>
            <a:r>
              <a:rPr lang="id-ID" sz="2400" dirty="0" err="1"/>
              <a:t>di-read</a:t>
            </a:r>
            <a:r>
              <a:rPr lang="id-ID" sz="2400" dirty="0"/>
              <a:t>, </a:t>
            </a:r>
            <a:r>
              <a:rPr lang="id-ID" sz="2400" dirty="0" err="1"/>
              <a:t>split</a:t>
            </a:r>
            <a:r>
              <a:rPr lang="id-ID" sz="2400" dirty="0"/>
              <a:t> baris dengan </a:t>
            </a:r>
            <a:r>
              <a:rPr lang="id-ID" sz="2400" dirty="0" err="1"/>
              <a:t>space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individual </a:t>
            </a:r>
            <a:r>
              <a:rPr lang="id-ID" sz="2400" dirty="0" err="1">
                <a:sym typeface="Wingdings" panose="05000000000000000000" pitchFamily="2" charset="2"/>
              </a:rPr>
              <a:t>keyword</a:t>
            </a:r>
            <a:r>
              <a:rPr lang="id-ID" sz="2400" dirty="0">
                <a:sym typeface="Wingdings" panose="05000000000000000000" pitchFamily="2" charset="2"/>
              </a:rPr>
              <a:t>  map tiap </a:t>
            </a:r>
            <a:r>
              <a:rPr lang="id-ID" sz="2400" dirty="0" err="1">
                <a:sym typeface="Wingdings" panose="05000000000000000000" pitchFamily="2" charset="2"/>
              </a:rPr>
              <a:t>keyword</a:t>
            </a:r>
            <a:r>
              <a:rPr lang="id-ID" sz="2400" dirty="0">
                <a:sym typeface="Wingdings" panose="05000000000000000000" pitchFamily="2" charset="2"/>
              </a:rPr>
              <a:t> ke nilai 1</a:t>
            </a:r>
            <a:endParaRPr lang="id-ID" dirty="0"/>
          </a:p>
          <a:p>
            <a:r>
              <a:rPr lang="id-ID" sz="1800" b="1" dirty="0" err="1">
                <a:latin typeface="Lucida Console" panose="020B0609040504020204" pitchFamily="49" charset="0"/>
              </a:rPr>
              <a:t>join</a:t>
            </a:r>
            <a:r>
              <a:rPr lang="id-ID" sz="1800" b="1" dirty="0">
                <a:latin typeface="Lucida Console" panose="020B0609040504020204" pitchFamily="49" charset="0"/>
              </a:rPr>
              <a:t>(</a:t>
            </a:r>
            <a:r>
              <a:rPr lang="id-ID" sz="1800" b="1" dirty="0" err="1">
                <a:latin typeface="Lucida Console" panose="020B0609040504020204" pitchFamily="49" charset="0"/>
              </a:rPr>
              <a:t>otherDataset</a:t>
            </a:r>
            <a:r>
              <a:rPr lang="id-ID" sz="1800" b="1" dirty="0">
                <a:latin typeface="Lucida Console" panose="020B0609040504020204" pitchFamily="49" charset="0"/>
              </a:rPr>
              <a:t>, [</a:t>
            </a:r>
            <a:r>
              <a:rPr lang="id-ID" sz="1800" b="1" dirty="0" err="1">
                <a:latin typeface="Lucida Console" panose="020B0609040504020204" pitchFamily="49" charset="0"/>
              </a:rPr>
              <a:t>numTasks</a:t>
            </a:r>
            <a:r>
              <a:rPr lang="id-ID" sz="1800" b="1" dirty="0">
                <a:latin typeface="Lucida Console" panose="020B0609040504020204" pitchFamily="49" charset="0"/>
              </a:rPr>
              <a:t>])</a:t>
            </a:r>
            <a:r>
              <a:rPr lang="id-ID" b="1" dirty="0"/>
              <a:t> </a:t>
            </a:r>
            <a:r>
              <a:rPr lang="id-ID" dirty="0"/>
              <a:t>– </a:t>
            </a:r>
            <a:r>
              <a:rPr lang="id-ID" sz="2400" dirty="0"/>
              <a:t>ketika dipanggil di </a:t>
            </a:r>
            <a:r>
              <a:rPr lang="id-ID" sz="2400" dirty="0" err="1"/>
              <a:t>dataset</a:t>
            </a:r>
            <a:r>
              <a:rPr lang="id-ID" sz="2400" dirty="0"/>
              <a:t> tipe (K, V) dan (K, W), </a:t>
            </a:r>
            <a:r>
              <a:rPr lang="id-ID" sz="2400" dirty="0" err="1"/>
              <a:t>return</a:t>
            </a:r>
            <a:r>
              <a:rPr lang="id-ID" sz="2400" dirty="0"/>
              <a:t> kombinasi pair </a:t>
            </a:r>
            <a:r>
              <a:rPr lang="id-ID" sz="2400" dirty="0" err="1"/>
              <a:t>dataset</a:t>
            </a:r>
            <a:r>
              <a:rPr lang="id-ID" sz="2400" dirty="0"/>
              <a:t> (K, (V, W)) dengan semua pair </a:t>
            </a:r>
            <a:r>
              <a:rPr lang="id-ID" sz="2400" dirty="0" err="1"/>
              <a:t>elements</a:t>
            </a:r>
            <a:r>
              <a:rPr lang="id-ID" sz="2400" dirty="0"/>
              <a:t> untuk tiap </a:t>
            </a:r>
            <a:r>
              <a:rPr lang="id-ID" sz="2400" dirty="0" err="1"/>
              <a:t>key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2A773-7DF0-4D10-9C76-FBD414E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1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999B-ABB3-4B32-B91F-40DD0D33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1800" b="1" dirty="0" err="1">
                <a:latin typeface="Lucida Console" panose="020B0609040504020204" pitchFamily="49" charset="0"/>
              </a:rPr>
              <a:t>reduceByKey</a:t>
            </a:r>
            <a:r>
              <a:rPr lang="id-ID" sz="1800" b="1" dirty="0">
                <a:latin typeface="Lucida Console" panose="020B0609040504020204" pitchFamily="49" charset="0"/>
              </a:rPr>
              <a:t>(</a:t>
            </a:r>
            <a:r>
              <a:rPr lang="id-ID" sz="1800" b="1" dirty="0" err="1">
                <a:latin typeface="Lucida Console" panose="020B0609040504020204" pitchFamily="49" charset="0"/>
              </a:rPr>
              <a:t>func</a:t>
            </a:r>
            <a:r>
              <a:rPr lang="id-ID" sz="1800" b="1" dirty="0">
                <a:latin typeface="Lucida Console" panose="020B0609040504020204" pitchFamily="49" charset="0"/>
              </a:rPr>
              <a:t>) </a:t>
            </a:r>
            <a:r>
              <a:rPr lang="id-ID" sz="2400" dirty="0"/>
              <a:t>– ketika dipanggil di </a:t>
            </a:r>
            <a:r>
              <a:rPr lang="id-ID" sz="2400" dirty="0" err="1"/>
              <a:t>dataset</a:t>
            </a:r>
            <a:r>
              <a:rPr lang="id-ID" sz="2400" dirty="0"/>
              <a:t> pair (K, V),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dataset</a:t>
            </a:r>
            <a:r>
              <a:rPr lang="id-ID" sz="2400" dirty="0"/>
              <a:t> pair (K, V) di mana </a:t>
            </a:r>
            <a:r>
              <a:rPr lang="id-ID" sz="2400" dirty="0" err="1"/>
              <a:t>value</a:t>
            </a:r>
            <a:r>
              <a:rPr lang="id-ID" sz="2400" dirty="0"/>
              <a:t> tiap </a:t>
            </a:r>
            <a:r>
              <a:rPr lang="id-ID" sz="2400" dirty="0" err="1"/>
              <a:t>key</a:t>
            </a:r>
            <a:r>
              <a:rPr lang="id-ID" sz="2400" dirty="0"/>
              <a:t> diagregasi dengan </a:t>
            </a:r>
            <a:r>
              <a:rPr lang="id-ID" sz="2400" dirty="0" err="1"/>
              <a:t>funct</a:t>
            </a:r>
            <a:r>
              <a:rPr lang="id-ID" sz="2400" dirty="0"/>
              <a:t> </a:t>
            </a:r>
            <a:r>
              <a:rPr lang="id-ID" sz="2400" dirty="0" err="1"/>
              <a:t>reduce</a:t>
            </a:r>
            <a:r>
              <a:rPr lang="id-ID" sz="2400" dirty="0"/>
              <a:t>. Cocok dengan </a:t>
            </a:r>
            <a:r>
              <a:rPr lang="id-ID" sz="2400" dirty="0" err="1"/>
              <a:t>WordCount</a:t>
            </a:r>
            <a:r>
              <a:rPr lang="id-ID" sz="2400" dirty="0"/>
              <a:t>.</a:t>
            </a:r>
            <a:endParaRPr lang="id-ID" sz="1800" b="1" dirty="0">
              <a:latin typeface="Lucida Console" panose="020B0609040504020204" pitchFamily="49" charset="0"/>
            </a:endParaRPr>
          </a:p>
          <a:p>
            <a:r>
              <a:rPr lang="id-ID" sz="1800" b="1" dirty="0" err="1">
                <a:latin typeface="Lucida Console" panose="020B0609040504020204" pitchFamily="49" charset="0"/>
              </a:rPr>
              <a:t>sortByKey</a:t>
            </a:r>
            <a:r>
              <a:rPr lang="id-ID" sz="1800" b="1" dirty="0">
                <a:latin typeface="Lucida Console" panose="020B0609040504020204" pitchFamily="49" charset="0"/>
              </a:rPr>
              <a:t>([</a:t>
            </a:r>
            <a:r>
              <a:rPr lang="id-ID" sz="1800" b="1" dirty="0" err="1">
                <a:latin typeface="Lucida Console" panose="020B0609040504020204" pitchFamily="49" charset="0"/>
              </a:rPr>
              <a:t>ascending</a:t>
            </a:r>
            <a:r>
              <a:rPr lang="id-ID" sz="1800" b="1" dirty="0">
                <a:latin typeface="Lucida Console" panose="020B0609040504020204" pitchFamily="49" charset="0"/>
              </a:rPr>
              <a:t>], [</a:t>
            </a:r>
            <a:r>
              <a:rPr lang="id-ID" sz="1800" b="1" dirty="0" err="1">
                <a:latin typeface="Lucida Console" panose="020B0609040504020204" pitchFamily="49" charset="0"/>
              </a:rPr>
              <a:t>numTasks</a:t>
            </a:r>
            <a:r>
              <a:rPr lang="id-ID" sz="1800" b="1" dirty="0">
                <a:latin typeface="Lucida Console" panose="020B0609040504020204" pitchFamily="49" charset="0"/>
              </a:rPr>
              <a:t>]) </a:t>
            </a:r>
            <a:r>
              <a:rPr lang="id-ID" dirty="0"/>
              <a:t>– </a:t>
            </a:r>
            <a:r>
              <a:rPr lang="id-ID" sz="2400" dirty="0"/>
              <a:t>ketika dipanggil di </a:t>
            </a:r>
            <a:r>
              <a:rPr lang="id-ID" sz="2400" dirty="0" err="1"/>
              <a:t>dataset</a:t>
            </a:r>
            <a:r>
              <a:rPr lang="id-ID" sz="2400" dirty="0"/>
              <a:t> pair (K, V) di mana K implemen.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dataset</a:t>
            </a:r>
            <a:r>
              <a:rPr lang="id-ID" sz="2400" dirty="0"/>
              <a:t> pair (K, V) terurut dengan </a:t>
            </a:r>
            <a:r>
              <a:rPr lang="id-ID" sz="2400" dirty="0" err="1"/>
              <a:t>key</a:t>
            </a:r>
            <a:r>
              <a:rPr lang="id-ID" sz="2400" dirty="0"/>
              <a:t> </a:t>
            </a:r>
            <a:r>
              <a:rPr lang="id-ID" sz="2400" dirty="0" err="1"/>
              <a:t>ascending</a:t>
            </a:r>
            <a:r>
              <a:rPr lang="id-ID" sz="2400" dirty="0"/>
              <a:t>/</a:t>
            </a:r>
            <a:r>
              <a:rPr lang="id-ID" sz="2400" dirty="0" err="1"/>
              <a:t>descending</a:t>
            </a:r>
            <a:endParaRPr lang="en-ID" dirty="0"/>
          </a:p>
          <a:p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B6CEF9-4208-4B40-BA28-F5063BF6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/>
          <a:lstStyle/>
          <a:p>
            <a:r>
              <a:rPr lang="id-ID" dirty="0"/>
              <a:t>Operasi RDD – </a:t>
            </a:r>
            <a:r>
              <a:rPr lang="id-ID" dirty="0" err="1"/>
              <a:t>Transformation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1424C-D42E-48FB-A9C1-AFAD1FB8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49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9851-25B4-4FD2-8C87-682FBA91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RDD - </a:t>
            </a:r>
            <a:r>
              <a:rPr lang="id-ID" dirty="0" err="1"/>
              <a:t>Action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FE38-FE52-4813-A476-50C16867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1800" b="1" dirty="0" err="1">
                <a:latin typeface="Lucida Console" panose="020B0609040504020204" pitchFamily="49" charset="0"/>
              </a:rPr>
              <a:t>collect</a:t>
            </a:r>
            <a:r>
              <a:rPr lang="id-ID" sz="1800" b="1" dirty="0">
                <a:latin typeface="Lucida Console" panose="020B0609040504020204" pitchFamily="49" charset="0"/>
              </a:rPr>
              <a:t>() </a:t>
            </a:r>
            <a:r>
              <a:rPr lang="id-ID" dirty="0"/>
              <a:t>– </a:t>
            </a:r>
            <a:r>
              <a:rPr lang="id-ID" sz="2400" dirty="0" err="1"/>
              <a:t>return</a:t>
            </a:r>
            <a:r>
              <a:rPr lang="id-ID" sz="2400" dirty="0"/>
              <a:t> semua elemen </a:t>
            </a:r>
            <a:r>
              <a:rPr lang="id-ID" sz="2400" dirty="0" err="1"/>
              <a:t>datset</a:t>
            </a:r>
            <a:r>
              <a:rPr lang="id-ID" sz="2400" dirty="0"/>
              <a:t> sebagai </a:t>
            </a:r>
            <a:r>
              <a:rPr lang="id-ID" sz="2400" dirty="0" err="1"/>
              <a:t>array</a:t>
            </a:r>
            <a:r>
              <a:rPr lang="id-ID" sz="2400" dirty="0"/>
              <a:t> </a:t>
            </a:r>
            <a:r>
              <a:rPr lang="id-ID" sz="2400" dirty="0" err="1"/>
              <a:t>driver</a:t>
            </a:r>
            <a:r>
              <a:rPr lang="id-ID" sz="2400" dirty="0"/>
              <a:t> program. Berguna setelah filter atau lainnya yang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small</a:t>
            </a:r>
            <a:r>
              <a:rPr lang="id-ID" sz="2400" dirty="0"/>
              <a:t> </a:t>
            </a:r>
            <a:r>
              <a:rPr lang="id-ID" sz="2400" dirty="0" err="1"/>
              <a:t>subset</a:t>
            </a:r>
            <a:r>
              <a:rPr lang="id-ID" sz="2400" dirty="0"/>
              <a:t> data</a:t>
            </a:r>
            <a:endParaRPr lang="id-ID" dirty="0"/>
          </a:p>
          <a:p>
            <a:r>
              <a:rPr lang="id-ID" sz="1800" b="1" dirty="0" err="1">
                <a:latin typeface="Lucida Console" panose="020B0609040504020204" pitchFamily="49" charset="0"/>
              </a:rPr>
              <a:t>count</a:t>
            </a:r>
            <a:r>
              <a:rPr lang="id-ID" sz="1800" b="1" dirty="0">
                <a:latin typeface="Lucida Console" panose="020B0609040504020204" pitchFamily="49" charset="0"/>
              </a:rPr>
              <a:t>() </a:t>
            </a:r>
            <a:r>
              <a:rPr lang="id-ID" dirty="0"/>
              <a:t>– </a:t>
            </a:r>
            <a:r>
              <a:rPr lang="id-ID" sz="2400" dirty="0" err="1"/>
              <a:t>return</a:t>
            </a:r>
            <a:r>
              <a:rPr lang="id-ID" sz="2400" dirty="0"/>
              <a:t> jumlah elemen </a:t>
            </a:r>
            <a:r>
              <a:rPr lang="id-ID" sz="2400" dirty="0" err="1"/>
              <a:t>dataset</a:t>
            </a:r>
            <a:r>
              <a:rPr lang="id-ID" sz="2400" dirty="0"/>
              <a:t>. Cocok untuk cek dan </a:t>
            </a:r>
            <a:r>
              <a:rPr lang="id-ID" sz="2400" dirty="0" err="1"/>
              <a:t>test</a:t>
            </a:r>
            <a:r>
              <a:rPr lang="id-ID" sz="2400" dirty="0"/>
              <a:t> </a:t>
            </a:r>
            <a:r>
              <a:rPr lang="id-ID" sz="2400" dirty="0" err="1"/>
              <a:t>transformation</a:t>
            </a:r>
            <a:endParaRPr lang="id-ID" sz="2400" dirty="0"/>
          </a:p>
          <a:p>
            <a:r>
              <a:rPr lang="id-ID" sz="1800" b="1" dirty="0" err="1">
                <a:latin typeface="Lucida Console" panose="020B0609040504020204" pitchFamily="49" charset="0"/>
              </a:rPr>
              <a:t>first</a:t>
            </a:r>
            <a:r>
              <a:rPr lang="id-ID" sz="1800" b="1" dirty="0">
                <a:latin typeface="Lucida Console" panose="020B0609040504020204" pitchFamily="49" charset="0"/>
              </a:rPr>
              <a:t>() </a:t>
            </a:r>
            <a:r>
              <a:rPr lang="id-ID" dirty="0"/>
              <a:t>– </a:t>
            </a:r>
            <a:r>
              <a:rPr lang="id-ID" sz="2400" dirty="0" err="1"/>
              <a:t>return</a:t>
            </a:r>
            <a:r>
              <a:rPr lang="id-ID" sz="2400" dirty="0"/>
              <a:t> elemen pertama </a:t>
            </a:r>
            <a:r>
              <a:rPr lang="id-ID" sz="2400" dirty="0" err="1"/>
              <a:t>dataset</a:t>
            </a:r>
            <a:endParaRPr lang="id-ID" sz="2400" dirty="0"/>
          </a:p>
          <a:p>
            <a:r>
              <a:rPr lang="id-ID" sz="1800" b="1" dirty="0" err="1">
                <a:latin typeface="Lucida Console" panose="020B0609040504020204" pitchFamily="49" charset="0"/>
              </a:rPr>
              <a:t>take</a:t>
            </a:r>
            <a:r>
              <a:rPr lang="id-ID" sz="1800" b="1" dirty="0">
                <a:latin typeface="Lucida Console" panose="020B0609040504020204" pitchFamily="49" charset="0"/>
              </a:rPr>
              <a:t>(n)</a:t>
            </a:r>
            <a:r>
              <a:rPr lang="id-ID" dirty="0"/>
              <a:t> – </a:t>
            </a:r>
            <a:r>
              <a:rPr lang="id-ID" sz="2400" dirty="0" err="1"/>
              <a:t>return</a:t>
            </a:r>
            <a:r>
              <a:rPr lang="id-ID" sz="2400" dirty="0"/>
              <a:t> </a:t>
            </a:r>
            <a:r>
              <a:rPr lang="id-ID" sz="2400" dirty="0" err="1"/>
              <a:t>array</a:t>
            </a:r>
            <a:r>
              <a:rPr lang="id-ID" sz="2400" dirty="0"/>
              <a:t> dengan elemen n pertama </a:t>
            </a:r>
            <a:r>
              <a:rPr lang="id-ID" sz="2400" dirty="0" err="1"/>
              <a:t>dataset</a:t>
            </a:r>
            <a:endParaRPr lang="id-ID" sz="2400" dirty="0"/>
          </a:p>
          <a:p>
            <a:r>
              <a:rPr lang="id-ID" sz="1800" b="1" dirty="0" err="1">
                <a:latin typeface="Lucida Console" panose="020B0609040504020204" pitchFamily="49" charset="0"/>
              </a:rPr>
              <a:t>foreach</a:t>
            </a:r>
            <a:r>
              <a:rPr lang="id-ID" sz="1800" b="1" dirty="0">
                <a:latin typeface="Lucida Console" panose="020B0609040504020204" pitchFamily="49" charset="0"/>
              </a:rPr>
              <a:t>(</a:t>
            </a:r>
            <a:r>
              <a:rPr lang="id-ID" sz="1800" b="1" dirty="0" err="1">
                <a:latin typeface="Lucida Console" panose="020B0609040504020204" pitchFamily="49" charset="0"/>
              </a:rPr>
              <a:t>func</a:t>
            </a:r>
            <a:r>
              <a:rPr lang="id-ID" sz="1800" b="1" dirty="0">
                <a:latin typeface="Lucida Console" panose="020B0609040504020204" pitchFamily="49" charset="0"/>
              </a:rPr>
              <a:t>) </a:t>
            </a:r>
            <a:r>
              <a:rPr lang="id-ID" dirty="0"/>
              <a:t>– </a:t>
            </a:r>
            <a:r>
              <a:rPr lang="id-ID" sz="2400" dirty="0" err="1"/>
              <a:t>run</a:t>
            </a:r>
            <a:r>
              <a:rPr lang="id-ID" sz="2400" dirty="0"/>
              <a:t> </a:t>
            </a:r>
            <a:r>
              <a:rPr lang="id-ID" sz="2400" dirty="0" err="1"/>
              <a:t>func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tiap elemen </a:t>
            </a:r>
            <a:r>
              <a:rPr lang="id-ID" sz="2400" dirty="0" err="1">
                <a:sym typeface="Wingdings" panose="05000000000000000000" pitchFamily="2" charset="2"/>
              </a:rPr>
              <a:t>dataset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D56AC-922B-4CA2-9474-60BF6CB0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5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7B4C-88CE-4F73-8757-D5DF6993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RDD </a:t>
            </a:r>
            <a:r>
              <a:rPr lang="id-ID" dirty="0" err="1"/>
              <a:t>Persistent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9D98-67C9-4257-A437-A5DD8276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Cache</a:t>
            </a:r>
            <a:r>
              <a:rPr lang="id-ID" sz="2400" dirty="0"/>
              <a:t> adalah contoh RDD </a:t>
            </a:r>
            <a:r>
              <a:rPr lang="id-ID" sz="2400" dirty="0" err="1"/>
              <a:t>persistent</a:t>
            </a:r>
            <a:endParaRPr lang="id-ID" sz="2400" dirty="0"/>
          </a:p>
          <a:p>
            <a:r>
              <a:rPr lang="id-ID" sz="2400" dirty="0" err="1"/>
              <a:t>Cache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MEMORY_ONLY (</a:t>
            </a:r>
            <a:r>
              <a:rPr lang="id-ID" sz="2400" dirty="0" err="1">
                <a:sym typeface="Wingdings" panose="05000000000000000000" pitchFamily="2" charset="2"/>
              </a:rPr>
              <a:t>default</a:t>
            </a:r>
            <a:r>
              <a:rPr lang="id-ID" sz="2400" dirty="0">
                <a:sym typeface="Wingdings" panose="05000000000000000000" pitchFamily="2" charset="2"/>
              </a:rPr>
              <a:t>) </a:t>
            </a:r>
            <a:r>
              <a:rPr lang="id-ID" sz="2400" dirty="0" err="1">
                <a:sym typeface="Wingdings" panose="05000000000000000000" pitchFamily="2" charset="2"/>
              </a:rPr>
              <a:t>storage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 err="1">
                <a:sym typeface="Wingdings" panose="05000000000000000000" pitchFamily="2" charset="2"/>
              </a:rPr>
              <a:t>Key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feature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Spark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speed</a:t>
            </a:r>
            <a:r>
              <a:rPr lang="id-ID" sz="2400" dirty="0">
                <a:sym typeface="Wingdings" panose="05000000000000000000" pitchFamily="2" charset="2"/>
              </a:rPr>
              <a:t> dengan </a:t>
            </a:r>
            <a:r>
              <a:rPr lang="id-ID" sz="2400" dirty="0" err="1">
                <a:sym typeface="Wingdings" panose="05000000000000000000" pitchFamily="2" charset="2"/>
              </a:rPr>
              <a:t>persisting</a:t>
            </a:r>
            <a:r>
              <a:rPr lang="id-ID" sz="2400" dirty="0">
                <a:sym typeface="Wingdings" panose="05000000000000000000" pitchFamily="2" charset="2"/>
              </a:rPr>
              <a:t> dan </a:t>
            </a:r>
            <a:r>
              <a:rPr lang="id-ID" sz="2400" dirty="0" err="1">
                <a:sym typeface="Wingdings" panose="05000000000000000000" pitchFamily="2" charset="2"/>
              </a:rPr>
              <a:t>caching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>
                <a:sym typeface="Wingdings" panose="05000000000000000000" pitchFamily="2" charset="2"/>
              </a:rPr>
              <a:t>Tiap </a:t>
            </a:r>
            <a:r>
              <a:rPr lang="id-ID" sz="2400" dirty="0" err="1">
                <a:sym typeface="Wingdings" panose="05000000000000000000" pitchFamily="2" charset="2"/>
              </a:rPr>
              <a:t>node</a:t>
            </a:r>
            <a:r>
              <a:rPr lang="id-ID" sz="2400" dirty="0">
                <a:sym typeface="Wingdings" panose="05000000000000000000" pitchFamily="2" charset="2"/>
              </a:rPr>
              <a:t> simpan tiap partisi </a:t>
            </a:r>
            <a:r>
              <a:rPr lang="id-ID" sz="2400" dirty="0" err="1">
                <a:sym typeface="Wingdings" panose="05000000000000000000" pitchFamily="2" charset="2"/>
              </a:rPr>
              <a:t>cache</a:t>
            </a:r>
            <a:r>
              <a:rPr lang="id-ID" sz="2400" dirty="0">
                <a:sym typeface="Wingdings" panose="05000000000000000000" pitchFamily="2" charset="2"/>
              </a:rPr>
              <a:t> dan </a:t>
            </a:r>
            <a:r>
              <a:rPr lang="id-ID" sz="2400" dirty="0" err="1">
                <a:sym typeface="Wingdings" panose="05000000000000000000" pitchFamily="2" charset="2"/>
              </a:rPr>
              <a:t>compute</a:t>
            </a:r>
            <a:r>
              <a:rPr lang="id-ID" sz="2400" dirty="0">
                <a:sym typeface="Wingdings" panose="05000000000000000000" pitchFamily="2" charset="2"/>
              </a:rPr>
              <a:t> di memori</a:t>
            </a:r>
          </a:p>
          <a:p>
            <a:r>
              <a:rPr lang="id-ID" sz="2400" dirty="0"/>
              <a:t>Ketika </a:t>
            </a:r>
            <a:r>
              <a:rPr lang="id-ID" sz="2400" dirty="0" err="1"/>
              <a:t>action</a:t>
            </a:r>
            <a:r>
              <a:rPr lang="id-ID" sz="2400" dirty="0"/>
              <a:t> di </a:t>
            </a:r>
            <a:r>
              <a:rPr lang="id-ID" sz="2400" dirty="0" err="1"/>
              <a:t>dataset</a:t>
            </a:r>
            <a:r>
              <a:rPr lang="id-ID" sz="2400" dirty="0"/>
              <a:t> sama atau turunan </a:t>
            </a:r>
            <a:r>
              <a:rPr lang="id-ID" sz="2400" dirty="0">
                <a:sym typeface="Wingdings" panose="05000000000000000000" pitchFamily="2" charset="2"/>
              </a:rPr>
              <a:t> proses dari memori  10x lebih cepat untuk </a:t>
            </a:r>
            <a:r>
              <a:rPr lang="id-ID" sz="2400" dirty="0" err="1">
                <a:sym typeface="Wingdings" panose="05000000000000000000" pitchFamily="2" charset="2"/>
              </a:rPr>
              <a:t>action</a:t>
            </a:r>
            <a:r>
              <a:rPr lang="id-ID" sz="2400" dirty="0">
                <a:sym typeface="Wingdings" panose="05000000000000000000" pitchFamily="2" charset="2"/>
              </a:rPr>
              <a:t> berikutnya</a:t>
            </a:r>
          </a:p>
          <a:p>
            <a:r>
              <a:rPr lang="id-ID" sz="2400" dirty="0">
                <a:sym typeface="Wingdings" panose="05000000000000000000" pitchFamily="2" charset="2"/>
              </a:rPr>
              <a:t>Pertama kali RDD </a:t>
            </a:r>
            <a:r>
              <a:rPr lang="id-ID" sz="2400" dirty="0" err="1">
                <a:sym typeface="Wingdings" panose="05000000000000000000" pitchFamily="2" charset="2"/>
              </a:rPr>
              <a:t>persisted</a:t>
            </a:r>
            <a:r>
              <a:rPr lang="id-ID" sz="2400" dirty="0">
                <a:sym typeface="Wingdings" panose="05000000000000000000" pitchFamily="2" charset="2"/>
              </a:rPr>
              <a:t>  simpan di memori </a:t>
            </a:r>
            <a:r>
              <a:rPr lang="id-ID" sz="2400" dirty="0" err="1">
                <a:sym typeface="Wingdings" panose="05000000000000000000" pitchFamily="2" charset="2"/>
              </a:rPr>
              <a:t>node</a:t>
            </a:r>
            <a:endParaRPr lang="id-ID" sz="2400" dirty="0">
              <a:sym typeface="Wingdings" panose="05000000000000000000" pitchFamily="2" charset="2"/>
            </a:endParaRPr>
          </a:p>
          <a:p>
            <a:r>
              <a:rPr lang="id-ID" sz="2400" dirty="0" err="1">
                <a:sym typeface="Wingdings" panose="05000000000000000000" pitchFamily="2" charset="2"/>
              </a:rPr>
              <a:t>Caching</a:t>
            </a:r>
            <a:r>
              <a:rPr lang="id-ID" sz="2400" dirty="0">
                <a:sym typeface="Wingdings" panose="05000000000000000000" pitchFamily="2" charset="2"/>
              </a:rPr>
              <a:t>  </a:t>
            </a:r>
            <a:r>
              <a:rPr lang="id-ID" sz="2400" dirty="0" err="1">
                <a:sym typeface="Wingdings" panose="05000000000000000000" pitchFamily="2" charset="2"/>
              </a:rPr>
              <a:t>fault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tolerant</a:t>
            </a:r>
            <a:r>
              <a:rPr lang="id-ID" sz="2400" dirty="0">
                <a:sym typeface="Wingdings" panose="05000000000000000000" pitchFamily="2" charset="2"/>
              </a:rPr>
              <a:t>  ketika 1 partisi hilang, </a:t>
            </a:r>
            <a:r>
              <a:rPr lang="id-ID" sz="2400" dirty="0" err="1">
                <a:sym typeface="Wingdings" panose="05000000000000000000" pitchFamily="2" charset="2"/>
              </a:rPr>
              <a:t>di-recompute</a:t>
            </a:r>
            <a:r>
              <a:rPr lang="id-ID" sz="2400" dirty="0">
                <a:sym typeface="Wingdings" panose="05000000000000000000" pitchFamily="2" charset="2"/>
              </a:rPr>
              <a:t> dengan </a:t>
            </a:r>
            <a:r>
              <a:rPr lang="id-ID" sz="2400" dirty="0" err="1">
                <a:sym typeface="Wingdings" panose="05000000000000000000" pitchFamily="2" charset="2"/>
              </a:rPr>
              <a:t>transformation</a:t>
            </a:r>
            <a:r>
              <a:rPr lang="id-ID" sz="2400" dirty="0">
                <a:sym typeface="Wingdings" panose="05000000000000000000" pitchFamily="2" charset="2"/>
              </a:rPr>
              <a:t> aslinya</a:t>
            </a: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15771-D111-4BC8-810B-DAF63BCF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2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9AD6-DC9A-4780-A98A-75F0E37E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RDD </a:t>
            </a:r>
            <a:r>
              <a:rPr lang="id-ID" dirty="0" err="1"/>
              <a:t>Persistent</a:t>
            </a:r>
            <a:r>
              <a:rPr lang="id-ID" dirty="0"/>
              <a:t> (2)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B2A53-6620-42A9-8C2E-E2EC2399C4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7496"/>
                <a:ext cx="8515350" cy="50755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d-ID" sz="2400" dirty="0"/>
                  <a:t>Metode RDD </a:t>
                </a:r>
                <a:r>
                  <a:rPr lang="id-ID" sz="2400" dirty="0" err="1"/>
                  <a:t>persistent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1800" b="1" dirty="0" err="1">
                    <a:latin typeface="Lucida Console" panose="020B0609040504020204" pitchFamily="49" charset="0"/>
                  </a:rPr>
                  <a:t>persist</a:t>
                </a:r>
                <a:r>
                  <a:rPr lang="id-ID" sz="1800" b="1" dirty="0">
                    <a:latin typeface="Lucida Console" panose="020B0609040504020204" pitchFamily="49" charset="0"/>
                  </a:rPr>
                  <a:t>() </a:t>
                </a:r>
                <a:r>
                  <a:rPr lang="id-ID" dirty="0"/>
                  <a:t>– </a:t>
                </a:r>
                <a:r>
                  <a:rPr lang="id-ID" sz="2400" dirty="0"/>
                  <a:t>spesifik </a:t>
                </a:r>
                <a:r>
                  <a:rPr lang="id-ID" sz="2400" dirty="0" err="1"/>
                  <a:t>storage</a:t>
                </a:r>
                <a:r>
                  <a:rPr lang="id-ID" sz="2400" dirty="0"/>
                  <a:t> level </a:t>
                </a:r>
                <a:r>
                  <a:rPr lang="id-ID" sz="2400" dirty="0" err="1"/>
                  <a:t>caching</a:t>
                </a:r>
                <a:r>
                  <a:rPr lang="id-ID" sz="2400" dirty="0"/>
                  <a:t> (</a:t>
                </a:r>
                <a:r>
                  <a:rPr lang="id-ID" sz="2400" dirty="0" err="1"/>
                  <a:t>disk</a:t>
                </a:r>
                <a:r>
                  <a:rPr lang="id-ID" sz="2400" dirty="0"/>
                  <a:t> atau memori (</a:t>
                </a:r>
                <a:r>
                  <a:rPr lang="id-ID" sz="2400" dirty="0" err="1"/>
                  <a:t>serialized</a:t>
                </a:r>
                <a:r>
                  <a:rPr lang="id-ID" sz="2400" dirty="0"/>
                  <a:t> </a:t>
                </a:r>
                <a:r>
                  <a:rPr lang="id-ID" sz="2400" dirty="0" err="1"/>
                  <a:t>object</a:t>
                </a:r>
                <a:r>
                  <a:rPr lang="id-ID" sz="2400" dirty="0"/>
                  <a:t> </a:t>
                </a:r>
                <a:r>
                  <a:rPr lang="id-ID" sz="2400" dirty="0">
                    <a:sym typeface="Wingdings" panose="05000000000000000000" pitchFamily="2" charset="2"/>
                  </a:rPr>
                  <a:t> </a:t>
                </a:r>
                <a:r>
                  <a:rPr lang="id-ID" sz="2400" dirty="0" err="1">
                    <a:sym typeface="Wingdings" panose="05000000000000000000" pitchFamily="2" charset="2"/>
                  </a:rPr>
                  <a:t>save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space</a:t>
                </a:r>
                <a:r>
                  <a:rPr lang="id-ID" sz="2400" dirty="0"/>
                  <a:t>))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1800" b="1" dirty="0" err="1">
                    <a:latin typeface="Lucida Console" panose="020B0609040504020204" pitchFamily="49" charset="0"/>
                  </a:rPr>
                  <a:t>cache</a:t>
                </a:r>
                <a:r>
                  <a:rPr lang="id-ID" sz="1800" b="1" dirty="0">
                    <a:latin typeface="Lucida Console" panose="020B0609040504020204" pitchFamily="49" charset="0"/>
                  </a:rPr>
                  <a:t>() </a:t>
                </a:r>
                <a:r>
                  <a:rPr lang="id-ID" dirty="0"/>
                  <a:t>- </a:t>
                </a:r>
                <a:r>
                  <a:rPr lang="id-ID" sz="2400" dirty="0">
                    <a:sym typeface="Wingdings" panose="05000000000000000000" pitchFamily="2" charset="2"/>
                  </a:rPr>
                  <a:t>MEMORY_ONLY </a:t>
                </a:r>
                <a:r>
                  <a:rPr lang="id-ID" sz="2400" dirty="0" err="1">
                    <a:sym typeface="Wingdings" panose="05000000000000000000" pitchFamily="2" charset="2"/>
                  </a:rPr>
                  <a:t>storage</a:t>
                </a:r>
                <a:r>
                  <a:rPr lang="id-ID" sz="2400" dirty="0">
                    <a:sym typeface="Wingdings" panose="05000000000000000000" pitchFamily="2" charset="2"/>
                  </a:rPr>
                  <a:t> (</a:t>
                </a:r>
                <a:r>
                  <a:rPr lang="id-ID" sz="2400" dirty="0" err="1">
                    <a:sym typeface="Wingdings" panose="05000000000000000000" pitchFamily="2" charset="2"/>
                  </a:rPr>
                  <a:t>deserialized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object</a:t>
                </a:r>
                <a:r>
                  <a:rPr lang="id-ID" sz="2400" dirty="0">
                    <a:sym typeface="Wingdings" panose="05000000000000000000" pitchFamily="2" charset="2"/>
                  </a:rPr>
                  <a:t>)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>
                    <a:sym typeface="Wingdings" panose="05000000000000000000" pitchFamily="2" charset="2"/>
                  </a:rPr>
                  <a:t>Jika partisi </a:t>
                </a:r>
                <a:r>
                  <a:rPr lang="id-ID" sz="2400" dirty="0" err="1">
                    <a:sym typeface="Wingdings" panose="05000000000000000000" pitchFamily="2" charset="2"/>
                  </a:rPr>
                  <a:t>cache</a:t>
                </a:r>
                <a:r>
                  <a:rPr lang="id-ID" sz="2400" dirty="0">
                    <a:sym typeface="Wingdings" panose="05000000000000000000" pitchFamily="2" charset="2"/>
                  </a:rPr>
                  <a:t> tidak cukup  </a:t>
                </a:r>
                <a:r>
                  <a:rPr lang="id-ID" sz="2400" dirty="0" err="1">
                    <a:sym typeface="Wingdings" panose="05000000000000000000" pitchFamily="2" charset="2"/>
                  </a:rPr>
                  <a:t>recompute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on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the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fly</a:t>
                </a:r>
                <a:endParaRPr lang="id-ID" sz="2400" dirty="0">
                  <a:sym typeface="Wingdings" panose="05000000000000000000" pitchFamily="2" charset="2"/>
                </a:endParaRPr>
              </a:p>
              <a:p>
                <a:pPr marL="357188" indent="-342900"/>
                <a:r>
                  <a:rPr lang="id-ID" sz="1800" b="1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MEMORY_AND_DISK</a:t>
                </a:r>
                <a:r>
                  <a:rPr lang="id-ID" sz="2400" b="1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>
                    <a:sym typeface="Wingdings" panose="05000000000000000000" pitchFamily="2" charset="2"/>
                  </a:rPr>
                  <a:t>- Opsi di memori dan </a:t>
                </a:r>
                <a:r>
                  <a:rPr lang="id-ID" sz="2400" dirty="0" err="1">
                    <a:sym typeface="Wingdings" panose="05000000000000000000" pitchFamily="2" charset="2"/>
                  </a:rPr>
                  <a:t>disk</a:t>
                </a:r>
                <a:r>
                  <a:rPr lang="id-ID" sz="2400" dirty="0">
                    <a:sym typeface="Wingdings" panose="05000000000000000000" pitchFamily="2" charset="2"/>
                  </a:rPr>
                  <a:t> jika tidak cukup di memori</a:t>
                </a:r>
              </a:p>
              <a:p>
                <a:pPr marL="357188" indent="-342900"/>
                <a:r>
                  <a:rPr lang="id-ID" sz="1800" b="1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MEMORY_ONLY_SER, </a:t>
                </a:r>
                <a:r>
                  <a:rPr lang="id-ID" sz="1800" b="1" dirty="0">
                    <a:solidFill>
                      <a:prstClr val="black"/>
                    </a:solidFill>
                    <a:latin typeface="Lucida Console" panose="020B0609040504020204" pitchFamily="49" charset="0"/>
                    <a:sym typeface="Wingdings" panose="05000000000000000000" pitchFamily="2" charset="2"/>
                  </a:rPr>
                  <a:t>MEMORY_AND_DISK_SER</a:t>
                </a:r>
                <a:r>
                  <a:rPr lang="id-ID" sz="2400" b="1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>
                    <a:sym typeface="Wingdings" panose="05000000000000000000" pitchFamily="2" charset="2"/>
                  </a:rPr>
                  <a:t>- Opsi </a:t>
                </a:r>
                <a:r>
                  <a:rPr lang="id-ID" sz="2400" dirty="0" err="1">
                    <a:sym typeface="Wingdings" panose="05000000000000000000" pitchFamily="2" charset="2"/>
                  </a:rPr>
                  <a:t>serialized</a:t>
                </a:r>
                <a:r>
                  <a:rPr lang="id-ID" sz="2400" dirty="0">
                    <a:sym typeface="Wingdings" panose="05000000000000000000" pitchFamily="2" charset="2"/>
                  </a:rPr>
                  <a:t> Java </a:t>
                </a:r>
                <a:r>
                  <a:rPr lang="id-ID" sz="2400" dirty="0" err="1">
                    <a:sym typeface="Wingdings" panose="05000000000000000000" pitchFamily="2" charset="2"/>
                  </a:rPr>
                  <a:t>object</a:t>
                </a:r>
                <a:r>
                  <a:rPr lang="id-ID" sz="2400" dirty="0">
                    <a:sym typeface="Wingdings" panose="05000000000000000000" pitchFamily="2" charset="2"/>
                  </a:rPr>
                  <a:t> sebelum simpan (</a:t>
                </a:r>
                <a:r>
                  <a:rPr lang="id-ID" sz="2400" dirty="0" err="1">
                    <a:sym typeface="Wingdings" panose="05000000000000000000" pitchFamily="2" charset="2"/>
                  </a:rPr>
                  <a:t>space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efficient</a:t>
                </a:r>
                <a:r>
                  <a:rPr lang="id-ID" sz="2400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id-ID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id-ID" sz="2400" dirty="0">
                    <a:sym typeface="Wingdings" panose="05000000000000000000" pitchFamily="2" charset="2"/>
                  </a:rPr>
                  <a:t> butuh </a:t>
                </a:r>
                <a:r>
                  <a:rPr lang="id-ID" sz="2400" dirty="0" err="1">
                    <a:sym typeface="Wingdings" panose="05000000000000000000" pitchFamily="2" charset="2"/>
                  </a:rPr>
                  <a:t>deserialized</a:t>
                </a:r>
                <a:r>
                  <a:rPr lang="id-ID" sz="2400" dirty="0">
                    <a:sym typeface="Wingdings" panose="05000000000000000000" pitchFamily="2" charset="2"/>
                  </a:rPr>
                  <a:t> sebelum </a:t>
                </a:r>
                <a:r>
                  <a:rPr lang="id-ID" sz="2400" dirty="0" err="1">
                    <a:sym typeface="Wingdings" panose="05000000000000000000" pitchFamily="2" charset="2"/>
                  </a:rPr>
                  <a:t>read</a:t>
                </a:r>
                <a:r>
                  <a:rPr lang="id-ID" sz="2400" dirty="0">
                    <a:sym typeface="Wingdings" panose="05000000000000000000" pitchFamily="2" charset="2"/>
                  </a:rPr>
                  <a:t>  CPU </a:t>
                </a:r>
                <a:r>
                  <a:rPr lang="id-ID" sz="2400" dirty="0" err="1">
                    <a:sym typeface="Wingdings" panose="05000000000000000000" pitchFamily="2" charset="2"/>
                  </a:rPr>
                  <a:t>workload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endParaRPr lang="id-ID" sz="2400" dirty="0">
                  <a:sym typeface="Wingdings" panose="05000000000000000000" pitchFamily="2" charset="2"/>
                </a:endParaRPr>
              </a:p>
              <a:p>
                <a:pPr marL="357188" indent="-342900"/>
                <a:r>
                  <a:rPr lang="id-ID" sz="1800" b="1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DISK_ONLY</a:t>
                </a:r>
                <a:r>
                  <a:rPr lang="id-ID" sz="2400" dirty="0">
                    <a:sym typeface="Wingdings" panose="05000000000000000000" pitchFamily="2" charset="2"/>
                  </a:rPr>
                  <a:t> – opsi simpan hanya di </a:t>
                </a:r>
                <a:r>
                  <a:rPr lang="id-ID" sz="2400" dirty="0" err="1">
                    <a:sym typeface="Wingdings" panose="05000000000000000000" pitchFamily="2" charset="2"/>
                  </a:rPr>
                  <a:t>disk</a:t>
                </a:r>
                <a:endParaRPr lang="id-ID" sz="2400" dirty="0">
                  <a:sym typeface="Wingdings" panose="05000000000000000000" pitchFamily="2" charset="2"/>
                </a:endParaRPr>
              </a:p>
              <a:p>
                <a:pPr marL="357188" indent="-342900"/>
                <a:r>
                  <a:rPr lang="id-ID" sz="1800" b="1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MEMORY_ONLY_2, MEMORY_AND_DISK_2</a:t>
                </a:r>
                <a:r>
                  <a:rPr lang="id-ID" sz="2400" dirty="0">
                    <a:sym typeface="Wingdings" panose="05000000000000000000" pitchFamily="2" charset="2"/>
                  </a:rPr>
                  <a:t>, </a:t>
                </a:r>
                <a:r>
                  <a:rPr lang="id-ID" sz="2400" dirty="0" err="1">
                    <a:sym typeface="Wingdings" panose="05000000000000000000" pitchFamily="2" charset="2"/>
                  </a:rPr>
                  <a:t>dll</a:t>
                </a:r>
                <a:r>
                  <a:rPr lang="id-ID" sz="2400" dirty="0">
                    <a:sym typeface="Wingdings" panose="05000000000000000000" pitchFamily="2" charset="2"/>
                  </a:rPr>
                  <a:t> - Opsi </a:t>
                </a:r>
                <a:r>
                  <a:rPr lang="id-ID" sz="2400" dirty="0" err="1">
                    <a:sym typeface="Wingdings" panose="05000000000000000000" pitchFamily="2" charset="2"/>
                  </a:rPr>
                  <a:t>replicate</a:t>
                </a:r>
                <a:r>
                  <a:rPr lang="id-ID" sz="2400" dirty="0">
                    <a:sym typeface="Wingdings" panose="05000000000000000000" pitchFamily="2" charset="2"/>
                  </a:rPr>
                  <a:t> tiap partisi  2 </a:t>
                </a:r>
                <a:r>
                  <a:rPr lang="id-ID" sz="2400" dirty="0" err="1">
                    <a:sym typeface="Wingdings" panose="05000000000000000000" pitchFamily="2" charset="2"/>
                  </a:rPr>
                  <a:t>node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cluster</a:t>
                </a:r>
                <a:endParaRPr lang="id-ID" sz="24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B2A53-6620-42A9-8C2E-E2EC2399C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7496"/>
                <a:ext cx="8515350" cy="5075581"/>
              </a:xfrm>
              <a:blipFill>
                <a:blip r:embed="rId2"/>
                <a:stretch>
                  <a:fillRect l="-931" t="-24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753D3-0CF9-4CD9-A489-4005C677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1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A979-C418-4BD9-A5DE-3B76EB64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RDD </a:t>
            </a:r>
            <a:r>
              <a:rPr lang="id-ID" dirty="0" err="1"/>
              <a:t>Persistent</a:t>
            </a:r>
            <a:r>
              <a:rPr lang="id-ID" dirty="0"/>
              <a:t> 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6967-D11B-47C4-96D4-11D0E955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800" b="1" dirty="0">
                <a:latin typeface="Lucida Console" panose="020B0609040504020204" pitchFamily="49" charset="0"/>
                <a:sym typeface="Wingdings" panose="05000000000000000000" pitchFamily="2" charset="2"/>
              </a:rPr>
              <a:t>OFF_HEAP </a:t>
            </a:r>
            <a:r>
              <a:rPr lang="id-ID" sz="2400" dirty="0">
                <a:sym typeface="Wingdings" panose="05000000000000000000" pitchFamily="2" charset="2"/>
              </a:rPr>
              <a:t>(</a:t>
            </a:r>
            <a:r>
              <a:rPr lang="id-ID" sz="2400" dirty="0" err="1">
                <a:sym typeface="Wingdings" panose="05000000000000000000" pitchFamily="2" charset="2"/>
              </a:rPr>
              <a:t>experimental</a:t>
            </a:r>
            <a:r>
              <a:rPr lang="id-ID" sz="2400" dirty="0">
                <a:sym typeface="Wingdings" panose="05000000000000000000" pitchFamily="2" charset="2"/>
              </a:rPr>
              <a:t>) - Opsi </a:t>
            </a:r>
            <a:r>
              <a:rPr lang="id-ID" sz="2400" dirty="0" err="1">
                <a:sym typeface="Wingdings" panose="05000000000000000000" pitchFamily="2" charset="2"/>
              </a:rPr>
              <a:t>Experimental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Storage</a:t>
            </a:r>
            <a:r>
              <a:rPr lang="id-ID" sz="2400" dirty="0">
                <a:sym typeface="Wingdings" panose="05000000000000000000" pitchFamily="2" charset="2"/>
              </a:rPr>
              <a:t> Level, </a:t>
            </a:r>
            <a:r>
              <a:rPr lang="id-ID" sz="2400" dirty="0" err="1">
                <a:sym typeface="Wingdings" panose="05000000000000000000" pitchFamily="2" charset="2"/>
              </a:rPr>
              <a:t>Tachyon</a:t>
            </a:r>
            <a:r>
              <a:rPr lang="id-ID" sz="2400" dirty="0">
                <a:sym typeface="Wingdings" panose="05000000000000000000" pitchFamily="2" charset="2"/>
              </a:rPr>
              <a:t>  simpan </a:t>
            </a:r>
            <a:r>
              <a:rPr lang="id-ID" sz="2400" dirty="0" err="1">
                <a:sym typeface="Wingdings" panose="05000000000000000000" pitchFamily="2" charset="2"/>
              </a:rPr>
              <a:t>serialized</a:t>
            </a:r>
            <a:r>
              <a:rPr lang="id-ID" sz="2400" dirty="0">
                <a:sym typeface="Wingdings" panose="05000000000000000000" pitchFamily="2" charset="2"/>
              </a:rPr>
              <a:t>  mengurangi </a:t>
            </a:r>
            <a:r>
              <a:rPr lang="id-ID" sz="2400" dirty="0" err="1">
                <a:sym typeface="Wingdings" panose="05000000000000000000" pitchFamily="2" charset="2"/>
              </a:rPr>
              <a:t>garbage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collection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overhead</a:t>
            </a:r>
            <a:r>
              <a:rPr lang="id-ID" sz="2400" dirty="0">
                <a:sym typeface="Wingdings" panose="05000000000000000000" pitchFamily="2" charset="2"/>
              </a:rPr>
              <a:t> dan </a:t>
            </a:r>
            <a:r>
              <a:rPr lang="id-ID" sz="2400" dirty="0" err="1">
                <a:sym typeface="Wingdings" panose="05000000000000000000" pitchFamily="2" charset="2"/>
              </a:rPr>
              <a:t>executor</a:t>
            </a:r>
            <a:r>
              <a:rPr lang="id-ID" sz="2400" dirty="0">
                <a:sym typeface="Wingdings" panose="05000000000000000000" pitchFamily="2" charset="2"/>
              </a:rPr>
              <a:t> bisa lebih kecil dan berbagi </a:t>
            </a:r>
            <a:r>
              <a:rPr lang="id-ID" sz="2400" dirty="0" err="1">
                <a:sym typeface="Wingdings" panose="05000000000000000000" pitchFamily="2" charset="2"/>
              </a:rPr>
              <a:t>pool</a:t>
            </a:r>
            <a:r>
              <a:rPr lang="id-ID" sz="2400" dirty="0">
                <a:sym typeface="Wingdings" panose="05000000000000000000" pitchFamily="2" charset="2"/>
              </a:rPr>
              <a:t> memori</a:t>
            </a:r>
          </a:p>
          <a:p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F1100-4A49-46D0-9859-E03378B0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7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2C82-D738-4A9C-8093-0B908368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Pemilihan </a:t>
            </a:r>
            <a:r>
              <a:rPr lang="id-ID" dirty="0" err="1"/>
              <a:t>Storage</a:t>
            </a:r>
            <a:r>
              <a:rPr lang="id-ID" dirty="0"/>
              <a:t> Level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3D01D-F618-442F-B72F-699047B68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0627"/>
                <a:ext cx="8515350" cy="5327373"/>
              </a:xfrm>
            </p:spPr>
            <p:txBody>
              <a:bodyPr>
                <a:normAutofit/>
              </a:bodyPr>
              <a:lstStyle/>
              <a:p>
                <a:r>
                  <a:rPr lang="id-ID" sz="2400" dirty="0"/>
                  <a:t>Jika RDD cukup di </a:t>
                </a:r>
                <a:r>
                  <a:rPr lang="id-ID" sz="2400" dirty="0" err="1"/>
                  <a:t>default</a:t>
                </a:r>
                <a:r>
                  <a:rPr lang="id-ID" sz="2400" dirty="0"/>
                  <a:t> </a:t>
                </a:r>
                <a:r>
                  <a:rPr lang="id-ID" sz="2400" dirty="0">
                    <a:sym typeface="Wingdings" panose="05000000000000000000" pitchFamily="2" charset="2"/>
                  </a:rPr>
                  <a:t> biarkan </a:t>
                </a:r>
                <a:r>
                  <a:rPr lang="id-ID" sz="2400" dirty="0" err="1">
                    <a:sym typeface="Wingdings" panose="05000000000000000000" pitchFamily="2" charset="2"/>
                  </a:rPr>
                  <a:t>default</a:t>
                </a:r>
                <a:r>
                  <a:rPr lang="id-ID" sz="2400" dirty="0">
                    <a:sym typeface="Wingdings" panose="05000000000000000000" pitchFamily="2" charset="2"/>
                  </a:rPr>
                  <a:t> (MEMORY_ONLY)  CPU </a:t>
                </a:r>
                <a:r>
                  <a:rPr lang="id-ID" sz="2400" dirty="0" err="1">
                    <a:sym typeface="Wingdings" panose="05000000000000000000" pitchFamily="2" charset="2"/>
                  </a:rPr>
                  <a:t>efficient</a:t>
                </a:r>
                <a:r>
                  <a:rPr lang="id-ID" sz="2400" dirty="0">
                    <a:sym typeface="Wingdings" panose="05000000000000000000" pitchFamily="2" charset="2"/>
                  </a:rPr>
                  <a:t>, lebih cepat</a:t>
                </a:r>
              </a:p>
              <a:p>
                <a:r>
                  <a:rPr lang="id-ID" sz="1800" dirty="0">
                    <a:latin typeface="Lucida Console" panose="020B0609040504020204" pitchFamily="49" charset="0"/>
                    <a:sym typeface="Wingdings" panose="05000000000000000000" pitchFamily="2" charset="2"/>
                  </a:rPr>
                  <a:t>MEMORY_ONLY_SER </a:t>
                </a:r>
                <a:r>
                  <a:rPr lang="id-ID" sz="2400" dirty="0">
                    <a:sym typeface="Wingdings" panose="05000000000000000000" pitchFamily="2" charset="2"/>
                  </a:rPr>
                  <a:t>&amp; </a:t>
                </a:r>
                <a:r>
                  <a:rPr lang="id-ID" sz="2400" dirty="0" err="1">
                    <a:sym typeface="Wingdings" panose="05000000000000000000" pitchFamily="2" charset="2"/>
                  </a:rPr>
                  <a:t>fast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serialization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library</a:t>
                </a:r>
                <a:r>
                  <a:rPr lang="id-ID" sz="2400" dirty="0">
                    <a:sym typeface="Wingdings" panose="05000000000000000000" pitchFamily="2" charset="2"/>
                  </a:rPr>
                  <a:t>  </a:t>
                </a:r>
                <a:r>
                  <a:rPr lang="id-ID" sz="2400" dirty="0" err="1">
                    <a:sym typeface="Wingdings" panose="05000000000000000000" pitchFamily="2" charset="2"/>
                  </a:rPr>
                  <a:t>object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space-efficient</a:t>
                </a:r>
                <a:r>
                  <a:rPr lang="id-ID" sz="2400" dirty="0">
                    <a:sym typeface="Wingdings" panose="05000000000000000000" pitchFamily="2" charset="2"/>
                  </a:rPr>
                  <a:t> &amp; tetap cukup kencang (INGAT butuh </a:t>
                </a:r>
                <a:r>
                  <a:rPr lang="id-ID" sz="2400" dirty="0" err="1">
                    <a:sym typeface="Wingdings" panose="05000000000000000000" pitchFamily="2" charset="2"/>
                  </a:rPr>
                  <a:t>deserialization</a:t>
                </a:r>
                <a:r>
                  <a:rPr lang="id-ID" sz="2400" dirty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id-ID" sz="2400" dirty="0"/>
                  <a:t>Jauhi penggunaan </a:t>
                </a:r>
                <a:r>
                  <a:rPr lang="id-ID" sz="2400" dirty="0" err="1"/>
                  <a:t>disk</a:t>
                </a:r>
                <a:r>
                  <a:rPr lang="id-ID" sz="2400" dirty="0"/>
                  <a:t>, kecuali </a:t>
                </a:r>
                <a:r>
                  <a:rPr lang="id-ID" sz="2400" dirty="0" err="1"/>
                  <a:t>func</a:t>
                </a:r>
                <a:r>
                  <a:rPr lang="id-ID" sz="2400" dirty="0"/>
                  <a:t> yang </a:t>
                </a:r>
                <a:r>
                  <a:rPr lang="id-ID" sz="2400" dirty="0" err="1"/>
                  <a:t>compute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dataset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expensive</a:t>
                </a:r>
                <a:r>
                  <a:rPr lang="id-ID" sz="2400" dirty="0"/>
                  <a:t>/filter data ukuran besar. Lainnya, </a:t>
                </a:r>
                <a:r>
                  <a:rPr lang="id-ID" sz="2400" dirty="0" err="1"/>
                  <a:t>recompute</a:t>
                </a:r>
                <a:r>
                  <a:rPr lang="id-ID" sz="2400" dirty="0"/>
                  <a:t> partisi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d-ID" sz="2400" dirty="0"/>
                  <a:t> secepat membaca dari </a:t>
                </a:r>
                <a:r>
                  <a:rPr lang="id-ID" sz="2400" dirty="0" err="1"/>
                  <a:t>disk</a:t>
                </a:r>
                <a:endParaRPr lang="id-ID" sz="2400" dirty="0"/>
              </a:p>
              <a:p>
                <a:r>
                  <a:rPr lang="id-ID" sz="2400" dirty="0"/>
                  <a:t>Gunakan replikasi </a:t>
                </a:r>
                <a:r>
                  <a:rPr lang="id-ID" sz="2400" dirty="0">
                    <a:sym typeface="Wingdings" panose="05000000000000000000" pitchFamily="2" charset="2"/>
                  </a:rPr>
                  <a:t> </a:t>
                </a:r>
                <a:r>
                  <a:rPr lang="id-ID" sz="2400" dirty="0" err="1">
                    <a:sym typeface="Wingdings" panose="05000000000000000000" pitchFamily="2" charset="2"/>
                  </a:rPr>
                  <a:t>fault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recovery</a:t>
                </a:r>
                <a:r>
                  <a:rPr lang="id-ID" sz="2400" dirty="0">
                    <a:sym typeface="Wingdings" panose="05000000000000000000" pitchFamily="2" charset="2"/>
                  </a:rPr>
                  <a:t> (Contoh web </a:t>
                </a:r>
                <a:r>
                  <a:rPr lang="id-ID" sz="2400" dirty="0" err="1">
                    <a:sym typeface="Wingdings" panose="05000000000000000000" pitchFamily="2" charset="2"/>
                  </a:rPr>
                  <a:t>app</a:t>
                </a:r>
                <a:r>
                  <a:rPr lang="id-ID" sz="2400" dirty="0">
                    <a:sym typeface="Wingdings" panose="05000000000000000000" pitchFamily="2" charset="2"/>
                  </a:rPr>
                  <a:t>). Semua level punya </a:t>
                </a:r>
                <a:r>
                  <a:rPr lang="id-ID" sz="2400" dirty="0" err="1">
                    <a:sym typeface="Wingdings" panose="05000000000000000000" pitchFamily="2" charset="2"/>
                  </a:rPr>
                  <a:t>fault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tolerance</a:t>
                </a:r>
                <a:r>
                  <a:rPr lang="id-ID" sz="2400" dirty="0">
                    <a:sym typeface="Wingdings" panose="05000000000000000000" pitchFamily="2" charset="2"/>
                  </a:rPr>
                  <a:t>  </a:t>
                </a:r>
                <a:r>
                  <a:rPr lang="id-ID" sz="2400" dirty="0" err="1">
                    <a:sym typeface="Wingdings" panose="05000000000000000000" pitchFamily="2" charset="2"/>
                  </a:rPr>
                  <a:t>recompute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lost</a:t>
                </a:r>
                <a:r>
                  <a:rPr lang="id-ID" sz="2400" dirty="0">
                    <a:sym typeface="Wingdings" panose="05000000000000000000" pitchFamily="2" charset="2"/>
                  </a:rPr>
                  <a:t> data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id-ID" sz="2400" dirty="0"/>
                  <a:t> Replikasi </a:t>
                </a:r>
                <a:r>
                  <a:rPr lang="id-ID" sz="2400" dirty="0" err="1"/>
                  <a:t>continue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run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task</a:t>
                </a:r>
                <a:r>
                  <a:rPr lang="id-ID" sz="2400" dirty="0"/>
                  <a:t> di RDD tanpa tunggu </a:t>
                </a:r>
                <a:r>
                  <a:rPr lang="id-ID" sz="2400" dirty="0" err="1"/>
                  <a:t>recompute</a:t>
                </a:r>
                <a:r>
                  <a:rPr lang="id-ID" sz="2400" dirty="0"/>
                  <a:t> partisi </a:t>
                </a:r>
                <a:r>
                  <a:rPr lang="id-ID" sz="2400" dirty="0" err="1"/>
                  <a:t>lost</a:t>
                </a:r>
                <a:endParaRPr lang="id-ID" sz="2400" dirty="0"/>
              </a:p>
              <a:p>
                <a:r>
                  <a:rPr lang="id-ID" sz="2400" dirty="0" err="1"/>
                  <a:t>Environment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memory</a:t>
                </a:r>
                <a:r>
                  <a:rPr lang="id-ID" sz="2400" dirty="0"/>
                  <a:t> atau </a:t>
                </a:r>
                <a:r>
                  <a:rPr lang="id-ID" sz="2400" dirty="0" err="1"/>
                  <a:t>app</a:t>
                </a:r>
                <a:r>
                  <a:rPr lang="id-ID" sz="2400" dirty="0"/>
                  <a:t> banyak, gunakan OFF_HEAP</a:t>
                </a:r>
                <a:br>
                  <a:rPr lang="id-ID" sz="2400" dirty="0"/>
                </a:br>
                <a:r>
                  <a:rPr lang="id-ID" sz="2400" dirty="0"/>
                  <a:t>- </a:t>
                </a:r>
                <a:r>
                  <a:rPr lang="id-ID" sz="2400" dirty="0" err="1"/>
                  <a:t>multiple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executor</a:t>
                </a:r>
                <a:r>
                  <a:rPr lang="id-ID" sz="2400" dirty="0"/>
                  <a:t> </a:t>
                </a:r>
                <a:r>
                  <a:rPr lang="id-ID" sz="2400" dirty="0">
                    <a:sym typeface="Wingdings" panose="05000000000000000000" pitchFamily="2" charset="2"/>
                  </a:rPr>
                  <a:t> </a:t>
                </a:r>
                <a:r>
                  <a:rPr lang="id-ID" sz="2400" dirty="0" err="1">
                    <a:sym typeface="Wingdings" panose="05000000000000000000" pitchFamily="2" charset="2"/>
                  </a:rPr>
                  <a:t>share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pool</a:t>
                </a:r>
                <a:r>
                  <a:rPr lang="id-ID" sz="2400" dirty="0">
                    <a:sym typeface="Wingdings" panose="05000000000000000000" pitchFamily="2" charset="2"/>
                  </a:rPr>
                  <a:t> memori sama di </a:t>
                </a:r>
                <a:r>
                  <a:rPr lang="id-ID" sz="2400" dirty="0" err="1">
                    <a:sym typeface="Wingdings" panose="05000000000000000000" pitchFamily="2" charset="2"/>
                  </a:rPr>
                  <a:t>Tachyon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>
                    <a:sym typeface="Wingdings" panose="05000000000000000000" pitchFamily="2" charset="2"/>
                  </a:rPr>
                  <a:t>- mengurangi </a:t>
                </a:r>
                <a:r>
                  <a:rPr lang="id-ID" sz="2400" dirty="0" err="1">
                    <a:sym typeface="Wingdings" panose="05000000000000000000" pitchFamily="2" charset="2"/>
                  </a:rPr>
                  <a:t>garbage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collection</a:t>
                </a:r>
                <a:r>
                  <a:rPr lang="id-ID" sz="2400" dirty="0">
                    <a:sym typeface="Wingdings" panose="05000000000000000000" pitchFamily="2" charset="2"/>
                  </a:rPr>
                  <a:t> signifikan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>
                    <a:sym typeface="Wingdings" panose="05000000000000000000" pitchFamily="2" charset="2"/>
                  </a:rPr>
                  <a:t>- Satu </a:t>
                </a:r>
                <a:r>
                  <a:rPr lang="id-ID" sz="2400" dirty="0" err="1">
                    <a:sym typeface="Wingdings" panose="05000000000000000000" pitchFamily="2" charset="2"/>
                  </a:rPr>
                  <a:t>executor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crash</a:t>
                </a:r>
                <a:r>
                  <a:rPr lang="id-ID" sz="2400" dirty="0">
                    <a:sym typeface="Wingdings" panose="05000000000000000000" pitchFamily="2" charset="2"/>
                  </a:rPr>
                  <a:t>  </a:t>
                </a:r>
                <a:r>
                  <a:rPr lang="id-ID" sz="2400" dirty="0" err="1">
                    <a:sym typeface="Wingdings" panose="05000000000000000000" pitchFamily="2" charset="2"/>
                  </a:rPr>
                  <a:t>cache</a:t>
                </a:r>
                <a:r>
                  <a:rPr lang="id-ID" sz="2400" dirty="0">
                    <a:sym typeface="Wingdings" panose="05000000000000000000" pitchFamily="2" charset="2"/>
                  </a:rPr>
                  <a:t> data tidak hilang</a:t>
                </a:r>
                <a:r>
                  <a:rPr lang="id-ID" sz="2400" dirty="0"/>
                  <a:t> </a:t>
                </a:r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3D01D-F618-442F-B72F-699047B68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0627"/>
                <a:ext cx="8515350" cy="5327373"/>
              </a:xfrm>
              <a:blipFill>
                <a:blip r:embed="rId2"/>
                <a:stretch>
                  <a:fillRect l="-931" t="-1602" r="-573" b="-4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A87D-1F61-4C88-A1B9-03A2CE5F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4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B3D-7A9C-47F5-85D1-584DE5BC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Shared</a:t>
            </a:r>
            <a:r>
              <a:rPr lang="id-ID" dirty="0"/>
              <a:t> </a:t>
            </a:r>
            <a:r>
              <a:rPr lang="id-ID" dirty="0" err="1"/>
              <a:t>Variable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A84B-3AD2-4C37-A05F-1CCE65A5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009"/>
            <a:ext cx="8515350" cy="5144466"/>
          </a:xfrm>
        </p:spPr>
        <p:txBody>
          <a:bodyPr>
            <a:normAutofit/>
          </a:bodyPr>
          <a:lstStyle/>
          <a:p>
            <a:r>
              <a:rPr lang="id-ID" sz="2400" dirty="0"/>
              <a:t>Ketika </a:t>
            </a:r>
            <a:r>
              <a:rPr lang="id-ID" sz="2400" dirty="0" err="1"/>
              <a:t>func</a:t>
            </a:r>
            <a:r>
              <a:rPr lang="id-ID" sz="2400" dirty="0"/>
              <a:t> </a:t>
            </a:r>
            <a:r>
              <a:rPr lang="id-ID" sz="2400" dirty="0" err="1"/>
              <a:t>di-passing</a:t>
            </a:r>
            <a:r>
              <a:rPr lang="id-ID" sz="2400" dirty="0"/>
              <a:t> dari </a:t>
            </a:r>
            <a:r>
              <a:rPr lang="id-ID" sz="2400" dirty="0" err="1"/>
              <a:t>driver</a:t>
            </a:r>
            <a:r>
              <a:rPr lang="id-ID" sz="2400" dirty="0"/>
              <a:t> ke </a:t>
            </a:r>
            <a:r>
              <a:rPr lang="id-ID" sz="2400" dirty="0" err="1"/>
              <a:t>worker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 </a:t>
            </a:r>
            <a:r>
              <a:rPr lang="id-ID" sz="2400" dirty="0" err="1">
                <a:sym typeface="Wingdings" panose="05000000000000000000" pitchFamily="2" charset="2"/>
              </a:rPr>
              <a:t>copy</a:t>
            </a:r>
            <a:r>
              <a:rPr lang="id-ID" sz="2400" dirty="0">
                <a:sym typeface="Wingdings" panose="05000000000000000000" pitchFamily="2" charset="2"/>
              </a:rPr>
              <a:t> terpisah variabel digunakan untuk tiap </a:t>
            </a:r>
            <a:r>
              <a:rPr lang="id-ID" sz="2400" dirty="0" err="1">
                <a:sym typeface="Wingdings" panose="05000000000000000000" pitchFamily="2" charset="2"/>
              </a:rPr>
              <a:t>worker</a:t>
            </a:r>
            <a:endParaRPr lang="id-ID" sz="2400" dirty="0"/>
          </a:p>
          <a:p>
            <a:r>
              <a:rPr lang="id-ID" sz="2400" dirty="0"/>
              <a:t>Dua tipe variabel: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/>
              <a:t>Broadcast</a:t>
            </a:r>
            <a:r>
              <a:rPr lang="id-ID" sz="2400" dirty="0"/>
              <a:t> </a:t>
            </a:r>
            <a:r>
              <a:rPr lang="id-ID" sz="2400" dirty="0" err="1"/>
              <a:t>variable</a:t>
            </a:r>
            <a:br>
              <a:rPr lang="id-ID" sz="2400" dirty="0"/>
            </a:br>
            <a:r>
              <a:rPr lang="id-ID" sz="2400" dirty="0"/>
              <a:t>- </a:t>
            </a:r>
            <a:r>
              <a:rPr lang="id-ID" sz="2400" dirty="0" err="1"/>
              <a:t>read-only</a:t>
            </a:r>
            <a:r>
              <a:rPr lang="id-ID" sz="2400" dirty="0"/>
              <a:t> </a:t>
            </a:r>
            <a:r>
              <a:rPr lang="id-ID" sz="2400" dirty="0" err="1"/>
              <a:t>copy</a:t>
            </a:r>
            <a:r>
              <a:rPr lang="id-ID" sz="2400" dirty="0"/>
              <a:t> di tiap mesin</a:t>
            </a:r>
            <a:br>
              <a:rPr lang="id-ID" sz="2400" dirty="0"/>
            </a:br>
            <a:r>
              <a:rPr lang="id-ID" sz="2400" dirty="0"/>
              <a:t>- distribusi </a:t>
            </a:r>
            <a:r>
              <a:rPr lang="id-ID" sz="2400" dirty="0" err="1"/>
              <a:t>broadcast</a:t>
            </a:r>
            <a:r>
              <a:rPr lang="id-ID" sz="2400" dirty="0"/>
              <a:t> </a:t>
            </a:r>
            <a:r>
              <a:rPr lang="id-ID" sz="2400" dirty="0" err="1"/>
              <a:t>variable</a:t>
            </a:r>
            <a:r>
              <a:rPr lang="id-ID" sz="2400" dirty="0"/>
              <a:t> dengan algoritma </a:t>
            </a:r>
            <a:r>
              <a:rPr lang="id-ID" sz="2400" dirty="0" err="1"/>
              <a:t>broadcast</a:t>
            </a:r>
            <a:r>
              <a:rPr lang="id-ID" sz="2400" dirty="0"/>
              <a:t> yang efisien. Contoh: </a:t>
            </a:r>
            <a:r>
              <a:rPr lang="id-ID" sz="2400" dirty="0" err="1"/>
              <a:t>copy</a:t>
            </a:r>
            <a:r>
              <a:rPr lang="id-ID" sz="2400" dirty="0"/>
              <a:t> </a:t>
            </a:r>
            <a:r>
              <a:rPr lang="id-ID" sz="2400" dirty="0" err="1"/>
              <a:t>large</a:t>
            </a:r>
            <a:r>
              <a:rPr lang="id-ID" sz="2400" dirty="0"/>
              <a:t> </a:t>
            </a:r>
            <a:r>
              <a:rPr lang="id-ID" sz="2400" dirty="0" err="1"/>
              <a:t>dataset</a:t>
            </a:r>
            <a:r>
              <a:rPr lang="id-ID" sz="2400" dirty="0"/>
              <a:t> ke tiap </a:t>
            </a:r>
            <a:r>
              <a:rPr lang="id-ID" sz="2400" dirty="0" err="1"/>
              <a:t>node</a:t>
            </a:r>
            <a:endParaRPr lang="id-ID" sz="2400" dirty="0"/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/>
              <a:t>Accumulator</a:t>
            </a:r>
            <a:br>
              <a:rPr lang="id-ID" sz="2400" dirty="0"/>
            </a:br>
            <a:r>
              <a:rPr lang="id-ID" sz="2400" dirty="0"/>
              <a:t>- untuk </a:t>
            </a:r>
            <a:r>
              <a:rPr lang="id-ID" sz="2400" dirty="0" err="1"/>
              <a:t>counter</a:t>
            </a:r>
            <a:r>
              <a:rPr lang="id-ID" sz="2400" dirty="0"/>
              <a:t> dan sum secara paralel</a:t>
            </a:r>
            <a:br>
              <a:rPr lang="id-ID" sz="2400" dirty="0"/>
            </a:br>
            <a:r>
              <a:rPr lang="id-ID" sz="2400" dirty="0"/>
              <a:t>- hanya bisa ditambahkan lewat operasi asosiatif</a:t>
            </a:r>
            <a:br>
              <a:rPr lang="id-ID" sz="2400" dirty="0"/>
            </a:br>
            <a:r>
              <a:rPr lang="id-ID" sz="2400" dirty="0"/>
              <a:t>- hanya </a:t>
            </a:r>
            <a:r>
              <a:rPr lang="id-ID" sz="2400" dirty="0" err="1"/>
              <a:t>driver</a:t>
            </a:r>
            <a:r>
              <a:rPr lang="id-ID" sz="2400" dirty="0"/>
              <a:t> yang bisa baca </a:t>
            </a:r>
            <a:r>
              <a:rPr lang="id-ID" sz="2400" dirty="0" err="1"/>
              <a:t>value-nya</a:t>
            </a:r>
            <a:r>
              <a:rPr lang="id-ID" sz="2400" dirty="0"/>
              <a:t>, bukan </a:t>
            </a:r>
            <a:r>
              <a:rPr lang="id-ID" sz="2400" dirty="0" err="1"/>
              <a:t>task</a:t>
            </a:r>
            <a:r>
              <a:rPr lang="id-ID" sz="2400" dirty="0"/>
              <a:t> </a:t>
            </a:r>
            <a:r>
              <a:rPr lang="id-ID" sz="2400" dirty="0">
                <a:sym typeface="Wingdings" panose="05000000000000000000" pitchFamily="2" charset="2"/>
              </a:rPr>
              <a:t> hanya menambahkan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- </a:t>
            </a:r>
            <a:r>
              <a:rPr lang="id-ID" sz="2400" dirty="0" err="1">
                <a:sym typeface="Wingdings" panose="05000000000000000000" pitchFamily="2" charset="2"/>
              </a:rPr>
              <a:t>support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numeric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type</a:t>
            </a:r>
            <a:r>
              <a:rPr lang="id-ID" sz="2400" dirty="0">
                <a:sym typeface="Wingdings" panose="05000000000000000000" pitchFamily="2" charset="2"/>
              </a:rPr>
              <a:t>, </a:t>
            </a:r>
            <a:r>
              <a:rPr lang="id-ID" sz="2400" dirty="0" err="1">
                <a:sym typeface="Wingdings" panose="05000000000000000000" pitchFamily="2" charset="2"/>
              </a:rPr>
              <a:t>extend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2400" dirty="0" err="1">
                <a:sym typeface="Wingdings" panose="05000000000000000000" pitchFamily="2" charset="2"/>
              </a:rPr>
              <a:t>type</a:t>
            </a:r>
            <a:r>
              <a:rPr lang="id-ID" sz="2400" dirty="0">
                <a:sym typeface="Wingdings" panose="05000000000000000000" pitchFamily="2" charset="2"/>
              </a:rPr>
              <a:t> baru (contoh: </a:t>
            </a:r>
            <a:r>
              <a:rPr lang="id-ID" sz="2400" dirty="0" err="1">
                <a:sym typeface="Wingdings" panose="05000000000000000000" pitchFamily="2" charset="2"/>
              </a:rPr>
              <a:t>counter</a:t>
            </a:r>
            <a:r>
              <a:rPr lang="id-ID" sz="2400" dirty="0">
                <a:sym typeface="Wingdings" panose="05000000000000000000" pitchFamily="2" charset="2"/>
              </a:rPr>
              <a:t> dan sum, seperti di </a:t>
            </a:r>
            <a:r>
              <a:rPr lang="id-ID" sz="2400" dirty="0" err="1">
                <a:sym typeface="Wingdings" panose="05000000000000000000" pitchFamily="2" charset="2"/>
              </a:rPr>
              <a:t>MapReduce</a:t>
            </a:r>
            <a:r>
              <a:rPr lang="id-ID" sz="24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E4F37-FFAC-4CA5-8100-738D9CFC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2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DFE48-98B7-4FAA-B482-0E3E882D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Scala</a:t>
            </a:r>
            <a:r>
              <a:rPr lang="id-ID" dirty="0"/>
              <a:t>, </a:t>
            </a:r>
            <a:r>
              <a:rPr lang="id-ID" dirty="0" err="1"/>
              <a:t>Python</a:t>
            </a:r>
            <a:r>
              <a:rPr lang="id-ID" dirty="0"/>
              <a:t>, dan Java seperti </a:t>
            </a:r>
            <a:r>
              <a:rPr lang="id-ID" dirty="0" err="1"/>
              <a:t>Spark</a:t>
            </a:r>
            <a:r>
              <a:rPr lang="id-ID" dirty="0"/>
              <a:t> umum</a:t>
            </a:r>
          </a:p>
          <a:p>
            <a:r>
              <a:rPr lang="id-ID" dirty="0" err="1"/>
              <a:t>Scala</a:t>
            </a:r>
            <a:r>
              <a:rPr lang="id-ID" dirty="0"/>
              <a:t> dan Jawa tidak ada zero </a:t>
            </a:r>
            <a:r>
              <a:rPr lang="id-ID" dirty="0" err="1"/>
              <a:t>index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059A7-FA5B-467B-B42F-58C44D18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8B8015-F08D-401F-9C82-0013AE2F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>
            <a:normAutofit/>
          </a:bodyPr>
          <a:lstStyle/>
          <a:p>
            <a:r>
              <a:rPr lang="id-ID" dirty="0" err="1"/>
              <a:t>Key-Value</a:t>
            </a:r>
            <a:r>
              <a:rPr lang="id-ID" dirty="0"/>
              <a:t> Pair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F9BD5-1E90-4E95-990D-F74E677F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9835"/>
            <a:ext cx="9144000" cy="9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3A904D-1409-42AB-8641-E34C57EC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231C9-9AC7-485D-A030-E1C7746B3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7E42E-991B-426E-B5D5-D3A8E765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1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45EC-E7B4-4C9A-9CE6-C3E45FD4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Programming</a:t>
            </a:r>
            <a:r>
              <a:rPr lang="id-ID" dirty="0"/>
              <a:t> </a:t>
            </a:r>
            <a:r>
              <a:rPr lang="id-ID" dirty="0" err="1"/>
              <a:t>Key-Value</a:t>
            </a:r>
            <a:r>
              <a:rPr lang="id-ID" dirty="0"/>
              <a:t> Pair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10FE-A86B-4107-A371-F0D248B2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Harus </a:t>
            </a:r>
            <a:r>
              <a:rPr lang="id-ID" sz="2400" dirty="0" err="1"/>
              <a:t>import</a:t>
            </a:r>
            <a:r>
              <a:rPr lang="id-ID" sz="2400" dirty="0"/>
              <a:t> </a:t>
            </a:r>
            <a:r>
              <a:rPr lang="id-ID" sz="2400" dirty="0" err="1"/>
              <a:t>SparkcContext</a:t>
            </a:r>
            <a:r>
              <a:rPr lang="id-ID" sz="2400" dirty="0"/>
              <a:t>/</a:t>
            </a:r>
            <a:r>
              <a:rPr lang="id-ID" sz="2400" dirty="0" err="1"/>
              <a:t>sc</a:t>
            </a:r>
            <a:r>
              <a:rPr lang="id-ID" sz="2400" dirty="0"/>
              <a:t> untuk </a:t>
            </a:r>
            <a:r>
              <a:rPr lang="id-ID" sz="2400" dirty="0" err="1"/>
              <a:t>PairRDDFunction</a:t>
            </a:r>
            <a:r>
              <a:rPr lang="id-ID" sz="2400" dirty="0"/>
              <a:t>, seperti </a:t>
            </a:r>
            <a:r>
              <a:rPr lang="id-ID" sz="2400" dirty="0" err="1"/>
              <a:t>reduceByKey</a:t>
            </a:r>
            <a:endParaRPr lang="id-ID" sz="2400" dirty="0"/>
          </a:p>
          <a:p>
            <a:r>
              <a:rPr lang="id-ID" sz="2400" dirty="0"/>
              <a:t>Operasi paling umum: </a:t>
            </a:r>
            <a:r>
              <a:rPr lang="id-ID" sz="2400" dirty="0" err="1"/>
              <a:t>grouping</a:t>
            </a:r>
            <a:r>
              <a:rPr lang="id-ID" sz="2400" dirty="0"/>
              <a:t> dan </a:t>
            </a:r>
            <a:r>
              <a:rPr lang="id-ID" sz="2400" dirty="0" err="1"/>
              <a:t>aggregrating</a:t>
            </a:r>
            <a:r>
              <a:rPr lang="id-ID" sz="2400" dirty="0"/>
              <a:t> </a:t>
            </a:r>
            <a:r>
              <a:rPr lang="id-ID" sz="2400" dirty="0" err="1"/>
              <a:t>element</a:t>
            </a:r>
            <a:r>
              <a:rPr lang="id-ID" sz="2400" dirty="0"/>
              <a:t> dengan </a:t>
            </a:r>
            <a:r>
              <a:rPr lang="id-ID" sz="2400" dirty="0" err="1"/>
              <a:t>key</a:t>
            </a:r>
            <a:endParaRPr lang="id-ID" sz="2400" dirty="0"/>
          </a:p>
          <a:p>
            <a:r>
              <a:rPr lang="id-ID" sz="2400" dirty="0"/>
              <a:t>RDD punya Tuple2 </a:t>
            </a:r>
            <a:r>
              <a:rPr lang="id-ID" sz="2400" dirty="0" err="1"/>
              <a:t>object</a:t>
            </a:r>
            <a:r>
              <a:rPr lang="id-ID" sz="2400" dirty="0"/>
              <a:t>, representasi </a:t>
            </a:r>
            <a:r>
              <a:rPr lang="id-ID" sz="2400" dirty="0" err="1"/>
              <a:t>key-value</a:t>
            </a:r>
            <a:r>
              <a:rPr lang="id-ID" sz="2400" dirty="0"/>
              <a:t> pair</a:t>
            </a:r>
            <a:br>
              <a:rPr lang="id-ID" sz="2400" dirty="0"/>
            </a:br>
            <a:r>
              <a:rPr lang="id-ID" sz="2400" dirty="0"/>
              <a:t>Dibuat dengan menulis (a, b) </a:t>
            </a:r>
            <a:r>
              <a:rPr lang="id-ID" sz="2400" dirty="0">
                <a:sym typeface="Wingdings" panose="05000000000000000000" pitchFamily="2" charset="2"/>
              </a:rPr>
              <a:t> </a:t>
            </a:r>
            <a:r>
              <a:rPr lang="id-ID" sz="2400" dirty="0" err="1">
                <a:sym typeface="Wingdings" panose="05000000000000000000" pitchFamily="2" charset="2"/>
              </a:rPr>
              <a:t>import</a:t>
            </a:r>
            <a:r>
              <a:rPr lang="id-ID" sz="2400" dirty="0">
                <a:sym typeface="Wingdings" panose="05000000000000000000" pitchFamily="2" charset="2"/>
              </a:rPr>
              <a:t> </a:t>
            </a:r>
            <a:r>
              <a:rPr lang="id-ID" sz="18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org.apache.spark.SparkContext</a:t>
            </a:r>
            <a:r>
              <a:rPr lang="id-ID" sz="1800" b="1" dirty="0">
                <a:latin typeface="Lucida Console" panose="020B0609040504020204" pitchFamily="49" charset="0"/>
                <a:sym typeface="Wingdings" panose="05000000000000000000" pitchFamily="2" charset="2"/>
              </a:rPr>
              <a:t>_ </a:t>
            </a:r>
            <a:r>
              <a:rPr lang="id-ID" sz="2400" dirty="0">
                <a:sym typeface="Wingdings" panose="05000000000000000000" pitchFamily="2" charset="2"/>
              </a:rPr>
              <a:t> untuk konversi implisit</a:t>
            </a:r>
            <a:endParaRPr lang="id-ID" sz="2400" dirty="0"/>
          </a:p>
          <a:p>
            <a:r>
              <a:rPr lang="id-ID" sz="2400" dirty="0"/>
              <a:t>Jika ada </a:t>
            </a:r>
            <a:r>
              <a:rPr lang="id-ID" sz="2400" dirty="0" err="1"/>
              <a:t>custom</a:t>
            </a:r>
            <a:r>
              <a:rPr lang="id-ID" sz="2400" dirty="0"/>
              <a:t> </a:t>
            </a:r>
            <a:r>
              <a:rPr lang="id-ID" sz="2400" dirty="0" err="1"/>
              <a:t>object</a:t>
            </a:r>
            <a:r>
              <a:rPr lang="id-ID" sz="2400" dirty="0"/>
              <a:t> sebagai </a:t>
            </a:r>
            <a:r>
              <a:rPr lang="id-ID" sz="2400" dirty="0" err="1"/>
              <a:t>key</a:t>
            </a:r>
            <a:r>
              <a:rPr lang="id-ID" sz="2400" dirty="0"/>
              <a:t> di </a:t>
            </a:r>
            <a:r>
              <a:rPr lang="id-ID" sz="2400" dirty="0" err="1"/>
              <a:t>key-value</a:t>
            </a:r>
            <a:r>
              <a:rPr lang="id-ID" sz="2400" dirty="0"/>
              <a:t> pair </a:t>
            </a:r>
            <a:r>
              <a:rPr lang="id-ID" sz="2400" dirty="0">
                <a:sym typeface="Wingdings" panose="05000000000000000000" pitchFamily="2" charset="2"/>
              </a:rPr>
              <a:t> butuh metode </a:t>
            </a:r>
            <a:r>
              <a:rPr lang="id-ID" sz="18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equal</a:t>
            </a:r>
            <a:r>
              <a:rPr lang="id-ID" sz="1800" b="1" dirty="0">
                <a:latin typeface="Lucida Console" panose="020B0609040504020204" pitchFamily="49" charset="0"/>
                <a:sym typeface="Wingdings" panose="05000000000000000000" pitchFamily="2" charset="2"/>
              </a:rPr>
              <a:t>()</a:t>
            </a:r>
            <a:r>
              <a:rPr lang="id-ID" sz="2400" b="1" dirty="0">
                <a:sym typeface="Wingdings" panose="05000000000000000000" pitchFamily="2" charset="2"/>
              </a:rPr>
              <a:t> </a:t>
            </a:r>
            <a:r>
              <a:rPr lang="id-ID" sz="2400" dirty="0">
                <a:sym typeface="Wingdings" panose="05000000000000000000" pitchFamily="2" charset="2"/>
              </a:rPr>
              <a:t>dan </a:t>
            </a:r>
            <a:r>
              <a:rPr lang="id-ID" sz="18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hashCode</a:t>
            </a:r>
            <a:r>
              <a:rPr lang="id-ID" sz="1800" b="1" dirty="0">
                <a:latin typeface="Lucida Console" panose="020B0609040504020204" pitchFamily="49" charset="0"/>
                <a:sym typeface="Wingdings" panose="05000000000000000000" pitchFamily="2" charset="2"/>
              </a:rPr>
              <a:t>()</a:t>
            </a:r>
            <a:r>
              <a:rPr lang="id-ID" sz="2400" dirty="0">
                <a:sym typeface="Wingdings" panose="05000000000000000000" pitchFamily="2" charset="2"/>
              </a:rPr>
              <a:t> sendiri untuk perbandingan</a:t>
            </a:r>
            <a:br>
              <a:rPr lang="id-ID" sz="2400" dirty="0">
                <a:sym typeface="Wingdings" panose="05000000000000000000" pitchFamily="2" charset="2"/>
              </a:rPr>
            </a:br>
            <a:r>
              <a:rPr lang="id-ID" sz="2400" dirty="0">
                <a:sym typeface="Wingdings" panose="05000000000000000000" pitchFamily="2" charset="2"/>
              </a:rPr>
              <a:t>Contoh: </a:t>
            </a:r>
            <a:r>
              <a:rPr lang="id-ID" sz="2400" dirty="0" err="1">
                <a:sym typeface="Wingdings" panose="05000000000000000000" pitchFamily="2" charset="2"/>
              </a:rPr>
              <a:t>PairRDDFunction</a:t>
            </a:r>
            <a:r>
              <a:rPr lang="id-ID" sz="2400" dirty="0">
                <a:sym typeface="Wingdings" panose="05000000000000000000" pitchFamily="2" charset="2"/>
              </a:rPr>
              <a:t> – </a:t>
            </a:r>
            <a:r>
              <a:rPr lang="id-ID" sz="1800" b="1" dirty="0" err="1">
                <a:latin typeface="Lucida Console" panose="020B0609040504020204" pitchFamily="49" charset="0"/>
                <a:sym typeface="Wingdings" panose="05000000000000000000" pitchFamily="2" charset="2"/>
              </a:rPr>
              <a:t>reduceByKey</a:t>
            </a:r>
            <a:r>
              <a:rPr lang="id-ID" sz="1800" b="1" dirty="0">
                <a:latin typeface="Lucida Console" panose="020B0609040504020204" pitchFamily="49" charset="0"/>
                <a:sym typeface="Wingdings" panose="05000000000000000000" pitchFamily="2" charset="2"/>
              </a:rPr>
              <a:t>((a, b) =&gt; a + b)</a:t>
            </a:r>
            <a:endParaRPr lang="id-ID" sz="2400" b="1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BEB62-5331-4A1D-A228-41255353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5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4E9C-419F-48CC-A2CB-054AE5E3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Contoh:</a:t>
            </a:r>
            <a:br>
              <a:rPr lang="id-ID" dirty="0"/>
            </a:br>
            <a:r>
              <a:rPr lang="id-ID" sz="1800" b="1" dirty="0" err="1">
                <a:latin typeface="Lucida Console" panose="020B0609040504020204" pitchFamily="49" charset="0"/>
              </a:rPr>
              <a:t>val</a:t>
            </a:r>
            <a:r>
              <a:rPr lang="id-ID" sz="1800" b="1" dirty="0">
                <a:latin typeface="Lucida Console" panose="020B0609040504020204" pitchFamily="49" charset="0"/>
              </a:rPr>
              <a:t> </a:t>
            </a:r>
            <a:r>
              <a:rPr lang="id-ID" sz="1800" b="1" dirty="0" err="1">
                <a:latin typeface="Lucida Console" panose="020B0609040504020204" pitchFamily="49" charset="0"/>
              </a:rPr>
              <a:t>textFile</a:t>
            </a:r>
            <a:r>
              <a:rPr lang="id-ID" sz="1800" b="1" dirty="0">
                <a:latin typeface="Lucida Console" panose="020B0609040504020204" pitchFamily="49" charset="0"/>
              </a:rPr>
              <a:t> = </a:t>
            </a:r>
            <a:r>
              <a:rPr lang="id-ID" sz="1800" b="1" dirty="0" err="1">
                <a:latin typeface="Lucida Console" panose="020B0609040504020204" pitchFamily="49" charset="0"/>
              </a:rPr>
              <a:t>sc.textFile</a:t>
            </a:r>
            <a:r>
              <a:rPr lang="id-ID" sz="1800" b="1" dirty="0">
                <a:latin typeface="Lucida Console" panose="020B0609040504020204" pitchFamily="49" charset="0"/>
              </a:rPr>
              <a:t>(“...”)</a:t>
            </a:r>
            <a:br>
              <a:rPr lang="id-ID" sz="1800" b="1" dirty="0">
                <a:latin typeface="Lucida Console" panose="020B0609040504020204" pitchFamily="49" charset="0"/>
              </a:rPr>
            </a:br>
            <a:r>
              <a:rPr lang="id-ID" sz="1800" b="1" dirty="0" err="1">
                <a:latin typeface="Lucida Console" panose="020B0609040504020204" pitchFamily="49" charset="0"/>
              </a:rPr>
              <a:t>val</a:t>
            </a:r>
            <a:r>
              <a:rPr lang="id-ID" sz="1800" b="1" dirty="0">
                <a:latin typeface="Lucida Console" panose="020B0609040504020204" pitchFamily="49" charset="0"/>
              </a:rPr>
              <a:t> </a:t>
            </a:r>
            <a:r>
              <a:rPr lang="id-ID" sz="1800" b="1" dirty="0" err="1">
                <a:latin typeface="Lucida Console" panose="020B0609040504020204" pitchFamily="49" charset="0"/>
              </a:rPr>
              <a:t>readmeCount</a:t>
            </a:r>
            <a:r>
              <a:rPr lang="id-ID" sz="1800" b="1" dirty="0">
                <a:latin typeface="Lucida Console" panose="020B0609040504020204" pitchFamily="49" charset="0"/>
              </a:rPr>
              <a:t> = </a:t>
            </a:r>
            <a:r>
              <a:rPr lang="id-ID" sz="1800" b="1" dirty="0" err="1">
                <a:latin typeface="Lucida Console" panose="020B0609040504020204" pitchFamily="49" charset="0"/>
              </a:rPr>
              <a:t>textFile.flatMap</a:t>
            </a:r>
            <a:r>
              <a:rPr lang="id-ID" sz="1800" b="1" dirty="0">
                <a:latin typeface="Lucida Console" panose="020B0609040504020204" pitchFamily="49" charset="0"/>
              </a:rPr>
              <a:t>(</a:t>
            </a:r>
            <a:r>
              <a:rPr lang="id-ID" sz="1800" b="1" dirty="0" err="1">
                <a:latin typeface="Lucida Console" panose="020B0609040504020204" pitchFamily="49" charset="0"/>
              </a:rPr>
              <a:t>line</a:t>
            </a:r>
            <a:r>
              <a:rPr lang="id-ID" sz="1800" b="1" dirty="0">
                <a:latin typeface="Lucida Console" panose="020B0609040504020204" pitchFamily="49" charset="0"/>
              </a:rPr>
              <a:t> =&gt; </a:t>
            </a:r>
            <a:r>
              <a:rPr lang="id-ID" sz="1800" b="1" dirty="0" err="1">
                <a:latin typeface="Lucida Console" panose="020B0609040504020204" pitchFamily="49" charset="0"/>
              </a:rPr>
              <a:t>line.split</a:t>
            </a:r>
            <a:r>
              <a:rPr lang="id-ID" sz="1800" b="1" dirty="0">
                <a:latin typeface="Lucida Console" panose="020B0609040504020204" pitchFamily="49" charset="0"/>
              </a:rPr>
              <a:t>(“ “)).map(</a:t>
            </a:r>
            <a:r>
              <a:rPr lang="id-ID" sz="1800" b="1" dirty="0" err="1">
                <a:latin typeface="Lucida Console" panose="020B0609040504020204" pitchFamily="49" charset="0"/>
              </a:rPr>
              <a:t>word</a:t>
            </a:r>
            <a:r>
              <a:rPr lang="id-ID" sz="1800" b="1" dirty="0">
                <a:latin typeface="Lucida Console" panose="020B0609040504020204" pitchFamily="49" charset="0"/>
              </a:rPr>
              <a:t> =&gt; (</a:t>
            </a:r>
            <a:r>
              <a:rPr lang="id-ID" sz="1800" b="1" dirty="0" err="1">
                <a:latin typeface="Lucida Console" panose="020B0609040504020204" pitchFamily="49" charset="0"/>
              </a:rPr>
              <a:t>word</a:t>
            </a:r>
            <a:r>
              <a:rPr lang="id-ID" sz="1800" b="1" dirty="0">
                <a:latin typeface="Lucida Console" panose="020B0609040504020204" pitchFamily="49" charset="0"/>
              </a:rPr>
              <a:t>, 1)).</a:t>
            </a:r>
            <a:r>
              <a:rPr lang="id-ID" sz="1800" b="1" dirty="0" err="1">
                <a:latin typeface="Lucida Console" panose="020B0609040504020204" pitchFamily="49" charset="0"/>
              </a:rPr>
              <a:t>reduceByKey</a:t>
            </a:r>
            <a:r>
              <a:rPr lang="id-ID" sz="1800" b="1" dirty="0">
                <a:latin typeface="Lucida Console" panose="020B0609040504020204" pitchFamily="49" charset="0"/>
              </a:rPr>
              <a:t>(_+_)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>
                <a:latin typeface="+mj-lt"/>
              </a:rPr>
              <a:t>text</a:t>
            </a:r>
            <a:r>
              <a:rPr lang="id-ID" sz="2400" dirty="0">
                <a:latin typeface="+mj-lt"/>
              </a:rPr>
              <a:t> RDD normal 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transforms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 buat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PairRDD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 panggil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reduceByKey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method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bagian dari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PairRDDFunction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API</a:t>
            </a:r>
            <a:br>
              <a:rPr lang="id-ID" sz="2400" dirty="0">
                <a:latin typeface="+mj-lt"/>
                <a:sym typeface="Wingdings" panose="05000000000000000000" pitchFamily="2" charset="2"/>
              </a:rPr>
            </a:br>
            <a:r>
              <a:rPr lang="id-ID" sz="2400" dirty="0">
                <a:latin typeface="+mj-lt"/>
                <a:sym typeface="Wingdings" panose="05000000000000000000" pitchFamily="2" charset="2"/>
              </a:rPr>
              <a:t>*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reduceByKey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(_+_) 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anonymous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function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, parameter tergantung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output</a:t>
            </a:r>
            <a:br>
              <a:rPr lang="id-ID" sz="2400" dirty="0">
                <a:latin typeface="+mj-lt"/>
                <a:sym typeface="Wingdings" panose="05000000000000000000" pitchFamily="2" charset="2"/>
              </a:rPr>
            </a:br>
            <a:r>
              <a:rPr lang="id-ID" sz="2400" dirty="0">
                <a:latin typeface="+mj-lt"/>
                <a:sym typeface="Wingdings" panose="05000000000000000000" pitchFamily="2" charset="2"/>
              </a:rPr>
              <a:t>*semua fungsi digabung dalam 1 baris,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flatMap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, map buat RDD baru, panggil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method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</a:t>
            </a:r>
            <a:r>
              <a:rPr lang="id-ID" sz="2400" dirty="0" err="1">
                <a:latin typeface="+mj-lt"/>
                <a:sym typeface="Wingdings" panose="05000000000000000000" pitchFamily="2" charset="2"/>
              </a:rPr>
              <a:t>reduceByKey</a:t>
            </a:r>
            <a:r>
              <a:rPr lang="id-ID" sz="2400" dirty="0">
                <a:latin typeface="+mj-lt"/>
                <a:sym typeface="Wingdings" panose="05000000000000000000" pitchFamily="2" charset="2"/>
              </a:rPr>
              <a:t> dari RDD terakhir</a:t>
            </a:r>
            <a:br>
              <a:rPr lang="id-ID" sz="2400" dirty="0">
                <a:latin typeface="+mj-lt"/>
                <a:sym typeface="Wingdings" panose="05000000000000000000" pitchFamily="2" charset="2"/>
              </a:rPr>
            </a:br>
            <a:r>
              <a:rPr lang="id-ID" sz="2400" dirty="0">
                <a:latin typeface="+mj-lt"/>
                <a:sym typeface="Wingdings" panose="05000000000000000000" pitchFamily="2" charset="2"/>
              </a:rPr>
              <a:t>*1-1 lebih baik untuk testing fungsi</a:t>
            </a:r>
            <a:endParaRPr lang="id-ID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5DB1-B6BD-4FAB-8C5B-646F1184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34D866-273A-417C-99FB-E5553166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775"/>
            <a:ext cx="8515350" cy="950913"/>
          </a:xfrm>
        </p:spPr>
        <p:txBody>
          <a:bodyPr/>
          <a:lstStyle/>
          <a:p>
            <a:r>
              <a:rPr lang="id-ID" dirty="0" err="1"/>
              <a:t>Programming</a:t>
            </a:r>
            <a:r>
              <a:rPr lang="id-ID" dirty="0"/>
              <a:t> </a:t>
            </a:r>
            <a:r>
              <a:rPr lang="id-ID" dirty="0" err="1"/>
              <a:t>Key-Value</a:t>
            </a:r>
            <a:r>
              <a:rPr lang="id-ID" dirty="0"/>
              <a:t> Pair (2)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7614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FCB4-A000-4330-8442-41241D5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Aktivitas Kelas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5AA4-F900-4765-A938-348DAC14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Pengajar dapat memilih dari </a:t>
            </a:r>
            <a:r>
              <a:rPr lang="id-ID" dirty="0" err="1"/>
              <a:t>link</a:t>
            </a:r>
            <a:r>
              <a:rPr lang="id-ID" dirty="0"/>
              <a:t> berikut ini</a:t>
            </a:r>
          </a:p>
          <a:p>
            <a:r>
              <a:rPr lang="en-ID" dirty="0">
                <a:hlinkClick r:id="rId2"/>
              </a:rPr>
              <a:t>https://stanford.edu/~rezab/sparkclass/slides/itas_workshop.pdf</a:t>
            </a:r>
            <a:r>
              <a:rPr lang="id-ID" dirty="0"/>
              <a:t>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54F97-7001-4706-B3B8-F965A9A8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099-CF8E-45ED-B7B6-4945111A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346F-C4D7-45F6-B245-6819282F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https://courses.cognitiveclass.ai/courses/course-v1:BigDataUniversity+BD0211EN+2016/</a:t>
            </a:r>
            <a:endParaRPr lang="id-ID" dirty="0"/>
          </a:p>
          <a:p>
            <a:r>
              <a:rPr lang="id-ID" dirty="0">
                <a:hlinkClick r:id="rId3"/>
              </a:rPr>
              <a:t>https://spark.apache.org/</a:t>
            </a:r>
            <a:endParaRPr lang="id-ID" dirty="0"/>
          </a:p>
          <a:p>
            <a:r>
              <a:rPr lang="id-ID" dirty="0">
                <a:hlinkClick r:id="rId4"/>
              </a:rPr>
              <a:t>https://spark.apache.org/docs/latest/spark-standalone.html</a:t>
            </a:r>
            <a:endParaRPr lang="id-ID" dirty="0"/>
          </a:p>
          <a:p>
            <a:r>
              <a:rPr lang="en-ID" dirty="0">
                <a:hlinkClick r:id="rId5"/>
              </a:rPr>
              <a:t>https://stanford.edu/~rezab/sparkclass/slides/itas_workshop.pdf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9C4CB-97C1-4419-AF83-2E86BE50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8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15E71-A669-4E56-A929-4E69255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33EA-E0A5-40B6-B747-9FF3128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Big Data dan </a:t>
            </a:r>
            <a:r>
              <a:rPr lang="id-ID" dirty="0" err="1"/>
              <a:t>Spark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DCA81E-8870-4A69-B678-23D802265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Data selalu bertambah/berkembang</a:t>
                </a:r>
                <a:br>
                  <a:rPr lang="id-ID" sz="2400" dirty="0"/>
                </a:br>
                <a:r>
                  <a:rPr lang="id-ID" sz="2400" dirty="0"/>
                  <a:t>Baik secara volume, kecepatan, jenis</a:t>
                </a:r>
              </a:p>
              <a:p>
                <a:r>
                  <a:rPr lang="id-ID" sz="2400" dirty="0"/>
                  <a:t>Kebutuhan analisis data lebih cepat </a:t>
                </a:r>
                <a:r>
                  <a:rPr lang="id-ID" sz="2400" dirty="0">
                    <a:sym typeface="Wingdings" panose="05000000000000000000" pitchFamily="2" charset="2"/>
                  </a:rPr>
                  <a:t> tantangan</a:t>
                </a:r>
              </a:p>
              <a:p>
                <a:r>
                  <a:rPr lang="id-ID" sz="2400" dirty="0" err="1">
                    <a:sym typeface="Wingdings" panose="05000000000000000000" pitchFamily="2" charset="2"/>
                  </a:rPr>
                  <a:t>MapReduce</a:t>
                </a:r>
                <a:r>
                  <a:rPr lang="id-ID" sz="2400" dirty="0">
                    <a:sym typeface="Wingdings" panose="05000000000000000000" pitchFamily="2" charset="2"/>
                  </a:rPr>
                  <a:t> di beberapa situasi lambat 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>
                    <a:sym typeface="Wingdings" panose="05000000000000000000" pitchFamily="2" charset="2"/>
                  </a:rPr>
                  <a:t>Kurva pembelajaran menulis </a:t>
                </a:r>
                <a:r>
                  <a:rPr lang="id-ID" sz="2400" dirty="0" err="1">
                    <a:sym typeface="Wingdings" panose="05000000000000000000" pitchFamily="2" charset="2"/>
                  </a:rPr>
                  <a:t>MapReduce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job</a:t>
                </a:r>
                <a:r>
                  <a:rPr lang="id-ID" sz="2400" dirty="0">
                    <a:sym typeface="Wingdings" panose="05000000000000000000" pitchFamily="2" charset="2"/>
                  </a:rPr>
                  <a:t>  semakin sulit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>
                    <a:sym typeface="Wingdings" panose="05000000000000000000" pitchFamily="2" charset="2"/>
                  </a:rPr>
                  <a:t>Bahasa pemrograman dan cara spesifik dibutuhkan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 err="1">
                    <a:sym typeface="Wingdings" panose="05000000000000000000" pitchFamily="2" charset="2"/>
                  </a:rPr>
                  <a:t>MapReduce</a:t>
                </a:r>
                <a:r>
                  <a:rPr lang="id-ID" sz="2400" dirty="0">
                    <a:sym typeface="Wingdings" panose="05000000000000000000" pitchFamily="2" charset="2"/>
                  </a:rPr>
                  <a:t> bekerja pada set data spesifik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id-ID" sz="2400" dirty="0">
                    <a:sym typeface="Wingdings" panose="05000000000000000000" pitchFamily="2" charset="2"/>
                  </a:rPr>
                  <a:t> tidak semua</a:t>
                </a:r>
              </a:p>
              <a:p>
                <a:r>
                  <a:rPr lang="id-ID" sz="2400" dirty="0" err="1">
                    <a:sym typeface="Wingdings" panose="05000000000000000000" pitchFamily="2" charset="2"/>
                  </a:rPr>
                  <a:t>Apache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Spark</a:t>
                </a:r>
                <a:r>
                  <a:rPr lang="id-ID" sz="2400" dirty="0">
                    <a:sym typeface="Wingdings" panose="05000000000000000000" pitchFamily="2" charset="2"/>
                  </a:rPr>
                  <a:t>  </a:t>
                </a:r>
                <a:r>
                  <a:rPr lang="id-ID" sz="2400" dirty="0" err="1">
                    <a:sym typeface="Wingdings" panose="05000000000000000000" pitchFamily="2" charset="2"/>
                  </a:rPr>
                  <a:t>computing</a:t>
                </a:r>
                <a:r>
                  <a:rPr lang="id-ID" sz="2400" dirty="0">
                    <a:sym typeface="Wingdings" panose="05000000000000000000" pitchFamily="2" charset="2"/>
                  </a:rPr>
                  <a:t> platform cepat, </a:t>
                </a:r>
                <a:r>
                  <a:rPr lang="id-ID" sz="2400" dirty="0" err="1">
                    <a:sym typeface="Wingdings" panose="05000000000000000000" pitchFamily="2" charset="2"/>
                  </a:rPr>
                  <a:t>general-purpose</a:t>
                </a:r>
                <a:r>
                  <a:rPr lang="id-ID" sz="2400" dirty="0">
                    <a:sym typeface="Wingdings" panose="05000000000000000000" pitchFamily="2" charset="2"/>
                  </a:rPr>
                  <a:t>, mudah digunakan  ekstensi dari </a:t>
                </a:r>
                <a:r>
                  <a:rPr lang="id-ID" sz="2400" dirty="0" err="1">
                    <a:sym typeface="Wingdings" panose="05000000000000000000" pitchFamily="2" charset="2"/>
                  </a:rPr>
                  <a:t>MapReduce</a:t>
                </a:r>
                <a:endParaRPr lang="id-ID" sz="24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DCA81E-8870-4A69-B678-23D802265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C8DFE-9C79-4318-924D-41BE6B44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F2FD-B813-4C19-BC48-D1621F80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56955-B968-453C-AF0F-54100E3A3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A5C54-390E-4C2B-A41C-7F4E4B5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D910EF-4D74-4762-A537-CBAB9A49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931"/>
            <a:ext cx="8515350" cy="951191"/>
          </a:xfrm>
        </p:spPr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(1)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6D8147-3C78-448E-B273-AE16B01E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811"/>
            <a:ext cx="8515350" cy="5505190"/>
          </a:xfrm>
        </p:spPr>
        <p:txBody>
          <a:bodyPr>
            <a:normAutofit/>
          </a:bodyPr>
          <a:lstStyle/>
          <a:p>
            <a:r>
              <a:rPr lang="id-ID" sz="2400" dirty="0"/>
              <a:t>Kecepatan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Komputasi dalam memori </a:t>
            </a:r>
            <a:r>
              <a:rPr lang="id-ID" sz="2400" dirty="0">
                <a:sym typeface="Wingdings" panose="05000000000000000000" pitchFamily="2" charset="2"/>
              </a:rPr>
              <a:t>proses &amp; </a:t>
            </a:r>
            <a:r>
              <a:rPr lang="id-ID" sz="2400" dirty="0" err="1">
                <a:sym typeface="Wingdings" panose="05000000000000000000" pitchFamily="2" charset="2"/>
              </a:rPr>
              <a:t>respon</a:t>
            </a:r>
            <a:r>
              <a:rPr lang="id-ID" sz="2400" dirty="0">
                <a:sym typeface="Wingdings" panose="05000000000000000000" pitchFamily="2" charset="2"/>
              </a:rPr>
              <a:t> lebih cepat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>
                <a:sym typeface="Wingdings" panose="05000000000000000000" pitchFamily="2" charset="2"/>
              </a:rPr>
              <a:t>Lebih cepat &gt; Map </a:t>
            </a:r>
            <a:r>
              <a:rPr lang="id-ID" sz="2400" dirty="0" err="1">
                <a:sym typeface="Wingdings" panose="05000000000000000000" pitchFamily="2" charset="2"/>
              </a:rPr>
              <a:t>Reduce</a:t>
            </a:r>
            <a:r>
              <a:rPr lang="id-ID" sz="2400" dirty="0">
                <a:sym typeface="Wingdings" panose="05000000000000000000" pitchFamily="2" charset="2"/>
              </a:rPr>
              <a:t> proses lebih kompleks di </a:t>
            </a:r>
            <a:r>
              <a:rPr lang="id-ID" sz="2400" dirty="0" err="1">
                <a:sym typeface="Wingdings" panose="05000000000000000000" pitchFamily="2" charset="2"/>
              </a:rPr>
              <a:t>disk</a:t>
            </a:r>
            <a:endParaRPr lang="id-ID" sz="2400" dirty="0"/>
          </a:p>
          <a:p>
            <a:r>
              <a:rPr lang="id-ID" sz="2400" dirty="0" err="1"/>
              <a:t>Generalitas</a:t>
            </a:r>
            <a:r>
              <a:rPr lang="id-ID" sz="2400" dirty="0"/>
              <a:t> (</a:t>
            </a:r>
            <a:r>
              <a:rPr lang="id-ID" sz="2400" dirty="0" err="1"/>
              <a:t>Keumuman</a:t>
            </a:r>
            <a:r>
              <a:rPr lang="id-ID" sz="2400" dirty="0"/>
              <a:t>)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Berbagai </a:t>
            </a:r>
            <a:r>
              <a:rPr lang="id-ID" sz="2400" dirty="0" err="1"/>
              <a:t>workload</a:t>
            </a:r>
            <a:r>
              <a:rPr lang="id-ID" sz="2400" dirty="0"/>
              <a:t> dalam 1 sistem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/>
              <a:t>Batch</a:t>
            </a:r>
            <a:r>
              <a:rPr lang="id-ID" sz="2400" dirty="0"/>
              <a:t> </a:t>
            </a:r>
            <a:r>
              <a:rPr lang="id-ID" sz="2400" dirty="0" err="1"/>
              <a:t>app</a:t>
            </a:r>
            <a:r>
              <a:rPr lang="id-ID" sz="2400" dirty="0"/>
              <a:t> (contoh </a:t>
            </a:r>
            <a:r>
              <a:rPr lang="id-ID" sz="2400" dirty="0" err="1"/>
              <a:t>MapReduce</a:t>
            </a:r>
            <a:r>
              <a:rPr lang="id-ID" sz="2400" dirty="0"/>
              <a:t>, algoritma iterasi)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/>
              <a:t>Interactive</a:t>
            </a:r>
            <a:r>
              <a:rPr lang="id-ID" sz="2400" dirty="0"/>
              <a:t> </a:t>
            </a:r>
            <a:r>
              <a:rPr lang="id-ID" sz="2400" dirty="0" err="1"/>
              <a:t>query</a:t>
            </a:r>
            <a:r>
              <a:rPr lang="id-ID" sz="2400" dirty="0"/>
              <a:t> dan </a:t>
            </a:r>
            <a:r>
              <a:rPr lang="id-ID" sz="2400" dirty="0" err="1"/>
              <a:t>streaming</a:t>
            </a:r>
            <a:r>
              <a:rPr lang="id-ID" sz="2400" dirty="0"/>
              <a:t> data</a:t>
            </a:r>
          </a:p>
          <a:p>
            <a:r>
              <a:rPr lang="id-ID" sz="2400" dirty="0"/>
              <a:t>Kemudahan penggunaan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API untuk </a:t>
            </a:r>
            <a:r>
              <a:rPr lang="id-ID" sz="2400" dirty="0" err="1"/>
              <a:t>Scala</a:t>
            </a:r>
            <a:r>
              <a:rPr lang="id-ID" sz="2400" dirty="0"/>
              <a:t>, </a:t>
            </a:r>
            <a:r>
              <a:rPr lang="id-ID" sz="2400" dirty="0" err="1"/>
              <a:t>Python</a:t>
            </a:r>
            <a:r>
              <a:rPr lang="id-ID" sz="2400" dirty="0"/>
              <a:t>, dan Java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 err="1"/>
              <a:t>Library</a:t>
            </a:r>
            <a:r>
              <a:rPr lang="id-ID" sz="2400" dirty="0"/>
              <a:t> SQL, </a:t>
            </a:r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, </a:t>
            </a:r>
            <a:r>
              <a:rPr lang="id-ID" sz="2400" dirty="0" err="1"/>
              <a:t>streaming</a:t>
            </a:r>
            <a:r>
              <a:rPr lang="id-ID" sz="2400" dirty="0"/>
              <a:t>, proses </a:t>
            </a:r>
            <a:r>
              <a:rPr lang="id-ID" sz="2400" dirty="0" err="1"/>
              <a:t>graph</a:t>
            </a:r>
            <a:r>
              <a:rPr lang="id-ID" sz="2400" dirty="0"/>
              <a:t>, </a:t>
            </a:r>
            <a:r>
              <a:rPr lang="id-ID" sz="2400" dirty="0" err="1"/>
              <a:t>dll</a:t>
            </a:r>
            <a:endParaRPr lang="id-ID" sz="2400" dirty="0"/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Berjalan di </a:t>
            </a:r>
            <a:r>
              <a:rPr lang="id-ID" sz="2400" dirty="0" err="1"/>
              <a:t>Hadoop</a:t>
            </a:r>
            <a:r>
              <a:rPr lang="id-ID" sz="2400" dirty="0"/>
              <a:t> </a:t>
            </a:r>
            <a:r>
              <a:rPr lang="id-ID" sz="2400" dirty="0" err="1"/>
              <a:t>cluster</a:t>
            </a:r>
            <a:r>
              <a:rPr lang="id-ID" sz="2400" dirty="0"/>
              <a:t> (YARN atau </a:t>
            </a:r>
            <a:r>
              <a:rPr lang="id-ID" sz="2400" dirty="0" err="1"/>
              <a:t>Apache</a:t>
            </a:r>
            <a:r>
              <a:rPr lang="id-ID" sz="2400" dirty="0"/>
              <a:t> </a:t>
            </a:r>
            <a:r>
              <a:rPr lang="id-ID" sz="2400" dirty="0" err="1"/>
              <a:t>Mesos</a:t>
            </a:r>
            <a:r>
              <a:rPr lang="id-ID" sz="2400" dirty="0"/>
              <a:t>) &amp; </a:t>
            </a:r>
            <a:r>
              <a:rPr lang="id-ID" sz="2400" dirty="0" err="1"/>
              <a:t>standalone</a:t>
            </a:r>
            <a:endParaRPr lang="en-ID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E63B18-2038-4556-A889-165183B1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13E3-AB1D-4348-967A-4819F1BC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Spark</a:t>
            </a:r>
            <a:r>
              <a:rPr lang="id-ID" dirty="0"/>
              <a:t> (2)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80484-04E0-486B-A4F1-704B673E8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MapReduce</a:t>
                </a:r>
                <a:r>
                  <a:rPr lang="id-ID" sz="2400" dirty="0"/>
                  <a:t> </a:t>
                </a:r>
                <a:r>
                  <a:rPr lang="id-ID" sz="2400" dirty="0">
                    <a:sym typeface="Wingdings" panose="05000000000000000000" pitchFamily="2" charset="2"/>
                  </a:rPr>
                  <a:t></a:t>
                </a:r>
                <a:r>
                  <a:rPr lang="id-ID" sz="2400" dirty="0" err="1">
                    <a:sym typeface="Wingdings" panose="05000000000000000000" pitchFamily="2" charset="2"/>
                  </a:rPr>
                  <a:t>support</a:t>
                </a:r>
                <a:r>
                  <a:rPr lang="id-ID" sz="2400" dirty="0">
                    <a:sym typeface="Wingdings" panose="05000000000000000000" pitchFamily="2" charset="2"/>
                  </a:rPr>
                  <a:t> proses distribusi paralel, </a:t>
                </a:r>
                <a:r>
                  <a:rPr lang="id-ID" sz="2400" dirty="0" err="1">
                    <a:sym typeface="Wingdings" panose="05000000000000000000" pitchFamily="2" charset="2"/>
                  </a:rPr>
                  <a:t>fault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tolerance</a:t>
                </a:r>
                <a:r>
                  <a:rPr lang="id-ID" sz="2400" dirty="0">
                    <a:sym typeface="Wingdings" panose="05000000000000000000" pitchFamily="2" charset="2"/>
                  </a:rPr>
                  <a:t> pada </a:t>
                </a:r>
                <a:r>
                  <a:rPr lang="id-ID" sz="2400" dirty="0" err="1">
                    <a:sym typeface="Wingdings" panose="05000000000000000000" pitchFamily="2" charset="2"/>
                  </a:rPr>
                  <a:t>commodity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hardware</a:t>
                </a:r>
                <a:r>
                  <a:rPr lang="id-ID" sz="2400" dirty="0">
                    <a:sym typeface="Wingdings" panose="05000000000000000000" pitchFamily="2" charset="2"/>
                  </a:rPr>
                  <a:t>, </a:t>
                </a:r>
                <a:r>
                  <a:rPr lang="id-ID" sz="2400" dirty="0" err="1">
                    <a:sym typeface="Wingdings" panose="05000000000000000000" pitchFamily="2" charset="2"/>
                  </a:rPr>
                  <a:t>skalabilitas</a:t>
                </a:r>
                <a:r>
                  <a:rPr lang="id-ID" sz="2400" dirty="0">
                    <a:sym typeface="Wingdings" panose="05000000000000000000" pitchFamily="2" charset="2"/>
                  </a:rPr>
                  <a:t>, </a:t>
                </a:r>
                <a:r>
                  <a:rPr lang="id-ID" sz="2400" dirty="0" err="1">
                    <a:sym typeface="Wingdings" panose="05000000000000000000" pitchFamily="2" charset="2"/>
                  </a:rPr>
                  <a:t>dll</a:t>
                </a:r>
                <a:endParaRPr lang="id-ID" sz="2400" dirty="0">
                  <a:sym typeface="Wingdings" panose="05000000000000000000" pitchFamily="2" charset="2"/>
                </a:endParaRPr>
              </a:p>
              <a:p>
                <a:r>
                  <a:rPr lang="id-ID" sz="2400" dirty="0">
                    <a:sym typeface="Wingdings" panose="05000000000000000000" pitchFamily="2" charset="2"/>
                  </a:rPr>
                  <a:t>Low-</a:t>
                </a:r>
                <a:r>
                  <a:rPr lang="id-ID" sz="2400" dirty="0" err="1">
                    <a:sym typeface="Wingdings" panose="05000000000000000000" pitchFamily="2" charset="2"/>
                  </a:rPr>
                  <a:t>latency</a:t>
                </a:r>
                <a:r>
                  <a:rPr lang="id-ID" sz="2400" dirty="0">
                    <a:sym typeface="Wingdings" panose="05000000000000000000" pitchFamily="2" charset="2"/>
                  </a:rPr>
                  <a:t> (</a:t>
                </a:r>
                <a:r>
                  <a:rPr lang="id-ID" sz="2400" dirty="0" err="1">
                    <a:sym typeface="Wingdings" panose="05000000000000000000" pitchFamily="2" charset="2"/>
                  </a:rPr>
                  <a:t>memory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process</a:t>
                </a:r>
                <a:r>
                  <a:rPr lang="id-ID" sz="2400" dirty="0">
                    <a:sym typeface="Wingdings" panose="05000000000000000000" pitchFamily="2" charset="2"/>
                  </a:rPr>
                  <a:t>), </a:t>
                </a:r>
                <a:r>
                  <a:rPr lang="id-ID" sz="2400" dirty="0" err="1">
                    <a:sym typeface="Wingdings" panose="05000000000000000000" pitchFamily="2" charset="2"/>
                  </a:rPr>
                  <a:t>high</a:t>
                </a:r>
                <a:r>
                  <a:rPr lang="id-ID" sz="2400" dirty="0">
                    <a:sym typeface="Wingdings" panose="05000000000000000000" pitchFamily="2" charset="2"/>
                  </a:rPr>
                  <a:t> level API, dan kumpulan </a:t>
                </a:r>
                <a:r>
                  <a:rPr lang="id-ID" sz="2400" dirty="0" err="1">
                    <a:sym typeface="Wingdings" panose="05000000000000000000" pitchFamily="2" charset="2"/>
                  </a:rPr>
                  <a:t>high</a:t>
                </a:r>
                <a:r>
                  <a:rPr lang="id-ID" sz="2400" dirty="0">
                    <a:sym typeface="Wingdings" panose="05000000000000000000" pitchFamily="2" charset="2"/>
                  </a:rPr>
                  <a:t> level </a:t>
                </a:r>
                <a:r>
                  <a:rPr lang="id-ID" sz="2400" dirty="0" err="1">
                    <a:sym typeface="Wingdings" panose="05000000000000000000" pitchFamily="2" charset="2"/>
                  </a:rPr>
                  <a:t>tool</a:t>
                </a:r>
                <a:endParaRPr lang="id-ID" sz="2400" dirty="0">
                  <a:sym typeface="Wingdings" panose="05000000000000000000" pitchFamily="2" charset="2"/>
                </a:endParaRPr>
              </a:p>
              <a:p>
                <a:r>
                  <a:rPr lang="id-ID" sz="2400" dirty="0">
                    <a:sym typeface="Wingdings" panose="05000000000000000000" pitchFamily="2" charset="2"/>
                  </a:rPr>
                  <a:t>Pengguna </a:t>
                </a:r>
                <a:r>
                  <a:rPr lang="id-ID" sz="2400" dirty="0" err="1">
                    <a:sym typeface="Wingdings" panose="05000000000000000000" pitchFamily="2" charset="2"/>
                  </a:rPr>
                  <a:t>Spark</a:t>
                </a:r>
                <a:r>
                  <a:rPr lang="id-ID" sz="2400" dirty="0">
                    <a:sym typeface="Wingdings" panose="05000000000000000000" pitchFamily="2" charset="2"/>
                  </a:rPr>
                  <a:t>: Data </a:t>
                </a:r>
                <a:r>
                  <a:rPr lang="id-ID" sz="2400" dirty="0" err="1">
                    <a:sym typeface="Wingdings" panose="05000000000000000000" pitchFamily="2" charset="2"/>
                  </a:rPr>
                  <a:t>scientist</a:t>
                </a:r>
                <a:r>
                  <a:rPr lang="id-ID" sz="2400" dirty="0">
                    <a:sym typeface="Wingdings" panose="05000000000000000000" pitchFamily="2" charset="2"/>
                  </a:rPr>
                  <a:t> dan </a:t>
                </a:r>
                <a:r>
                  <a:rPr lang="id-ID" sz="2400" dirty="0" err="1">
                    <a:sym typeface="Wingdings" panose="05000000000000000000" pitchFamily="2" charset="2"/>
                  </a:rPr>
                  <a:t>Engineer</a:t>
                </a:r>
                <a:endParaRPr lang="id-ID" sz="2400" dirty="0">
                  <a:sym typeface="Wingdings" panose="05000000000000000000" pitchFamily="2" charset="2"/>
                </a:endParaRP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b="1" dirty="0">
                    <a:sym typeface="Wingdings" panose="05000000000000000000" pitchFamily="2" charset="2"/>
                  </a:rPr>
                  <a:t>Data </a:t>
                </a:r>
                <a:r>
                  <a:rPr lang="id-ID" sz="2400" b="1" dirty="0" err="1">
                    <a:sym typeface="Wingdings" panose="05000000000000000000" pitchFamily="2" charset="2"/>
                  </a:rPr>
                  <a:t>Scientist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>
                    <a:sym typeface="Wingdings" panose="05000000000000000000" pitchFamily="2" charset="2"/>
                  </a:rPr>
                  <a:t>Analisis dan permodelan data  </a:t>
                </a:r>
                <a:r>
                  <a:rPr lang="id-ID" sz="2400" dirty="0" err="1">
                    <a:sym typeface="Wingdings" panose="05000000000000000000" pitchFamily="2" charset="2"/>
                  </a:rPr>
                  <a:t>insight</a:t>
                </a:r>
                <a:r>
                  <a:rPr lang="id-ID" sz="2400" dirty="0">
                    <a:sym typeface="Wingdings" panose="05000000000000000000" pitchFamily="2" charset="2"/>
                  </a:rPr>
                  <a:t> dengan </a:t>
                </a:r>
                <a:r>
                  <a:rPr lang="id-ID" sz="2400" dirty="0" err="1">
                    <a:sym typeface="Wingdings" panose="05000000000000000000" pitchFamily="2" charset="2"/>
                  </a:rPr>
                  <a:t>analisi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ad</a:t>
                </a:r>
                <a:r>
                  <a:rPr lang="id-ID" sz="2400" dirty="0">
                    <a:sym typeface="Wingdings" panose="05000000000000000000" pitchFamily="2" charset="2"/>
                  </a:rPr>
                  <a:t>-hoc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 err="1">
                    <a:sym typeface="Wingdings" panose="05000000000000000000" pitchFamily="2" charset="2"/>
                  </a:rPr>
                  <a:t>Transform</a:t>
                </a:r>
                <a:r>
                  <a:rPr lang="id-ID" sz="2400" dirty="0">
                    <a:sym typeface="Wingdings" panose="05000000000000000000" pitchFamily="2" charset="2"/>
                  </a:rPr>
                  <a:t> data  </a:t>
                </a:r>
                <a:r>
                  <a:rPr lang="id-ID" sz="2400" dirty="0" err="1">
                    <a:sym typeface="Wingdings" panose="05000000000000000000" pitchFamily="2" charset="2"/>
                  </a:rPr>
                  <a:t>usable</a:t>
                </a:r>
                <a:r>
                  <a:rPr lang="id-ID" sz="2400" dirty="0">
                    <a:sym typeface="Wingdings" panose="05000000000000000000" pitchFamily="2" charset="2"/>
                  </a:rPr>
                  <a:t> format</a:t>
                </a:r>
                <a:br>
                  <a:rPr lang="id-ID" sz="2400" dirty="0">
                    <a:sym typeface="Wingdings" panose="05000000000000000000" pitchFamily="2" charset="2"/>
                  </a:rPr>
                </a:br>
                <a:r>
                  <a:rPr lang="id-ID" sz="2400" dirty="0">
                    <a:sym typeface="Wingdings" panose="05000000000000000000" pitchFamily="2" charset="2"/>
                  </a:rPr>
                  <a:t>Statistik, </a:t>
                </a:r>
                <a:r>
                  <a:rPr lang="id-ID" sz="2400" dirty="0" err="1">
                    <a:sym typeface="Wingdings" panose="05000000000000000000" pitchFamily="2" charset="2"/>
                  </a:rPr>
                  <a:t>machiner</a:t>
                </a:r>
                <a:r>
                  <a:rPr lang="id-ID" sz="2400" dirty="0">
                    <a:sym typeface="Wingdings" panose="05000000000000000000" pitchFamily="2" charset="2"/>
                  </a:rPr>
                  <a:t> </a:t>
                </a:r>
                <a:r>
                  <a:rPr lang="id-ID" sz="2400" dirty="0" err="1">
                    <a:sym typeface="Wingdings" panose="05000000000000000000" pitchFamily="2" charset="2"/>
                  </a:rPr>
                  <a:t>learning</a:t>
                </a:r>
                <a:r>
                  <a:rPr lang="id-ID" sz="2400" dirty="0">
                    <a:sym typeface="Wingdings" panose="05000000000000000000" pitchFamily="2" charset="2"/>
                  </a:rPr>
                  <a:t>, dan SQL (</a:t>
                </a:r>
                <a:r>
                  <a:rPr lang="id-ID" sz="2400" dirty="0" err="1">
                    <a:sym typeface="Wingdings" panose="05000000000000000000" pitchFamily="2" charset="2"/>
                  </a:rPr>
                  <a:t>Python</a:t>
                </a:r>
                <a:r>
                  <a:rPr lang="id-ID" sz="2400" dirty="0">
                    <a:sym typeface="Wingdings" panose="05000000000000000000" pitchFamily="2" charset="2"/>
                  </a:rPr>
                  <a:t>, </a:t>
                </a:r>
                <a:r>
                  <a:rPr lang="id-ID" sz="2400" dirty="0" err="1">
                    <a:sym typeface="Wingdings" panose="05000000000000000000" pitchFamily="2" charset="2"/>
                  </a:rPr>
                  <a:t>Matlab</a:t>
                </a:r>
                <a:r>
                  <a:rPr lang="id-ID" sz="2400" dirty="0">
                    <a:sym typeface="Wingdings" panose="05000000000000000000" pitchFamily="2" charset="2"/>
                  </a:rPr>
                  <a:t>, 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80484-04E0-486B-A4F1-704B673E8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 r="-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C081-1E54-40AD-9075-018549C0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3646</TotalTime>
  <Words>1838</Words>
  <Application>Microsoft Office PowerPoint</Application>
  <PresentationFormat>On-screen Show (4:3)</PresentationFormat>
  <Paragraphs>304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Cambria Math</vt:lpstr>
      <vt:lpstr>HP Simplified</vt:lpstr>
      <vt:lpstr>HP Simplified Light</vt:lpstr>
      <vt:lpstr>Lucida Console</vt:lpstr>
      <vt:lpstr>Wingdings</vt:lpstr>
      <vt:lpstr>Office Theme</vt:lpstr>
      <vt:lpstr>PowerPoint Presentation</vt:lpstr>
      <vt:lpstr>Sesi 23 Spark (1)</vt:lpstr>
      <vt:lpstr>Panduan</vt:lpstr>
      <vt:lpstr>Garis Besar</vt:lpstr>
      <vt:lpstr>Pendahuluan</vt:lpstr>
      <vt:lpstr>Big Data dan Spark</vt:lpstr>
      <vt:lpstr>Spark</vt:lpstr>
      <vt:lpstr>Spark (1)</vt:lpstr>
      <vt:lpstr>Spark (2)</vt:lpstr>
      <vt:lpstr>Spark (3)</vt:lpstr>
      <vt:lpstr>Spark Unified Stack</vt:lpstr>
      <vt:lpstr>Spark Unified Stack</vt:lpstr>
      <vt:lpstr>Spark Unified Stack – Detail (1)</vt:lpstr>
      <vt:lpstr>Spark Unified Stack – Detail (2)</vt:lpstr>
      <vt:lpstr>Sejarah Spark (1)</vt:lpstr>
      <vt:lpstr>Sejarah Spark (2)</vt:lpstr>
      <vt:lpstr>Resilient Distributed Dataset (RDD)</vt:lpstr>
      <vt:lpstr>Resilient Distributed Dataset (RDD) (1)</vt:lpstr>
      <vt:lpstr>Resilient Distributed Dataset (RDD) (2)</vt:lpstr>
      <vt:lpstr>Resilient Distributed Dataset (RDD) (3)</vt:lpstr>
      <vt:lpstr>Resilient Distributed Dataset (RDD) (4)</vt:lpstr>
      <vt:lpstr>Memasang Spark</vt:lpstr>
      <vt:lpstr>Download dan Pasang Spark</vt:lpstr>
      <vt:lpstr>Spark Job dan Shell</vt:lpstr>
      <vt:lpstr>Scala</vt:lpstr>
      <vt:lpstr>Scala –Fungsi Anonymous</vt:lpstr>
      <vt:lpstr>Spark Scala dan Python Shell (1)</vt:lpstr>
      <vt:lpstr>Spark Scala dan Python Shell (2)</vt:lpstr>
      <vt:lpstr>Spark Scala dan Python Shell (3)</vt:lpstr>
      <vt:lpstr>Aktivitas Kelas</vt:lpstr>
      <vt:lpstr>Direct Acyclic Graph (DAG)</vt:lpstr>
      <vt:lpstr>Action pada DAG</vt:lpstr>
      <vt:lpstr>Contoh</vt:lpstr>
      <vt:lpstr>val lines = sc.textFile("hdfs://...")</vt:lpstr>
      <vt:lpstr>val errors = lines.filter(_.startsWith("ERROR")) val messages = errors.map(_.split("\t")).map(r =&gt; r(1))</vt:lpstr>
      <vt:lpstr>val errors = lines.filter(_.startsWith("ERROR")) val messages = errors.map(_.split("\t")).map(r =&gt; r(1))</vt:lpstr>
      <vt:lpstr>messages.cache()</vt:lpstr>
      <vt:lpstr>messages.filter(_.contains("mysql")).count()</vt:lpstr>
      <vt:lpstr>messages.filter(_.contains("php")).count()</vt:lpstr>
      <vt:lpstr>Proses selesai</vt:lpstr>
      <vt:lpstr>Operasi RDD – Transformation (1)</vt:lpstr>
      <vt:lpstr>Operasi RDD – Transformation (2)</vt:lpstr>
      <vt:lpstr>Operasi RDD - Action</vt:lpstr>
      <vt:lpstr>RDD Persistent (1)</vt:lpstr>
      <vt:lpstr>RDD Persistent (2)</vt:lpstr>
      <vt:lpstr>RDD Persistent (3)</vt:lpstr>
      <vt:lpstr>Pemilihan Storage Level</vt:lpstr>
      <vt:lpstr>Shared Variable</vt:lpstr>
      <vt:lpstr>Key-Value Pair</vt:lpstr>
      <vt:lpstr>Programming Key-Value Pair (1)</vt:lpstr>
      <vt:lpstr>Programming Key-Value Pair (2)</vt:lpstr>
      <vt:lpstr>Aktivitas Kelas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Ihsan Ibrahim</dc:creator>
  <cp:lastModifiedBy>Ihsan Ibrahim</cp:lastModifiedBy>
  <cp:revision>106</cp:revision>
  <dcterms:created xsi:type="dcterms:W3CDTF">2019-04-10T03:52:40Z</dcterms:created>
  <dcterms:modified xsi:type="dcterms:W3CDTF">2019-06-23T15:34:44Z</dcterms:modified>
</cp:coreProperties>
</file>