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7"/>
  </p:notesMasterIdLst>
  <p:sldIdLst>
    <p:sldId id="256" r:id="rId2"/>
    <p:sldId id="258" r:id="rId3"/>
    <p:sldId id="311" r:id="rId4"/>
    <p:sldId id="259" r:id="rId5"/>
    <p:sldId id="261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62" r:id="rId17"/>
    <p:sldId id="280" r:id="rId18"/>
    <p:sldId id="281" r:id="rId19"/>
    <p:sldId id="284" r:id="rId20"/>
    <p:sldId id="282" r:id="rId21"/>
    <p:sldId id="283" r:id="rId22"/>
    <p:sldId id="264" r:id="rId23"/>
    <p:sldId id="267" r:id="rId24"/>
    <p:sldId id="285" r:id="rId25"/>
    <p:sldId id="286" r:id="rId26"/>
    <p:sldId id="287" r:id="rId27"/>
    <p:sldId id="293" r:id="rId28"/>
    <p:sldId id="292" r:id="rId29"/>
    <p:sldId id="294" r:id="rId30"/>
    <p:sldId id="288" r:id="rId31"/>
    <p:sldId id="289" r:id="rId32"/>
    <p:sldId id="295" r:id="rId33"/>
    <p:sldId id="296" r:id="rId34"/>
    <p:sldId id="312" r:id="rId35"/>
    <p:sldId id="313" r:id="rId36"/>
    <p:sldId id="314" r:id="rId37"/>
    <p:sldId id="315" r:id="rId38"/>
    <p:sldId id="290" r:id="rId39"/>
    <p:sldId id="291" r:id="rId40"/>
    <p:sldId id="316" r:id="rId41"/>
    <p:sldId id="269" r:id="rId42"/>
    <p:sldId id="265" r:id="rId43"/>
    <p:sldId id="268" r:id="rId44"/>
    <p:sldId id="263" r:id="rId45"/>
    <p:sldId id="25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8"/>
          </p14:sldIdLst>
        </p14:section>
        <p14:section name="Materi" id="{012AA9D4-8334-49BE-975D-42066816FCFF}">
          <p14:sldIdLst>
            <p14:sldId id="311"/>
            <p14:sldId id="259"/>
            <p14:sldId id="261"/>
            <p14:sldId id="266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62"/>
            <p14:sldId id="280"/>
            <p14:sldId id="281"/>
            <p14:sldId id="284"/>
            <p14:sldId id="282"/>
            <p14:sldId id="283"/>
            <p14:sldId id="264"/>
            <p14:sldId id="267"/>
            <p14:sldId id="285"/>
            <p14:sldId id="286"/>
            <p14:sldId id="287"/>
            <p14:sldId id="293"/>
            <p14:sldId id="292"/>
            <p14:sldId id="294"/>
            <p14:sldId id="288"/>
            <p14:sldId id="289"/>
            <p14:sldId id="295"/>
            <p14:sldId id="296"/>
            <p14:sldId id="312"/>
            <p14:sldId id="313"/>
            <p14:sldId id="314"/>
            <p14:sldId id="315"/>
            <p14:sldId id="290"/>
            <p14:sldId id="291"/>
            <p14:sldId id="316"/>
            <p14:sldId id="269"/>
            <p14:sldId id="265"/>
            <p14:sldId id="268"/>
            <p14:sldId id="263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FFB19-DDB0-43CA-A1D8-5667FB00F69F}" type="datetimeFigureOut">
              <a:rPr lang="en-ID" smtClean="0"/>
              <a:t>23/06/2019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E1051-8F89-4C47-8C34-A989A56DF0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404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027-5F25-4168-A2F8-CC35C541C185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3F39-85EA-4958-A1FA-8B75B5BFB0D5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061A-8DD4-4DFF-B743-FAA89B47302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B2D5-EFB3-4355-B666-38C264F7F533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A2AA-4312-47CA-9EB6-A39242047584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D9BC-8390-4D73-8370-E66679B1E813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8B59-0174-49D6-B58C-EB0185AB17F8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F0EE-A6B1-470C-AE08-5B0EC6125468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639-3435-4487-88EE-0037E62F15A7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34DA-AED6-48EE-BE7A-31501F71328F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3FD5-F579-4BA9-A379-5F7FE263D19B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1ADA-BCD9-4A5E-A3EE-FAB78EB6353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ford.edu/~rezab/sparkclass/slides/itas_workshop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" TargetMode="External"/><Relationship Id="rId2" Type="http://schemas.openxmlformats.org/officeDocument/2006/relationships/hyperlink" Target="https://courses.cognitiveclass.ai/courses/course-v1:BigDataUniversity+BD0211EN+201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nford.edu/~rezab/sparkclass/slides/itas_workshop.pdf" TargetMode="External"/><Relationship Id="rId4" Type="http://schemas.openxmlformats.org/officeDocument/2006/relationships/hyperlink" Target="https://spark.apache.org/docs/latest/spark-standalone.html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31452" y="1605390"/>
            <a:ext cx="4457989" cy="308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40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40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B204-D48F-432C-A5AA-5EF72F1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Inisialisasi</a:t>
            </a:r>
            <a:r>
              <a:rPr lang="id-ID" dirty="0"/>
              <a:t> </a:t>
            </a:r>
            <a:r>
              <a:rPr lang="id-ID" dirty="0" err="1"/>
              <a:t>Spark</a:t>
            </a:r>
            <a:r>
              <a:rPr lang="id-ID" dirty="0"/>
              <a:t> - </a:t>
            </a:r>
            <a:r>
              <a:rPr lang="id-ID" dirty="0" err="1"/>
              <a:t>Scala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4AD2-E16B-4922-B169-18BCC392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1825624"/>
            <a:ext cx="9031266" cy="4550123"/>
          </a:xfrm>
        </p:spPr>
        <p:txBody>
          <a:bodyPr>
            <a:normAutofit/>
          </a:bodyPr>
          <a:lstStyle/>
          <a:p>
            <a:r>
              <a:rPr lang="id-ID" sz="2400" dirty="0"/>
              <a:t>Sebelum </a:t>
            </a:r>
            <a:r>
              <a:rPr lang="id-ID" sz="2400" dirty="0" err="1"/>
              <a:t>inisialisasi</a:t>
            </a:r>
            <a:r>
              <a:rPr lang="id-ID" sz="2400" dirty="0"/>
              <a:t>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build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SparkConf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r>
              <a:rPr lang="id-ID" sz="2400" dirty="0">
                <a:sym typeface="Wingdings" panose="05000000000000000000" pitchFamily="2" charset="2"/>
              </a:rPr>
              <a:t>  berisi informasi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. Contoh:</a:t>
            </a:r>
          </a:p>
          <a:p>
            <a:pPr marL="0" indent="0">
              <a:buNone/>
            </a:pP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val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conf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new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SparkConf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().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setAppname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appName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).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setMaster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(master)</a:t>
            </a:r>
            <a:endParaRPr lang="id-ID" sz="24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appName</a:t>
            </a:r>
            <a:r>
              <a:rPr lang="id-ID" sz="2400" dirty="0"/>
              <a:t> parameter </a:t>
            </a:r>
            <a:r>
              <a:rPr lang="id-ID" sz="2400" dirty="0">
                <a:sym typeface="Wingdings" panose="05000000000000000000" pitchFamily="2" charset="2"/>
              </a:rPr>
              <a:t> nama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 di </a:t>
            </a:r>
            <a:r>
              <a:rPr lang="id-ID" sz="2400" dirty="0" err="1">
                <a:sym typeface="Wingdings" panose="05000000000000000000" pitchFamily="2" charset="2"/>
              </a:rPr>
              <a:t>Cluter</a:t>
            </a:r>
            <a:r>
              <a:rPr lang="id-ID" sz="2400" dirty="0">
                <a:sym typeface="Wingdings" panose="05000000000000000000" pitchFamily="2" charset="2"/>
              </a:rPr>
              <a:t> UI</a:t>
            </a:r>
          </a:p>
          <a:p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master</a:t>
            </a:r>
            <a:r>
              <a:rPr lang="id-ID" sz="2400" dirty="0">
                <a:sym typeface="Wingdings" panose="05000000000000000000" pitchFamily="2" charset="2"/>
              </a:rPr>
              <a:t> parameter  URL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Mesos</a:t>
            </a:r>
            <a:r>
              <a:rPr lang="id-ID" sz="2400" dirty="0">
                <a:sym typeface="Wingdings" panose="05000000000000000000" pitchFamily="2" charset="2"/>
              </a:rPr>
              <a:t>, atau YARN </a:t>
            </a:r>
            <a:r>
              <a:rPr lang="id-ID" sz="2400" dirty="0" err="1">
                <a:sym typeface="Wingdings" panose="05000000000000000000" pitchFamily="2" charset="2"/>
              </a:rPr>
              <a:t>cluster</a:t>
            </a:r>
            <a:r>
              <a:rPr lang="id-ID" sz="2400" dirty="0">
                <a:sym typeface="Wingdings" panose="05000000000000000000" pitchFamily="2" charset="2"/>
              </a:rPr>
              <a:t> (bisa pakai 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keyword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string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 mode)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di testing, bisa </a:t>
            </a:r>
            <a:r>
              <a:rPr lang="id-ID" sz="2400" dirty="0" err="1">
                <a:sym typeface="Wingdings" panose="05000000000000000000" pitchFamily="2" charset="2"/>
              </a:rPr>
              <a:t>passing</a:t>
            </a:r>
            <a:r>
              <a:rPr lang="id-ID" sz="2400" dirty="0">
                <a:sym typeface="Wingdings" panose="05000000000000000000" pitchFamily="2" charset="2"/>
              </a:rPr>
              <a:t> “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” untuk </a:t>
            </a:r>
            <a:r>
              <a:rPr lang="id-ID" sz="2400" dirty="0" err="1">
                <a:sym typeface="Wingdings" panose="05000000000000000000" pitchFamily="2" charset="2"/>
              </a:rPr>
              <a:t>run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[16]  alokasi 16 </a:t>
            </a:r>
            <a:r>
              <a:rPr lang="id-ID" sz="2400" dirty="0" err="1">
                <a:sym typeface="Wingdings" panose="05000000000000000000" pitchFamily="2" charset="2"/>
              </a:rPr>
              <a:t>core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production</a:t>
            </a:r>
            <a:r>
              <a:rPr lang="id-ID" sz="2400" dirty="0">
                <a:sym typeface="Wingdings" panose="05000000000000000000" pitchFamily="2" charset="2"/>
              </a:rPr>
              <a:t> mode  jangan </a:t>
            </a:r>
            <a:r>
              <a:rPr lang="id-ID" sz="2400" dirty="0" err="1">
                <a:sym typeface="Wingdings" panose="05000000000000000000" pitchFamily="2" charset="2"/>
              </a:rPr>
              <a:t>hardcode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master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path</a:t>
            </a:r>
            <a:r>
              <a:rPr lang="id-ID" sz="2400" dirty="0">
                <a:sym typeface="Wingdings" panose="05000000000000000000" pitchFamily="2" charset="2"/>
              </a:rPr>
              <a:t> di program  pakai </a:t>
            </a:r>
            <a:r>
              <a:rPr lang="id-ID" sz="2400" dirty="0" err="1">
                <a:sym typeface="Wingdings" panose="05000000000000000000" pitchFamily="2" charset="2"/>
              </a:rPr>
              <a:t>command</a:t>
            </a:r>
            <a:r>
              <a:rPr lang="id-ID" sz="2400" dirty="0">
                <a:sym typeface="Wingdings" panose="05000000000000000000" pitchFamily="2" charset="2"/>
              </a:rPr>
              <a:t> argumen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spark-submit</a:t>
            </a:r>
            <a:endParaRPr lang="id-ID" sz="18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id-ID" sz="2400" dirty="0"/>
              <a:t>Selanjutnya, buat </a:t>
            </a:r>
            <a:r>
              <a:rPr lang="id-ID" sz="2400" dirty="0" err="1"/>
              <a:t>SparkContext</a:t>
            </a:r>
            <a:r>
              <a:rPr lang="id-ID" sz="2400" dirty="0"/>
              <a:t> </a:t>
            </a:r>
            <a:r>
              <a:rPr lang="id-ID" sz="2400" dirty="0" err="1"/>
              <a:t>object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pass</a:t>
            </a:r>
            <a:r>
              <a:rPr lang="id-ID" sz="2400" dirty="0">
                <a:sym typeface="Wingdings" panose="05000000000000000000" pitchFamily="2" charset="2"/>
              </a:rPr>
              <a:t> sebagai parameter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new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SparkContext</a:t>
            </a:r>
            <a:r>
              <a:rPr lang="id-ID" sz="1800" dirty="0">
                <a:latin typeface="Lucida Console" panose="020B0609040504020204" pitchFamily="49" charset="0"/>
              </a:rPr>
              <a:t> (</a:t>
            </a:r>
            <a:r>
              <a:rPr lang="id-ID" sz="1800" dirty="0" err="1">
                <a:latin typeface="Lucida Console" panose="020B0609040504020204" pitchFamily="49" charset="0"/>
              </a:rPr>
              <a:t>conf</a:t>
            </a:r>
            <a:r>
              <a:rPr lang="id-ID" sz="1800" dirty="0">
                <a:latin typeface="Lucida Console" panose="020B0609040504020204" pitchFamily="49" charset="0"/>
              </a:rPr>
              <a:t>)</a:t>
            </a:r>
            <a:endParaRPr lang="en-ID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FCF99-5CA8-4F29-A6F0-1E9345D3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6CC9-D021-47E2-A637-F226A16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Inisialisasi</a:t>
            </a:r>
            <a:r>
              <a:rPr lang="id-ID" dirty="0"/>
              <a:t> </a:t>
            </a:r>
            <a:r>
              <a:rPr lang="id-ID" dirty="0" err="1"/>
              <a:t>Spark</a:t>
            </a:r>
            <a:r>
              <a:rPr lang="id-ID" dirty="0"/>
              <a:t> - </a:t>
            </a:r>
            <a:r>
              <a:rPr lang="id-ID" dirty="0" err="1"/>
              <a:t>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05EB-47E1-4ACB-93B6-6325CA3B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700435"/>
          </a:xfrm>
        </p:spPr>
        <p:txBody>
          <a:bodyPr>
            <a:normAutofit/>
          </a:bodyPr>
          <a:lstStyle/>
          <a:p>
            <a:r>
              <a:rPr lang="id-ID" sz="2400" dirty="0"/>
              <a:t>Sebelum </a:t>
            </a:r>
            <a:r>
              <a:rPr lang="id-ID" sz="2400" dirty="0" err="1"/>
              <a:t>inisialisasi</a:t>
            </a:r>
            <a:r>
              <a:rPr lang="id-ID" sz="2400" dirty="0"/>
              <a:t>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build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SparkConf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r>
              <a:rPr lang="id-ID" sz="2400" dirty="0">
                <a:sym typeface="Wingdings" panose="05000000000000000000" pitchFamily="2" charset="2"/>
              </a:rPr>
              <a:t>  berisi informasi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. Contoh: 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conf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SparkConf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().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setAppName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appName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).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setMaster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(master)</a:t>
            </a:r>
            <a:endParaRPr lang="id-ID" sz="24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appName</a:t>
            </a:r>
            <a:r>
              <a:rPr lang="id-ID" sz="2400" dirty="0"/>
              <a:t> parameter </a:t>
            </a:r>
            <a:r>
              <a:rPr lang="id-ID" sz="2400" dirty="0">
                <a:sym typeface="Wingdings" panose="05000000000000000000" pitchFamily="2" charset="2"/>
              </a:rPr>
              <a:t> nama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 di </a:t>
            </a:r>
            <a:r>
              <a:rPr lang="id-ID" sz="2400" dirty="0" err="1">
                <a:sym typeface="Wingdings" panose="05000000000000000000" pitchFamily="2" charset="2"/>
              </a:rPr>
              <a:t>Cluter</a:t>
            </a:r>
            <a:r>
              <a:rPr lang="id-ID" sz="2400" dirty="0">
                <a:sym typeface="Wingdings" panose="05000000000000000000" pitchFamily="2" charset="2"/>
              </a:rPr>
              <a:t> UI</a:t>
            </a:r>
          </a:p>
          <a:p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master</a:t>
            </a:r>
            <a:r>
              <a:rPr lang="id-ID" sz="2400" dirty="0">
                <a:sym typeface="Wingdings" panose="05000000000000000000" pitchFamily="2" charset="2"/>
              </a:rPr>
              <a:t> parameter  URL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Mesos</a:t>
            </a:r>
            <a:r>
              <a:rPr lang="id-ID" sz="2400" dirty="0">
                <a:sym typeface="Wingdings" panose="05000000000000000000" pitchFamily="2" charset="2"/>
              </a:rPr>
              <a:t>, atau YARN </a:t>
            </a:r>
            <a:r>
              <a:rPr lang="id-ID" sz="2400" dirty="0" err="1">
                <a:sym typeface="Wingdings" panose="05000000000000000000" pitchFamily="2" charset="2"/>
              </a:rPr>
              <a:t>cluster</a:t>
            </a:r>
            <a:r>
              <a:rPr lang="id-ID" sz="2400" dirty="0">
                <a:sym typeface="Wingdings" panose="05000000000000000000" pitchFamily="2" charset="2"/>
              </a:rPr>
              <a:t> (bisa pakai 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keyword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string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 mode)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di testing, bisa </a:t>
            </a:r>
            <a:r>
              <a:rPr lang="id-ID" sz="2400" dirty="0" err="1">
                <a:sym typeface="Wingdings" panose="05000000000000000000" pitchFamily="2" charset="2"/>
              </a:rPr>
              <a:t>passing</a:t>
            </a:r>
            <a:r>
              <a:rPr lang="id-ID" sz="2400" dirty="0">
                <a:sym typeface="Wingdings" panose="05000000000000000000" pitchFamily="2" charset="2"/>
              </a:rPr>
              <a:t> “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” untuk </a:t>
            </a:r>
            <a:r>
              <a:rPr lang="id-ID" sz="2400" dirty="0" err="1">
                <a:sym typeface="Wingdings" panose="05000000000000000000" pitchFamily="2" charset="2"/>
              </a:rPr>
              <a:t>run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production</a:t>
            </a:r>
            <a:r>
              <a:rPr lang="id-ID" sz="2400" dirty="0">
                <a:sym typeface="Wingdings" panose="05000000000000000000" pitchFamily="2" charset="2"/>
              </a:rPr>
              <a:t> mode  jangan </a:t>
            </a:r>
            <a:r>
              <a:rPr lang="id-ID" sz="2400" dirty="0" err="1">
                <a:sym typeface="Wingdings" panose="05000000000000000000" pitchFamily="2" charset="2"/>
              </a:rPr>
              <a:t>hardcode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master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path</a:t>
            </a:r>
            <a:r>
              <a:rPr lang="id-ID" sz="2400" dirty="0">
                <a:sym typeface="Wingdings" panose="05000000000000000000" pitchFamily="2" charset="2"/>
              </a:rPr>
              <a:t> di program  pakai </a:t>
            </a:r>
            <a:r>
              <a:rPr lang="id-ID" sz="2400" dirty="0" err="1">
                <a:sym typeface="Wingdings" panose="05000000000000000000" pitchFamily="2" charset="2"/>
              </a:rPr>
              <a:t>command</a:t>
            </a:r>
            <a:r>
              <a:rPr lang="id-ID" sz="2400" dirty="0">
                <a:sym typeface="Wingdings" panose="05000000000000000000" pitchFamily="2" charset="2"/>
              </a:rPr>
              <a:t> argumen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spark-submit</a:t>
            </a:r>
            <a:endParaRPr lang="id-ID" sz="18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id-ID" sz="2400" dirty="0"/>
              <a:t>Selanjutnya, buat </a:t>
            </a:r>
            <a:r>
              <a:rPr lang="id-ID" sz="2400" dirty="0" err="1"/>
              <a:t>SparkContext</a:t>
            </a:r>
            <a:r>
              <a:rPr lang="id-ID" sz="2400" dirty="0"/>
              <a:t> </a:t>
            </a:r>
            <a:r>
              <a:rPr lang="id-ID" sz="2400" dirty="0" err="1"/>
              <a:t>object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pass</a:t>
            </a:r>
            <a:r>
              <a:rPr lang="id-ID" sz="2400" dirty="0">
                <a:sym typeface="Wingdings" panose="05000000000000000000" pitchFamily="2" charset="2"/>
              </a:rPr>
              <a:t> sebagai parameter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sc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SparkContext</a:t>
            </a:r>
            <a:r>
              <a:rPr lang="id-ID" sz="1800" dirty="0">
                <a:latin typeface="Lucida Console" panose="020B0609040504020204" pitchFamily="49" charset="0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</a:rPr>
              <a:t>conf</a:t>
            </a:r>
            <a:r>
              <a:rPr lang="id-ID" sz="1800" dirty="0">
                <a:latin typeface="Lucida Console" panose="020B0609040504020204" pitchFamily="49" charset="0"/>
              </a:rPr>
              <a:t>=</a:t>
            </a:r>
            <a:r>
              <a:rPr lang="id-ID" sz="1800" dirty="0" err="1">
                <a:latin typeface="Lucida Console" panose="020B0609040504020204" pitchFamily="49" charset="0"/>
              </a:rPr>
              <a:t>conf</a:t>
            </a:r>
            <a:r>
              <a:rPr lang="id-ID" sz="1800" dirty="0">
                <a:latin typeface="Lucida Console" panose="020B0609040504020204" pitchFamily="49" charset="0"/>
              </a:rPr>
              <a:t>)</a:t>
            </a:r>
            <a:endParaRPr lang="en-ID" sz="2400" dirty="0">
              <a:latin typeface="Lucida Console" panose="020B0609040504020204" pitchFamily="49" charset="0"/>
            </a:endParaRPr>
          </a:p>
          <a:p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E5D22-7F7D-48E5-A90B-89E41E74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8E2-C233-4F9F-8EC8-EE5F0AE0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Inisialisasi</a:t>
            </a:r>
            <a:r>
              <a:rPr lang="id-ID" dirty="0"/>
              <a:t> </a:t>
            </a:r>
            <a:r>
              <a:rPr lang="id-ID" dirty="0" err="1"/>
              <a:t>Spark</a:t>
            </a:r>
            <a:r>
              <a:rPr lang="id-ID" dirty="0"/>
              <a:t> -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E2F8-0E4F-4E91-8647-ECBB8227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8" y="1825624"/>
            <a:ext cx="8793271" cy="4662857"/>
          </a:xfrm>
        </p:spPr>
        <p:txBody>
          <a:bodyPr>
            <a:normAutofit/>
          </a:bodyPr>
          <a:lstStyle/>
          <a:p>
            <a:r>
              <a:rPr lang="id-ID" sz="2400" dirty="0"/>
              <a:t>Sebelum </a:t>
            </a:r>
            <a:r>
              <a:rPr lang="id-ID" sz="2400" dirty="0" err="1"/>
              <a:t>inisialisasi</a:t>
            </a:r>
            <a:r>
              <a:rPr lang="id-ID" sz="2400" dirty="0"/>
              <a:t>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build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SparkConf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r>
              <a:rPr lang="id-ID" sz="2400" dirty="0">
                <a:sym typeface="Wingdings" panose="05000000000000000000" pitchFamily="2" charset="2"/>
              </a:rPr>
              <a:t>  berisi informasi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. Contoh:</a:t>
            </a:r>
          </a:p>
          <a:p>
            <a:pPr marL="0" indent="0">
              <a:buNone/>
            </a:pPr>
            <a:r>
              <a:rPr lang="id-ID" sz="16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SparkConf</a:t>
            </a:r>
            <a:r>
              <a:rPr lang="id-ID" sz="1600" b="1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6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conf</a:t>
            </a:r>
            <a:r>
              <a:rPr lang="id-ID" sz="1600" b="1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6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new</a:t>
            </a:r>
            <a:r>
              <a:rPr lang="id-ID" sz="1600" b="1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6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SparkConf</a:t>
            </a:r>
            <a:r>
              <a:rPr lang="id-ID" sz="1600" b="1" dirty="0">
                <a:latin typeface="Lucida Console" panose="020B0609040504020204" pitchFamily="49" charset="0"/>
                <a:sym typeface="Wingdings" panose="05000000000000000000" pitchFamily="2" charset="2"/>
              </a:rPr>
              <a:t>().</a:t>
            </a:r>
            <a:r>
              <a:rPr lang="id-ID" sz="16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setAppname</a:t>
            </a:r>
            <a:r>
              <a:rPr lang="id-ID" sz="1600" b="1" dirty="0">
                <a:latin typeface="Lucida Console" panose="020B0609040504020204" pitchFamily="49" charset="0"/>
                <a:sym typeface="Wingdings" panose="05000000000000000000" pitchFamily="2" charset="2"/>
              </a:rPr>
              <a:t>(</a:t>
            </a:r>
            <a:r>
              <a:rPr lang="id-ID" sz="16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appName</a:t>
            </a:r>
            <a:r>
              <a:rPr lang="id-ID" sz="1600" b="1" dirty="0">
                <a:latin typeface="Lucida Console" panose="020B0609040504020204" pitchFamily="49" charset="0"/>
                <a:sym typeface="Wingdings" panose="05000000000000000000" pitchFamily="2" charset="2"/>
              </a:rPr>
              <a:t>).</a:t>
            </a:r>
            <a:r>
              <a:rPr lang="id-ID" sz="16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setMaster</a:t>
            </a:r>
            <a:r>
              <a:rPr lang="id-ID" sz="1600" b="1" dirty="0">
                <a:latin typeface="Lucida Console" panose="020B0609040504020204" pitchFamily="49" charset="0"/>
                <a:sym typeface="Wingdings" panose="05000000000000000000" pitchFamily="2" charset="2"/>
              </a:rPr>
              <a:t>(master)</a:t>
            </a:r>
            <a:endParaRPr lang="id-ID" sz="2000" b="1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id-ID" sz="1800" dirty="0" err="1">
                <a:latin typeface="Lucida Console" panose="020B0609040504020204" pitchFamily="49" charset="0"/>
              </a:rPr>
              <a:t>appName</a:t>
            </a:r>
            <a:r>
              <a:rPr lang="id-ID" sz="2400" dirty="0"/>
              <a:t> parameter </a:t>
            </a:r>
            <a:r>
              <a:rPr lang="id-ID" sz="2400" dirty="0">
                <a:sym typeface="Wingdings" panose="05000000000000000000" pitchFamily="2" charset="2"/>
              </a:rPr>
              <a:t> nama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 di </a:t>
            </a:r>
            <a:r>
              <a:rPr lang="id-ID" sz="2400" dirty="0" err="1">
                <a:sym typeface="Wingdings" panose="05000000000000000000" pitchFamily="2" charset="2"/>
              </a:rPr>
              <a:t>Cluter</a:t>
            </a:r>
            <a:r>
              <a:rPr lang="id-ID" sz="2400" dirty="0">
                <a:sym typeface="Wingdings" panose="05000000000000000000" pitchFamily="2" charset="2"/>
              </a:rPr>
              <a:t> UI</a:t>
            </a:r>
          </a:p>
          <a:p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master</a:t>
            </a:r>
            <a:r>
              <a:rPr lang="id-ID" sz="2400" dirty="0">
                <a:sym typeface="Wingdings" panose="05000000000000000000" pitchFamily="2" charset="2"/>
              </a:rPr>
              <a:t> parameter  URL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Mesos</a:t>
            </a:r>
            <a:r>
              <a:rPr lang="id-ID" sz="2400" dirty="0">
                <a:sym typeface="Wingdings" panose="05000000000000000000" pitchFamily="2" charset="2"/>
              </a:rPr>
              <a:t>, atau YARN </a:t>
            </a:r>
            <a:r>
              <a:rPr lang="id-ID" sz="2400" dirty="0" err="1">
                <a:sym typeface="Wingdings" panose="05000000000000000000" pitchFamily="2" charset="2"/>
              </a:rPr>
              <a:t>cluster</a:t>
            </a:r>
            <a:r>
              <a:rPr lang="id-ID" sz="2400" dirty="0">
                <a:sym typeface="Wingdings" panose="05000000000000000000" pitchFamily="2" charset="2"/>
              </a:rPr>
              <a:t> (bisa pakai 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keyword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string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 mode)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di testing, bisa </a:t>
            </a:r>
            <a:r>
              <a:rPr lang="id-ID" sz="2400" dirty="0" err="1">
                <a:sym typeface="Wingdings" panose="05000000000000000000" pitchFamily="2" charset="2"/>
              </a:rPr>
              <a:t>passing</a:t>
            </a:r>
            <a:r>
              <a:rPr lang="id-ID" sz="2400" dirty="0">
                <a:sym typeface="Wingdings" panose="05000000000000000000" pitchFamily="2" charset="2"/>
              </a:rPr>
              <a:t> “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r>
              <a:rPr lang="id-ID" sz="2400" dirty="0">
                <a:sym typeface="Wingdings" panose="05000000000000000000" pitchFamily="2" charset="2"/>
              </a:rPr>
              <a:t>” untuk </a:t>
            </a:r>
            <a:r>
              <a:rPr lang="id-ID" sz="2400" dirty="0" err="1">
                <a:sym typeface="Wingdings" panose="05000000000000000000" pitchFamily="2" charset="2"/>
              </a:rPr>
              <a:t>run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production</a:t>
            </a:r>
            <a:r>
              <a:rPr lang="id-ID" sz="2400" dirty="0">
                <a:sym typeface="Wingdings" panose="05000000000000000000" pitchFamily="2" charset="2"/>
              </a:rPr>
              <a:t> mode  jangan </a:t>
            </a:r>
            <a:r>
              <a:rPr lang="id-ID" sz="2400" dirty="0" err="1">
                <a:sym typeface="Wingdings" panose="05000000000000000000" pitchFamily="2" charset="2"/>
              </a:rPr>
              <a:t>hardcode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master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path</a:t>
            </a:r>
            <a:r>
              <a:rPr lang="id-ID" sz="2400" dirty="0">
                <a:sym typeface="Wingdings" panose="05000000000000000000" pitchFamily="2" charset="2"/>
              </a:rPr>
              <a:t> di program  pakai </a:t>
            </a:r>
            <a:r>
              <a:rPr lang="id-ID" sz="2400" dirty="0" err="1">
                <a:sym typeface="Wingdings" panose="05000000000000000000" pitchFamily="2" charset="2"/>
              </a:rPr>
              <a:t>command</a:t>
            </a:r>
            <a:r>
              <a:rPr lang="id-ID" sz="2400" dirty="0">
                <a:sym typeface="Wingdings" panose="05000000000000000000" pitchFamily="2" charset="2"/>
              </a:rPr>
              <a:t> argumen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spark-submit</a:t>
            </a:r>
            <a:endParaRPr lang="id-ID" sz="18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id-ID" sz="2400" dirty="0"/>
              <a:t>Selanjutnya, buat </a:t>
            </a:r>
            <a:r>
              <a:rPr lang="id-ID" sz="2400" dirty="0" err="1"/>
              <a:t>SparkContext</a:t>
            </a:r>
            <a:r>
              <a:rPr lang="id-ID" sz="2400" dirty="0"/>
              <a:t> </a:t>
            </a:r>
            <a:r>
              <a:rPr lang="id-ID" sz="2400" dirty="0" err="1"/>
              <a:t>object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pass</a:t>
            </a:r>
            <a:r>
              <a:rPr lang="id-ID" sz="2400" dirty="0">
                <a:sym typeface="Wingdings" panose="05000000000000000000" pitchFamily="2" charset="2"/>
              </a:rPr>
              <a:t> sebagai parameter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JavaSparkContext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sc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new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JavaSparkContext</a:t>
            </a:r>
            <a:r>
              <a:rPr lang="id-ID" sz="1800" dirty="0">
                <a:latin typeface="Lucida Console" panose="020B0609040504020204" pitchFamily="49" charset="0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</a:rPr>
              <a:t>conf</a:t>
            </a:r>
            <a:r>
              <a:rPr lang="id-ID" sz="1800" dirty="0">
                <a:latin typeface="Lucida Console" panose="020B0609040504020204" pitchFamily="49" charset="0"/>
              </a:rPr>
              <a:t>);</a:t>
            </a:r>
            <a:endParaRPr lang="en-ID" sz="2400" dirty="0">
              <a:latin typeface="Lucida Console" panose="020B0609040504020204" pitchFamily="49" charset="0"/>
            </a:endParaRPr>
          </a:p>
          <a:p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8995-32EC-4749-975E-21927D96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027C6-F0C4-4184-B747-188B442D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Passing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 ke </a:t>
            </a:r>
            <a:r>
              <a:rPr lang="id-ID" dirty="0" err="1"/>
              <a:t>Spark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3871E-D939-4A6F-991B-32690B3A9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6370-FB5C-413B-B38B-334B2C50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C15C-6DB3-4C4F-AEDB-52247BC9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Passing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 ke </a:t>
            </a:r>
            <a:r>
              <a:rPr lang="id-ID" dirty="0" err="1"/>
              <a:t>Spark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872C-B02F-44E5-A428-E08F01F7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625279"/>
          </a:xfrm>
        </p:spPr>
        <p:txBody>
          <a:bodyPr>
            <a:normAutofit fontScale="92500" lnSpcReduction="10000"/>
          </a:bodyPr>
          <a:lstStyle/>
          <a:p>
            <a:r>
              <a:rPr lang="id-ID" sz="2400" dirty="0" err="1"/>
              <a:t>Spark</a:t>
            </a:r>
            <a:r>
              <a:rPr lang="id-ID" sz="2400" dirty="0"/>
              <a:t> API bergantung </a:t>
            </a:r>
            <a:r>
              <a:rPr lang="id-ID" sz="2400" dirty="0" err="1"/>
              <a:t>passing</a:t>
            </a:r>
            <a:r>
              <a:rPr lang="id-ID" sz="2400" dirty="0"/>
              <a:t> </a:t>
            </a:r>
            <a:r>
              <a:rPr lang="id-ID" sz="2400" dirty="0" err="1"/>
              <a:t>function</a:t>
            </a:r>
            <a:r>
              <a:rPr lang="id-ID" sz="2400" dirty="0"/>
              <a:t> di </a:t>
            </a:r>
            <a:r>
              <a:rPr lang="id-ID" sz="2400" dirty="0" err="1"/>
              <a:t>driver</a:t>
            </a:r>
            <a:r>
              <a:rPr lang="id-ID" sz="2400" dirty="0"/>
              <a:t> program </a:t>
            </a:r>
            <a:r>
              <a:rPr lang="id-ID" sz="2400" dirty="0">
                <a:sym typeface="Wingdings" panose="05000000000000000000" pitchFamily="2" charset="2"/>
              </a:rPr>
              <a:t> jalan di </a:t>
            </a:r>
            <a:r>
              <a:rPr lang="id-ID" sz="2400" dirty="0" err="1">
                <a:sym typeface="Wingdings" panose="05000000000000000000" pitchFamily="2" charset="2"/>
              </a:rPr>
              <a:t>cluster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driver</a:t>
            </a:r>
            <a:r>
              <a:rPr lang="id-ID" sz="2400" dirty="0">
                <a:sym typeface="Wingdings" panose="05000000000000000000" pitchFamily="2" charset="2"/>
              </a:rPr>
              <a:t>  info ke </a:t>
            </a:r>
            <a:r>
              <a:rPr lang="id-ID" sz="2400" dirty="0" err="1">
                <a:sym typeface="Wingdings" panose="05000000000000000000" pitchFamily="2" charset="2"/>
              </a:rPr>
              <a:t>worker</a:t>
            </a:r>
            <a:r>
              <a:rPr lang="id-ID" sz="2400" dirty="0">
                <a:sym typeface="Wingdings" panose="05000000000000000000" pitchFamily="2" charset="2"/>
              </a:rPr>
              <a:t> cara </a:t>
            </a:r>
            <a:r>
              <a:rPr lang="id-ID" sz="2400" dirty="0" err="1">
                <a:sym typeface="Wingdings" panose="05000000000000000000" pitchFamily="2" charset="2"/>
              </a:rPr>
              <a:t>poses</a:t>
            </a:r>
            <a:r>
              <a:rPr lang="id-ID" sz="2400" dirty="0">
                <a:sym typeface="Wingdings" panose="05000000000000000000" pitchFamily="2" charset="2"/>
              </a:rPr>
              <a:t> data</a:t>
            </a:r>
          </a:p>
          <a:p>
            <a:r>
              <a:rPr lang="id-ID" sz="2400" dirty="0">
                <a:sym typeface="Wingdings" panose="05000000000000000000" pitchFamily="2" charset="2"/>
              </a:rPr>
              <a:t>Tiga metode</a:t>
            </a:r>
          </a:p>
          <a:p>
            <a:pPr marL="447675">
              <a:buFont typeface="Wingdings" panose="05000000000000000000" pitchFamily="2" charset="2"/>
              <a:buChar char="Ø"/>
            </a:pPr>
            <a:r>
              <a:rPr lang="id-ID" sz="2400" dirty="0" err="1">
                <a:sym typeface="Wingdings" panose="05000000000000000000" pitchFamily="2" charset="2"/>
              </a:rPr>
              <a:t>Anonymous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function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syntax</a:t>
            </a:r>
            <a:r>
              <a:rPr lang="id-ID" sz="2400" dirty="0">
                <a:sym typeface="Wingdings" panose="05000000000000000000" pitchFamily="2" charset="2"/>
              </a:rPr>
              <a:t> – berguna untuk 1x pakai, tidak perlu </a:t>
            </a:r>
            <a:r>
              <a:rPr lang="id-ID" sz="2400" dirty="0" err="1">
                <a:sym typeface="Wingdings" panose="05000000000000000000" pitchFamily="2" charset="2"/>
              </a:rPr>
              <a:t>define</a:t>
            </a:r>
            <a:r>
              <a:rPr lang="id-ID" sz="2400" dirty="0">
                <a:sym typeface="Wingdings" panose="05000000000000000000" pitchFamily="2" charset="2"/>
              </a:rPr>
              <a:t> eksplisit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(x: Int) =&gt; x + 1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*</a:t>
            </a:r>
            <a:r>
              <a:rPr lang="id-ID" sz="1800" dirty="0">
                <a:latin typeface="+mj-lt"/>
                <a:sym typeface="Wingdings" panose="05000000000000000000" pitchFamily="2" charset="2"/>
              </a:rPr>
              <a:t>parameter atau argumen =&gt; </a:t>
            </a:r>
            <a:r>
              <a:rPr lang="id-ID" sz="1800" dirty="0" err="1">
                <a:latin typeface="+mj-lt"/>
                <a:sym typeface="Wingdings" panose="05000000000000000000" pitchFamily="2" charset="2"/>
              </a:rPr>
              <a:t>body</a:t>
            </a:r>
            <a:r>
              <a:rPr lang="id-ID" sz="18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+mj-lt"/>
                <a:sym typeface="Wingdings" panose="05000000000000000000" pitchFamily="2" charset="2"/>
              </a:rPr>
              <a:t>function</a:t>
            </a:r>
            <a:endParaRPr lang="id-ID" sz="2400" dirty="0">
              <a:latin typeface="+mj-lt"/>
              <a:sym typeface="Wingdings" panose="05000000000000000000" pitchFamily="2" charset="2"/>
            </a:endParaRPr>
          </a:p>
          <a:p>
            <a:pPr marL="447675">
              <a:buFont typeface="Wingdings" panose="05000000000000000000" pitchFamily="2" charset="2"/>
              <a:buChar char="Ø"/>
            </a:pPr>
            <a:r>
              <a:rPr lang="id-ID" sz="2400" dirty="0" err="1">
                <a:sym typeface="Wingdings" panose="05000000000000000000" pitchFamily="2" charset="2"/>
              </a:rPr>
              <a:t>Static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method</a:t>
            </a:r>
            <a:r>
              <a:rPr lang="id-ID" sz="2400" dirty="0">
                <a:sym typeface="Wingdings" panose="05000000000000000000" pitchFamily="2" charset="2"/>
              </a:rPr>
              <a:t> di global </a:t>
            </a:r>
            <a:r>
              <a:rPr lang="id-ID" sz="2400" dirty="0" err="1">
                <a:sym typeface="Wingdings" panose="05000000000000000000" pitchFamily="2" charset="2"/>
              </a:rPr>
              <a:t>singleton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r>
              <a:rPr lang="id-ID" sz="2400" dirty="0">
                <a:sym typeface="Wingdings" panose="05000000000000000000" pitchFamily="2" charset="2"/>
              </a:rPr>
              <a:t> – </a:t>
            </a:r>
            <a:r>
              <a:rPr lang="id-ID" sz="2400" dirty="0" err="1">
                <a:sym typeface="Wingdings" panose="05000000000000000000" pitchFamily="2" charset="2"/>
              </a:rPr>
              <a:t>create</a:t>
            </a:r>
            <a:r>
              <a:rPr lang="id-ID" sz="2400" dirty="0">
                <a:sym typeface="Wingdings" panose="05000000000000000000" pitchFamily="2" charset="2"/>
              </a:rPr>
              <a:t> global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define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function</a:t>
            </a:r>
            <a:r>
              <a:rPr lang="id-ID" sz="2400" dirty="0">
                <a:sym typeface="Wingdings" panose="05000000000000000000" pitchFamily="2" charset="2"/>
              </a:rPr>
              <a:t>  ketika </a:t>
            </a:r>
            <a:r>
              <a:rPr lang="id-ID" sz="2400" dirty="0" err="1">
                <a:sym typeface="Wingdings" panose="05000000000000000000" pitchFamily="2" charset="2"/>
              </a:rPr>
              <a:t>driver</a:t>
            </a:r>
            <a:r>
              <a:rPr lang="id-ID" sz="2400" dirty="0">
                <a:sym typeface="Wingdings" panose="05000000000000000000" pitchFamily="2" charset="2"/>
              </a:rPr>
              <a:t> butuh </a:t>
            </a:r>
            <a:r>
              <a:rPr lang="id-ID" sz="2400" dirty="0" err="1">
                <a:sym typeface="Wingdings" panose="05000000000000000000" pitchFamily="2" charset="2"/>
              </a:rPr>
              <a:t>function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tsb</a:t>
            </a:r>
            <a:r>
              <a:rPr lang="id-ID" sz="2400" dirty="0">
                <a:sym typeface="Wingdings" panose="05000000000000000000" pitchFamily="2" charset="2"/>
              </a:rPr>
              <a:t>  kirim </a:t>
            </a:r>
            <a:r>
              <a:rPr lang="id-ID" sz="2400" dirty="0" err="1">
                <a:sym typeface="Wingdings" panose="05000000000000000000" pitchFamily="2" charset="2"/>
              </a:rPr>
              <a:t>object-nya</a:t>
            </a:r>
            <a:r>
              <a:rPr lang="id-ID" sz="2400" dirty="0">
                <a:sym typeface="Wingdings" panose="05000000000000000000" pitchFamily="2" charset="2"/>
              </a:rPr>
              <a:t> ke </a:t>
            </a:r>
            <a:r>
              <a:rPr lang="id-ID" sz="2400" dirty="0" err="1">
                <a:sym typeface="Wingdings" panose="05000000000000000000" pitchFamily="2" charset="2"/>
              </a:rPr>
              <a:t>worker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object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MyFunction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{</a:t>
            </a:r>
            <a:br>
              <a:rPr lang="id-ID" sz="1800" dirty="0">
                <a:sym typeface="Wingdings" panose="05000000000000000000" pitchFamily="2" charset="2"/>
              </a:rPr>
            </a:b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	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def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func1 (s: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String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):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String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{...}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}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myRdd.map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(MyFunctions.func1)</a:t>
            </a:r>
            <a:endParaRPr lang="id-ID" sz="24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C608B-09F6-478E-B1F0-D6F94E9D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56E0-4C1B-4720-A82E-0B05C874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B192-1680-44BF-97D4-CCFA2C44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775591"/>
          </a:xfrm>
        </p:spPr>
        <p:txBody>
          <a:bodyPr>
            <a:normAutofit/>
          </a:bodyPr>
          <a:lstStyle/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>
                <a:sym typeface="Wingdings" panose="05000000000000000000" pitchFamily="2" charset="2"/>
              </a:rPr>
              <a:t>Passing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by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reference</a:t>
            </a:r>
            <a:r>
              <a:rPr lang="id-ID" sz="2400" dirty="0">
                <a:sym typeface="Wingdings" panose="05000000000000000000" pitchFamily="2" charset="2"/>
              </a:rPr>
              <a:t> – </a:t>
            </a:r>
            <a:r>
              <a:rPr lang="id-ID" sz="2400" dirty="0" err="1">
                <a:sym typeface="Wingdings" panose="05000000000000000000" pitchFamily="2" charset="2"/>
              </a:rPr>
              <a:t>pass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reference</a:t>
            </a:r>
            <a:r>
              <a:rPr lang="id-ID" sz="2400" dirty="0">
                <a:sym typeface="Wingdings" panose="05000000000000000000" pitchFamily="2" charset="2"/>
              </a:rPr>
              <a:t> ke </a:t>
            </a:r>
            <a:r>
              <a:rPr lang="id-ID" sz="2400" dirty="0" err="1">
                <a:sym typeface="Wingdings" panose="05000000000000000000" pitchFamily="2" charset="2"/>
              </a:rPr>
              <a:t>method</a:t>
            </a:r>
            <a:r>
              <a:rPr lang="id-ID" sz="2400" dirty="0">
                <a:sym typeface="Wingdings" panose="05000000000000000000" pitchFamily="2" charset="2"/>
              </a:rPr>
              <a:t> di sebuah </a:t>
            </a:r>
            <a:r>
              <a:rPr lang="id-ID" sz="2400" dirty="0" err="1">
                <a:sym typeface="Wingdings" panose="05000000000000000000" pitchFamily="2" charset="2"/>
              </a:rPr>
              <a:t>class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instance</a:t>
            </a:r>
            <a:r>
              <a:rPr lang="id-ID" sz="2400" dirty="0">
                <a:sym typeface="Wingdings" panose="05000000000000000000" pitchFamily="2" charset="2"/>
              </a:rPr>
              <a:t> , menghindari kirim keseluruhan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copy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function</a:t>
            </a:r>
            <a:r>
              <a:rPr lang="id-ID" sz="2400" dirty="0">
                <a:sym typeface="Wingdings" panose="05000000000000000000" pitchFamily="2" charset="2"/>
              </a:rPr>
              <a:t> ke variabel </a:t>
            </a:r>
            <a:r>
              <a:rPr lang="id-ID" sz="2400" dirty="0" err="1">
                <a:sym typeface="Wingdings" panose="05000000000000000000" pitchFamily="2" charset="2"/>
              </a:rPr>
              <a:t>local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Contoh: 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val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field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“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Hello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”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Hindari: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def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doStuff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rdd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: RDD[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String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]):RDD[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String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] = {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rdd.map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(x =&gt;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field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+ x)}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Pertimbangkan: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def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doStuff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rdd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: RDD[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String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]):RDD[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String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] = {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val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field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_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this.field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rdd.map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(x =&gt;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field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_ + x)}</a:t>
            </a:r>
            <a:br>
              <a:rPr lang="id-ID" sz="2400" dirty="0">
                <a:sym typeface="Wingdings" panose="05000000000000000000" pitchFamily="2" charset="2"/>
              </a:rPr>
            </a:br>
            <a:endParaRPr lang="id-ID" sz="2400" dirty="0">
              <a:sym typeface="Wingdings" panose="05000000000000000000" pitchFamily="2" charset="2"/>
            </a:endParaRPr>
          </a:p>
          <a:p>
            <a:pPr marL="222250" indent="0">
              <a:buNone/>
            </a:pPr>
            <a:r>
              <a:rPr lang="id-ID" sz="2400" dirty="0">
                <a:sym typeface="Wingdings" panose="05000000000000000000" pitchFamily="2" charset="2"/>
              </a:rPr>
              <a:t>*Bayangkan jika, log </a:t>
            </a:r>
            <a:r>
              <a:rPr lang="id-ID" sz="2400" dirty="0" err="1">
                <a:sym typeface="Wingdings" panose="05000000000000000000" pitchFamily="2" charset="2"/>
              </a:rPr>
              <a:t>file</a:t>
            </a:r>
            <a:r>
              <a:rPr lang="id-ID" sz="2400" dirty="0">
                <a:sym typeface="Wingdings" panose="05000000000000000000" pitchFamily="2" charset="2"/>
              </a:rPr>
              <a:t> besar  </a:t>
            </a:r>
            <a:r>
              <a:rPr lang="id-ID" sz="2400" dirty="0" err="1">
                <a:sym typeface="Wingdings" panose="05000000000000000000" pitchFamily="2" charset="2"/>
              </a:rPr>
              <a:t>pass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by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ref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greater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value</a:t>
            </a:r>
            <a:r>
              <a:rPr lang="id-ID" sz="2400" dirty="0">
                <a:sym typeface="Wingdings" panose="05000000000000000000" pitchFamily="2" charset="2"/>
              </a:rPr>
              <a:t> (</a:t>
            </a:r>
            <a:r>
              <a:rPr lang="id-ID" sz="2400" dirty="0" err="1">
                <a:sym typeface="Wingdings" panose="05000000000000000000" pitchFamily="2" charset="2"/>
              </a:rPr>
              <a:t>saving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storage</a:t>
            </a:r>
            <a:r>
              <a:rPr lang="id-ID" sz="2400" dirty="0">
                <a:sym typeface="Wingdings" panose="05000000000000000000" pitchFamily="2" charset="2"/>
              </a:rPr>
              <a:t>, tidak </a:t>
            </a:r>
            <a:r>
              <a:rPr lang="id-ID" sz="2400" dirty="0" err="1">
                <a:sym typeface="Wingdings" panose="05000000000000000000" pitchFamily="2" charset="2"/>
              </a:rPr>
              <a:t>pass</a:t>
            </a:r>
            <a:r>
              <a:rPr lang="id-ID" sz="2400" dirty="0">
                <a:sym typeface="Wingdings" panose="05000000000000000000" pitchFamily="2" charset="2"/>
              </a:rPr>
              <a:t> semua </a:t>
            </a:r>
            <a:r>
              <a:rPr lang="id-ID" sz="2400" dirty="0" err="1">
                <a:sym typeface="Wingdings" panose="05000000000000000000" pitchFamily="2" charset="2"/>
              </a:rPr>
              <a:t>file</a:t>
            </a:r>
            <a:r>
              <a:rPr lang="id-ID" sz="24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2606-E6C2-4071-AC83-670223A2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FCB4-A000-4330-8442-41241D5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Aktivitas Kelas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660F5-2E14-4BEF-B42D-16E37AB0F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ACF37-A08A-4EDE-A9C5-7451718F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5927-63CB-4C99-8A77-E1E0F8CF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ED71-0778-4CAD-9429-011DE986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E7581-CEAF-432B-AC54-112CC43B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7" y="415566"/>
            <a:ext cx="9001613" cy="60268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B8AC7-88F2-4340-AC30-61DD5883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6942-DF1A-4D08-97A3-E887E731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Running</a:t>
            </a:r>
            <a:r>
              <a:rPr lang="id-ID" dirty="0"/>
              <a:t> </a:t>
            </a:r>
            <a:r>
              <a:rPr lang="id-ID" dirty="0" err="1"/>
              <a:t>Spark</a:t>
            </a:r>
            <a:r>
              <a:rPr lang="id-ID" dirty="0"/>
              <a:t> - </a:t>
            </a:r>
            <a:r>
              <a:rPr lang="id-ID" dirty="0" err="1"/>
              <a:t>Example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C317-4873-4116-B0C2-0DEBEFD2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sample</a:t>
            </a:r>
            <a:r>
              <a:rPr lang="id-ID" sz="2400" dirty="0"/>
              <a:t> tersedia di </a:t>
            </a:r>
            <a:r>
              <a:rPr lang="id-ID" sz="2400" dirty="0" err="1"/>
              <a:t>direktori</a:t>
            </a:r>
            <a:r>
              <a:rPr lang="id-ID" sz="2400" dirty="0"/>
              <a:t> </a:t>
            </a:r>
            <a:r>
              <a:rPr lang="id-ID" sz="2400" dirty="0" err="1"/>
              <a:t>examples</a:t>
            </a:r>
            <a:r>
              <a:rPr lang="id-ID" sz="2400" dirty="0"/>
              <a:t>, </a:t>
            </a:r>
            <a:r>
              <a:rPr lang="id-ID" sz="2400" dirty="0" err="1"/>
              <a:t>website</a:t>
            </a:r>
            <a:r>
              <a:rPr lang="id-ID" sz="2400" dirty="0"/>
              <a:t>, </a:t>
            </a:r>
            <a:r>
              <a:rPr lang="id-ID" sz="2400" dirty="0" err="1"/>
              <a:t>dll</a:t>
            </a:r>
            <a:endParaRPr lang="id-ID" sz="2400" dirty="0"/>
          </a:p>
          <a:p>
            <a:r>
              <a:rPr lang="id-ID" sz="2400" dirty="0"/>
              <a:t>Run </a:t>
            </a:r>
            <a:r>
              <a:rPr lang="id-ID" sz="2400" dirty="0" err="1"/>
              <a:t>examples</a:t>
            </a:r>
            <a:r>
              <a:rPr lang="id-ID" sz="2400" dirty="0"/>
              <a:t>:</a:t>
            </a:r>
            <a:br>
              <a:rPr lang="id-ID" sz="2400" dirty="0"/>
            </a:br>
            <a:r>
              <a:rPr lang="id-ID" sz="1800" dirty="0">
                <a:latin typeface="Lucida Console" panose="020B0609040504020204" pitchFamily="49" charset="0"/>
              </a:rPr>
              <a:t>./bin/</a:t>
            </a:r>
            <a:r>
              <a:rPr lang="id-ID" sz="1800" dirty="0" err="1">
                <a:latin typeface="Lucida Console" panose="020B0609040504020204" pitchFamily="49" charset="0"/>
              </a:rPr>
              <a:t>run-example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SparkPi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2400" dirty="0"/>
              <a:t>(</a:t>
            </a:r>
            <a:r>
              <a:rPr lang="id-ID" sz="2400" dirty="0" err="1"/>
              <a:t>SparkPi</a:t>
            </a:r>
            <a:r>
              <a:rPr lang="id-ID" sz="2400" dirty="0"/>
              <a:t> contoh nama </a:t>
            </a:r>
            <a:r>
              <a:rPr lang="id-ID" sz="2400" dirty="0" err="1"/>
              <a:t>app</a:t>
            </a:r>
            <a:r>
              <a:rPr lang="id-ID" sz="2400" dirty="0"/>
              <a:t>)</a:t>
            </a:r>
          </a:p>
          <a:p>
            <a:r>
              <a:rPr lang="id-ID" sz="2400" dirty="0"/>
              <a:t>Di </a:t>
            </a:r>
            <a:r>
              <a:rPr lang="id-ID" sz="2400" dirty="0" err="1"/>
              <a:t>Python</a:t>
            </a:r>
            <a:r>
              <a:rPr lang="id-ID" sz="2400" dirty="0"/>
              <a:t>:</a:t>
            </a:r>
            <a:br>
              <a:rPr lang="id-ID" sz="2400" dirty="0"/>
            </a:br>
            <a:r>
              <a:rPr lang="id-ID" sz="1800" dirty="0">
                <a:latin typeface="Lucida Console" panose="020B0609040504020204" pitchFamily="49" charset="0"/>
              </a:rPr>
              <a:t>./bin/</a:t>
            </a:r>
            <a:r>
              <a:rPr lang="id-ID" sz="1800" dirty="0" err="1">
                <a:latin typeface="Lucida Console" panose="020B0609040504020204" pitchFamily="49" charset="0"/>
              </a:rPr>
              <a:t>spark-submit</a:t>
            </a:r>
            <a:r>
              <a:rPr lang="id-ID" sz="1800" dirty="0">
                <a:latin typeface="Lucida Console" panose="020B0609040504020204" pitchFamily="49" charset="0"/>
              </a:rPr>
              <a:t> examples/src/main/python/pi.py</a:t>
            </a:r>
            <a:endParaRPr lang="id-ID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4A4B0-7406-47CA-A856-F1EEEFA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0290C-C3CF-4411-B646-DC2A1F35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Run </a:t>
            </a:r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Standalone</a:t>
            </a:r>
            <a:r>
              <a:rPr lang="id-ID" dirty="0"/>
              <a:t> </a:t>
            </a:r>
            <a:r>
              <a:rPr lang="id-ID" dirty="0" err="1"/>
              <a:t>App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6D5D7-F93C-4DBC-8E29-46C262939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2A35-F085-4A2F-B340-CF155BEE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5A64-9B44-4A1D-98D3-0EE3BD0A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Sesi 24</a:t>
            </a:r>
            <a:br>
              <a:rPr lang="id-ID" dirty="0"/>
            </a:br>
            <a:r>
              <a:rPr lang="id-ID" dirty="0" err="1"/>
              <a:t>Spark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D66588-DAC0-46A0-9678-B13AB7F5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200" dirty="0" err="1"/>
              <a:t>Spark</a:t>
            </a:r>
            <a:r>
              <a:rPr lang="id-ID" sz="3200" dirty="0"/>
              <a:t> </a:t>
            </a:r>
            <a:r>
              <a:rPr lang="id-ID" sz="3200" dirty="0" err="1"/>
              <a:t>Library</a:t>
            </a:r>
            <a:r>
              <a:rPr lang="id-ID" sz="3200" dirty="0"/>
              <a:t> dan Pemrograman dengan </a:t>
            </a:r>
            <a:r>
              <a:rPr lang="id-ID" sz="3200" dirty="0" err="1"/>
              <a:t>Spark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7851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C891-CE3B-4818-8F90-333387D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Run </a:t>
            </a:r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Standalone</a:t>
            </a:r>
            <a:r>
              <a:rPr lang="id-ID" dirty="0"/>
              <a:t> </a:t>
            </a:r>
            <a:r>
              <a:rPr lang="id-ID" dirty="0" err="1"/>
              <a:t>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55BF-CF10-46D1-9453-6BACDFFB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124"/>
            <a:ext cx="8515350" cy="5110618"/>
          </a:xfrm>
        </p:spPr>
        <p:txBody>
          <a:bodyPr>
            <a:normAutofit/>
          </a:bodyPr>
          <a:lstStyle/>
          <a:p>
            <a:r>
              <a:rPr lang="id-ID" sz="2400" dirty="0" err="1"/>
              <a:t>Define</a:t>
            </a:r>
            <a:r>
              <a:rPr lang="id-ID" sz="2400" dirty="0"/>
              <a:t> </a:t>
            </a:r>
            <a:r>
              <a:rPr lang="id-ID" sz="2400" dirty="0" err="1"/>
              <a:t>dependencies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</a:t>
            </a:r>
            <a:r>
              <a:rPr lang="id-ID" sz="2400" dirty="0" err="1">
                <a:sym typeface="Wingdings" panose="05000000000000000000" pitchFamily="2" charset="2"/>
              </a:rPr>
              <a:t>package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build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tool</a:t>
            </a:r>
            <a:r>
              <a:rPr lang="id-ID" sz="2400" dirty="0">
                <a:sym typeface="Wingdings" panose="05000000000000000000" pitchFamily="2" charset="2"/>
              </a:rPr>
              <a:t> (</a:t>
            </a:r>
            <a:r>
              <a:rPr lang="id-ID" sz="2400" dirty="0" err="1">
                <a:sym typeface="Wingdings" panose="05000000000000000000" pitchFamily="2" charset="2"/>
              </a:rPr>
              <a:t>Ant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sbt</a:t>
            </a:r>
            <a:r>
              <a:rPr lang="id-ID" sz="2400" dirty="0">
                <a:sym typeface="Wingdings" panose="05000000000000000000" pitchFamily="2" charset="2"/>
              </a:rPr>
              <a:t>, atau </a:t>
            </a:r>
            <a:r>
              <a:rPr lang="id-ID" sz="2400" dirty="0" err="1">
                <a:sym typeface="Wingdings" panose="05000000000000000000" pitchFamily="2" charset="2"/>
              </a:rPr>
              <a:t>Maven</a:t>
            </a:r>
            <a:r>
              <a:rPr lang="id-ID" sz="2400" dirty="0">
                <a:sym typeface="Wingdings" panose="05000000000000000000" pitchFamily="2" charset="2"/>
              </a:rPr>
              <a:t>)</a:t>
            </a:r>
          </a:p>
          <a:p>
            <a:r>
              <a:rPr lang="id-ID" sz="2400" dirty="0">
                <a:sym typeface="Wingdings" panose="05000000000000000000" pitchFamily="2" charset="2"/>
              </a:rPr>
              <a:t>Contoh: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simple.sbt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Java 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pom.xml </a:t>
            </a:r>
            <a:r>
              <a:rPr lang="id-ID" sz="2400" dirty="0">
                <a:sym typeface="Wingdings" panose="05000000000000000000" pitchFamily="2" charset="2"/>
              </a:rPr>
              <a:t> pakai </a:t>
            </a:r>
            <a:r>
              <a:rPr lang="id-ID" sz="2400" dirty="0" err="1">
                <a:sym typeface="Wingdings" panose="05000000000000000000" pitchFamily="2" charset="2"/>
              </a:rPr>
              <a:t>Maven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Python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--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py-files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2400" dirty="0">
                <a:sym typeface="Wingdings" panose="05000000000000000000" pitchFamily="2" charset="2"/>
              </a:rPr>
              <a:t>argumen</a:t>
            </a:r>
          </a:p>
          <a:p>
            <a:endParaRPr lang="id-ID" sz="2400" dirty="0">
              <a:sym typeface="Wingdings" panose="05000000000000000000" pitchFamily="2" charset="2"/>
            </a:endParaRPr>
          </a:p>
          <a:p>
            <a:endParaRPr lang="id-ID" sz="2400" dirty="0">
              <a:sym typeface="Wingdings" panose="05000000000000000000" pitchFamily="2" charset="2"/>
            </a:endParaRPr>
          </a:p>
          <a:p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 err="1">
                <a:sym typeface="Wingdings" panose="05000000000000000000" pitchFamily="2" charset="2"/>
              </a:rPr>
              <a:t>Create</a:t>
            </a:r>
            <a:r>
              <a:rPr lang="id-ID" sz="2400" dirty="0">
                <a:sym typeface="Wingdings" panose="05000000000000000000" pitchFamily="2" charset="2"/>
              </a:rPr>
              <a:t> JAR </a:t>
            </a:r>
            <a:r>
              <a:rPr lang="id-ID" sz="2400" dirty="0" err="1">
                <a:sym typeface="Wingdings" panose="05000000000000000000" pitchFamily="2" charset="2"/>
              </a:rPr>
              <a:t>package</a:t>
            </a:r>
            <a:r>
              <a:rPr lang="id-ID" sz="2400" dirty="0">
                <a:sym typeface="Wingdings" panose="05000000000000000000" pitchFamily="2" charset="2"/>
              </a:rPr>
              <a:t> berisi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code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 dan Java</a:t>
            </a:r>
          </a:p>
          <a:p>
            <a:r>
              <a:rPr lang="id-ID" sz="2400" dirty="0">
                <a:sym typeface="Wingdings" panose="05000000000000000000" pitchFamily="2" charset="2"/>
              </a:rPr>
              <a:t>Set .</a:t>
            </a:r>
            <a:r>
              <a:rPr lang="id-ID" sz="2400" dirty="0" err="1">
                <a:sym typeface="Wingdings" panose="05000000000000000000" pitchFamily="2" charset="2"/>
              </a:rPr>
              <a:t>py</a:t>
            </a:r>
            <a:r>
              <a:rPr lang="id-ID" sz="2400" dirty="0">
                <a:sym typeface="Wingdings" panose="05000000000000000000" pitchFamily="2" charset="2"/>
              </a:rPr>
              <a:t> atau .</a:t>
            </a:r>
            <a:r>
              <a:rPr lang="id-ID" sz="2400" dirty="0" err="1">
                <a:sym typeface="Wingdings" panose="05000000000000000000" pitchFamily="2" charset="2"/>
              </a:rPr>
              <a:t>zip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Python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 err="1">
                <a:sym typeface="Wingdings" panose="05000000000000000000" pitchFamily="2" charset="2"/>
              </a:rPr>
              <a:t>Submit</a:t>
            </a:r>
            <a:r>
              <a:rPr lang="id-ID" sz="2400" dirty="0">
                <a:sym typeface="Wingdings" panose="05000000000000000000" pitchFamily="2" charset="2"/>
              </a:rPr>
              <a:t> ke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cluster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spark-submit</a:t>
            </a:r>
            <a:r>
              <a:rPr lang="id-ID" sz="2400" dirty="0">
                <a:sym typeface="Wingdings" panose="05000000000000000000" pitchFamily="2" charset="2"/>
              </a:rPr>
              <a:t> di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$SPARK_HOME/bin</a:t>
            </a:r>
            <a:endParaRPr lang="id-ID" sz="24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5E629-EF97-4734-A597-5E4549D7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34" y="3628714"/>
            <a:ext cx="7590774" cy="14329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D5E4D-7A71-48DA-B710-C165BA1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566F-6974-4D49-8A52-F0CE2FC7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Submit</a:t>
            </a:r>
            <a:r>
              <a:rPr lang="id-ID" dirty="0"/>
              <a:t> </a:t>
            </a:r>
            <a:r>
              <a:rPr lang="id-ID" dirty="0" err="1"/>
              <a:t>App</a:t>
            </a:r>
            <a:r>
              <a:rPr lang="id-ID" dirty="0"/>
              <a:t> ke </a:t>
            </a:r>
            <a:r>
              <a:rPr lang="id-ID" dirty="0" err="1"/>
              <a:t>Cluster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7C9B6-90F1-4808-AF9A-563BE7EA2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583" y="1862633"/>
            <a:ext cx="6325483" cy="42773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604CA-A9A7-42B5-81F9-B1B82454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1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910E-04DE-48A0-83E8-9ABC1E77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Library</a:t>
            </a:r>
            <a:r>
              <a:rPr lang="id-ID" dirty="0"/>
              <a:t> </a:t>
            </a:r>
            <a:r>
              <a:rPr lang="id-ID" dirty="0" err="1"/>
              <a:t>Spark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3B76E-0BB1-487F-8EBF-519E44E2F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F0C0-8B3B-4D83-8256-6291CBE7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CAC9-2847-4FA4-B1B6-221ADAF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Libraries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07AC-F095-4D37-A1A4-0A228C8D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Ekstensi </a:t>
            </a:r>
            <a:r>
              <a:rPr lang="id-ID" sz="2400" dirty="0" err="1"/>
              <a:t>core</a:t>
            </a:r>
            <a:r>
              <a:rPr lang="id-ID" sz="2400" dirty="0"/>
              <a:t> </a:t>
            </a:r>
            <a:r>
              <a:rPr lang="id-ID" sz="2400" dirty="0" err="1"/>
              <a:t>Spark</a:t>
            </a:r>
            <a:r>
              <a:rPr lang="id-ID" sz="2400" dirty="0"/>
              <a:t> API</a:t>
            </a:r>
          </a:p>
          <a:p>
            <a:r>
              <a:rPr lang="id-ID" sz="2400" dirty="0"/>
              <a:t>Peningkatan </a:t>
            </a:r>
            <a:r>
              <a:rPr lang="id-ID" sz="2400" dirty="0" err="1"/>
              <a:t>core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library</a:t>
            </a:r>
            <a:r>
              <a:rPr lang="id-ID" sz="2400" dirty="0">
                <a:sym typeface="Wingdings" panose="05000000000000000000" pitchFamily="2" charset="2"/>
              </a:rPr>
              <a:t> juga dapat peningkatannya</a:t>
            </a:r>
          </a:p>
          <a:p>
            <a:r>
              <a:rPr lang="id-ID" sz="2400" dirty="0" err="1">
                <a:sym typeface="Wingdings" panose="05000000000000000000" pitchFamily="2" charset="2"/>
              </a:rPr>
              <a:t>Overhead</a:t>
            </a:r>
            <a:r>
              <a:rPr lang="id-ID" sz="2400" dirty="0">
                <a:sym typeface="Wingdings" panose="05000000000000000000" pitchFamily="2" charset="2"/>
              </a:rPr>
              <a:t> kecil untuk digunakan</a:t>
            </a: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0CACC-754B-4A9A-94B0-F7CCA0D5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4" descr="Hasil gambar untuk spark unified stack">
            <a:extLst>
              <a:ext uri="{FF2B5EF4-FFF2-40B4-BE49-F238E27FC236}">
                <a16:creationId xmlns:a16="http://schemas.microsoft.com/office/drawing/2014/main" id="{1DE1B484-4B48-444B-8200-BE9BB5AF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26" y="3433419"/>
            <a:ext cx="5148198" cy="26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98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B3F-CF68-4656-A54C-51605672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SQL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5760-A31B-4777-8175-36F63690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3228"/>
            <a:ext cx="8515350" cy="5168248"/>
          </a:xfrm>
        </p:spPr>
        <p:txBody>
          <a:bodyPr>
            <a:normAutofit/>
          </a:bodyPr>
          <a:lstStyle/>
          <a:p>
            <a:r>
              <a:rPr lang="id-ID" sz="2400" dirty="0" err="1"/>
              <a:t>Relational</a:t>
            </a:r>
            <a:r>
              <a:rPr lang="id-ID" sz="2400" dirty="0"/>
              <a:t> </a:t>
            </a:r>
            <a:r>
              <a:rPr lang="id-ID" sz="2400" dirty="0" err="1"/>
              <a:t>query</a:t>
            </a:r>
            <a:br>
              <a:rPr lang="id-ID" sz="2400" dirty="0"/>
            </a:br>
            <a:r>
              <a:rPr lang="id-ID" sz="2400" dirty="0"/>
              <a:t>- SQL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HiveQL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Scala</a:t>
            </a:r>
            <a:endParaRPr lang="id-ID" sz="2400" dirty="0"/>
          </a:p>
          <a:p>
            <a:r>
              <a:rPr lang="id-ID" sz="2400" dirty="0" err="1"/>
              <a:t>SchemaRDD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 RDD khusus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SQL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row</a:t>
            </a:r>
            <a:r>
              <a:rPr lang="id-ID" sz="2400" dirty="0"/>
              <a:t> </a:t>
            </a:r>
            <a:r>
              <a:rPr lang="id-ID" sz="2400" dirty="0" err="1"/>
              <a:t>object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schema</a:t>
            </a:r>
            <a:r>
              <a:rPr lang="id-ID" sz="2400" dirty="0"/>
              <a:t> (deskripsi tipe data tiap kolom)</a:t>
            </a:r>
            <a:br>
              <a:rPr lang="id-ID" sz="2400" dirty="0"/>
            </a:br>
            <a:r>
              <a:rPr lang="id-ID" sz="2400" dirty="0"/>
              <a:t>   Tabel di </a:t>
            </a:r>
            <a:r>
              <a:rPr lang="id-ID" sz="2400" dirty="0" err="1"/>
              <a:t>relational</a:t>
            </a:r>
            <a:r>
              <a:rPr lang="id-ID" sz="2400" dirty="0"/>
              <a:t> </a:t>
            </a:r>
            <a:r>
              <a:rPr lang="id-ID" sz="2400" dirty="0" err="1"/>
              <a:t>database</a:t>
            </a:r>
            <a:r>
              <a:rPr lang="id-ID" sz="2400" dirty="0"/>
              <a:t> tradisional</a:t>
            </a:r>
            <a:br>
              <a:rPr lang="id-ID" sz="2400" dirty="0"/>
            </a:br>
            <a:r>
              <a:rPr lang="id-ID" sz="2400" dirty="0"/>
              <a:t>- Dibuat dari</a:t>
            </a:r>
            <a:br>
              <a:rPr lang="id-ID" sz="2400" dirty="0"/>
            </a:br>
            <a:r>
              <a:rPr lang="id-ID" sz="2400" dirty="0"/>
              <a:t>	</a:t>
            </a:r>
            <a:r>
              <a:rPr lang="id-ID" sz="2400" dirty="0" err="1"/>
              <a:t>Existing</a:t>
            </a:r>
            <a:r>
              <a:rPr lang="id-ID" sz="2400" dirty="0"/>
              <a:t> RDD</a:t>
            </a:r>
            <a:br>
              <a:rPr lang="id-ID" sz="2400" dirty="0"/>
            </a:br>
            <a:r>
              <a:rPr lang="id-ID" sz="2400" dirty="0"/>
              <a:t>	</a:t>
            </a:r>
            <a:r>
              <a:rPr lang="id-ID" sz="2400" dirty="0" err="1"/>
              <a:t>Parquet</a:t>
            </a:r>
            <a:r>
              <a:rPr lang="id-ID" sz="2400" dirty="0"/>
              <a:t> </a:t>
            </a:r>
            <a:r>
              <a:rPr lang="id-ID" sz="2400" dirty="0" err="1"/>
              <a:t>file</a:t>
            </a:r>
            <a:br>
              <a:rPr lang="id-ID" sz="2400" dirty="0"/>
            </a:br>
            <a:r>
              <a:rPr lang="id-ID" sz="2400" dirty="0"/>
              <a:t>	JSON </a:t>
            </a:r>
            <a:r>
              <a:rPr lang="id-ID" sz="2400" dirty="0" err="1"/>
              <a:t>dataset</a:t>
            </a:r>
            <a:br>
              <a:rPr lang="id-ID" sz="2400" dirty="0"/>
            </a:br>
            <a:r>
              <a:rPr lang="id-ID" sz="2400" dirty="0"/>
              <a:t>	</a:t>
            </a:r>
            <a:r>
              <a:rPr lang="id-ID" sz="2400" dirty="0" err="1"/>
              <a:t>HiveQL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query</a:t>
            </a:r>
            <a:r>
              <a:rPr lang="id-ID" sz="2400" dirty="0">
                <a:sym typeface="Wingdings" panose="05000000000000000000" pitchFamily="2" charset="2"/>
              </a:rPr>
              <a:t> data di </a:t>
            </a:r>
            <a:r>
              <a:rPr lang="id-ID" sz="2400" dirty="0" err="1">
                <a:sym typeface="Wingdings" panose="05000000000000000000" pitchFamily="2" charset="2"/>
              </a:rPr>
              <a:t>Hive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 err="1">
                <a:sym typeface="Wingdings" panose="05000000000000000000" pitchFamily="2" charset="2"/>
              </a:rPr>
              <a:t>Support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, Java, dan </a:t>
            </a:r>
            <a:r>
              <a:rPr lang="id-ID" sz="2400" dirty="0" err="1">
                <a:sym typeface="Wingdings" panose="05000000000000000000" pitchFamily="2" charset="2"/>
              </a:rPr>
              <a:t>Python</a:t>
            </a:r>
            <a:endParaRPr lang="id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6A6F9-DA1C-4260-9858-4BDFE519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92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D2B4-D7AC-4E28-BAD0-4289325E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SQL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9689-B7A8-484D-8A2B-C803EA62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3748"/>
            <a:ext cx="8515350" cy="4709786"/>
          </a:xfrm>
        </p:spPr>
        <p:txBody>
          <a:bodyPr>
            <a:normAutofit/>
          </a:bodyPr>
          <a:lstStyle/>
          <a:p>
            <a:r>
              <a:rPr lang="id-ID" sz="2400" dirty="0" err="1"/>
              <a:t>SQLContext</a:t>
            </a:r>
            <a:r>
              <a:rPr lang="id-ID" sz="2400" dirty="0"/>
              <a:t> – dibuat dari </a:t>
            </a:r>
            <a:r>
              <a:rPr lang="id-ID" sz="2400" dirty="0" err="1"/>
              <a:t>SparkContext</a:t>
            </a:r>
            <a:br>
              <a:rPr lang="id-ID" sz="2400" dirty="0"/>
            </a:br>
            <a:r>
              <a:rPr lang="id-ID" sz="2400" dirty="0" err="1"/>
              <a:t>Scala</a:t>
            </a:r>
            <a:r>
              <a:rPr lang="id-ID" sz="2400" dirty="0"/>
              <a:t>: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sc</a:t>
            </a:r>
            <a:r>
              <a:rPr lang="id-ID" sz="1800" dirty="0">
                <a:latin typeface="Lucida Console" panose="020B0609040504020204" pitchFamily="49" charset="0"/>
              </a:rPr>
              <a:t>: </a:t>
            </a:r>
            <a:r>
              <a:rPr lang="id-ID" sz="1800" dirty="0" err="1">
                <a:latin typeface="Lucida Console" panose="020B0609040504020204" pitchFamily="49" charset="0"/>
              </a:rPr>
              <a:t>SparkContext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//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an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existing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SparkContext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sqlContext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new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org.apache.spark.sql.SQLContext</a:t>
            </a:r>
            <a:r>
              <a:rPr lang="id-ID" sz="1800" dirty="0">
                <a:latin typeface="Lucida Console" panose="020B0609040504020204" pitchFamily="49" charset="0"/>
              </a:rPr>
              <a:t> (</a:t>
            </a:r>
            <a:r>
              <a:rPr lang="id-ID" sz="1800" dirty="0" err="1">
                <a:latin typeface="Lucida Console" panose="020B0609040504020204" pitchFamily="49" charset="0"/>
              </a:rPr>
              <a:t>sc</a:t>
            </a:r>
            <a:r>
              <a:rPr lang="id-ID" sz="1800" dirty="0">
                <a:latin typeface="Lucida Console" panose="020B0609040504020204" pitchFamily="49" charset="0"/>
              </a:rPr>
              <a:t>)</a:t>
            </a:r>
            <a:br>
              <a:rPr lang="id-ID" sz="2400" dirty="0"/>
            </a:br>
            <a:r>
              <a:rPr lang="id-ID" sz="2400" dirty="0"/>
              <a:t>Java: 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JavaSparkContext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sc</a:t>
            </a:r>
            <a:r>
              <a:rPr lang="id-ID" sz="1800" dirty="0">
                <a:latin typeface="Lucida Console" panose="020B0609040504020204" pitchFamily="49" charset="0"/>
              </a:rPr>
              <a:t> = ...; 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//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an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existing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JavaSparkContext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JavaSQLContext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sqlContext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new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org.apache.spar.sql.api.java.JavaSQLContext</a:t>
            </a:r>
            <a:r>
              <a:rPr lang="id-ID" sz="1800" dirty="0">
                <a:latin typeface="Lucida Console" panose="020B0609040504020204" pitchFamily="49" charset="0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</a:rPr>
              <a:t>sc</a:t>
            </a:r>
            <a:r>
              <a:rPr lang="id-ID" sz="1800" dirty="0">
                <a:latin typeface="Lucida Console" panose="020B0609040504020204" pitchFamily="49" charset="0"/>
              </a:rPr>
              <a:t>);</a:t>
            </a:r>
            <a:br>
              <a:rPr lang="id-ID" sz="2400" dirty="0"/>
            </a:br>
            <a:r>
              <a:rPr lang="id-ID" sz="2400" dirty="0" err="1"/>
              <a:t>Python</a:t>
            </a:r>
            <a:r>
              <a:rPr lang="id-ID" sz="2400" dirty="0"/>
              <a:t>: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from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pyspark.sql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import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SQLContext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sqlContext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SQLContext</a:t>
            </a:r>
            <a:r>
              <a:rPr lang="id-ID" sz="1800" dirty="0">
                <a:latin typeface="Lucida Console" panose="020B0609040504020204" pitchFamily="49" charset="0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</a:rPr>
              <a:t>sc</a:t>
            </a:r>
            <a:r>
              <a:rPr lang="id-ID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id-ID" sz="2400" dirty="0">
                <a:latin typeface="+mj-lt"/>
              </a:rPr>
              <a:t>Impor </a:t>
            </a:r>
            <a:r>
              <a:rPr lang="id-ID" sz="2400" dirty="0" err="1">
                <a:latin typeface="+mj-lt"/>
              </a:rPr>
              <a:t>library</a:t>
            </a:r>
            <a:r>
              <a:rPr lang="id-ID" sz="2400" dirty="0">
                <a:latin typeface="+mj-lt"/>
              </a:rPr>
              <a:t> untuk konversi RDD ke </a:t>
            </a:r>
            <a:r>
              <a:rPr lang="id-ID" sz="2400" dirty="0" err="1">
                <a:latin typeface="+mj-lt"/>
              </a:rPr>
              <a:t>SchemaRDD</a:t>
            </a:r>
            <a:br>
              <a:rPr lang="id-ID" sz="2400" dirty="0">
                <a:latin typeface="+mj-lt"/>
              </a:rPr>
            </a:br>
            <a:r>
              <a:rPr lang="id-ID" sz="2400" dirty="0">
                <a:latin typeface="+mj-lt"/>
              </a:rPr>
              <a:t>- </a:t>
            </a:r>
            <a:r>
              <a:rPr lang="id-ID" sz="2400" dirty="0" err="1">
                <a:latin typeface="+mj-lt"/>
              </a:rPr>
              <a:t>Scala</a:t>
            </a:r>
            <a:r>
              <a:rPr lang="id-ID" sz="2400" dirty="0">
                <a:latin typeface="+mj-lt"/>
              </a:rPr>
              <a:t>: </a:t>
            </a:r>
            <a:r>
              <a:rPr lang="id-ID" sz="1800" dirty="0" err="1">
                <a:latin typeface="Lucida Console" panose="020B0609040504020204" pitchFamily="49" charset="0"/>
              </a:rPr>
              <a:t>import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sqlContext.createSchemaRDD</a:t>
            </a:r>
            <a:br>
              <a:rPr lang="id-ID" sz="2400" dirty="0">
                <a:latin typeface="+mj-lt"/>
              </a:rPr>
            </a:br>
            <a:r>
              <a:rPr lang="id-ID" sz="2400" dirty="0">
                <a:latin typeface="+mj-lt"/>
              </a:rPr>
              <a:t>- </a:t>
            </a:r>
            <a:r>
              <a:rPr lang="id-ID" sz="2400" dirty="0" err="1">
                <a:latin typeface="+mj-lt"/>
              </a:rPr>
              <a:t>Python</a:t>
            </a:r>
            <a:r>
              <a:rPr lang="id-ID" sz="2400" dirty="0">
                <a:latin typeface="+mj-lt"/>
              </a:rPr>
              <a:t> dan Java tidak perlu </a:t>
            </a:r>
            <a:r>
              <a:rPr lang="id-ID" sz="2400" dirty="0" err="1">
                <a:latin typeface="+mj-lt"/>
              </a:rPr>
              <a:t>library</a:t>
            </a:r>
            <a:endParaRPr lang="id-ID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34EFD-9617-4150-B026-96375EF1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625C-ECA3-467C-A462-489F8C70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Spark</a:t>
            </a:r>
            <a:r>
              <a:rPr lang="id-ID" dirty="0"/>
              <a:t> SQL 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E04E-604B-4541-B69A-2215A576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Sumber data </a:t>
            </a:r>
            <a:r>
              <a:rPr lang="id-ID" sz="2400" dirty="0" err="1"/>
              <a:t>SchemaRDD</a:t>
            </a:r>
            <a:r>
              <a:rPr lang="id-ID" sz="2400" dirty="0"/>
              <a:t>:</a:t>
            </a:r>
            <a:br>
              <a:rPr lang="id-ID" sz="2400" dirty="0"/>
            </a:br>
            <a:r>
              <a:rPr lang="id-ID" sz="2400" dirty="0"/>
              <a:t>- Refleksi untuk </a:t>
            </a:r>
            <a:r>
              <a:rPr lang="id-ID" sz="2400" dirty="0" err="1"/>
              <a:t>infer</a:t>
            </a:r>
            <a:r>
              <a:rPr lang="id-ID" sz="2400" dirty="0"/>
              <a:t> skema RDD – ringkas dan bagus ketika sudah tahu skema ketika membuat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app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Programming</a:t>
            </a:r>
            <a:r>
              <a:rPr lang="id-ID" sz="2400" dirty="0"/>
              <a:t> </a:t>
            </a:r>
            <a:r>
              <a:rPr lang="id-ID" sz="2400" dirty="0" err="1"/>
              <a:t>interface</a:t>
            </a:r>
            <a:r>
              <a:rPr lang="id-ID" sz="2400" dirty="0"/>
              <a:t> – </a:t>
            </a:r>
            <a:r>
              <a:rPr lang="id-ID" sz="2400" dirty="0" err="1"/>
              <a:t>construct</a:t>
            </a:r>
            <a:r>
              <a:rPr lang="id-ID" sz="2400" dirty="0"/>
              <a:t> skema dan </a:t>
            </a:r>
            <a:r>
              <a:rPr lang="id-ID" sz="2400" dirty="0" err="1"/>
              <a:t>apply</a:t>
            </a:r>
            <a:r>
              <a:rPr lang="id-ID" sz="2400" dirty="0"/>
              <a:t> ke RDD. More </a:t>
            </a:r>
            <a:r>
              <a:rPr lang="id-ID" sz="2400" dirty="0" err="1"/>
              <a:t>control</a:t>
            </a:r>
            <a:r>
              <a:rPr lang="id-ID" sz="2400" dirty="0"/>
              <a:t> ketika belum tahu skema RDD hingga </a:t>
            </a:r>
            <a:r>
              <a:rPr lang="id-ID" sz="2400" dirty="0" err="1"/>
              <a:t>runtime</a:t>
            </a:r>
            <a:endParaRPr lang="id-ID" sz="2400" dirty="0"/>
          </a:p>
          <a:p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64ED5-A8AC-4A18-BE97-07FDFCAA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1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3862-06ED-4855-8E31-D23925A9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Spark</a:t>
            </a:r>
            <a:r>
              <a:rPr lang="id-ID" dirty="0"/>
              <a:t> SQL – </a:t>
            </a:r>
            <a:r>
              <a:rPr lang="id-ID" dirty="0" err="1"/>
              <a:t>Infer</a:t>
            </a:r>
            <a:r>
              <a:rPr lang="id-ID" dirty="0"/>
              <a:t> Skema dengan Refleksi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CB63-D67B-4E06-94FF-C1538348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5" y="1690688"/>
            <a:ext cx="8906005" cy="4923053"/>
          </a:xfrm>
        </p:spPr>
        <p:txBody>
          <a:bodyPr>
            <a:normAutofit/>
          </a:bodyPr>
          <a:lstStyle/>
          <a:p>
            <a:r>
              <a:rPr lang="id-ID" sz="2400" dirty="0" err="1"/>
              <a:t>Case</a:t>
            </a:r>
            <a:r>
              <a:rPr lang="id-ID" sz="2400" dirty="0"/>
              <a:t> </a:t>
            </a:r>
            <a:r>
              <a:rPr lang="id-ID" sz="2400" dirty="0" err="1"/>
              <a:t>class</a:t>
            </a:r>
            <a:r>
              <a:rPr lang="id-ID" sz="2400" dirty="0"/>
              <a:t> di </a:t>
            </a:r>
            <a:r>
              <a:rPr lang="id-ID" sz="2400" dirty="0" err="1"/>
              <a:t>Scala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define</a:t>
            </a:r>
            <a:r>
              <a:rPr lang="id-ID" sz="2400" dirty="0">
                <a:sym typeface="Wingdings" panose="05000000000000000000" pitchFamily="2" charset="2"/>
              </a:rPr>
              <a:t> skema tabel, argumen </a:t>
            </a:r>
            <a:r>
              <a:rPr lang="id-ID" sz="2400" dirty="0" err="1">
                <a:sym typeface="Wingdings" panose="05000000000000000000" pitchFamily="2" charset="2"/>
              </a:rPr>
              <a:t>read</a:t>
            </a:r>
            <a:r>
              <a:rPr lang="id-ID" sz="2400" dirty="0">
                <a:sym typeface="Wingdings" panose="05000000000000000000" pitchFamily="2" charset="2"/>
              </a:rPr>
              <a:t> dengan refleksi dan menjadi nama kolom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case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class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Person(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: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String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age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: Int)</a:t>
            </a:r>
          </a:p>
          <a:p>
            <a:r>
              <a:rPr lang="id-ID" sz="2400" dirty="0" err="1">
                <a:sym typeface="Wingdings" panose="05000000000000000000" pitchFamily="2" charset="2"/>
              </a:rPr>
              <a:t>Create</a:t>
            </a:r>
            <a:r>
              <a:rPr lang="id-ID" sz="2400" dirty="0">
                <a:sym typeface="Wingdings" panose="05000000000000000000" pitchFamily="2" charset="2"/>
              </a:rPr>
              <a:t> RDD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r>
              <a:rPr lang="id-ID" sz="2400" dirty="0">
                <a:sym typeface="Wingdings" panose="05000000000000000000" pitchFamily="2" charset="2"/>
              </a:rPr>
              <a:t> Person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val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people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sc.textFile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(“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examples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/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src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/main/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resources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/people.txt”).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mpa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(_.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split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(“,”)).map(p =&gt; Person(p(0), p(1).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trim.toInt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))</a:t>
            </a:r>
          </a:p>
          <a:p>
            <a:r>
              <a:rPr lang="id-ID" sz="2400" dirty="0">
                <a:latin typeface="+mj-lt"/>
                <a:sym typeface="Wingdings" panose="05000000000000000000" pitchFamily="2" charset="2"/>
              </a:rPr>
              <a:t>Register RDD sebagai tabel –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people.registerTempTable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(“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people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”)</a:t>
            </a:r>
          </a:p>
          <a:p>
            <a:r>
              <a:rPr lang="id-ID" sz="2400" dirty="0">
                <a:latin typeface="+mj-lt"/>
                <a:sym typeface="Wingdings" panose="05000000000000000000" pitchFamily="2" charset="2"/>
              </a:rPr>
              <a:t>Run SQL dengan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sql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method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dari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SQLContext</a:t>
            </a:r>
            <a:br>
              <a:rPr lang="id-ID" sz="2400" dirty="0">
                <a:latin typeface="+mj-lt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val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teenagers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sqlContext.sql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(“SELECT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FROM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people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WHERE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age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&gt;= 13 AND &lt;= 19”)</a:t>
            </a:r>
            <a:endParaRPr lang="id-ID" sz="24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id-ID" sz="2400" dirty="0">
                <a:latin typeface="+mj-lt"/>
                <a:sym typeface="Wingdings" panose="05000000000000000000" pitchFamily="2" charset="2"/>
              </a:rPr>
              <a:t>Hasil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query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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SchemaRDD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. Operasi RDD normal juga jalan</a:t>
            </a:r>
            <a:br>
              <a:rPr lang="id-ID" sz="2400" dirty="0">
                <a:latin typeface="+mj-lt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teenager.map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(t =&gt; “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: “ + t(0)).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collect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().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foreach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println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)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B3F8-BDEF-47C7-AE83-C5709510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DFEA-5F9B-4519-9D28-0C1CDF53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Spark</a:t>
            </a:r>
            <a:r>
              <a:rPr lang="id-ID" dirty="0"/>
              <a:t> SQL – </a:t>
            </a:r>
            <a:r>
              <a:rPr lang="id-ID" dirty="0" err="1"/>
              <a:t>Programming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67F-1F8D-4294-9D85-91A703F7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400" dirty="0"/>
              <a:t>Digunakan ketika tidak bisa </a:t>
            </a:r>
            <a:r>
              <a:rPr lang="id-ID" sz="2400" dirty="0" err="1"/>
              <a:t>define</a:t>
            </a:r>
            <a:r>
              <a:rPr lang="id-ID" sz="2400" dirty="0"/>
              <a:t> </a:t>
            </a:r>
            <a:r>
              <a:rPr lang="id-ID" sz="2400" dirty="0" err="1"/>
              <a:t>case</a:t>
            </a:r>
            <a:r>
              <a:rPr lang="id-ID" sz="2400" dirty="0"/>
              <a:t> </a:t>
            </a:r>
            <a:r>
              <a:rPr lang="id-ID" sz="2400" dirty="0" err="1"/>
              <a:t>classes</a:t>
            </a:r>
            <a:r>
              <a:rPr lang="id-ID" sz="2400" dirty="0"/>
              <a:t> sebelumnya</a:t>
            </a:r>
            <a:br>
              <a:rPr lang="id-ID" sz="2400" dirty="0"/>
            </a:br>
            <a:r>
              <a:rPr lang="id-ID" sz="2400" dirty="0"/>
              <a:t>Contoh: ketika struktur </a:t>
            </a:r>
            <a:r>
              <a:rPr lang="id-ID" sz="2400" dirty="0" err="1"/>
              <a:t>record</a:t>
            </a:r>
            <a:r>
              <a:rPr lang="id-ID" sz="2400" dirty="0"/>
              <a:t> </a:t>
            </a:r>
            <a:r>
              <a:rPr lang="id-ID" sz="2400" dirty="0" err="1"/>
              <a:t>di-encode</a:t>
            </a:r>
            <a:r>
              <a:rPr lang="id-ID" sz="2400" dirty="0"/>
              <a:t> dalam </a:t>
            </a:r>
            <a:r>
              <a:rPr lang="id-ID" sz="2400" dirty="0" err="1"/>
              <a:t>string</a:t>
            </a:r>
            <a:r>
              <a:rPr lang="id-ID" sz="2400" dirty="0"/>
              <a:t>/</a:t>
            </a:r>
            <a:r>
              <a:rPr lang="id-ID" sz="2400" dirty="0" err="1"/>
              <a:t>text</a:t>
            </a:r>
            <a:r>
              <a:rPr lang="id-ID" sz="2400" dirty="0"/>
              <a:t> </a:t>
            </a:r>
            <a:r>
              <a:rPr lang="id-ID" sz="2400" dirty="0" err="1"/>
              <a:t>dataset</a:t>
            </a:r>
            <a:r>
              <a:rPr lang="id-ID" sz="2400" dirty="0"/>
              <a:t> akan </a:t>
            </a:r>
            <a:r>
              <a:rPr lang="id-ID" sz="2400" dirty="0" err="1"/>
              <a:t>di-parse</a:t>
            </a:r>
            <a:r>
              <a:rPr lang="id-ID" sz="2400" dirty="0"/>
              <a:t> dan </a:t>
            </a:r>
            <a:r>
              <a:rPr lang="id-ID" sz="2400" dirty="0" err="1"/>
              <a:t>field</a:t>
            </a:r>
            <a:r>
              <a:rPr lang="id-ID" sz="2400" dirty="0"/>
              <a:t> akan diproyeksikan berbeda untuk </a:t>
            </a:r>
            <a:r>
              <a:rPr lang="id-ID" sz="2400" dirty="0" err="1"/>
              <a:t>user</a:t>
            </a:r>
            <a:r>
              <a:rPr lang="id-ID" sz="2400" dirty="0"/>
              <a:t> yang berbeda juga</a:t>
            </a:r>
          </a:p>
          <a:p>
            <a:r>
              <a:rPr lang="id-ID" sz="2400" dirty="0" err="1"/>
              <a:t>Create</a:t>
            </a:r>
            <a:r>
              <a:rPr lang="id-ID" sz="2400" dirty="0"/>
              <a:t> RDD – </a:t>
            </a: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people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sc.textFile</a:t>
            </a:r>
            <a:r>
              <a:rPr lang="id-ID" sz="1800" dirty="0">
                <a:latin typeface="Lucida Console" panose="020B0609040504020204" pitchFamily="49" charset="0"/>
              </a:rPr>
              <a:t>(...)</a:t>
            </a:r>
          </a:p>
          <a:p>
            <a:r>
              <a:rPr lang="id-ID" sz="2400" dirty="0"/>
              <a:t>Tiga langkah membuat </a:t>
            </a:r>
            <a:r>
              <a:rPr lang="id-ID" sz="2400" dirty="0" err="1"/>
              <a:t>SchemaRDD</a:t>
            </a:r>
            <a:br>
              <a:rPr lang="id-ID" sz="2400" dirty="0"/>
            </a:br>
            <a:r>
              <a:rPr lang="id-ID" sz="2400" dirty="0"/>
              <a:t>1. </a:t>
            </a:r>
            <a:r>
              <a:rPr lang="id-ID" sz="2400" dirty="0" err="1"/>
              <a:t>Create</a:t>
            </a:r>
            <a:r>
              <a:rPr lang="id-ID" sz="2400" dirty="0"/>
              <a:t> RDD baris dari RDD </a:t>
            </a:r>
            <a:r>
              <a:rPr lang="id-ID" sz="2400" dirty="0" err="1"/>
              <a:t>original</a:t>
            </a:r>
            <a:r>
              <a:rPr lang="id-ID" sz="2400" dirty="0"/>
              <a:t> – buat </a:t>
            </a:r>
            <a:r>
              <a:rPr lang="id-ID" sz="2400" dirty="0" err="1"/>
              <a:t>SchemaString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schemaString</a:t>
            </a:r>
            <a:r>
              <a:rPr lang="id-ID" sz="1800" dirty="0">
                <a:latin typeface="Lucida Console" panose="020B0609040504020204" pitchFamily="49" charset="0"/>
              </a:rPr>
              <a:t> = “</a:t>
            </a:r>
            <a:r>
              <a:rPr lang="id-ID" sz="1800" dirty="0" err="1">
                <a:latin typeface="Lucida Console" panose="020B0609040504020204" pitchFamily="49" charset="0"/>
              </a:rPr>
              <a:t>name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age</a:t>
            </a:r>
            <a:r>
              <a:rPr lang="id-ID" sz="1800" dirty="0">
                <a:latin typeface="Lucida Console" panose="020B0609040504020204" pitchFamily="49" charset="0"/>
              </a:rPr>
              <a:t>”</a:t>
            </a:r>
            <a:br>
              <a:rPr lang="id-ID" sz="2400" dirty="0"/>
            </a:br>
            <a:r>
              <a:rPr lang="id-ID" sz="2400" dirty="0"/>
              <a:t>2. </a:t>
            </a:r>
            <a:r>
              <a:rPr lang="id-ID" sz="2400" dirty="0" err="1"/>
              <a:t>Create</a:t>
            </a:r>
            <a:r>
              <a:rPr lang="id-ID" sz="2400" dirty="0"/>
              <a:t> skema representasi dari </a:t>
            </a:r>
            <a:r>
              <a:rPr lang="id-ID" sz="2400" dirty="0" err="1"/>
              <a:t>StructType</a:t>
            </a:r>
            <a:r>
              <a:rPr lang="id-ID" sz="2400" dirty="0"/>
              <a:t> yang </a:t>
            </a:r>
            <a:r>
              <a:rPr lang="id-ID" sz="2400" dirty="0" err="1"/>
              <a:t>match</a:t>
            </a:r>
            <a:r>
              <a:rPr lang="id-ID" sz="2400" dirty="0"/>
              <a:t> struktur baris step 1 </a:t>
            </a:r>
            <a:r>
              <a:rPr lang="id-ID" sz="2400" dirty="0">
                <a:sym typeface="Wingdings" panose="05000000000000000000" pitchFamily="2" charset="2"/>
              </a:rPr>
              <a:t> map ke </a:t>
            </a:r>
            <a:r>
              <a:rPr lang="id-ID" sz="2400" dirty="0" err="1">
                <a:sym typeface="Wingdings" panose="05000000000000000000" pitchFamily="2" charset="2"/>
              </a:rPr>
              <a:t>StructField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val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schema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StructType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schemaString.split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(“ “).map(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fieldName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=&gt;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StructField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fieldName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StringType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true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)))</a:t>
            </a:r>
            <a:br>
              <a:rPr lang="id-ID" sz="2400" dirty="0"/>
            </a:br>
            <a:endParaRPr lang="id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D062-A6EC-4492-AE89-5C0F9ED3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1F3E-7DFF-4756-9E1E-CE2166CE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3525" indent="0">
              <a:buNone/>
            </a:pPr>
            <a:r>
              <a:rPr lang="id-ID" sz="2400" dirty="0"/>
              <a:t>3. </a:t>
            </a:r>
            <a:r>
              <a:rPr lang="id-ID" sz="2400" dirty="0" err="1"/>
              <a:t>Apply</a:t>
            </a:r>
            <a:r>
              <a:rPr lang="id-ID" sz="2400" dirty="0"/>
              <a:t> skema ke objek RDD baris dengan </a:t>
            </a:r>
            <a:r>
              <a:rPr lang="id-ID" sz="2400" dirty="0" err="1"/>
              <a:t>method</a:t>
            </a:r>
            <a:r>
              <a:rPr lang="id-ID" sz="2400" dirty="0"/>
              <a:t> </a:t>
            </a:r>
            <a:r>
              <a:rPr lang="id-ID" sz="2400" dirty="0" err="1"/>
              <a:t>applySchema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rowRDD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people.map</a:t>
            </a:r>
            <a:r>
              <a:rPr lang="id-ID" sz="1800" dirty="0">
                <a:latin typeface="Lucida Console" panose="020B0609040504020204" pitchFamily="49" charset="0"/>
              </a:rPr>
              <a:t>(_.</a:t>
            </a:r>
            <a:r>
              <a:rPr lang="id-ID" sz="1800" dirty="0" err="1">
                <a:latin typeface="Lucida Console" panose="020B0609040504020204" pitchFamily="49" charset="0"/>
              </a:rPr>
              <a:t>split</a:t>
            </a:r>
            <a:r>
              <a:rPr lang="id-ID" sz="1800" dirty="0">
                <a:latin typeface="Lucida Console" panose="020B0609040504020204" pitchFamily="49" charset="0"/>
              </a:rPr>
              <a:t>(“,”)).map(p =&gt; </a:t>
            </a:r>
            <a:r>
              <a:rPr lang="id-ID" sz="1800" dirty="0" err="1">
                <a:latin typeface="Lucida Console" panose="020B0609040504020204" pitchFamily="49" charset="0"/>
              </a:rPr>
              <a:t>Row</a:t>
            </a:r>
            <a:r>
              <a:rPr lang="id-ID" sz="1800" dirty="0">
                <a:latin typeface="Lucida Console" panose="020B0609040504020204" pitchFamily="49" charset="0"/>
              </a:rPr>
              <a:t>(p(0), p(1).trim))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peopleSchemaRDD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sqlContext,applySchema</a:t>
            </a:r>
            <a:r>
              <a:rPr lang="id-ID" sz="1800" dirty="0">
                <a:latin typeface="Lucida Console" panose="020B0609040504020204" pitchFamily="49" charset="0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</a:rPr>
              <a:t>rowRDD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schema</a:t>
            </a:r>
            <a:r>
              <a:rPr lang="id-ID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id-ID" sz="2400" dirty="0"/>
              <a:t>Register </a:t>
            </a:r>
            <a:r>
              <a:rPr lang="id-ID" sz="2400" dirty="0" err="1"/>
              <a:t>peopleSchemaRDD</a:t>
            </a:r>
            <a:r>
              <a:rPr lang="id-ID" sz="2400" dirty="0"/>
              <a:t> sebagai tabel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peopleSchemaRDD.registerTempTAble</a:t>
            </a:r>
            <a:r>
              <a:rPr lang="id-ID" sz="1800" dirty="0">
                <a:latin typeface="Lucida Console" panose="020B0609040504020204" pitchFamily="49" charset="0"/>
              </a:rPr>
              <a:t>(“</a:t>
            </a:r>
            <a:r>
              <a:rPr lang="id-ID" sz="1800" dirty="0" err="1">
                <a:latin typeface="Lucida Console" panose="020B0609040504020204" pitchFamily="49" charset="0"/>
              </a:rPr>
              <a:t>people</a:t>
            </a:r>
            <a:r>
              <a:rPr lang="id-ID" sz="1800" dirty="0">
                <a:latin typeface="Lucida Console" panose="020B0609040504020204" pitchFamily="49" charset="0"/>
              </a:rPr>
              <a:t>”)</a:t>
            </a:r>
          </a:p>
          <a:p>
            <a:r>
              <a:rPr lang="id-ID" sz="2400" dirty="0"/>
              <a:t>Run </a:t>
            </a:r>
            <a:r>
              <a:rPr lang="id-ID" sz="2400" dirty="0" err="1"/>
              <a:t>sql</a:t>
            </a:r>
            <a:r>
              <a:rPr lang="id-ID" sz="2400" dirty="0"/>
              <a:t> dengan </a:t>
            </a:r>
            <a:r>
              <a:rPr lang="id-ID" sz="2400" dirty="0" err="1"/>
              <a:t>sql</a:t>
            </a:r>
            <a:r>
              <a:rPr lang="id-ID" sz="2400" dirty="0"/>
              <a:t> </a:t>
            </a:r>
            <a:r>
              <a:rPr lang="id-ID" sz="2400" dirty="0" err="1"/>
              <a:t>method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results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sqlContext.sql</a:t>
            </a:r>
            <a:r>
              <a:rPr lang="id-ID" sz="1800" dirty="0">
                <a:latin typeface="Lucida Console" panose="020B0609040504020204" pitchFamily="49" charset="0"/>
              </a:rPr>
              <a:t>(“SELECT </a:t>
            </a:r>
            <a:r>
              <a:rPr lang="id-ID" sz="1800" dirty="0" err="1">
                <a:latin typeface="Lucida Console" panose="020B0609040504020204" pitchFamily="49" charset="0"/>
              </a:rPr>
              <a:t>name</a:t>
            </a:r>
            <a:r>
              <a:rPr lang="id-ID" sz="1800" dirty="0">
                <a:latin typeface="Lucida Console" panose="020B0609040504020204" pitchFamily="49" charset="0"/>
              </a:rPr>
              <a:t> FROM </a:t>
            </a:r>
            <a:r>
              <a:rPr lang="id-ID" sz="1800" dirty="0" err="1">
                <a:latin typeface="Lucida Console" panose="020B0609040504020204" pitchFamily="49" charset="0"/>
              </a:rPr>
              <a:t>people</a:t>
            </a:r>
            <a:r>
              <a:rPr lang="id-ID" sz="1800" dirty="0">
                <a:latin typeface="Lucida Console" panose="020B0609040504020204" pitchFamily="49" charset="0"/>
              </a:rPr>
              <a:t>”)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results.map</a:t>
            </a:r>
            <a:r>
              <a:rPr lang="id-ID" sz="1800" dirty="0">
                <a:latin typeface="Lucida Console" panose="020B0609040504020204" pitchFamily="49" charset="0"/>
              </a:rPr>
              <a:t>(t =&gt; “</a:t>
            </a:r>
            <a:r>
              <a:rPr lang="id-ID" sz="1800" dirty="0" err="1">
                <a:latin typeface="Lucida Console" panose="020B0609040504020204" pitchFamily="49" charset="0"/>
              </a:rPr>
              <a:t>Name</a:t>
            </a:r>
            <a:r>
              <a:rPr lang="id-ID" sz="1800" dirty="0">
                <a:latin typeface="Lucida Console" panose="020B0609040504020204" pitchFamily="49" charset="0"/>
              </a:rPr>
              <a:t>: “ + t(0)).</a:t>
            </a:r>
            <a:r>
              <a:rPr lang="id-ID" sz="1800" dirty="0" err="1">
                <a:latin typeface="Lucida Console" panose="020B0609040504020204" pitchFamily="49" charset="0"/>
              </a:rPr>
              <a:t>collect</a:t>
            </a:r>
            <a:r>
              <a:rPr lang="id-ID" sz="1800" dirty="0">
                <a:latin typeface="Lucida Console" panose="020B0609040504020204" pitchFamily="49" charset="0"/>
              </a:rPr>
              <a:t>().</a:t>
            </a:r>
            <a:r>
              <a:rPr lang="id-ID" sz="1800" dirty="0" err="1">
                <a:latin typeface="Lucida Console" panose="020B0609040504020204" pitchFamily="49" charset="0"/>
              </a:rPr>
              <a:t>foreach</a:t>
            </a:r>
            <a:r>
              <a:rPr lang="id-ID" sz="1800" dirty="0">
                <a:latin typeface="Lucida Console" panose="020B0609040504020204" pitchFamily="49" charset="0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</a:rPr>
              <a:t>println</a:t>
            </a:r>
            <a:r>
              <a:rPr lang="id-ID" sz="1800" dirty="0">
                <a:latin typeface="Lucida Console" panose="020B0609040504020204" pitchFamily="49" charset="0"/>
              </a:rPr>
              <a:t>)</a:t>
            </a:r>
            <a:endParaRPr lang="en-ID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6275F-F4F5-425B-9BF0-4E85CCB2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A3FDF7-2729-4411-A4FC-C0E8F8F9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Spark</a:t>
            </a:r>
            <a:r>
              <a:rPr lang="id-ID" dirty="0"/>
              <a:t> SQL – </a:t>
            </a:r>
            <a:r>
              <a:rPr lang="id-ID" dirty="0" err="1"/>
              <a:t>Programming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(2)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9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A311-CF97-4D82-92EA-3403BE0E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Panduan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E664-0D0D-4904-90A4-204A2A06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Enroll</a:t>
            </a:r>
            <a:r>
              <a:rPr lang="id-ID" dirty="0"/>
              <a:t> ke kelas </a:t>
            </a:r>
            <a:r>
              <a:rPr lang="id-ID" dirty="0" err="1"/>
              <a:t>Spark</a:t>
            </a:r>
            <a:r>
              <a:rPr lang="id-ID" dirty="0"/>
              <a:t> Fundamental 1 di cognitiveclass.ai</a:t>
            </a:r>
          </a:p>
          <a:p>
            <a:r>
              <a:rPr lang="id-ID" dirty="0"/>
              <a:t>Selesaikan kelas sebelum sesi 27 dan dapatkan sertifikat kelas dan </a:t>
            </a:r>
            <a:r>
              <a:rPr lang="id-ID" dirty="0" err="1"/>
              <a:t>badge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7BF7C-FC91-4789-BD1C-F39B446B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4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7A68-25F5-42C9-9C91-C4143C2B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Streaming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6F22-E777-486D-B2EA-509F66C9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Scalabel</a:t>
            </a:r>
            <a:r>
              <a:rPr lang="id-ID" sz="2400" dirty="0"/>
              <a:t>, </a:t>
            </a:r>
            <a:r>
              <a:rPr lang="id-ID" sz="2400" dirty="0" err="1"/>
              <a:t>high-throughput</a:t>
            </a:r>
            <a:r>
              <a:rPr lang="id-ID" sz="2400" dirty="0"/>
              <a:t>, </a:t>
            </a:r>
            <a:r>
              <a:rPr lang="id-ID" sz="2400" dirty="0" err="1"/>
              <a:t>fault-tolerant</a:t>
            </a:r>
            <a:r>
              <a:rPr lang="id-ID" sz="2400" dirty="0"/>
              <a:t>, </a:t>
            </a:r>
            <a:r>
              <a:rPr lang="id-ID" sz="2400" dirty="0" err="1"/>
              <a:t>stream</a:t>
            </a:r>
            <a:r>
              <a:rPr lang="id-ID" sz="2400" dirty="0"/>
              <a:t> </a:t>
            </a:r>
            <a:r>
              <a:rPr lang="id-ID" sz="2400" dirty="0" err="1"/>
              <a:t>process</a:t>
            </a:r>
            <a:r>
              <a:rPr lang="id-ID" sz="2400" dirty="0"/>
              <a:t> </a:t>
            </a:r>
            <a:r>
              <a:rPr lang="id-ID" sz="2400" dirty="0" err="1"/>
              <a:t>live</a:t>
            </a:r>
            <a:r>
              <a:rPr lang="id-ID" sz="2400" dirty="0"/>
              <a:t> data </a:t>
            </a:r>
            <a:r>
              <a:rPr lang="id-ID" sz="2400" dirty="0" err="1"/>
              <a:t>stream</a:t>
            </a:r>
            <a:endParaRPr lang="id-ID" sz="2400" dirty="0"/>
          </a:p>
          <a:p>
            <a:r>
              <a:rPr lang="id-ID" sz="2400" dirty="0"/>
              <a:t>Terima </a:t>
            </a:r>
            <a:r>
              <a:rPr lang="id-ID" sz="2400" dirty="0" err="1"/>
              <a:t>input</a:t>
            </a:r>
            <a:r>
              <a:rPr lang="id-ID" sz="2400" dirty="0"/>
              <a:t> data </a:t>
            </a:r>
            <a:r>
              <a:rPr lang="id-ID" sz="2400" dirty="0" err="1"/>
              <a:t>live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dibagi </a:t>
            </a:r>
            <a:r>
              <a:rPr lang="id-ID" sz="2400" dirty="0" err="1">
                <a:sym typeface="Wingdings" panose="05000000000000000000" pitchFamily="2" charset="2"/>
              </a:rPr>
              <a:t>batch-batch</a:t>
            </a:r>
            <a:r>
              <a:rPr lang="id-ID" sz="2400" dirty="0">
                <a:sym typeface="Wingdings" panose="05000000000000000000" pitchFamily="2" charset="2"/>
              </a:rPr>
              <a:t> kecil  diproses dan </a:t>
            </a:r>
            <a:r>
              <a:rPr lang="id-ID" sz="2400" dirty="0" err="1">
                <a:sym typeface="Wingdings" panose="05000000000000000000" pitchFamily="2" charset="2"/>
              </a:rPr>
              <a:t>return</a:t>
            </a:r>
            <a:r>
              <a:rPr lang="id-ID" sz="2400" dirty="0">
                <a:sym typeface="Wingdings" panose="05000000000000000000" pitchFamily="2" charset="2"/>
              </a:rPr>
              <a:t> sebagai </a:t>
            </a:r>
            <a:r>
              <a:rPr lang="id-ID" sz="2400" dirty="0" err="1">
                <a:sym typeface="Wingdings" panose="05000000000000000000" pitchFamily="2" charset="2"/>
              </a:rPr>
              <a:t>batches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 err="1">
                <a:sym typeface="Wingdings" panose="05000000000000000000" pitchFamily="2" charset="2"/>
              </a:rPr>
              <a:t>Write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Stream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DStream</a:t>
            </a:r>
            <a:r>
              <a:rPr lang="id-ID" sz="2400" dirty="0">
                <a:sym typeface="Wingdings" panose="05000000000000000000" pitchFamily="2" charset="2"/>
              </a:rPr>
              <a:t> – </a:t>
            </a:r>
            <a:r>
              <a:rPr lang="id-ID" sz="2400" dirty="0" err="1">
                <a:sym typeface="Wingdings" panose="05000000000000000000" pitchFamily="2" charset="2"/>
              </a:rPr>
              <a:t>sequence</a:t>
            </a:r>
            <a:r>
              <a:rPr lang="id-ID" sz="2400" dirty="0">
                <a:sym typeface="Wingdings" panose="05000000000000000000" pitchFamily="2" charset="2"/>
              </a:rPr>
              <a:t> RDD</a:t>
            </a:r>
          </a:p>
          <a:p>
            <a:r>
              <a:rPr lang="id-ID" sz="2400" dirty="0" err="1">
                <a:sym typeface="Wingdings" panose="05000000000000000000" pitchFamily="2" charset="2"/>
              </a:rPr>
              <a:t>Support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 dan Java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 err="1">
                <a:sym typeface="Wingdings" panose="05000000000000000000" pitchFamily="2" charset="2"/>
              </a:rPr>
              <a:t>Python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1.2+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92C2C-86DD-4CA5-B1C6-2660E738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3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05F-FCCE-479B-B903-78DA6AEA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Streaming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CD28-F3CA-41B9-B211-E673CB7F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2420698"/>
          </a:xfrm>
        </p:spPr>
        <p:txBody>
          <a:bodyPr numCol="2"/>
          <a:lstStyle/>
          <a:p>
            <a:r>
              <a:rPr lang="id-ID" dirty="0">
                <a:sym typeface="Wingdings" panose="05000000000000000000" pitchFamily="2" charset="2"/>
              </a:rPr>
              <a:t>Terima data dari</a:t>
            </a:r>
            <a:br>
              <a:rPr lang="id-ID" dirty="0">
                <a:sym typeface="Wingdings" panose="05000000000000000000" pitchFamily="2" charset="2"/>
              </a:rPr>
            </a:br>
            <a:r>
              <a:rPr lang="id-ID" dirty="0">
                <a:sym typeface="Wingdings" panose="05000000000000000000" pitchFamily="2" charset="2"/>
              </a:rPr>
              <a:t>- </a:t>
            </a:r>
            <a:r>
              <a:rPr lang="id-ID" dirty="0" err="1">
                <a:sym typeface="Wingdings" panose="05000000000000000000" pitchFamily="2" charset="2"/>
              </a:rPr>
              <a:t>Kafka</a:t>
            </a:r>
            <a:br>
              <a:rPr lang="id-ID" dirty="0">
                <a:sym typeface="Wingdings" panose="05000000000000000000" pitchFamily="2" charset="2"/>
              </a:rPr>
            </a:br>
            <a:r>
              <a:rPr lang="id-ID" dirty="0">
                <a:sym typeface="Wingdings" panose="05000000000000000000" pitchFamily="2" charset="2"/>
              </a:rPr>
              <a:t>- </a:t>
            </a:r>
            <a:r>
              <a:rPr lang="id-ID" dirty="0" err="1">
                <a:sym typeface="Wingdings" panose="05000000000000000000" pitchFamily="2" charset="2"/>
              </a:rPr>
              <a:t>Flume</a:t>
            </a:r>
            <a:br>
              <a:rPr lang="id-ID" dirty="0">
                <a:sym typeface="Wingdings" panose="05000000000000000000" pitchFamily="2" charset="2"/>
              </a:rPr>
            </a:br>
            <a:r>
              <a:rPr lang="id-ID" dirty="0">
                <a:sym typeface="Wingdings" panose="05000000000000000000" pitchFamily="2" charset="2"/>
              </a:rPr>
              <a:t>- HDFS/S3</a:t>
            </a:r>
            <a:br>
              <a:rPr lang="id-ID" dirty="0">
                <a:sym typeface="Wingdings" panose="05000000000000000000" pitchFamily="2" charset="2"/>
              </a:rPr>
            </a:br>
            <a:r>
              <a:rPr lang="id-ID" dirty="0">
                <a:sym typeface="Wingdings" panose="05000000000000000000" pitchFamily="2" charset="2"/>
              </a:rPr>
              <a:t>- </a:t>
            </a:r>
            <a:r>
              <a:rPr lang="id-ID" dirty="0" err="1">
                <a:sym typeface="Wingdings" panose="05000000000000000000" pitchFamily="2" charset="2"/>
              </a:rPr>
              <a:t>Kinesis</a:t>
            </a:r>
            <a:br>
              <a:rPr lang="id-ID" dirty="0">
                <a:sym typeface="Wingdings" panose="05000000000000000000" pitchFamily="2" charset="2"/>
              </a:rPr>
            </a:br>
            <a:r>
              <a:rPr lang="id-ID" dirty="0">
                <a:sym typeface="Wingdings" panose="05000000000000000000" pitchFamily="2" charset="2"/>
              </a:rPr>
              <a:t>- Twitter </a:t>
            </a:r>
            <a:endParaRPr lang="en-ID" dirty="0"/>
          </a:p>
          <a:p>
            <a:r>
              <a:rPr lang="id-ID" dirty="0" err="1"/>
              <a:t>Publish</a:t>
            </a:r>
            <a:r>
              <a:rPr lang="id-ID" dirty="0"/>
              <a:t> data ke</a:t>
            </a:r>
            <a:br>
              <a:rPr lang="id-ID" dirty="0"/>
            </a:br>
            <a:r>
              <a:rPr lang="id-ID" dirty="0"/>
              <a:t>- HDFS</a:t>
            </a:r>
            <a:br>
              <a:rPr lang="id-ID" dirty="0"/>
            </a:br>
            <a:r>
              <a:rPr lang="id-ID" dirty="0"/>
              <a:t>- </a:t>
            </a:r>
            <a:r>
              <a:rPr lang="id-ID" dirty="0" err="1"/>
              <a:t>Database</a:t>
            </a:r>
            <a:br>
              <a:rPr lang="id-ID" dirty="0"/>
            </a:br>
            <a:r>
              <a:rPr lang="id-ID" dirty="0"/>
              <a:t>- </a:t>
            </a:r>
            <a:r>
              <a:rPr lang="id-ID" dirty="0" err="1"/>
              <a:t>Dashboard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89FE6-B369-4FF3-B097-7F5CE561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2ABF2-8021-4E80-9D21-7400E1F3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4246323"/>
            <a:ext cx="762106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2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760F-18B1-46E8-9A8D-C118EF8A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Streaming</a:t>
            </a:r>
            <a:r>
              <a:rPr lang="id-ID" dirty="0"/>
              <a:t> – Internal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E1C6-2E52-48A9-B00A-F31A7D2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598"/>
            <a:ext cx="8515350" cy="4997884"/>
          </a:xfrm>
        </p:spPr>
        <p:txBody>
          <a:bodyPr>
            <a:normAutofit/>
          </a:bodyPr>
          <a:lstStyle/>
          <a:p>
            <a:r>
              <a:rPr lang="id-ID" sz="2400" dirty="0" err="1"/>
              <a:t>Input</a:t>
            </a:r>
            <a:r>
              <a:rPr lang="id-ID" sz="2400" dirty="0"/>
              <a:t> </a:t>
            </a:r>
            <a:r>
              <a:rPr lang="id-ID" sz="2400" dirty="0" err="1"/>
              <a:t>stream</a:t>
            </a:r>
            <a:r>
              <a:rPr lang="id-ID" sz="2400" dirty="0"/>
              <a:t> (</a:t>
            </a:r>
            <a:r>
              <a:rPr lang="id-ID" sz="2400" dirty="0" err="1"/>
              <a:t>DStream</a:t>
            </a:r>
            <a:r>
              <a:rPr lang="id-ID" sz="2400" dirty="0"/>
              <a:t>)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streaming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>
                <a:sym typeface="Wingdings" panose="05000000000000000000" pitchFamily="2" charset="2"/>
              </a:rPr>
              <a:t>Dipecah ke </a:t>
            </a:r>
            <a:r>
              <a:rPr lang="id-ID" sz="2400" dirty="0" err="1">
                <a:sym typeface="Wingdings" panose="05000000000000000000" pitchFamily="2" charset="2"/>
              </a:rPr>
              <a:t>batch-batch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>
                <a:sym typeface="Wingdings" panose="05000000000000000000" pitchFamily="2" charset="2"/>
              </a:rPr>
              <a:t>Dimasukkan ke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engine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processing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>
                <a:sym typeface="Wingdings" panose="05000000000000000000" pitchFamily="2" charset="2"/>
              </a:rPr>
              <a:t>Hasil  </a:t>
            </a:r>
            <a:r>
              <a:rPr lang="id-ID" sz="2400" dirty="0" err="1">
                <a:sym typeface="Wingdings" panose="05000000000000000000" pitchFamily="2" charset="2"/>
              </a:rPr>
              <a:t>stream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batch-batch</a:t>
            </a:r>
            <a:endParaRPr lang="id-ID" sz="2400" dirty="0">
              <a:sym typeface="Wingdings" panose="05000000000000000000" pitchFamily="2" charset="2"/>
            </a:endParaRPr>
          </a:p>
          <a:p>
            <a:endParaRPr lang="id-ID" sz="2400" dirty="0">
              <a:sym typeface="Wingdings" panose="05000000000000000000" pitchFamily="2" charset="2"/>
            </a:endParaRPr>
          </a:p>
          <a:p>
            <a:endParaRPr lang="id-ID" sz="2400" dirty="0">
              <a:sym typeface="Wingdings" panose="05000000000000000000" pitchFamily="2" charset="2"/>
            </a:endParaRPr>
          </a:p>
          <a:p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CB5D1-D690-4FBE-8207-83183CCB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B60B2-FB3E-44F2-8876-5CF8442D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06" y="3352836"/>
            <a:ext cx="639216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41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1E03-C219-430C-B45A-ABE21FA1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>
                <a:sym typeface="Wingdings" panose="05000000000000000000" pitchFamily="2" charset="2"/>
              </a:rPr>
              <a:t>Support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sliding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window</a:t>
            </a:r>
            <a:r>
              <a:rPr lang="id-ID" sz="2400" dirty="0">
                <a:sym typeface="Wingdings" panose="05000000000000000000" pitchFamily="2" charset="2"/>
              </a:rPr>
              <a:t> – </a:t>
            </a:r>
            <a:r>
              <a:rPr lang="id-ID" sz="2400" dirty="0" err="1">
                <a:sym typeface="Wingdings" panose="05000000000000000000" pitchFamily="2" charset="2"/>
              </a:rPr>
              <a:t>windowed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computation</a:t>
            </a:r>
            <a:r>
              <a:rPr lang="id-ID" sz="2400" dirty="0">
                <a:sym typeface="Wingdings" panose="05000000000000000000" pitchFamily="2" charset="2"/>
              </a:rPr>
              <a:t>  ketika </a:t>
            </a:r>
            <a:r>
              <a:rPr lang="id-ID" sz="2400" dirty="0" err="1">
                <a:sym typeface="Wingdings" panose="05000000000000000000" pitchFamily="2" charset="2"/>
              </a:rPr>
              <a:t>window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slide</a:t>
            </a:r>
            <a:r>
              <a:rPr lang="id-ID" sz="2400" dirty="0">
                <a:sym typeface="Wingdings" panose="05000000000000000000" pitchFamily="2" charset="2"/>
              </a:rPr>
              <a:t> di </a:t>
            </a:r>
            <a:r>
              <a:rPr lang="id-ID" sz="2400" dirty="0" err="1">
                <a:sym typeface="Wingdings" panose="05000000000000000000" pitchFamily="2" charset="2"/>
              </a:rPr>
              <a:t>source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DStream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source</a:t>
            </a:r>
            <a:r>
              <a:rPr lang="id-ID" sz="2400" dirty="0">
                <a:sym typeface="Wingdings" panose="05000000000000000000" pitchFamily="2" charset="2"/>
              </a:rPr>
              <a:t> RDD yang jatuh di dalam </a:t>
            </a:r>
            <a:r>
              <a:rPr lang="id-ID" sz="2400" dirty="0" err="1">
                <a:sym typeface="Wingdings" panose="05000000000000000000" pitchFamily="2" charset="2"/>
              </a:rPr>
              <a:t>window</a:t>
            </a:r>
            <a:r>
              <a:rPr lang="id-ID" sz="2400" dirty="0">
                <a:sym typeface="Wingdings" panose="05000000000000000000" pitchFamily="2" charset="2"/>
              </a:rPr>
              <a:t> dikombinasikan dan dioperasikan  </a:t>
            </a:r>
            <a:r>
              <a:rPr lang="id-ID" sz="2400" dirty="0" err="1">
                <a:sym typeface="Wingdings" panose="05000000000000000000" pitchFamily="2" charset="2"/>
              </a:rPr>
              <a:t>produce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result</a:t>
            </a:r>
            <a:r>
              <a:rPr lang="id-ID" sz="2400" dirty="0">
                <a:sym typeface="Wingdings" panose="05000000000000000000" pitchFamily="2" charset="2"/>
              </a:rPr>
              <a:t> RDD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window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length</a:t>
            </a:r>
            <a:r>
              <a:rPr lang="id-ID" sz="2400" dirty="0">
                <a:sym typeface="Wingdings" panose="05000000000000000000" pitchFamily="2" charset="2"/>
              </a:rPr>
              <a:t>  durasi </a:t>
            </a:r>
            <a:r>
              <a:rPr lang="id-ID" sz="2400" dirty="0" err="1">
                <a:sym typeface="Wingdings" panose="05000000000000000000" pitchFamily="2" charset="2"/>
              </a:rPr>
              <a:t>window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sliding</a:t>
            </a:r>
            <a:r>
              <a:rPr lang="id-ID" sz="2400" dirty="0">
                <a:sym typeface="Wingdings" panose="05000000000000000000" pitchFamily="2" charset="2"/>
              </a:rPr>
              <a:t> interval  interval </a:t>
            </a:r>
            <a:r>
              <a:rPr lang="id-ID" sz="2400" dirty="0" err="1">
                <a:sym typeface="Wingdings" panose="05000000000000000000" pitchFamily="2" charset="2"/>
              </a:rPr>
              <a:t>window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operation</a:t>
            </a:r>
            <a:r>
              <a:rPr lang="id-ID" sz="2400" dirty="0">
                <a:sym typeface="Wingdings" panose="05000000000000000000" pitchFamily="2" charset="2"/>
              </a:rPr>
              <a:t> yang beroperasi</a:t>
            </a:r>
            <a:br>
              <a:rPr lang="id-ID" sz="2400" dirty="0">
                <a:sym typeface="Wingdings" panose="05000000000000000000" pitchFamily="2" charset="2"/>
              </a:rPr>
            </a:b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Keduanya harus ada di </a:t>
            </a:r>
            <a:r>
              <a:rPr lang="id-ID" sz="2400" dirty="0" err="1">
                <a:sym typeface="Wingdings" panose="05000000000000000000" pitchFamily="2" charset="2"/>
              </a:rPr>
              <a:t>multiple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batch</a:t>
            </a:r>
            <a:r>
              <a:rPr lang="id-ID" sz="2400" dirty="0">
                <a:sym typeface="Wingdings" panose="05000000000000000000" pitchFamily="2" charset="2"/>
              </a:rPr>
              <a:t> interval dari </a:t>
            </a:r>
            <a:r>
              <a:rPr lang="id-ID" sz="2400" dirty="0" err="1">
                <a:sym typeface="Wingdings" panose="05000000000000000000" pitchFamily="2" charset="2"/>
              </a:rPr>
              <a:t>source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DStream</a:t>
            </a:r>
            <a:br>
              <a:rPr lang="id-ID" sz="2400" dirty="0">
                <a:sym typeface="Wingdings" panose="05000000000000000000" pitchFamily="2" charset="2"/>
              </a:rPr>
            </a:b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3AE69-ADB1-45B5-9B1B-DF1FCE9A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8DC67C-857F-418B-BA81-43936448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Streaming</a:t>
            </a:r>
            <a:r>
              <a:rPr lang="id-ID" dirty="0"/>
              <a:t> – </a:t>
            </a:r>
            <a:r>
              <a:rPr lang="id-ID" dirty="0" err="1"/>
              <a:t>Windowed</a:t>
            </a:r>
            <a:r>
              <a:rPr lang="id-ID" dirty="0"/>
              <a:t> </a:t>
            </a:r>
            <a:r>
              <a:rPr lang="id-ID" dirty="0" err="1"/>
              <a:t>Computation</a:t>
            </a:r>
            <a:r>
              <a:rPr lang="id-ID" dirty="0"/>
              <a:t> (1)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4042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13A5-DEE6-4C79-B35D-DCB87B1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Streaming</a:t>
            </a:r>
            <a:r>
              <a:rPr lang="id-ID" dirty="0"/>
              <a:t> – </a:t>
            </a:r>
            <a:r>
              <a:rPr lang="id-ID" dirty="0" err="1"/>
              <a:t>Windowed</a:t>
            </a:r>
            <a:r>
              <a:rPr lang="id-ID" dirty="0"/>
              <a:t> </a:t>
            </a:r>
            <a:r>
              <a:rPr lang="id-ID" dirty="0" err="1"/>
              <a:t>Computation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7343-79A6-4D49-9B74-CE5EC4B3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Window </a:t>
            </a:r>
            <a:r>
              <a:rPr lang="id-ID" sz="2400" dirty="0" err="1"/>
              <a:t>length</a:t>
            </a:r>
            <a:r>
              <a:rPr lang="id-ID" sz="2400" dirty="0"/>
              <a:t> 3, </a:t>
            </a:r>
            <a:r>
              <a:rPr lang="id-ID" sz="2400" dirty="0" err="1"/>
              <a:t>sliding</a:t>
            </a:r>
            <a:r>
              <a:rPr lang="id-ID" sz="2400" dirty="0"/>
              <a:t> interval 2</a:t>
            </a:r>
          </a:p>
          <a:p>
            <a:r>
              <a:rPr lang="id-ID" sz="2400" dirty="0"/>
              <a:t>Perspektif berbeda </a:t>
            </a:r>
            <a:r>
              <a:rPr lang="id-ID" sz="2400" dirty="0">
                <a:sym typeface="Wingdings" panose="05000000000000000000" pitchFamily="2" charset="2"/>
              </a:rPr>
              <a:t> contoh: </a:t>
            </a:r>
            <a:r>
              <a:rPr lang="id-ID" sz="2400" dirty="0" err="1">
                <a:sym typeface="Wingdings" panose="05000000000000000000" pitchFamily="2" charset="2"/>
              </a:rPr>
              <a:t>generate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word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count</a:t>
            </a:r>
            <a:r>
              <a:rPr lang="id-ID" sz="2400" dirty="0">
                <a:sym typeface="Wingdings" panose="05000000000000000000" pitchFamily="2" charset="2"/>
              </a:rPr>
              <a:t> 30 detik data, tiap 10 detik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reduceByKeyandWindow</a:t>
            </a:r>
            <a:endParaRPr lang="en-ID" sz="2400" dirty="0"/>
          </a:p>
          <a:p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00050-9AC5-4C7F-B84C-D4A92CC3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91245-DB67-413B-A4F6-4554670A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93" y="3580784"/>
            <a:ext cx="5561689" cy="25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96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DDBC-9D18-46B4-B203-68EF9E17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Streaming</a:t>
            </a:r>
            <a:r>
              <a:rPr lang="id-ID" dirty="0"/>
              <a:t> – Use </a:t>
            </a:r>
            <a:r>
              <a:rPr lang="id-ID" dirty="0" err="1"/>
              <a:t>Case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BC-CFF2-417D-A2AB-90E171EC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9084"/>
            <a:ext cx="8515350" cy="4999703"/>
          </a:xfrm>
        </p:spPr>
        <p:txBody>
          <a:bodyPr>
            <a:normAutofit/>
          </a:bodyPr>
          <a:lstStyle/>
          <a:p>
            <a:r>
              <a:rPr lang="id-ID" sz="2400" dirty="0"/>
              <a:t>Hitung jumlah kata yang datang dari TCP </a:t>
            </a:r>
            <a:r>
              <a:rPr lang="id-ID" sz="2400" dirty="0" err="1"/>
              <a:t>socket</a:t>
            </a:r>
            <a:endParaRPr lang="id-ID" sz="2400" dirty="0"/>
          </a:p>
          <a:p>
            <a:r>
              <a:rPr lang="id-ID" sz="2400" dirty="0"/>
              <a:t>Impor </a:t>
            </a:r>
            <a:r>
              <a:rPr lang="id-ID" sz="2400" dirty="0" err="1"/>
              <a:t>class</a:t>
            </a:r>
            <a:r>
              <a:rPr lang="id-ID" sz="2400" dirty="0"/>
              <a:t>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Streaming</a:t>
            </a:r>
            <a:r>
              <a:rPr lang="id-ID" sz="2400" dirty="0"/>
              <a:t> dan beberapa konversi implisit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import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orang.apache.spark</a:t>
            </a:r>
            <a:r>
              <a:rPr lang="id-ID" sz="1800" dirty="0">
                <a:latin typeface="Lucida Console" panose="020B0609040504020204" pitchFamily="49" charset="0"/>
              </a:rPr>
              <a:t>._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import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orang.apache.spark.streaming</a:t>
            </a:r>
            <a:r>
              <a:rPr lang="id-ID" sz="1800" dirty="0">
                <a:latin typeface="Lucida Console" panose="020B0609040504020204" pitchFamily="49" charset="0"/>
              </a:rPr>
              <a:t>._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import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orang.apache.spark.streaming.StreamingContext</a:t>
            </a:r>
            <a:r>
              <a:rPr lang="id-ID" sz="1800" dirty="0">
                <a:latin typeface="Lucida Console" panose="020B0609040504020204" pitchFamily="49" charset="0"/>
              </a:rPr>
              <a:t>._</a:t>
            </a:r>
          </a:p>
          <a:p>
            <a:r>
              <a:rPr lang="id-ID" sz="2400" dirty="0" err="1"/>
              <a:t>Create</a:t>
            </a:r>
            <a:r>
              <a:rPr lang="id-ID" sz="2400" dirty="0"/>
              <a:t> </a:t>
            </a:r>
            <a:r>
              <a:rPr lang="id-ID" sz="2400" dirty="0" err="1"/>
              <a:t>StreamingContext</a:t>
            </a:r>
            <a:r>
              <a:rPr lang="id-ID" sz="2400" dirty="0"/>
              <a:t> </a:t>
            </a:r>
            <a:r>
              <a:rPr lang="id-ID" sz="2400" dirty="0" err="1"/>
              <a:t>object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conf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new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SparkConf</a:t>
            </a:r>
            <a:r>
              <a:rPr lang="id-ID" sz="1800" dirty="0">
                <a:latin typeface="Lucida Console" panose="020B0609040504020204" pitchFamily="49" charset="0"/>
              </a:rPr>
              <a:t>().</a:t>
            </a:r>
            <a:r>
              <a:rPr lang="id-ID" sz="1800" dirty="0" err="1">
                <a:latin typeface="Lucida Console" panose="020B0609040504020204" pitchFamily="49" charset="0"/>
              </a:rPr>
              <a:t>setMaster</a:t>
            </a:r>
            <a:r>
              <a:rPr lang="id-ID" sz="1800" dirty="0">
                <a:latin typeface="Lucida Console" panose="020B0609040504020204" pitchFamily="49" charset="0"/>
              </a:rPr>
              <a:t>(“</a:t>
            </a:r>
            <a:r>
              <a:rPr lang="id-ID" sz="1800" dirty="0" err="1">
                <a:latin typeface="Lucida Console" panose="020B0609040504020204" pitchFamily="49" charset="0"/>
              </a:rPr>
              <a:t>local</a:t>
            </a:r>
            <a:r>
              <a:rPr lang="id-ID" sz="1800" dirty="0">
                <a:latin typeface="Lucida Console" panose="020B0609040504020204" pitchFamily="49" charset="0"/>
              </a:rPr>
              <a:t>[2]”).</a:t>
            </a:r>
            <a:r>
              <a:rPr lang="id-ID" sz="1800" dirty="0" err="1">
                <a:latin typeface="Lucida Console" panose="020B0609040504020204" pitchFamily="49" charset="0"/>
              </a:rPr>
              <a:t>setAppName</a:t>
            </a:r>
            <a:r>
              <a:rPr lang="id-ID" sz="1800" dirty="0">
                <a:latin typeface="Lucida Console" panose="020B0609040504020204" pitchFamily="49" charset="0"/>
              </a:rPr>
              <a:t>(“</a:t>
            </a:r>
            <a:r>
              <a:rPr lang="id-ID" sz="1800" dirty="0" err="1">
                <a:latin typeface="Lucida Console" panose="020B0609040504020204" pitchFamily="49" charset="0"/>
              </a:rPr>
              <a:t>NetworkWordCount</a:t>
            </a:r>
            <a:r>
              <a:rPr lang="id-ID" sz="1800" dirty="0">
                <a:latin typeface="Lucida Console" panose="020B0609040504020204" pitchFamily="49" charset="0"/>
              </a:rPr>
              <a:t>”)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ssc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new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StreamingContext</a:t>
            </a:r>
            <a:r>
              <a:rPr lang="id-ID" sz="1800" dirty="0">
                <a:latin typeface="Lucida Console" panose="020B0609040504020204" pitchFamily="49" charset="0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</a:rPr>
              <a:t>conf</a:t>
            </a:r>
            <a:r>
              <a:rPr lang="id-ID" sz="1800" dirty="0">
                <a:latin typeface="Lucida Console" panose="020B0609040504020204" pitchFamily="49" charset="0"/>
              </a:rPr>
              <a:t>, </a:t>
            </a:r>
            <a:r>
              <a:rPr lang="id-ID" sz="1800" dirty="0" err="1">
                <a:latin typeface="Lucida Console" panose="020B0609040504020204" pitchFamily="49" charset="0"/>
              </a:rPr>
              <a:t>Seconds</a:t>
            </a:r>
            <a:r>
              <a:rPr lang="id-ID" sz="1800" dirty="0">
                <a:latin typeface="Lucida Console" panose="020B0609040504020204" pitchFamily="49" charset="0"/>
              </a:rPr>
              <a:t>(1))</a:t>
            </a:r>
          </a:p>
          <a:p>
            <a:r>
              <a:rPr lang="id-ID" sz="2400" dirty="0" err="1"/>
              <a:t>Create</a:t>
            </a:r>
            <a:r>
              <a:rPr lang="id-ID" sz="2400" dirty="0"/>
              <a:t> </a:t>
            </a:r>
            <a:r>
              <a:rPr lang="id-ID" sz="2400" dirty="0" err="1"/>
              <a:t>Dstream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lines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ssc.socketTextStream</a:t>
            </a:r>
            <a:r>
              <a:rPr lang="id-ID" sz="1800" dirty="0">
                <a:latin typeface="Lucida Console" panose="020B0609040504020204" pitchFamily="49" charset="0"/>
              </a:rPr>
              <a:t>(“</a:t>
            </a:r>
            <a:r>
              <a:rPr lang="id-ID" sz="1800" dirty="0" err="1">
                <a:latin typeface="Lucida Console" panose="020B0609040504020204" pitchFamily="49" charset="0"/>
              </a:rPr>
              <a:t>localhost</a:t>
            </a:r>
            <a:r>
              <a:rPr lang="id-ID" sz="1800" dirty="0">
                <a:latin typeface="Lucida Console" panose="020B0609040504020204" pitchFamily="49" charset="0"/>
              </a:rPr>
              <a:t>”, 9999)</a:t>
            </a:r>
          </a:p>
          <a:p>
            <a:pPr lvl="0"/>
            <a:r>
              <a:rPr lang="id-ID" sz="2400" dirty="0" err="1">
                <a:solidFill>
                  <a:prstClr val="black"/>
                </a:solidFill>
              </a:rPr>
              <a:t>Split</a:t>
            </a:r>
            <a:r>
              <a:rPr lang="id-ID" sz="2400" dirty="0">
                <a:solidFill>
                  <a:prstClr val="black"/>
                </a:solidFill>
              </a:rPr>
              <a:t> </a:t>
            </a:r>
            <a:r>
              <a:rPr lang="id-ID" sz="2400" dirty="0" err="1">
                <a:solidFill>
                  <a:prstClr val="black"/>
                </a:solidFill>
              </a:rPr>
              <a:t>lines</a:t>
            </a:r>
            <a:r>
              <a:rPr lang="id-ID" sz="2400" dirty="0">
                <a:solidFill>
                  <a:prstClr val="black"/>
                </a:solidFill>
              </a:rPr>
              <a:t> ke kata-kata</a:t>
            </a:r>
            <a:br>
              <a:rPr lang="id-ID" sz="2400" dirty="0">
                <a:solidFill>
                  <a:prstClr val="black"/>
                </a:solidFill>
              </a:rPr>
            </a:br>
            <a:r>
              <a:rPr lang="id-ID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r>
              <a:rPr lang="id-ID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words</a:t>
            </a:r>
            <a:r>
              <a:rPr lang="id-ID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lines.flatMap</a:t>
            </a:r>
            <a:r>
              <a:rPr lang="id-ID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(_.</a:t>
            </a:r>
            <a:r>
              <a:rPr lang="id-ID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id-ID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(“ “))</a:t>
            </a:r>
            <a:endParaRPr lang="id-ID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id-ID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7DF22-20AB-47BA-A135-8ECB42D6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2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5ED2-F480-4E11-8599-087A1FB2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Hitung kata-kata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pairs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words.map</a:t>
            </a:r>
            <a:r>
              <a:rPr lang="id-ID" sz="1800" dirty="0">
                <a:latin typeface="Lucida Console" panose="020B0609040504020204" pitchFamily="49" charset="0"/>
              </a:rPr>
              <a:t>(</a:t>
            </a:r>
            <a:r>
              <a:rPr lang="id-ID" sz="1800" dirty="0" err="1">
                <a:latin typeface="Lucida Console" panose="020B0609040504020204" pitchFamily="49" charset="0"/>
              </a:rPr>
              <a:t>word</a:t>
            </a:r>
            <a:r>
              <a:rPr lang="id-ID" sz="1800" dirty="0">
                <a:latin typeface="Lucida Console" panose="020B0609040504020204" pitchFamily="49" charset="0"/>
              </a:rPr>
              <a:t> =&gt; (</a:t>
            </a:r>
            <a:r>
              <a:rPr lang="id-ID" sz="1800" dirty="0" err="1">
                <a:latin typeface="Lucida Console" panose="020B0609040504020204" pitchFamily="49" charset="0"/>
              </a:rPr>
              <a:t>word</a:t>
            </a:r>
            <a:r>
              <a:rPr lang="id-ID" sz="1800" dirty="0">
                <a:latin typeface="Lucida Console" panose="020B0609040504020204" pitchFamily="49" charset="0"/>
              </a:rPr>
              <a:t>, 1))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val</a:t>
            </a:r>
            <a:r>
              <a:rPr lang="id-ID" sz="1800" dirty="0"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</a:rPr>
              <a:t>wordCounts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pairs.reduceByKey</a:t>
            </a:r>
            <a:r>
              <a:rPr lang="id-ID" sz="1800" dirty="0">
                <a:latin typeface="Lucida Console" panose="020B0609040504020204" pitchFamily="49" charset="0"/>
              </a:rPr>
              <a:t>(_+_)</a:t>
            </a:r>
            <a:endParaRPr lang="id-ID" sz="2400" dirty="0">
              <a:latin typeface="Lucida Console" panose="020B0609040504020204" pitchFamily="49" charset="0"/>
            </a:endParaRPr>
          </a:p>
          <a:p>
            <a:r>
              <a:rPr lang="id-ID" sz="2400" dirty="0" err="1"/>
              <a:t>Print</a:t>
            </a:r>
            <a:r>
              <a:rPr lang="id-ID" sz="2400" dirty="0"/>
              <a:t> ke </a:t>
            </a:r>
            <a:r>
              <a:rPr lang="id-ID" sz="2400" dirty="0" err="1"/>
              <a:t>console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wordCounts.print</a:t>
            </a:r>
            <a:r>
              <a:rPr lang="id-ID" sz="1800" dirty="0">
                <a:latin typeface="Lucida Console" panose="020B0609040504020204" pitchFamily="49" charset="0"/>
              </a:rPr>
              <a:t>()</a:t>
            </a:r>
            <a:endParaRPr lang="id-ID" sz="2400" dirty="0">
              <a:latin typeface="Lucida Console" panose="020B0609040504020204" pitchFamily="49" charset="0"/>
            </a:endParaRP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1531E-A593-4C14-94EA-D9D4E4F3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2DE804-F0BE-4288-A293-42AF833E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Streaming</a:t>
            </a:r>
            <a:r>
              <a:rPr lang="id-ID" dirty="0"/>
              <a:t> – Use </a:t>
            </a:r>
            <a:r>
              <a:rPr lang="id-ID" dirty="0" err="1"/>
              <a:t>Case</a:t>
            </a:r>
            <a:r>
              <a:rPr lang="id-ID" dirty="0"/>
              <a:t> (2)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2069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2A62-ED92-49EF-8281-47D507AB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Streaming</a:t>
            </a:r>
            <a:r>
              <a:rPr lang="id-ID" dirty="0"/>
              <a:t> - </a:t>
            </a:r>
            <a:r>
              <a:rPr lang="id-ID" dirty="0" err="1"/>
              <a:t>Note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E8BA-C45D-4838-A55C-D31BE6BE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No</a:t>
            </a:r>
            <a:r>
              <a:rPr lang="id-ID" sz="2400" dirty="0"/>
              <a:t> real </a:t>
            </a:r>
            <a:r>
              <a:rPr lang="id-ID" sz="2400" dirty="0" err="1"/>
              <a:t>processing</a:t>
            </a:r>
            <a:r>
              <a:rPr lang="id-ID" sz="2400" dirty="0"/>
              <a:t> hingga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ssc.start</a:t>
            </a:r>
            <a:r>
              <a:rPr lang="id-ID" sz="1800" dirty="0">
                <a:latin typeface="Lucida Console" panose="020B0609040504020204" pitchFamily="49" charset="0"/>
              </a:rPr>
              <a:t>() 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//start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computation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ssc.awaitTermination</a:t>
            </a:r>
            <a:r>
              <a:rPr lang="id-ID" sz="1800" dirty="0">
                <a:latin typeface="Lucida Console" panose="020B0609040504020204" pitchFamily="49" charset="0"/>
              </a:rPr>
              <a:t>() 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//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wait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for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the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computation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to</a:t>
            </a:r>
            <a:r>
              <a:rPr lang="id-ID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id-ID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terminate</a:t>
            </a:r>
            <a:endParaRPr lang="id-ID" sz="1800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r>
              <a:rPr lang="id-ID" sz="2400" dirty="0"/>
              <a:t>Code dan </a:t>
            </a:r>
            <a:r>
              <a:rPr lang="id-ID" sz="2400" dirty="0" err="1"/>
              <a:t>app</a:t>
            </a:r>
            <a:r>
              <a:rPr lang="id-ID" sz="2400" dirty="0"/>
              <a:t> contoh </a:t>
            </a:r>
            <a:r>
              <a:rPr lang="id-ID" sz="2400" dirty="0" err="1"/>
              <a:t>UseCase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NetworkWordCount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example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>
                <a:sym typeface="Wingdings" panose="05000000000000000000" pitchFamily="2" charset="2"/>
              </a:rPr>
              <a:t>Run </a:t>
            </a:r>
            <a:r>
              <a:rPr lang="id-ID" sz="2400" dirty="0" err="1">
                <a:sym typeface="Wingdings" panose="05000000000000000000" pitchFamily="2" charset="2"/>
              </a:rPr>
              <a:t>example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run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netcat</a:t>
            </a:r>
            <a:r>
              <a:rPr lang="id-ID" sz="2400" dirty="0">
                <a:sym typeface="Wingdings" panose="05000000000000000000" pitchFamily="2" charset="2"/>
              </a:rPr>
              <a:t> untuk start data </a:t>
            </a:r>
            <a:r>
              <a:rPr lang="id-ID" sz="2400" dirty="0" err="1">
                <a:sym typeface="Wingdings" panose="05000000000000000000" pitchFamily="2" charset="2"/>
              </a:rPr>
              <a:t>stream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di terminal berbeda, </a:t>
            </a:r>
            <a:r>
              <a:rPr lang="id-ID" sz="2400" dirty="0" err="1">
                <a:sym typeface="Wingdings" panose="05000000000000000000" pitchFamily="2" charset="2"/>
              </a:rPr>
              <a:t>run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	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./bin/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run-example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streaming.NetworkWordCount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localhost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9999</a:t>
            </a:r>
            <a:endParaRPr lang="en-ID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D7460-0B01-4A63-80E1-6F1158BF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78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7C1-B5DB-41D4-B8D7-ACCCFFD9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MLlib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47EA-29ED-412B-8D0D-43F964AF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 </a:t>
            </a:r>
            <a:r>
              <a:rPr lang="id-ID" sz="2400" dirty="0" err="1"/>
              <a:t>library</a:t>
            </a:r>
            <a:r>
              <a:rPr lang="id-ID" sz="2400" dirty="0"/>
              <a:t>: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classification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regression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clustering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collaborative</a:t>
            </a:r>
            <a:r>
              <a:rPr lang="id-ID" sz="2400" dirty="0"/>
              <a:t> </a:t>
            </a:r>
            <a:r>
              <a:rPr lang="id-ID" sz="2400" dirty="0" err="1"/>
              <a:t>filtering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dimensionality</a:t>
            </a:r>
            <a:r>
              <a:rPr lang="id-ID" sz="2400" dirty="0"/>
              <a:t> </a:t>
            </a:r>
            <a:r>
              <a:rPr lang="id-ID" sz="2400" dirty="0" err="1"/>
              <a:t>reduction</a:t>
            </a:r>
            <a:endParaRPr lang="id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64819-D13C-487E-8161-B344BB70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0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0910-5371-4C98-81B2-CC2677B1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GraphX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9168-8073-4399-958F-B9408793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Untuk </a:t>
            </a:r>
            <a:r>
              <a:rPr lang="id-ID" sz="2400" dirty="0" err="1"/>
              <a:t>graph</a:t>
            </a:r>
            <a:r>
              <a:rPr lang="id-ID" sz="2400" dirty="0"/>
              <a:t> </a:t>
            </a:r>
            <a:r>
              <a:rPr lang="id-ID" sz="2400" dirty="0" err="1"/>
              <a:t>processing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graph</a:t>
            </a:r>
            <a:r>
              <a:rPr lang="id-ID" sz="2400" dirty="0"/>
              <a:t> dan komputasi paralel </a:t>
            </a:r>
            <a:r>
              <a:rPr lang="id-ID" sz="2400" dirty="0" err="1"/>
              <a:t>graph</a:t>
            </a:r>
            <a:br>
              <a:rPr lang="id-ID" sz="2400" dirty="0"/>
            </a:br>
            <a:r>
              <a:rPr lang="id-ID" sz="2400" dirty="0"/>
              <a:t>- sosial media dan modeling bahasa</a:t>
            </a:r>
          </a:p>
          <a:p>
            <a:r>
              <a:rPr lang="id-ID" sz="2400" dirty="0"/>
              <a:t>Optimasi proses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view</a:t>
            </a:r>
            <a:r>
              <a:rPr lang="id-ID" sz="2400" dirty="0">
                <a:sym typeface="Wingdings" panose="05000000000000000000" pitchFamily="2" charset="2"/>
              </a:rPr>
              <a:t> data </a:t>
            </a:r>
            <a:r>
              <a:rPr lang="id-ID" sz="2400" dirty="0" err="1">
                <a:sym typeface="Wingdings" panose="05000000000000000000" pitchFamily="2" charset="2"/>
              </a:rPr>
              <a:t>graph</a:t>
            </a:r>
            <a:r>
              <a:rPr lang="id-ID" sz="2400" dirty="0">
                <a:sym typeface="Wingdings" panose="05000000000000000000" pitchFamily="2" charset="2"/>
              </a:rPr>
              <a:t> dan koleksi (RDD)  tanpa perpindahan data dan duplikasi</a:t>
            </a:r>
            <a:endParaRPr lang="id-ID" sz="2400" dirty="0"/>
          </a:p>
          <a:p>
            <a:r>
              <a:rPr lang="id-ID" sz="2400" dirty="0"/>
              <a:t>Skenario spesifik tidak akan efisien, jika diproses dengan model data-paralel</a:t>
            </a:r>
          </a:p>
          <a:p>
            <a:r>
              <a:rPr lang="id-ID" sz="2400" dirty="0"/>
              <a:t>Komputasi paralel </a:t>
            </a:r>
            <a:r>
              <a:rPr lang="id-ID" sz="2400" dirty="0" err="1"/>
              <a:t>graph</a:t>
            </a:r>
            <a:r>
              <a:rPr lang="id-ID" sz="2400" dirty="0"/>
              <a:t> – eksekusi algoritma </a:t>
            </a:r>
            <a:r>
              <a:rPr lang="id-ID" sz="2400" dirty="0" err="1"/>
              <a:t>graph</a:t>
            </a:r>
            <a:r>
              <a:rPr lang="id-ID" sz="2400" dirty="0"/>
              <a:t> lebih cepat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Giraph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GraphLab</a:t>
            </a: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A221C-8B3E-4F54-B80F-20C7383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8C6A6-4B55-4B7A-B51B-CE4BE8DF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16" y="0"/>
            <a:ext cx="3788229" cy="22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7CFE-E508-4EFD-9F48-D1E15FE3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Garis Besar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AF76-4B0A-4A27-9B09-680DF0C3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2400" dirty="0"/>
              <a:t>Mempelajari </a:t>
            </a:r>
            <a:r>
              <a:rPr lang="id-ID" sz="2400" dirty="0" err="1"/>
              <a:t>SparkContext</a:t>
            </a:r>
            <a:endParaRPr lang="id-ID" sz="2400" dirty="0"/>
          </a:p>
          <a:p>
            <a:r>
              <a:rPr lang="id-ID" sz="2400" dirty="0"/>
              <a:t>Menjalankan </a:t>
            </a:r>
            <a:r>
              <a:rPr lang="id-ID" sz="2400" dirty="0" err="1"/>
              <a:t>Spark</a:t>
            </a:r>
            <a:r>
              <a:rPr lang="id-ID" sz="2400" dirty="0"/>
              <a:t> dengan berbagai bahasa pemrograman</a:t>
            </a:r>
          </a:p>
          <a:p>
            <a:r>
              <a:rPr lang="id-ID" sz="2400" dirty="0"/>
              <a:t>Mencoba berbagai contoh </a:t>
            </a:r>
            <a:r>
              <a:rPr lang="id-ID" sz="2400" dirty="0" err="1"/>
              <a:t>Spark</a:t>
            </a:r>
            <a:endParaRPr lang="id-ID" sz="2400" dirty="0"/>
          </a:p>
          <a:p>
            <a:r>
              <a:rPr lang="id-ID" sz="2400" dirty="0"/>
              <a:t>Pass fungsi ke </a:t>
            </a:r>
            <a:r>
              <a:rPr lang="id-ID" sz="2400" dirty="0" err="1"/>
              <a:t>Spark</a:t>
            </a:r>
            <a:endParaRPr lang="id-ID" sz="2400" dirty="0"/>
          </a:p>
          <a:p>
            <a:r>
              <a:rPr lang="id-ID" sz="2400" dirty="0"/>
              <a:t>Membuat aplikasi </a:t>
            </a:r>
            <a:r>
              <a:rPr lang="id-ID" sz="2400" dirty="0" err="1"/>
              <a:t>Spark</a:t>
            </a:r>
            <a:endParaRPr lang="id-ID" sz="2400" dirty="0"/>
          </a:p>
          <a:p>
            <a:r>
              <a:rPr lang="id-ID" sz="2400" dirty="0"/>
              <a:t>Pasang ke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 err="1"/>
              <a:t>Library</a:t>
            </a:r>
            <a:r>
              <a:rPr lang="id-ID" sz="2400" dirty="0"/>
              <a:t> </a:t>
            </a:r>
            <a:r>
              <a:rPr lang="id-ID" sz="2400" dirty="0" err="1"/>
              <a:t>Spark</a:t>
            </a:r>
            <a:r>
              <a:rPr lang="id-ID" sz="2400" dirty="0"/>
              <a:t> – </a:t>
            </a:r>
            <a:r>
              <a:rPr lang="id-ID" sz="2400" dirty="0" err="1"/>
              <a:t>SparkSQL</a:t>
            </a:r>
            <a:r>
              <a:rPr lang="id-ID" sz="2400" dirty="0"/>
              <a:t>, </a:t>
            </a:r>
            <a:r>
              <a:rPr lang="id-ID" sz="2400" dirty="0" err="1"/>
              <a:t>SparkStreaming</a:t>
            </a:r>
            <a:r>
              <a:rPr lang="id-ID" sz="2400" dirty="0"/>
              <a:t>, </a:t>
            </a:r>
            <a:r>
              <a:rPr lang="id-ID" sz="2400" dirty="0" err="1"/>
              <a:t>MLlib</a:t>
            </a:r>
            <a:r>
              <a:rPr lang="id-ID" sz="2400" dirty="0"/>
              <a:t>, dan </a:t>
            </a:r>
            <a:r>
              <a:rPr lang="id-ID" sz="2400" dirty="0" err="1"/>
              <a:t>GraphX</a:t>
            </a:r>
            <a:endParaRPr lang="id-ID" sz="2400" dirty="0"/>
          </a:p>
          <a:p>
            <a:r>
              <a:rPr lang="id-ID" sz="2400" dirty="0"/>
              <a:t>Mempelajari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/>
              <a:t>Konfigurasi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properties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environment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variable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logging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>
                <a:sym typeface="Wingdings" panose="05000000000000000000" pitchFamily="2" charset="2"/>
              </a:rPr>
              <a:t>Monitor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dengan </a:t>
            </a:r>
            <a:r>
              <a:rPr lang="id-ID" sz="2400" dirty="0" err="1">
                <a:sym typeface="Wingdings" panose="05000000000000000000" pitchFamily="2" charset="2"/>
              </a:rPr>
              <a:t>webUI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metric</a:t>
            </a:r>
            <a:r>
              <a:rPr lang="id-ID" sz="2400" dirty="0">
                <a:sym typeface="Wingdings" panose="05000000000000000000" pitchFamily="2" charset="2"/>
              </a:rPr>
              <a:t> dan instrumentasi eksternal</a:t>
            </a:r>
          </a:p>
          <a:p>
            <a:r>
              <a:rPr lang="id-ID" sz="2400" dirty="0">
                <a:sym typeface="Wingdings" panose="05000000000000000000" pitchFamily="2" charset="2"/>
              </a:rPr>
              <a:t>Performance </a:t>
            </a:r>
            <a:r>
              <a:rPr lang="id-ID" sz="2400" dirty="0" err="1">
                <a:sym typeface="Wingdings" panose="05000000000000000000" pitchFamily="2" charset="2"/>
              </a:rPr>
              <a:t>tuning</a:t>
            </a:r>
            <a:endParaRPr lang="id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C526-65C3-4483-8225-53BD3EF8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6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9AB9-1A17-4CB3-8BFA-CA15DB09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Graph</a:t>
            </a:r>
            <a:r>
              <a:rPr lang="id-ID" dirty="0"/>
              <a:t> </a:t>
            </a:r>
            <a:r>
              <a:rPr lang="id-ID" dirty="0" err="1"/>
              <a:t>Inherent</a:t>
            </a:r>
            <a:r>
              <a:rPr lang="id-ID" dirty="0"/>
              <a:t> </a:t>
            </a:r>
            <a:r>
              <a:rPr lang="id-ID" dirty="0" err="1"/>
              <a:t>Challenge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D973-AC00-4043-8B83-810AAA7E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Constructing</a:t>
            </a:r>
            <a:r>
              <a:rPr lang="id-ID" dirty="0"/>
              <a:t> </a:t>
            </a:r>
            <a:r>
              <a:rPr lang="id-ID" dirty="0" err="1"/>
              <a:t>graph</a:t>
            </a:r>
            <a:endParaRPr lang="id-ID" dirty="0"/>
          </a:p>
          <a:p>
            <a:r>
              <a:rPr lang="id-ID" dirty="0"/>
              <a:t>Modifikasi struktur</a:t>
            </a:r>
          </a:p>
          <a:p>
            <a:r>
              <a:rPr lang="id-ID" dirty="0" err="1"/>
              <a:t>Expressing</a:t>
            </a:r>
            <a:r>
              <a:rPr lang="id-ID" dirty="0"/>
              <a:t> </a:t>
            </a:r>
            <a:r>
              <a:rPr lang="id-ID" dirty="0" err="1"/>
              <a:t>computation</a:t>
            </a:r>
            <a:endParaRPr lang="id-ID" dirty="0"/>
          </a:p>
          <a:p>
            <a:endParaRPr lang="id-ID" dirty="0"/>
          </a:p>
          <a:p>
            <a:r>
              <a:rPr lang="id-ID" dirty="0" err="1"/>
              <a:t>Challenges</a:t>
            </a:r>
            <a:r>
              <a:rPr lang="id-ID" dirty="0"/>
              <a:t> ini </a:t>
            </a:r>
            <a:r>
              <a:rPr lang="id-ID" dirty="0">
                <a:sym typeface="Wingdings" panose="05000000000000000000" pitchFamily="2" charset="2"/>
              </a:rPr>
              <a:t> butuh span beberapa </a:t>
            </a:r>
            <a:r>
              <a:rPr lang="id-ID" dirty="0" err="1">
                <a:sym typeface="Wingdings" panose="05000000000000000000" pitchFamily="2" charset="2"/>
              </a:rPr>
              <a:t>graph</a:t>
            </a:r>
            <a:endParaRPr lang="id-ID" dirty="0">
              <a:sym typeface="Wingdings" panose="05000000000000000000" pitchFamily="2" charset="2"/>
            </a:endParaRPr>
          </a:p>
          <a:p>
            <a:r>
              <a:rPr lang="id-ID" dirty="0" err="1">
                <a:sym typeface="Wingdings" panose="05000000000000000000" pitchFamily="2" charset="2"/>
              </a:rPr>
              <a:t>Seringkali</a:t>
            </a:r>
            <a:r>
              <a:rPr lang="id-ID" dirty="0">
                <a:sym typeface="Wingdings" panose="05000000000000000000" pitchFamily="2" charset="2"/>
              </a:rPr>
              <a:t> diperlukan  pindah antar tabel dan </a:t>
            </a:r>
            <a:r>
              <a:rPr lang="id-ID" dirty="0" err="1">
                <a:sym typeface="Wingdings" panose="05000000000000000000" pitchFamily="2" charset="2"/>
              </a:rPr>
              <a:t>graph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err="1">
                <a:sym typeface="Wingdings" panose="05000000000000000000" pitchFamily="2" charset="2"/>
              </a:rPr>
              <a:t>view</a:t>
            </a:r>
            <a:r>
              <a:rPr lang="id-ID" dirty="0">
                <a:sym typeface="Wingdings" panose="05000000000000000000" pitchFamily="2" charset="2"/>
              </a:rPr>
              <a:t>  tergantung </a:t>
            </a:r>
            <a:r>
              <a:rPr lang="id-ID" dirty="0" err="1">
                <a:sym typeface="Wingdings" panose="05000000000000000000" pitchFamily="2" charset="2"/>
              </a:rPr>
              <a:t>objective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err="1">
                <a:sym typeface="Wingdings" panose="05000000000000000000" pitchFamily="2" charset="2"/>
              </a:rPr>
              <a:t>app</a:t>
            </a:r>
            <a:r>
              <a:rPr lang="id-ID" dirty="0">
                <a:sym typeface="Wingdings" panose="05000000000000000000" pitchFamily="2" charset="2"/>
              </a:rPr>
              <a:t> dan </a:t>
            </a:r>
            <a:r>
              <a:rPr lang="id-ID" dirty="0" err="1">
                <a:sym typeface="Wingdings" panose="05000000000000000000" pitchFamily="2" charset="2"/>
              </a:rPr>
              <a:t>business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err="1">
                <a:sym typeface="Wingdings" panose="05000000000000000000" pitchFamily="2" charset="2"/>
              </a:rPr>
              <a:t>requirement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3AC3-831A-43F8-B8FC-2D86DB73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FCB4-A000-4330-8442-41241D5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Aktivitas Kelas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5AA4-F900-4765-A938-348DAC14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Pengajar dapat memilih dari </a:t>
            </a:r>
            <a:r>
              <a:rPr lang="id-ID" dirty="0" err="1"/>
              <a:t>link</a:t>
            </a:r>
            <a:r>
              <a:rPr lang="id-ID" dirty="0"/>
              <a:t> berikut ini</a:t>
            </a:r>
          </a:p>
          <a:p>
            <a:r>
              <a:rPr lang="en-ID" dirty="0">
                <a:hlinkClick r:id="rId2"/>
              </a:rPr>
              <a:t>https://stanford.edu/~rezab/sparkclass/slides/itas_workshop.pdf</a:t>
            </a:r>
            <a:r>
              <a:rPr lang="id-ID" dirty="0"/>
              <a:t> </a:t>
            </a:r>
          </a:p>
          <a:p>
            <a:r>
              <a:rPr lang="id-ID" dirty="0" err="1"/>
              <a:t>MLlib</a:t>
            </a:r>
            <a:r>
              <a:rPr lang="id-ID" dirty="0"/>
              <a:t>– Lab </a:t>
            </a:r>
            <a:r>
              <a:rPr lang="id-ID" dirty="0" err="1"/>
              <a:t>Module</a:t>
            </a:r>
            <a:r>
              <a:rPr lang="id-ID" dirty="0"/>
              <a:t> 4 </a:t>
            </a:r>
            <a:r>
              <a:rPr lang="id-ID" dirty="0" err="1"/>
              <a:t>Spark</a:t>
            </a:r>
            <a:r>
              <a:rPr lang="id-ID" dirty="0"/>
              <a:t> Fundamental 1</a:t>
            </a:r>
            <a:br>
              <a:rPr lang="id-ID" dirty="0"/>
            </a:br>
            <a:r>
              <a:rPr lang="id-ID" dirty="0"/>
              <a:t>K-</a:t>
            </a:r>
            <a:r>
              <a:rPr lang="id-ID" dirty="0" err="1"/>
              <a:t>Means</a:t>
            </a:r>
            <a:r>
              <a:rPr lang="id-ID" dirty="0"/>
              <a:t> di </a:t>
            </a:r>
            <a:r>
              <a:rPr lang="id-ID" dirty="0" err="1"/>
              <a:t>taxi</a:t>
            </a:r>
            <a:r>
              <a:rPr lang="id-ID" dirty="0"/>
              <a:t> drop </a:t>
            </a:r>
            <a:r>
              <a:rPr lang="id-ID" dirty="0" err="1"/>
              <a:t>off</a:t>
            </a:r>
            <a:r>
              <a:rPr lang="id-ID" dirty="0"/>
              <a:t> </a:t>
            </a:r>
            <a:r>
              <a:rPr lang="id-ID" dirty="0" err="1"/>
              <a:t>point</a:t>
            </a:r>
            <a:endParaRPr lang="id-ID" dirty="0"/>
          </a:p>
          <a:p>
            <a:r>
              <a:rPr lang="id-ID" dirty="0" err="1"/>
              <a:t>GraphX</a:t>
            </a:r>
            <a:r>
              <a:rPr lang="id-ID" dirty="0"/>
              <a:t> - Lab </a:t>
            </a:r>
            <a:r>
              <a:rPr lang="id-ID" dirty="0" err="1"/>
              <a:t>Module</a:t>
            </a:r>
            <a:r>
              <a:rPr lang="id-ID" dirty="0"/>
              <a:t> 4 </a:t>
            </a:r>
            <a:r>
              <a:rPr lang="id-ID" dirty="0" err="1"/>
              <a:t>Spark</a:t>
            </a:r>
            <a:r>
              <a:rPr lang="id-ID" dirty="0"/>
              <a:t> Fundamental 1</a:t>
            </a:r>
            <a:br>
              <a:rPr lang="id-ID" dirty="0"/>
            </a:br>
            <a:r>
              <a:rPr lang="id-ID" dirty="0" err="1"/>
              <a:t>Loading</a:t>
            </a:r>
            <a:r>
              <a:rPr lang="id-ID" dirty="0"/>
              <a:t> </a:t>
            </a:r>
            <a:r>
              <a:rPr lang="id-ID" dirty="0" err="1"/>
              <a:t>textfile</a:t>
            </a:r>
            <a:r>
              <a:rPr lang="id-ID" dirty="0"/>
              <a:t> dan buat </a:t>
            </a:r>
            <a:r>
              <a:rPr lang="id-ID" dirty="0" err="1"/>
              <a:t>graph</a:t>
            </a:r>
            <a:r>
              <a:rPr lang="id-ID" dirty="0"/>
              <a:t>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54F97-7001-4706-B3B8-F965A9A8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CE2E-F54F-4D8A-B021-4CB3B2C5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Konfigurasi, </a:t>
            </a:r>
            <a:r>
              <a:rPr lang="id-ID" dirty="0" err="1"/>
              <a:t>Monitoring</a:t>
            </a:r>
            <a:r>
              <a:rPr lang="id-ID" dirty="0"/>
              <a:t>, dan Tuning </a:t>
            </a:r>
            <a:r>
              <a:rPr lang="id-ID" dirty="0" err="1"/>
              <a:t>Spark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0DC6-3D59-41FD-9DF5-AA4D6792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82DDB-32D9-4B7E-8624-551C3F23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60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A8DC-7E5A-4F4C-9D44-6F610383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82A4-E693-4EF3-9E76-F134C069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B5F0-9472-4D65-9C37-CDE48002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7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4008-2C27-4A15-9211-74E68E72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6F3D-8996-4945-9D67-CE28171A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https://courses.cognitiveclass.ai/courses/course-v1:BigDataUniversity+BD0211EN+2016/</a:t>
            </a:r>
            <a:endParaRPr lang="id-ID" dirty="0"/>
          </a:p>
          <a:p>
            <a:r>
              <a:rPr lang="id-ID" dirty="0">
                <a:hlinkClick r:id="rId3"/>
              </a:rPr>
              <a:t>https://spark.apache.org/</a:t>
            </a:r>
            <a:endParaRPr lang="id-ID" dirty="0"/>
          </a:p>
          <a:p>
            <a:r>
              <a:rPr lang="id-ID" dirty="0">
                <a:hlinkClick r:id="rId4"/>
              </a:rPr>
              <a:t>https://spark.apache.org/docs/latest/spark-standalone.html</a:t>
            </a:r>
            <a:endParaRPr lang="id-ID" dirty="0"/>
          </a:p>
          <a:p>
            <a:r>
              <a:rPr lang="en-ID" dirty="0">
                <a:hlinkClick r:id="rId5"/>
              </a:rPr>
              <a:t>https://stanford.edu/~rezab/sparkclass/slides/itas_workshop.pdf</a:t>
            </a:r>
            <a:endParaRPr lang="id-ID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5679-6A26-4EF4-989B-A30D09D4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9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D216F-A38F-4E88-B49D-3A93AF18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F2FD-B813-4C19-BC48-D1621F80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Application</a:t>
            </a:r>
            <a:r>
              <a:rPr lang="id-ID" dirty="0"/>
              <a:t> </a:t>
            </a:r>
            <a:r>
              <a:rPr lang="id-ID" dirty="0" err="1"/>
              <a:t>Programming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71100-8F12-48B9-B00C-49BFAD98E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A7464-6B24-4074-AF25-A85E3497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ACB2C2-6404-49E9-A0A1-8F8B51D9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SparkContext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D83EC-80A6-4E57-BA3B-B8CD3151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Main </a:t>
            </a:r>
            <a:r>
              <a:rPr lang="id-ID" sz="2400" dirty="0" err="1"/>
              <a:t>entry</a:t>
            </a:r>
            <a:r>
              <a:rPr lang="id-ID" sz="2400" dirty="0"/>
              <a:t> </a:t>
            </a:r>
            <a:r>
              <a:rPr lang="id-ID" sz="2400" dirty="0" err="1"/>
              <a:t>point</a:t>
            </a:r>
            <a:r>
              <a:rPr lang="id-ID" sz="2400" dirty="0"/>
              <a:t> ke fungsionalitas </a:t>
            </a:r>
            <a:r>
              <a:rPr lang="id-ID" sz="2400" dirty="0" err="1"/>
              <a:t>Spark</a:t>
            </a:r>
            <a:endParaRPr lang="id-ID" sz="2400" dirty="0"/>
          </a:p>
          <a:p>
            <a:r>
              <a:rPr lang="id-ID" sz="2400" dirty="0"/>
              <a:t>Koneksi ke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 err="1"/>
              <a:t>Create</a:t>
            </a:r>
            <a:r>
              <a:rPr lang="id-ID" sz="2400" dirty="0"/>
              <a:t> RDD, </a:t>
            </a:r>
            <a:r>
              <a:rPr lang="id-ID" sz="2400" dirty="0" err="1"/>
              <a:t>accumulator</a:t>
            </a:r>
            <a:r>
              <a:rPr lang="id-ID" sz="2400" dirty="0"/>
              <a:t>, </a:t>
            </a:r>
            <a:r>
              <a:rPr lang="id-ID" sz="2400" dirty="0" err="1"/>
              <a:t>broadcast</a:t>
            </a:r>
            <a:r>
              <a:rPr lang="id-ID" sz="2400" dirty="0"/>
              <a:t> </a:t>
            </a:r>
            <a:r>
              <a:rPr lang="id-ID" sz="2400" dirty="0" err="1"/>
              <a:t>variable</a:t>
            </a:r>
            <a:r>
              <a:rPr lang="id-ID" sz="2400" dirty="0"/>
              <a:t> pada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Shell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SparkContext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sc</a:t>
            </a:r>
            <a:r>
              <a:rPr lang="id-ID" sz="2400" dirty="0">
                <a:sym typeface="Wingdings" panose="05000000000000000000" pitchFamily="2" charset="2"/>
              </a:rPr>
              <a:t>  terinisialisasi otomatis</a:t>
            </a:r>
          </a:p>
          <a:p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app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harus </a:t>
            </a:r>
            <a:r>
              <a:rPr lang="id-ID" sz="2400" dirty="0" err="1">
                <a:sym typeface="Wingdings" panose="05000000000000000000" pitchFamily="2" charset="2"/>
              </a:rPr>
              <a:t>import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classes</a:t>
            </a:r>
            <a:r>
              <a:rPr lang="id-ID" sz="2400" dirty="0">
                <a:sym typeface="Wingdings" panose="05000000000000000000" pitchFamily="2" charset="2"/>
              </a:rPr>
              <a:t> dan konversi implisit  buat </a:t>
            </a:r>
            <a:r>
              <a:rPr lang="id-ID" sz="2400" dirty="0" err="1">
                <a:sym typeface="Wingdings" panose="05000000000000000000" pitchFamily="2" charset="2"/>
              </a:rPr>
              <a:t>SparkContext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import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org.apache.spark.SparkContext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import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org.apache.spark.SparkContext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._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import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org.apache.spark.SparkConf</a:t>
            </a:r>
            <a:endParaRPr lang="en-ID" sz="2400" dirty="0">
              <a:latin typeface="Lucida Console" panose="020B0609040504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C2D14-159F-4A6C-9426-AEAFFED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46FB-2983-4DCD-BFED-85D54865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</a:t>
            </a:r>
            <a:r>
              <a:rPr lang="id-ID" dirty="0" err="1"/>
              <a:t>Spark</a:t>
            </a:r>
            <a:r>
              <a:rPr lang="id-ID" dirty="0"/>
              <a:t> dengan </a:t>
            </a:r>
            <a:r>
              <a:rPr lang="id-ID" dirty="0" err="1"/>
              <a:t>Scala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D97A-506C-4771-BD35-1FC3A8D74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 err="1"/>
                  <a:t>Spark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app</a:t>
                </a:r>
                <a:r>
                  <a:rPr lang="id-ID" sz="2400" dirty="0"/>
                  <a:t> butuh beberapa </a:t>
                </a:r>
                <a:r>
                  <a:rPr lang="id-ID" sz="2400" dirty="0" err="1"/>
                  <a:t>dependencies</a:t>
                </a:r>
                <a:endParaRPr lang="id-ID" sz="2400" dirty="0"/>
              </a:p>
              <a:p>
                <a:r>
                  <a:rPr lang="id-ID" sz="2400" dirty="0"/>
                  <a:t>Versi harus kompatibel (contoh </a:t>
                </a:r>
                <a:r>
                  <a:rPr lang="id-ID" sz="2400" dirty="0" err="1"/>
                  <a:t>Spark</a:t>
                </a:r>
                <a:r>
                  <a:rPr lang="id-ID" sz="2400" dirty="0"/>
                  <a:t> 1.1.1 </a:t>
                </a:r>
                <a14:m>
                  <m:oMath xmlns:m="http://schemas.openxmlformats.org/officeDocument/2006/math">
                    <m:r>
                      <a:rPr lang="id-ID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Scala</a:t>
                </a:r>
                <a:r>
                  <a:rPr lang="id-ID" sz="2400" dirty="0"/>
                  <a:t> 2.10)</a:t>
                </a:r>
              </a:p>
              <a:p>
                <a:r>
                  <a:rPr lang="id-ID" sz="2400" dirty="0" err="1"/>
                  <a:t>Write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Spark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app</a:t>
                </a:r>
                <a:r>
                  <a:rPr lang="id-ID" sz="2400" dirty="0"/>
                  <a:t> </a:t>
                </a:r>
                <a:r>
                  <a:rPr lang="id-ID" sz="2400" dirty="0">
                    <a:sym typeface="Wingdings" panose="05000000000000000000" pitchFamily="2" charset="2"/>
                  </a:rPr>
                  <a:t> t</a:t>
                </a:r>
                <a:r>
                  <a:rPr lang="id-ID" sz="2400" dirty="0"/>
                  <a:t>ambahkan </a:t>
                </a:r>
                <a:r>
                  <a:rPr lang="id-ID" sz="2400" dirty="0" err="1"/>
                  <a:t>Maven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dependency</a:t>
                </a:r>
                <a:r>
                  <a:rPr lang="id-ID" sz="2400" dirty="0"/>
                  <a:t> di </a:t>
                </a:r>
                <a:r>
                  <a:rPr lang="id-ID" sz="2400" dirty="0" err="1">
                    <a:sym typeface="Wingdings" panose="05000000000000000000" pitchFamily="2" charset="2"/>
                  </a:rPr>
                  <a:t>Spark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>
                    <a:sym typeface="Wingdings" panose="05000000000000000000" pitchFamily="2" charset="2"/>
                  </a:rPr>
                  <a:t>- </a:t>
                </a:r>
                <a:r>
                  <a:rPr lang="id-ID" sz="2400" dirty="0" err="1">
                    <a:sym typeface="Wingdings" panose="05000000000000000000" pitchFamily="2" charset="2"/>
                  </a:rPr>
                  <a:t>Spark</a:t>
                </a:r>
                <a:r>
                  <a:rPr lang="id-ID" sz="2400" dirty="0">
                    <a:sym typeface="Wingdings" panose="05000000000000000000" pitchFamily="2" charset="2"/>
                  </a:rPr>
                  <a:t> tersedia lewat </a:t>
                </a:r>
                <a:r>
                  <a:rPr lang="id-ID" sz="2400" dirty="0" err="1">
                    <a:sym typeface="Wingdings" panose="05000000000000000000" pitchFamily="2" charset="2"/>
                  </a:rPr>
                  <a:t>Maven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Central</a:t>
                </a:r>
                <a:r>
                  <a:rPr lang="id-ID" sz="2400" dirty="0">
                    <a:sym typeface="Wingdings" panose="05000000000000000000" pitchFamily="2" charset="2"/>
                  </a:rPr>
                  <a:t>: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groupId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org.apache.spark</a:t>
                </a:r>
                <a:b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artifactID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spark-core_2.10</a:t>
                </a:r>
                <a:b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version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1.1.1</a:t>
                </a:r>
              </a:p>
              <a:p>
                <a:r>
                  <a:rPr lang="id-ID" sz="2400" dirty="0">
                    <a:sym typeface="Wingdings" panose="05000000000000000000" pitchFamily="2" charset="2"/>
                  </a:rPr>
                  <a:t>Akses HDFS </a:t>
                </a:r>
                <a:r>
                  <a:rPr lang="id-ID" sz="2400" dirty="0" err="1">
                    <a:sym typeface="Wingdings" panose="05000000000000000000" pitchFamily="2" charset="2"/>
                  </a:rPr>
                  <a:t>cluster</a:t>
                </a:r>
                <a:r>
                  <a:rPr lang="id-ID" sz="2400" dirty="0">
                    <a:sym typeface="Wingdings" panose="05000000000000000000" pitchFamily="2" charset="2"/>
                  </a:rPr>
                  <a:t>  tambahkan </a:t>
                </a:r>
                <a:r>
                  <a:rPr lang="id-ID" sz="2400" dirty="0" err="1">
                    <a:sym typeface="Wingdings" panose="05000000000000000000" pitchFamily="2" charset="2"/>
                  </a:rPr>
                  <a:t>dependency</a:t>
                </a:r>
                <a:r>
                  <a:rPr lang="id-ID" sz="2400" dirty="0">
                    <a:sym typeface="Wingdings" panose="05000000000000000000" pitchFamily="2" charset="2"/>
                  </a:rPr>
                  <a:t> di </a:t>
                </a:r>
                <a:r>
                  <a:rPr lang="id-ID" sz="2400" dirty="0" err="1">
                    <a:sym typeface="Wingdings" panose="05000000000000000000" pitchFamily="2" charset="2"/>
                  </a:rPr>
                  <a:t>hadoop-client</a:t>
                </a:r>
                <a:r>
                  <a:rPr lang="id-ID" sz="2400" dirty="0">
                    <a:sym typeface="Wingdings" panose="05000000000000000000" pitchFamily="2" charset="2"/>
                  </a:rPr>
                  <a:t> untuk versi HDFS-</a:t>
                </a:r>
                <a:r>
                  <a:rPr lang="id-ID" sz="2400" dirty="0" err="1">
                    <a:sym typeface="Wingdings" panose="05000000000000000000" pitchFamily="2" charset="2"/>
                  </a:rPr>
                  <a:t>nya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groupID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org.apache.hadoop</a:t>
                </a:r>
                <a:b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artifactID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hadoop-client</a:t>
                </a:r>
                <a:b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version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&lt;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your-hdfs-version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&gt;</a:t>
                </a:r>
                <a:endParaRPr lang="en-ID" sz="2400" dirty="0"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D97A-506C-4771-BD35-1FC3A8D74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E1671-C337-4F56-BA22-0344DC4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3176-BA09-4B1B-AF3D-0DD9D33B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</a:t>
            </a:r>
            <a:r>
              <a:rPr lang="id-ID" dirty="0" err="1"/>
              <a:t>Spark</a:t>
            </a:r>
            <a:r>
              <a:rPr lang="id-ID" dirty="0"/>
              <a:t> dengan </a:t>
            </a:r>
            <a:r>
              <a:rPr lang="id-ID" dirty="0" err="1"/>
              <a:t>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E25D-086B-407C-8C65-432E7F05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781652"/>
          </a:xfrm>
        </p:spPr>
        <p:txBody>
          <a:bodyPr>
            <a:normAutofit/>
          </a:bodyPr>
          <a:lstStyle/>
          <a:p>
            <a:r>
              <a:rPr lang="id-ID" sz="2400" dirty="0" err="1"/>
              <a:t>Spark</a:t>
            </a:r>
            <a:r>
              <a:rPr lang="id-ID" sz="2400" dirty="0"/>
              <a:t> 1.1.1 bekerja dengan </a:t>
            </a:r>
            <a:r>
              <a:rPr lang="id-ID" sz="2400" dirty="0" err="1"/>
              <a:t>Python</a:t>
            </a:r>
            <a:r>
              <a:rPr lang="id-ID" sz="2400" dirty="0"/>
              <a:t> 2.6 atau lebih (tidak </a:t>
            </a:r>
            <a:r>
              <a:rPr lang="id-ID" sz="2400" dirty="0" err="1"/>
              <a:t>Python</a:t>
            </a:r>
            <a:r>
              <a:rPr lang="id-ID" sz="2400" dirty="0"/>
              <a:t> 3)</a:t>
            </a:r>
          </a:p>
          <a:p>
            <a:r>
              <a:rPr lang="id-ID" sz="2400" dirty="0" err="1"/>
              <a:t>Spark</a:t>
            </a:r>
            <a:r>
              <a:rPr lang="id-ID" sz="2400" dirty="0"/>
              <a:t> 2.4.3 (terbaru sekarang) bekerja dengan </a:t>
            </a:r>
            <a:r>
              <a:rPr lang="id-ID" sz="2400" dirty="0" err="1"/>
              <a:t>Python</a:t>
            </a:r>
            <a:r>
              <a:rPr lang="id-ID" sz="2400" dirty="0"/>
              <a:t> 2.7+ dan 3.4+</a:t>
            </a:r>
          </a:p>
          <a:p>
            <a:r>
              <a:rPr lang="id-ID" sz="2400" dirty="0"/>
              <a:t>Gunakan standar </a:t>
            </a:r>
            <a:r>
              <a:rPr lang="id-ID" sz="2400" dirty="0" err="1"/>
              <a:t>CPython</a:t>
            </a:r>
            <a:r>
              <a:rPr lang="id-ID" sz="2400" dirty="0"/>
              <a:t> interpreter, C </a:t>
            </a:r>
            <a:r>
              <a:rPr lang="id-ID" sz="2400" dirty="0" err="1"/>
              <a:t>library</a:t>
            </a:r>
            <a:r>
              <a:rPr lang="id-ID" sz="2400" dirty="0"/>
              <a:t> seperti </a:t>
            </a:r>
            <a:r>
              <a:rPr lang="id-ID" sz="2400" dirty="0" err="1"/>
              <a:t>NumPy</a:t>
            </a:r>
            <a:r>
              <a:rPr lang="id-ID" sz="2400" dirty="0"/>
              <a:t> bisa digunakan</a:t>
            </a:r>
          </a:p>
          <a:p>
            <a:r>
              <a:rPr lang="id-ID" sz="2400" dirty="0"/>
              <a:t>Run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app</a:t>
            </a:r>
            <a:r>
              <a:rPr lang="id-ID" sz="2400" dirty="0"/>
              <a:t> di </a:t>
            </a:r>
            <a:r>
              <a:rPr lang="id-ID" sz="2400" dirty="0" err="1"/>
              <a:t>Python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bin/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spark-submit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script</a:t>
            </a:r>
            <a:r>
              <a:rPr lang="id-ID" sz="2400" dirty="0">
                <a:sym typeface="Wingdings" panose="05000000000000000000" pitchFamily="2" charset="2"/>
              </a:rPr>
              <a:t> di </a:t>
            </a:r>
            <a:r>
              <a:rPr lang="id-ID" sz="2400" dirty="0" err="1">
                <a:sym typeface="Wingdings" panose="05000000000000000000" pitchFamily="2" charset="2"/>
              </a:rPr>
              <a:t>direktori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home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Load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Java/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library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Mengizinkan </a:t>
            </a:r>
            <a:r>
              <a:rPr lang="id-ID" sz="2400" dirty="0" err="1">
                <a:sym typeface="Wingdings" panose="05000000000000000000" pitchFamily="2" charset="2"/>
              </a:rPr>
              <a:t>submit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 ke </a:t>
            </a:r>
            <a:r>
              <a:rPr lang="id-ID" sz="2400" dirty="0" err="1">
                <a:sym typeface="Wingdings" panose="05000000000000000000" pitchFamily="2" charset="2"/>
              </a:rPr>
              <a:t>cluster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>
                <a:sym typeface="Wingdings" panose="05000000000000000000" pitchFamily="2" charset="2"/>
              </a:rPr>
              <a:t>Akses HDFS  </a:t>
            </a:r>
            <a:r>
              <a:rPr lang="id-ID" sz="2400" dirty="0" err="1">
                <a:sym typeface="Wingdings" panose="05000000000000000000" pitchFamily="2" charset="2"/>
              </a:rPr>
              <a:t>link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PySpark</a:t>
            </a:r>
            <a:r>
              <a:rPr lang="id-ID" sz="2400" dirty="0">
                <a:sym typeface="Wingdings" panose="05000000000000000000" pitchFamily="2" charset="2"/>
              </a:rPr>
              <a:t> ke versi HDFS</a:t>
            </a:r>
          </a:p>
          <a:p>
            <a:r>
              <a:rPr lang="id-ID" sz="2400" dirty="0">
                <a:sym typeface="Wingdings" panose="05000000000000000000" pitchFamily="2" charset="2"/>
              </a:rPr>
              <a:t>Impor beberapa kelas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 err="1">
                <a:sym typeface="Wingdings" panose="05000000000000000000" pitchFamily="2" charset="2"/>
              </a:rPr>
              <a:t>from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pyspark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import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SparkContext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SparkConf</a:t>
            </a: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E1207-9F2F-447A-B23C-EE3D627A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F1B3-5CF1-4ADC-BC5A-F70F7DE0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</a:t>
            </a:r>
            <a:r>
              <a:rPr lang="id-ID" dirty="0" err="1"/>
              <a:t>Spark</a:t>
            </a:r>
            <a:r>
              <a:rPr lang="id-ID" dirty="0"/>
              <a:t> dengan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A21E-C91E-4343-BB63-ADA3C1D7A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752156"/>
          </a:xfrm>
        </p:spPr>
        <p:txBody>
          <a:bodyPr>
            <a:normAutofit/>
          </a:bodyPr>
          <a:lstStyle/>
          <a:p>
            <a:r>
              <a:rPr lang="id-ID" sz="2400" dirty="0" err="1"/>
              <a:t>Support</a:t>
            </a:r>
            <a:r>
              <a:rPr lang="id-ID" sz="2400" dirty="0"/>
              <a:t> Java 6+, Java 8 </a:t>
            </a:r>
            <a:r>
              <a:rPr lang="id-ID" sz="2400" dirty="0" err="1"/>
              <a:t>support</a:t>
            </a:r>
            <a:r>
              <a:rPr lang="id-ID" sz="2400" dirty="0"/>
              <a:t> Lambda </a:t>
            </a:r>
            <a:r>
              <a:rPr lang="id-ID" sz="2400" dirty="0" err="1"/>
              <a:t>expression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</a:t>
            </a:r>
            <a:br>
              <a:rPr lang="id-ID" sz="2400" dirty="0"/>
            </a:br>
            <a:r>
              <a:rPr lang="id-ID" sz="2400" dirty="0"/>
              <a:t>Jika pakai versi lama bisa </a:t>
            </a:r>
            <a:r>
              <a:rPr lang="en-ID" sz="1800" dirty="0" err="1">
                <a:latin typeface="Lucida Console" panose="020B0609040504020204" pitchFamily="49" charset="0"/>
              </a:rPr>
              <a:t>org.apache.spark.api.java.function</a:t>
            </a:r>
            <a:endParaRPr lang="id-ID" sz="2400" dirty="0">
              <a:latin typeface="Lucida Console" panose="020B0609040504020204" pitchFamily="49" charset="0"/>
            </a:endParaRPr>
          </a:p>
          <a:p>
            <a:r>
              <a:rPr lang="id-ID" sz="2400" dirty="0"/>
              <a:t>Tambah </a:t>
            </a:r>
            <a:r>
              <a:rPr lang="id-ID" sz="2400" dirty="0" err="1"/>
              <a:t>dependency</a:t>
            </a:r>
            <a:r>
              <a:rPr lang="id-ID" sz="2400" dirty="0"/>
              <a:t> di </a:t>
            </a:r>
            <a:r>
              <a:rPr lang="id-ID" sz="2400" dirty="0" err="1"/>
              <a:t>Spark</a:t>
            </a:r>
            <a:br>
              <a:rPr lang="id-ID" sz="2400" dirty="0"/>
            </a:br>
            <a:r>
              <a:rPr lang="id-ID" sz="2400" dirty="0"/>
              <a:t>- Tersedia lewat </a:t>
            </a:r>
            <a:r>
              <a:rPr lang="id-ID" sz="2400" dirty="0" err="1"/>
              <a:t>Maven</a:t>
            </a:r>
            <a:r>
              <a:rPr lang="id-ID" sz="2400" dirty="0"/>
              <a:t> </a:t>
            </a:r>
            <a:r>
              <a:rPr lang="id-ID" sz="2400" dirty="0" err="1"/>
              <a:t>Central</a:t>
            </a:r>
            <a:br>
              <a:rPr lang="id-ID" sz="2400" dirty="0"/>
            </a:br>
            <a:r>
              <a:rPr lang="id-ID" sz="1800" dirty="0" err="1">
                <a:latin typeface="Lucida Console" panose="020B0609040504020204" pitchFamily="49" charset="0"/>
              </a:rPr>
              <a:t>groupId</a:t>
            </a:r>
            <a:r>
              <a:rPr lang="id-ID" sz="1800" dirty="0">
                <a:latin typeface="Lucida Console" panose="020B0609040504020204" pitchFamily="49" charset="0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</a:rPr>
              <a:t>org.apache.spark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artifactID</a:t>
            </a:r>
            <a:r>
              <a:rPr lang="id-ID" sz="1800" dirty="0">
                <a:latin typeface="Lucida Console" panose="020B0609040504020204" pitchFamily="49" charset="0"/>
              </a:rPr>
              <a:t> = spark-core_2.10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id-ID" sz="1800" dirty="0" err="1">
                <a:latin typeface="Lucida Console" panose="020B0609040504020204" pitchFamily="49" charset="0"/>
              </a:rPr>
              <a:t>version</a:t>
            </a:r>
            <a:r>
              <a:rPr lang="id-ID" sz="1800" dirty="0">
                <a:latin typeface="Lucida Console" panose="020B0609040504020204" pitchFamily="49" charset="0"/>
              </a:rPr>
              <a:t> = 1.1.1</a:t>
            </a:r>
          </a:p>
          <a:p>
            <a:r>
              <a:rPr lang="id-ID" sz="2400" dirty="0"/>
              <a:t>Akses HDFS </a:t>
            </a:r>
            <a:r>
              <a:rPr lang="id-ID" sz="2400" dirty="0" err="1"/>
              <a:t>cluster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tambah </a:t>
            </a:r>
            <a:r>
              <a:rPr lang="id-ID" sz="2400" dirty="0" err="1">
                <a:sym typeface="Wingdings" panose="05000000000000000000" pitchFamily="2" charset="2"/>
              </a:rPr>
              <a:t>dependency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groupID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org.apache.hadoop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artifactID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hadoop-client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version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&lt;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your-hdfs-version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&gt;</a:t>
            </a:r>
          </a:p>
          <a:p>
            <a:r>
              <a:rPr lang="id-ID" sz="2400" dirty="0" err="1">
                <a:sym typeface="Wingdings" panose="05000000000000000000" pitchFamily="2" charset="2"/>
              </a:rPr>
              <a:t>Import</a:t>
            </a:r>
            <a:r>
              <a:rPr lang="id-ID" sz="2400" dirty="0">
                <a:sym typeface="Wingdings" panose="05000000000000000000" pitchFamily="2" charset="2"/>
              </a:rPr>
              <a:t> beberapa kelas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import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org.apache.spark.api.java.JavaSparkContext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import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org.apache.spark.api.java.JavaRDD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import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org.apache.spark.SparkConf</a:t>
            </a:r>
            <a:endParaRPr lang="en-ID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49333-BA35-4C4B-8E81-854E1EE5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2422</TotalTime>
  <Words>1038</Words>
  <Application>Microsoft Office PowerPoint</Application>
  <PresentationFormat>On-screen Show (4:3)</PresentationFormat>
  <Paragraphs>231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HP Simplified</vt:lpstr>
      <vt:lpstr>HP Simplified Light</vt:lpstr>
      <vt:lpstr>Lucida Console</vt:lpstr>
      <vt:lpstr>Wingdings</vt:lpstr>
      <vt:lpstr>Office Theme</vt:lpstr>
      <vt:lpstr>PowerPoint Presentation</vt:lpstr>
      <vt:lpstr>Sesi 24 Spark (2)</vt:lpstr>
      <vt:lpstr>Panduan</vt:lpstr>
      <vt:lpstr>Garis Besar</vt:lpstr>
      <vt:lpstr>Spark Application Programming</vt:lpstr>
      <vt:lpstr>SparkContext</vt:lpstr>
      <vt:lpstr>Link Spark dengan Scala</vt:lpstr>
      <vt:lpstr>Link Spark dengan Python</vt:lpstr>
      <vt:lpstr>Link Spark dengan Java</vt:lpstr>
      <vt:lpstr>Inisialisasi Spark - Scala</vt:lpstr>
      <vt:lpstr>Inisialisasi Spark - Python</vt:lpstr>
      <vt:lpstr>Inisialisasi Spark - Java</vt:lpstr>
      <vt:lpstr>Passing Function ke Spark</vt:lpstr>
      <vt:lpstr>Passing Function ke Spark</vt:lpstr>
      <vt:lpstr>PowerPoint Presentation</vt:lpstr>
      <vt:lpstr>Aktivitas Kelas</vt:lpstr>
      <vt:lpstr>PowerPoint Presentation</vt:lpstr>
      <vt:lpstr>Running Spark - Example</vt:lpstr>
      <vt:lpstr>Run Spark Standalone App</vt:lpstr>
      <vt:lpstr>Run Spark Standalone App</vt:lpstr>
      <vt:lpstr>Submit App ke Cluster</vt:lpstr>
      <vt:lpstr>Library Spark</vt:lpstr>
      <vt:lpstr>Spark Libraries</vt:lpstr>
      <vt:lpstr>Spark SQL (1)</vt:lpstr>
      <vt:lpstr>Spark SQL (2)</vt:lpstr>
      <vt:lpstr>Spark SQL (3)</vt:lpstr>
      <vt:lpstr>Spark SQL – Infer Skema dengan Refleksi</vt:lpstr>
      <vt:lpstr>Spark SQL – Programming Interface (1)</vt:lpstr>
      <vt:lpstr>Spark SQL – Programming Interface (2)</vt:lpstr>
      <vt:lpstr>Spark Streaming (1)</vt:lpstr>
      <vt:lpstr>Spark Streaming (2)</vt:lpstr>
      <vt:lpstr>Spark Streaming – Internal (1)</vt:lpstr>
      <vt:lpstr>Spark Streaming – Windowed Computation (1)</vt:lpstr>
      <vt:lpstr>Spark Streaming – Windowed Computation (2)</vt:lpstr>
      <vt:lpstr>Spark Streaming – Use Case (1)</vt:lpstr>
      <vt:lpstr>Spark Streaming – Use Case (2)</vt:lpstr>
      <vt:lpstr>Spark Streaming - Note</vt:lpstr>
      <vt:lpstr>MLlib</vt:lpstr>
      <vt:lpstr>GraphX</vt:lpstr>
      <vt:lpstr>Graph Inherent Challenge</vt:lpstr>
      <vt:lpstr>Aktivitas Kelas</vt:lpstr>
      <vt:lpstr>Konfigurasi, Monitoring, dan Tuning Spark</vt:lpstr>
      <vt:lpstr>PowerPoint Presentation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Ihsan Ibrahim</dc:creator>
  <cp:lastModifiedBy>Ihsan Ibrahim</cp:lastModifiedBy>
  <cp:revision>91</cp:revision>
  <dcterms:created xsi:type="dcterms:W3CDTF">2019-04-10T03:52:40Z</dcterms:created>
  <dcterms:modified xsi:type="dcterms:W3CDTF">2019-06-23T16:08:40Z</dcterms:modified>
</cp:coreProperties>
</file>