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343" r:id="rId3"/>
    <p:sldId id="346" r:id="rId4"/>
    <p:sldId id="347" r:id="rId5"/>
    <p:sldId id="348" r:id="rId6"/>
    <p:sldId id="344" r:id="rId7"/>
    <p:sldId id="258" r:id="rId8"/>
    <p:sldId id="287" r:id="rId9"/>
    <p:sldId id="324" r:id="rId10"/>
    <p:sldId id="325" r:id="rId11"/>
    <p:sldId id="326" r:id="rId12"/>
    <p:sldId id="327" r:id="rId13"/>
    <p:sldId id="328" r:id="rId14"/>
    <p:sldId id="309" r:id="rId15"/>
    <p:sldId id="310" r:id="rId16"/>
    <p:sldId id="311" r:id="rId17"/>
    <p:sldId id="312" r:id="rId18"/>
    <p:sldId id="314" r:id="rId19"/>
    <p:sldId id="315" r:id="rId20"/>
    <p:sldId id="329" r:id="rId21"/>
    <p:sldId id="316" r:id="rId22"/>
    <p:sldId id="317" r:id="rId23"/>
    <p:sldId id="318" r:id="rId24"/>
    <p:sldId id="319" r:id="rId25"/>
    <p:sldId id="320" r:id="rId26"/>
    <p:sldId id="290" r:id="rId27"/>
    <p:sldId id="321" r:id="rId28"/>
    <p:sldId id="330" r:id="rId29"/>
    <p:sldId id="331" r:id="rId30"/>
    <p:sldId id="292" r:id="rId31"/>
    <p:sldId id="332" r:id="rId32"/>
    <p:sldId id="293" r:id="rId33"/>
    <p:sldId id="294" r:id="rId34"/>
    <p:sldId id="295" r:id="rId35"/>
    <p:sldId id="333" r:id="rId36"/>
    <p:sldId id="339" r:id="rId37"/>
    <p:sldId id="334" r:id="rId38"/>
    <p:sldId id="345" r:id="rId39"/>
    <p:sldId id="340" r:id="rId40"/>
    <p:sldId id="341" r:id="rId41"/>
    <p:sldId id="342" r:id="rId42"/>
    <p:sldId id="25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343"/>
            <p14:sldId id="346"/>
            <p14:sldId id="347"/>
            <p14:sldId id="348"/>
            <p14:sldId id="344"/>
            <p14:sldId id="258"/>
            <p14:sldId id="287"/>
            <p14:sldId id="324"/>
            <p14:sldId id="325"/>
            <p14:sldId id="326"/>
            <p14:sldId id="327"/>
            <p14:sldId id="328"/>
            <p14:sldId id="309"/>
            <p14:sldId id="310"/>
            <p14:sldId id="311"/>
            <p14:sldId id="312"/>
            <p14:sldId id="314"/>
            <p14:sldId id="315"/>
            <p14:sldId id="329"/>
            <p14:sldId id="316"/>
            <p14:sldId id="317"/>
            <p14:sldId id="318"/>
            <p14:sldId id="319"/>
            <p14:sldId id="320"/>
            <p14:sldId id="290"/>
            <p14:sldId id="321"/>
            <p14:sldId id="330"/>
            <p14:sldId id="331"/>
            <p14:sldId id="292"/>
            <p14:sldId id="332"/>
            <p14:sldId id="293"/>
            <p14:sldId id="294"/>
            <p14:sldId id="295"/>
            <p14:sldId id="333"/>
            <p14:sldId id="339"/>
            <p14:sldId id="334"/>
            <p14:sldId id="345"/>
            <p14:sldId id="340"/>
            <p14:sldId id="341"/>
            <p14:sldId id="342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933"/>
    <a:srgbClr val="000099"/>
    <a:srgbClr val="0000FF"/>
    <a:srgbClr val="CC0000"/>
    <a:srgbClr val="996600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3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56AD-A078-4CAF-9BDD-51AAE8E6D886}" type="datetimeFigureOut">
              <a:rPr lang="id-ID" smtClean="0"/>
              <a:t>11/08/2019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5AE9-083E-4231-9F56-306A597421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83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825F9C-09FE-463C-8481-E5E1EBA15342}" type="slidenum">
              <a:rPr lang="en-US" altLang="id-ID">
                <a:latin typeface="Times New Roman" panose="02020603050405020304" pitchFamily="18" charset="0"/>
              </a:rPr>
              <a:pPr/>
              <a:t>28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id-ID" smtClean="0"/>
              <a:t>-use ideological polarization</a:t>
            </a:r>
          </a:p>
        </p:txBody>
      </p:sp>
    </p:spTree>
    <p:extLst>
      <p:ext uri="{BB962C8B-B14F-4D97-AF65-F5344CB8AC3E}">
        <p14:creationId xmlns:p14="http://schemas.microsoft.com/office/powerpoint/2010/main" val="25896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612528-FED3-4CAF-81FC-8866F569C0C2}" type="slidenum">
              <a:rPr lang="en-US" altLang="id-ID">
                <a:latin typeface="Times New Roman" panose="02020603050405020304" pitchFamily="18" charset="0"/>
              </a:rPr>
              <a:pPr/>
              <a:t>29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117645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E89735-B65B-4C58-A58F-038D7C92689E}" type="slidenum">
              <a:rPr lang="en-US" altLang="id-ID">
                <a:latin typeface="Times New Roman" panose="02020603050405020304" pitchFamily="18" charset="0"/>
              </a:rPr>
              <a:pPr/>
              <a:t>31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4716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8E2D0-9E85-45C8-9C17-2822F7B5CA30}" type="slidenum">
              <a:rPr lang="en-US" altLang="id-ID"/>
              <a:pPr/>
              <a:t>35</a:t>
            </a:fld>
            <a:endParaRPr lang="en-US" altLang="id-ID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45340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F60DDF-FFD7-418E-94EA-01486663D691}" type="slidenum">
              <a:rPr lang="en-US" altLang="id-ID">
                <a:latin typeface="Times New Roman" panose="02020603050405020304" pitchFamily="18" charset="0"/>
              </a:rPr>
              <a:pPr/>
              <a:t>36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20167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B796C-3F03-4612-BF86-30839B5CBC44}" type="slidenum">
              <a:rPr lang="en-US" altLang="id-ID"/>
              <a:pPr/>
              <a:t>37</a:t>
            </a:fld>
            <a:endParaRPr lang="en-US" altLang="id-ID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15088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5BCA68-26D0-4AC3-B015-7AF88CD8CCEB}" type="slidenum">
              <a:rPr lang="en-US" altLang="id-ID">
                <a:latin typeface="Times New Roman" panose="02020603050405020304" pitchFamily="18" charset="0"/>
              </a:rPr>
              <a:pPr/>
              <a:t>39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189781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E896FA-96BB-4E79-B05C-BCA6BE094402}" type="slidenum">
              <a:rPr lang="en-US" altLang="id-ID">
                <a:latin typeface="Times New Roman" panose="02020603050405020304" pitchFamily="18" charset="0"/>
              </a:rPr>
              <a:pPr/>
              <a:t>40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407864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3FF186-2B22-401D-A0B0-7EE37E162BF2}" type="slidenum">
              <a:rPr lang="en-US" altLang="id-ID">
                <a:latin typeface="Times New Roman" panose="02020603050405020304" pitchFamily="18" charset="0"/>
              </a:rPr>
              <a:pPr/>
              <a:t>41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142836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2A3C-FCAE-493F-9F8E-4740A4D7F564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56C-8AE2-4BD3-9440-FEAB189AC90E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C395-84A6-45F4-9B40-84C7921D59E1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A8462-5ADD-462A-9F57-927EAE41CC4D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5FCB2E-B974-4731-82B2-81B71FB3B4F4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AC8E-69EB-497E-B9BB-2F7149AE4B5E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70B-10C8-4C5B-B9A7-38CFD6F51A90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B9A-4E09-4FB0-A623-94BB7D37FA2C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E6E8-FC6F-46BF-8E0A-57F7B24D9303}" type="datetime1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8A10-7070-408C-862B-61177AC6179D}" type="datetime1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10DA-38B2-4CD9-8371-BF39E06A8CD1}" type="datetime1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8482-4671-4088-AEFA-48091473A323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D73-A527-4359-B64C-5BB7500C4BDA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7A0B-F482-451F-BDEE-37DB1276E5DB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4" name="Pie 13"/>
          <p:cNvSpPr/>
          <p:nvPr userDrawn="1"/>
        </p:nvSpPr>
        <p:spPr>
          <a:xfrm>
            <a:off x="7779027" y="6163711"/>
            <a:ext cx="2913730" cy="1434082"/>
          </a:xfrm>
          <a:prstGeom prst="pie">
            <a:avLst>
              <a:gd name="adj1" fmla="val 10879932"/>
              <a:gd name="adj2" fmla="val 16200000"/>
            </a:avLst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andrewcave/2017/04/13/what-will-we-do-when-the-worlds-data-hits-163-zettabytes-in-2025/#4ca1ea91349a" TargetMode="External"/><Relationship Id="rId2" Type="http://schemas.openxmlformats.org/officeDocument/2006/relationships/hyperlink" Target="https://wearesocial.com/blog/2018/01/global-digital-report-20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0" y="559632"/>
            <a:ext cx="1825278" cy="8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2520188"/>
            <a:ext cx="4029075" cy="328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Statistika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821" y="4793672"/>
            <a:ext cx="389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Statistika Deskriptif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Mempelajari metode untuk mengumpulkan data, model matematika untuk mendeskripsikan dan menginterpretasi data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5159188" y="5526852"/>
            <a:ext cx="421211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Statistika inferensi</a:t>
            </a:r>
          </a:p>
          <a:p>
            <a:r>
              <a:rPr lang="id-ID" dirty="0" smtClean="0"/>
              <a:t>Analisis sebagian data (sampel) </a:t>
            </a:r>
            <a:br>
              <a:rPr lang="id-ID" dirty="0" smtClean="0"/>
            </a:br>
            <a:r>
              <a:rPr lang="id-ID" dirty="0" smtClean="0"/>
              <a:t>untuk mengambil kesimpulan probabilistik </a:t>
            </a:r>
            <a:br>
              <a:rPr lang="id-ID" dirty="0" smtClean="0"/>
            </a:br>
            <a:r>
              <a:rPr lang="id-ID" dirty="0" smtClean="0"/>
              <a:t>atau melakukan prediksi</a:t>
            </a:r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1" y="1997651"/>
            <a:ext cx="3899714" cy="279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96" y="291224"/>
            <a:ext cx="3769659" cy="2111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Populasi vs Sample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5741" y="938118"/>
            <a:ext cx="3998259" cy="5783357"/>
          </a:xfrm>
        </p:spPr>
        <p:txBody>
          <a:bodyPr>
            <a:normAutofit/>
          </a:bodyPr>
          <a:lstStyle/>
          <a:p>
            <a:r>
              <a:rPr lang="id-ID" dirty="0" smtClean="0"/>
              <a:t>Populasi</a:t>
            </a:r>
            <a:r>
              <a:rPr lang="en-US" dirty="0" smtClean="0"/>
              <a:t> </a:t>
            </a:r>
            <a:r>
              <a:rPr lang="id-ID" dirty="0" smtClean="0"/>
              <a:t>adalah seluruh kesatuan (agregat) elemen yang diteliti atas dasar satu atau lebih karakteristik yang sama.</a:t>
            </a:r>
          </a:p>
          <a:p>
            <a:r>
              <a:rPr lang="id-ID" dirty="0" smtClean="0"/>
              <a:t>Sampel </a:t>
            </a:r>
            <a:r>
              <a:rPr lang="id-ID" dirty="0"/>
              <a:t>adalah </a:t>
            </a:r>
            <a:r>
              <a:rPr lang="id-ID" dirty="0" smtClean="0"/>
              <a:t>bagian </a:t>
            </a:r>
            <a:r>
              <a:rPr lang="id-ID" dirty="0"/>
              <a:t>dari </a:t>
            </a:r>
            <a:r>
              <a:rPr lang="id-ID" dirty="0" smtClean="0"/>
              <a:t>populasi yang </a:t>
            </a:r>
            <a:r>
              <a:rPr lang="id-ID" dirty="0"/>
              <a:t>dipelajari dalam suatu penelitian dan hasilnya akan dianggap menjadi gambaran bagi populasi asalnya, tetapi bukan populasi itu </a:t>
            </a:r>
            <a:r>
              <a:rPr lang="id-ID" dirty="0" smtClean="0"/>
              <a:t>sendiri.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510540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Statistika Deskriptif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Metode-metode </a:t>
            </a:r>
            <a:r>
              <a:rPr lang="id-ID" dirty="0"/>
              <a:t>yang berkaitan dengan pengumpulan dan penyajian suatu gugus data sehingga memberikan informasi yang </a:t>
            </a:r>
            <a:r>
              <a:rPr lang="id-ID" dirty="0" smtClean="0"/>
              <a:t>berguna.</a:t>
            </a:r>
          </a:p>
          <a:p>
            <a:r>
              <a:rPr lang="id-ID" dirty="0" smtClean="0"/>
              <a:t>Hanya memberikan </a:t>
            </a:r>
            <a:r>
              <a:rPr lang="id-ID" dirty="0"/>
              <a:t>informasi mengenai data yang dipunyai dan sama sekali tidak menarik inferensia atau kesimpulan apapun tentang gugus induknya yang lebih besar</a:t>
            </a:r>
            <a:r>
              <a:rPr lang="id-ID" dirty="0" smtClean="0"/>
              <a:t>.</a:t>
            </a:r>
            <a:endParaRPr lang="id-ID" baseline="30000" dirty="0" smtClean="0"/>
          </a:p>
          <a:p>
            <a:r>
              <a:rPr lang="id-ID" dirty="0" smtClean="0"/>
              <a:t>Contoh: tabel</a:t>
            </a:r>
            <a:r>
              <a:rPr lang="id-ID" dirty="0"/>
              <a:t>, diagram, grafik, dan besaran-besaran </a:t>
            </a:r>
            <a:r>
              <a:rPr lang="id-ID" dirty="0" smtClean="0"/>
              <a:t>lain (rata-rata, standard deviasi, median, modus, dst)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Jenis Variabel: Bebas dan Terikat </a:t>
            </a:r>
            <a:br>
              <a:rPr lang="id-ID" dirty="0" smtClean="0"/>
            </a:br>
            <a:r>
              <a:rPr lang="id-ID" dirty="0" smtClean="0"/>
              <a:t>(independent dan dependent)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8650" y="2019908"/>
            <a:ext cx="2487705" cy="2003611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Banyaknya makanan yang dikonsumsi</a:t>
            </a:r>
            <a:endParaRPr lang="id-ID" sz="2400" dirty="0"/>
          </a:p>
        </p:txBody>
      </p:sp>
      <p:sp>
        <p:nvSpPr>
          <p:cNvPr id="7" name="Oval 6"/>
          <p:cNvSpPr/>
          <p:nvPr/>
        </p:nvSpPr>
        <p:spPr>
          <a:xfrm>
            <a:off x="6528547" y="1916814"/>
            <a:ext cx="2487705" cy="2003611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Frekuensi Olahraga</a:t>
            </a:r>
            <a:endParaRPr lang="id-ID" sz="2400" dirty="0"/>
          </a:p>
        </p:txBody>
      </p:sp>
      <p:sp>
        <p:nvSpPr>
          <p:cNvPr id="8" name="Oval 7"/>
          <p:cNvSpPr/>
          <p:nvPr/>
        </p:nvSpPr>
        <p:spPr>
          <a:xfrm>
            <a:off x="3508001" y="4717865"/>
            <a:ext cx="2487705" cy="2003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Obesitas</a:t>
            </a:r>
            <a:endParaRPr lang="id-ID" sz="3200" dirty="0"/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2752039" y="3730097"/>
            <a:ext cx="1120278" cy="128119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7"/>
          </p:cNvCxnSpPr>
          <p:nvPr/>
        </p:nvCxnSpPr>
        <p:spPr>
          <a:xfrm flipH="1">
            <a:off x="5631390" y="3627003"/>
            <a:ext cx="1261473" cy="1384284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2502" y="2031843"/>
            <a:ext cx="1718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Variabel Bebas</a:t>
            </a:r>
            <a:br>
              <a:rPr lang="id-ID" sz="2000" dirty="0" smtClean="0"/>
            </a:br>
            <a:r>
              <a:rPr lang="id-ID" sz="2000" dirty="0" smtClean="0"/>
              <a:t>(Independen)</a:t>
            </a:r>
            <a:endParaRPr lang="id-ID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80434" y="6102149"/>
            <a:ext cx="1791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Variabel Terikat</a:t>
            </a:r>
          </a:p>
          <a:p>
            <a:r>
              <a:rPr lang="id-ID" sz="2000" dirty="0" smtClean="0"/>
              <a:t>(Dependen)</a:t>
            </a:r>
            <a:endParaRPr lang="id-ID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1881" y="3676750"/>
            <a:ext cx="529536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Karakteristik menurut?</a:t>
            </a:r>
            <a:endParaRPr lang="id-ID" sz="3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7557" y="862872"/>
            <a:ext cx="7893424" cy="927847"/>
          </a:xfrm>
        </p:spPr>
        <p:txBody>
          <a:bodyPr>
            <a:noAutofit/>
          </a:bodyPr>
          <a:lstStyle/>
          <a:p>
            <a:r>
              <a:rPr lang="id-ID" dirty="0" smtClean="0"/>
              <a:t>Karakteristik data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0655" y="1790719"/>
            <a:ext cx="8226827" cy="1404134"/>
          </a:xfrm>
        </p:spPr>
        <p:txBody>
          <a:bodyPr>
            <a:noAutofit/>
          </a:bodyPr>
          <a:lstStyle/>
          <a:p>
            <a:pPr marL="214313" indent="-214313">
              <a:lnSpc>
                <a:spcPct val="130000"/>
              </a:lnSpc>
            </a:pPr>
            <a:r>
              <a:rPr lang="id-ID" sz="2400" dirty="0"/>
              <a:t>Penting untuk menentukan jenis variabel yang dihadapi</a:t>
            </a:r>
          </a:p>
          <a:p>
            <a:pPr marL="214313" indent="-214313">
              <a:lnSpc>
                <a:spcPct val="130000"/>
              </a:lnSpc>
            </a:pPr>
            <a:r>
              <a:rPr lang="id-ID" sz="2400" dirty="0"/>
              <a:t>Jenis variabel berbeda membutuhkan pendekatan statistik berbeda dan visualisasi data berbeda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01398" y="4457178"/>
            <a:ext cx="3655753" cy="1729107"/>
            <a:chOff x="4801398" y="4282367"/>
            <a:chExt cx="3655753" cy="1729107"/>
          </a:xfrm>
        </p:grpSpPr>
        <p:sp>
          <p:nvSpPr>
            <p:cNvPr id="8" name="Rounded Rectangle 7"/>
            <p:cNvSpPr/>
            <p:nvPr/>
          </p:nvSpPr>
          <p:spPr>
            <a:xfrm>
              <a:off x="5371051" y="4868474"/>
              <a:ext cx="3086100" cy="11430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2400" b="1" i="1" dirty="0">
                  <a:latin typeface="Arial Rounded MT Bold" panose="020F0704030504030204" pitchFamily="34" charset="0"/>
                </a:rPr>
                <a:t>skala pengukurannya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 rot="2700000">
              <a:off x="4715673" y="4368092"/>
              <a:ext cx="1143000" cy="971550"/>
            </a:xfrm>
            <a:prstGeom prst="right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135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2068" y="4542903"/>
            <a:ext cx="3534105" cy="1643382"/>
            <a:chOff x="372068" y="4368092"/>
            <a:chExt cx="3534105" cy="1643382"/>
          </a:xfrm>
        </p:grpSpPr>
        <p:sp>
          <p:nvSpPr>
            <p:cNvPr id="7" name="Rounded Rectangle 6"/>
            <p:cNvSpPr/>
            <p:nvPr/>
          </p:nvSpPr>
          <p:spPr>
            <a:xfrm>
              <a:off x="372068" y="4868474"/>
              <a:ext cx="3086100" cy="1143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2400" b="1" i="1" dirty="0">
                  <a:latin typeface="Arial Rounded MT Bold" panose="020F0704030504030204" pitchFamily="34" charset="0"/>
                </a:rPr>
                <a:t>tipe data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 rot="18900000" flipH="1">
              <a:off x="2763173" y="4368092"/>
              <a:ext cx="1143000" cy="971550"/>
            </a:xfrm>
            <a:prstGeom prst="rightArrow">
              <a:avLst/>
            </a:prstGeom>
            <a:solidFill>
              <a:srgbClr val="CC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135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491" y="912904"/>
            <a:ext cx="4269592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spc="-53" dirty="0" err="1" smtClean="0"/>
              <a:t>Menurut</a:t>
            </a:r>
            <a:r>
              <a:rPr spc="-53" dirty="0" smtClean="0"/>
              <a:t> </a:t>
            </a:r>
            <a:r>
              <a:rPr spc="-53" dirty="0" err="1" smtClean="0"/>
              <a:t>tipe</a:t>
            </a:r>
            <a:r>
              <a:rPr spc="-53" dirty="0" smtClean="0"/>
              <a:t> data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3603" y="2139984"/>
            <a:ext cx="227403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err="1" smtClean="0">
                <a:solidFill>
                  <a:schemeClr val="bg1"/>
                </a:solidFill>
              </a:rPr>
              <a:t>Kategorikal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2903" y="3190911"/>
            <a:ext cx="294606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275" indent="-285750">
              <a:buFont typeface="Arial" panose="020B0604020202020204" pitchFamily="34" charset="0"/>
              <a:buChar char="•"/>
              <a:tabLst>
                <a:tab pos="126206" algn="l"/>
              </a:tabLst>
            </a:pPr>
            <a:r>
              <a:rPr sz="2000" b="1" dirty="0" err="1" smtClean="0">
                <a:solidFill>
                  <a:srgbClr val="56555A"/>
                </a:solidFill>
                <a:latin typeface="+mj-lt"/>
                <a:cs typeface="Leelawadee UI Semilight"/>
              </a:rPr>
              <a:t>Merk</a:t>
            </a:r>
            <a:r>
              <a:rPr sz="2000" b="1" dirty="0" smtClean="0">
                <a:solidFill>
                  <a:srgbClr val="56555A"/>
                </a:solidFill>
                <a:latin typeface="+mj-lt"/>
                <a:cs typeface="Leelawadee UI Semilight"/>
              </a:rPr>
              <a:t> </a:t>
            </a:r>
            <a:r>
              <a:rPr sz="2000" b="1" dirty="0" err="1">
                <a:solidFill>
                  <a:srgbClr val="56555A"/>
                </a:solidFill>
                <a:latin typeface="+mj-lt"/>
                <a:cs typeface="Leelawadee UI Semilight"/>
              </a:rPr>
              <a:t>mobil</a:t>
            </a:r>
            <a:r>
              <a:rPr sz="2000" b="1" dirty="0">
                <a:solidFill>
                  <a:srgbClr val="56555A"/>
                </a:solidFill>
                <a:latin typeface="+mj-lt"/>
                <a:cs typeface="Leelawadee UI Semilight"/>
              </a:rPr>
              <a:t>: </a:t>
            </a:r>
            <a:r>
              <a:rPr sz="2000" b="1" spc="-4" dirty="0">
                <a:solidFill>
                  <a:srgbClr val="56555A"/>
                </a:solidFill>
                <a:latin typeface="+mj-lt"/>
                <a:cs typeface="Leelawadee UI Semilight"/>
              </a:rPr>
              <a:t>Audi, BMW </a:t>
            </a:r>
            <a:r>
              <a:rPr sz="2000" b="1" dirty="0">
                <a:solidFill>
                  <a:srgbClr val="56555A"/>
                </a:solidFill>
                <a:latin typeface="+mj-lt"/>
                <a:cs typeface="Leelawadee UI Semilight"/>
              </a:rPr>
              <a:t>and</a:t>
            </a:r>
            <a:r>
              <a:rPr sz="2000" b="1" spc="-49" dirty="0">
                <a:solidFill>
                  <a:srgbClr val="56555A"/>
                </a:solidFill>
                <a:latin typeface="+mj-lt"/>
                <a:cs typeface="Leelawadee UI Semilight"/>
              </a:rPr>
              <a:t> </a:t>
            </a:r>
            <a:r>
              <a:rPr sz="2000" b="1" spc="-4" dirty="0">
                <a:solidFill>
                  <a:srgbClr val="56555A"/>
                </a:solidFill>
                <a:latin typeface="+mj-lt"/>
                <a:cs typeface="Leelawadee UI Semilight"/>
              </a:rPr>
              <a:t>Mercedes</a:t>
            </a:r>
            <a:r>
              <a:rPr sz="2000"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.</a:t>
            </a:r>
            <a:endParaRPr sz="2000" b="1" dirty="0">
              <a:latin typeface="+mj-lt"/>
              <a:cs typeface="Times New Roman"/>
            </a:endParaRPr>
          </a:p>
          <a:p>
            <a:pPr marL="295275" indent="-285750">
              <a:buFont typeface="Arial" panose="020B0604020202020204" pitchFamily="34" charset="0"/>
              <a:buChar char="•"/>
              <a:tabLst>
                <a:tab pos="146685" algn="l"/>
              </a:tabLst>
            </a:pPr>
            <a:r>
              <a:rPr sz="2000"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Status </a:t>
            </a:r>
            <a:r>
              <a:rPr sz="2000" b="1" spc="-4" dirty="0" err="1" smtClean="0">
                <a:solidFill>
                  <a:srgbClr val="56555A"/>
                </a:solidFill>
                <a:latin typeface="+mj-lt"/>
                <a:cs typeface="Leelawadee UI Semilight"/>
              </a:rPr>
              <a:t>menikah</a:t>
            </a:r>
            <a:endParaRPr sz="2000" b="1" spc="-4" dirty="0" smtClean="0">
              <a:solidFill>
                <a:srgbClr val="56555A"/>
              </a:solidFill>
              <a:latin typeface="+mj-lt"/>
              <a:cs typeface="Leelawadee UI Semilight"/>
            </a:endParaRPr>
          </a:p>
          <a:p>
            <a:pPr marL="295275" indent="-285750">
              <a:buFont typeface="Arial" panose="020B0604020202020204" pitchFamily="34" charset="0"/>
              <a:buChar char="•"/>
              <a:tabLst>
                <a:tab pos="146685" algn="l"/>
              </a:tabLst>
            </a:pPr>
            <a:r>
              <a:rPr sz="2000" b="1" dirty="0" err="1" smtClean="0">
                <a:latin typeface="+mj-lt"/>
                <a:cs typeface="Leelawadee UI Semilight"/>
              </a:rPr>
              <a:t>Warna</a:t>
            </a:r>
            <a:r>
              <a:rPr sz="2000" b="1" dirty="0" smtClean="0">
                <a:latin typeface="+mj-lt"/>
                <a:cs typeface="Leelawadee UI Semilight"/>
              </a:rPr>
              <a:t> </a:t>
            </a:r>
            <a:r>
              <a:rPr sz="2000" b="1" dirty="0" err="1" smtClean="0">
                <a:latin typeface="+mj-lt"/>
                <a:cs typeface="Leelawadee UI Semilight"/>
              </a:rPr>
              <a:t>rambut</a:t>
            </a:r>
            <a:endParaRPr sz="2000" b="1" dirty="0">
              <a:latin typeface="+mj-lt"/>
              <a:cs typeface="Leelawadee UI Semi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5287" y="4330084"/>
            <a:ext cx="2419584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838" marR="541496" indent="-214313">
              <a:buFont typeface="Arial" panose="020B0604020202020204" pitchFamily="34" charset="0"/>
              <a:buChar char="•"/>
            </a:pPr>
            <a:r>
              <a:rPr sz="2000" b="1" dirty="0" err="1" smtClean="0">
                <a:solidFill>
                  <a:srgbClr val="56555A"/>
                </a:solidFill>
                <a:latin typeface="+mj-lt"/>
                <a:cs typeface="Leelawadee UI Semilight"/>
              </a:rPr>
              <a:t>jumlah</a:t>
            </a:r>
            <a:r>
              <a:rPr sz="2000" b="1" dirty="0" smtClean="0">
                <a:solidFill>
                  <a:srgbClr val="56555A"/>
                </a:solidFill>
                <a:latin typeface="+mj-lt"/>
                <a:cs typeface="Leelawadee UI Semilight"/>
              </a:rPr>
              <a:t> </a:t>
            </a:r>
            <a:r>
              <a:rPr sz="2000" b="1" spc="-4" dirty="0" err="1">
                <a:solidFill>
                  <a:srgbClr val="56555A"/>
                </a:solidFill>
                <a:latin typeface="+mj-lt"/>
                <a:cs typeface="Leelawadee UI Semilight"/>
              </a:rPr>
              <a:t>anak</a:t>
            </a:r>
            <a:r>
              <a:rPr sz="2000" b="1" spc="-4" dirty="0">
                <a:solidFill>
                  <a:srgbClr val="56555A"/>
                </a:solidFill>
                <a:latin typeface="+mj-lt"/>
                <a:cs typeface="Leelawadee UI Semilight"/>
              </a:rPr>
              <a:t> </a:t>
            </a:r>
            <a:r>
              <a:rPr sz="2000" b="1" spc="-4" dirty="0" err="1">
                <a:solidFill>
                  <a:srgbClr val="56555A"/>
                </a:solidFill>
                <a:latin typeface="+mj-lt"/>
                <a:cs typeface="Leelawadee UI Semilight"/>
              </a:rPr>
              <a:t>dalam</a:t>
            </a:r>
            <a:r>
              <a:rPr sz="2000" b="1" spc="-4" dirty="0">
                <a:solidFill>
                  <a:srgbClr val="56555A"/>
                </a:solidFill>
                <a:latin typeface="+mj-lt"/>
                <a:cs typeface="Leelawadee UI Semilight"/>
              </a:rPr>
              <a:t> </a:t>
            </a:r>
            <a:r>
              <a:rPr sz="2000" b="1" spc="-4" dirty="0" err="1">
                <a:solidFill>
                  <a:srgbClr val="56555A"/>
                </a:solidFill>
                <a:latin typeface="+mj-lt"/>
                <a:cs typeface="Leelawadee UI Semilight"/>
              </a:rPr>
              <a:t>keluarga</a:t>
            </a:r>
            <a:r>
              <a:rPr sz="2000" b="1" spc="-4" dirty="0">
                <a:solidFill>
                  <a:srgbClr val="56555A"/>
                </a:solidFill>
                <a:latin typeface="+mj-lt"/>
                <a:cs typeface="Leelawadee UI Semilight"/>
              </a:rPr>
              <a:t>, </a:t>
            </a:r>
          </a:p>
          <a:p>
            <a:pPr marL="223838" marR="541496" indent="-214313">
              <a:buFont typeface="Arial" panose="020B0604020202020204" pitchFamily="34" charset="0"/>
              <a:buChar char="•"/>
            </a:pPr>
            <a:r>
              <a:rPr sz="2000" b="1" spc="-4" dirty="0" err="1">
                <a:solidFill>
                  <a:srgbClr val="56555A"/>
                </a:solidFill>
                <a:latin typeface="+mj-lt"/>
                <a:cs typeface="Leelawadee UI Semilight"/>
              </a:rPr>
              <a:t>banyaknya</a:t>
            </a:r>
            <a:r>
              <a:rPr sz="2000" b="1" spc="-4" dirty="0">
                <a:solidFill>
                  <a:srgbClr val="56555A"/>
                </a:solidFill>
                <a:latin typeface="+mj-lt"/>
                <a:cs typeface="Leelawadee UI Semilight"/>
              </a:rPr>
              <a:t>  </a:t>
            </a:r>
            <a:r>
              <a:rPr sz="2000" b="1" spc="-4" dirty="0" err="1" smtClean="0">
                <a:solidFill>
                  <a:srgbClr val="56555A"/>
                </a:solidFill>
                <a:latin typeface="+mj-lt"/>
                <a:cs typeface="Leelawadee UI Semilight"/>
              </a:rPr>
              <a:t>peserta</a:t>
            </a:r>
            <a:r>
              <a:rPr sz="2000"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 DTS</a:t>
            </a:r>
          </a:p>
          <a:p>
            <a:pPr marL="223838" marR="541496" indent="-214313">
              <a:buFont typeface="Arial" panose="020B0604020202020204" pitchFamily="34" charset="0"/>
              <a:buChar char="•"/>
            </a:pPr>
            <a:endParaRPr sz="2000" b="1" spc="-4" dirty="0">
              <a:solidFill>
                <a:srgbClr val="56555A"/>
              </a:solidFill>
              <a:latin typeface="+mj-lt"/>
              <a:cs typeface="Leelawadee UI Semilight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7213914" y="4327308"/>
            <a:ext cx="183594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838" indent="-214313">
              <a:buFont typeface="Arial" panose="020B0604020202020204" pitchFamily="34" charset="0"/>
              <a:buChar char="•"/>
            </a:pPr>
            <a:r>
              <a:rPr lang="id-ID" sz="2000"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Berat badan</a:t>
            </a:r>
            <a:endParaRPr lang="id-ID" sz="2000" b="1" spc="-4" dirty="0">
              <a:solidFill>
                <a:srgbClr val="56555A"/>
              </a:solidFill>
              <a:latin typeface="+mj-lt"/>
              <a:cs typeface="Leelawadee UI Semilight"/>
            </a:endParaRPr>
          </a:p>
          <a:p>
            <a:pPr marL="223838" indent="-214313">
              <a:buFont typeface="Arial" panose="020B0604020202020204" pitchFamily="34" charset="0"/>
              <a:buChar char="•"/>
            </a:pPr>
            <a:r>
              <a:rPr lang="id-ID" sz="2000"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Tinggi badan </a:t>
            </a:r>
            <a:endParaRPr lang="id-ID" sz="2000" b="1" spc="-4" dirty="0">
              <a:solidFill>
                <a:srgbClr val="56555A"/>
              </a:solidFill>
              <a:latin typeface="+mj-lt"/>
              <a:cs typeface="Leelawadee UI Semilight"/>
            </a:endParaRPr>
          </a:p>
          <a:p>
            <a:pPr marL="223838" indent="-214313">
              <a:buFont typeface="Arial" panose="020B0604020202020204" pitchFamily="34" charset="0"/>
              <a:buChar char="•"/>
            </a:pPr>
            <a:r>
              <a:rPr lang="id-ID" sz="2000"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Curah </a:t>
            </a:r>
            <a:r>
              <a:rPr lang="id-ID" sz="2000" b="1" spc="-4" dirty="0">
                <a:solidFill>
                  <a:srgbClr val="56555A"/>
                </a:solidFill>
                <a:latin typeface="+mj-lt"/>
                <a:cs typeface="Leelawadee UI Semilight"/>
              </a:rPr>
              <a:t>hujan</a:t>
            </a:r>
            <a:endParaRPr lang="id-ID" sz="2000" b="1" dirty="0">
              <a:latin typeface="+mj-lt"/>
              <a:cs typeface="Leelawadee UI Semilight"/>
            </a:endParaRPr>
          </a:p>
        </p:txBody>
      </p:sp>
      <p:sp>
        <p:nvSpPr>
          <p:cNvPr id="22" name="object 5"/>
          <p:cNvSpPr txBox="1"/>
          <p:nvPr/>
        </p:nvSpPr>
        <p:spPr>
          <a:xfrm>
            <a:off x="5712303" y="2078109"/>
            <a:ext cx="227403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err="1" smtClean="0">
                <a:solidFill>
                  <a:schemeClr val="bg1"/>
                </a:solidFill>
              </a:rPr>
              <a:t>Numerikal</a:t>
            </a:r>
            <a:endParaRPr sz="2800" dirty="0">
              <a:solidFill>
                <a:schemeClr val="bg1"/>
              </a:solidFill>
            </a:endParaRPr>
          </a:p>
        </p:txBody>
      </p:sp>
      <p:cxnSp>
        <p:nvCxnSpPr>
          <p:cNvPr id="23" name="Elbow Connector 22"/>
          <p:cNvCxnSpPr>
            <a:stCxn id="2" idx="2"/>
            <a:endCxn id="5" idx="0"/>
          </p:cNvCxnSpPr>
          <p:nvPr/>
        </p:nvCxnSpPr>
        <p:spPr>
          <a:xfrm rot="5400000">
            <a:off x="3016412" y="581109"/>
            <a:ext cx="673082" cy="2444668"/>
          </a:xfrm>
          <a:prstGeom prst="bentConnector3">
            <a:avLst>
              <a:gd name="adj1" fmla="val 46004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" idx="2"/>
            <a:endCxn id="22" idx="0"/>
          </p:cNvCxnSpPr>
          <p:nvPr/>
        </p:nvCxnSpPr>
        <p:spPr>
          <a:xfrm rot="16200000" flipH="1">
            <a:off x="5406700" y="635489"/>
            <a:ext cx="611207" cy="2274032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5"/>
          <p:cNvSpPr txBox="1"/>
          <p:nvPr/>
        </p:nvSpPr>
        <p:spPr>
          <a:xfrm>
            <a:off x="4591544" y="3421345"/>
            <a:ext cx="227403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err="1" smtClean="0">
                <a:solidFill>
                  <a:schemeClr val="bg1"/>
                </a:solidFill>
              </a:rPr>
              <a:t>Diskrit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29" name="object 5"/>
          <p:cNvSpPr txBox="1"/>
          <p:nvPr/>
        </p:nvSpPr>
        <p:spPr>
          <a:xfrm>
            <a:off x="6994871" y="3410458"/>
            <a:ext cx="227403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err="1" smtClean="0">
                <a:solidFill>
                  <a:schemeClr val="bg1"/>
                </a:solidFill>
              </a:rPr>
              <a:t>Kontinu</a:t>
            </a:r>
            <a:endParaRPr sz="2800" dirty="0">
              <a:solidFill>
                <a:schemeClr val="bg1"/>
              </a:solidFill>
            </a:endParaRPr>
          </a:p>
        </p:txBody>
      </p:sp>
      <p:cxnSp>
        <p:nvCxnSpPr>
          <p:cNvPr id="32" name="Elbow Connector 31"/>
          <p:cNvCxnSpPr>
            <a:stCxn id="22" idx="2"/>
            <a:endCxn id="29" idx="0"/>
          </p:cNvCxnSpPr>
          <p:nvPr/>
        </p:nvCxnSpPr>
        <p:spPr>
          <a:xfrm rot="16200000" flipH="1">
            <a:off x="7209548" y="2488119"/>
            <a:ext cx="562110" cy="1282568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2" idx="2"/>
            <a:endCxn id="28" idx="0"/>
          </p:cNvCxnSpPr>
          <p:nvPr/>
        </p:nvCxnSpPr>
        <p:spPr>
          <a:xfrm rot="5400000">
            <a:off x="6002442" y="2574467"/>
            <a:ext cx="572997" cy="1120759"/>
          </a:xfrm>
          <a:prstGeom prst="bentConnector3">
            <a:avLst>
              <a:gd name="adj1" fmla="val 50001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319" y="996064"/>
            <a:ext cx="5273804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id-ID" dirty="0" smtClean="0"/>
              <a:t>Menurut skala </a:t>
            </a:r>
            <a:r>
              <a:rPr lang="id-ID" dirty="0"/>
              <a:t>pengukuran</a:t>
            </a:r>
          </a:p>
        </p:txBody>
      </p:sp>
      <p:sp>
        <p:nvSpPr>
          <p:cNvPr id="29" name="object 27"/>
          <p:cNvSpPr txBox="1"/>
          <p:nvPr/>
        </p:nvSpPr>
        <p:spPr>
          <a:xfrm>
            <a:off x="2208091" y="4327308"/>
            <a:ext cx="225465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/>
            <a:r>
              <a:rPr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Data </a:t>
            </a:r>
            <a:r>
              <a:rPr b="1" spc="-4" dirty="0" err="1" smtClean="0">
                <a:solidFill>
                  <a:srgbClr val="56555A"/>
                </a:solidFill>
                <a:latin typeface="+mj-lt"/>
                <a:cs typeface="Leelawadee UI Semilight"/>
              </a:rPr>
              <a:t>dapat</a:t>
            </a:r>
            <a:r>
              <a:rPr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 </a:t>
            </a:r>
            <a:r>
              <a:rPr b="1" spc="-4" dirty="0" err="1">
                <a:solidFill>
                  <a:srgbClr val="56555A"/>
                </a:solidFill>
                <a:latin typeface="+mj-lt"/>
                <a:cs typeface="Leelawadee UI Semilight"/>
              </a:rPr>
              <a:t>diurutkan</a:t>
            </a:r>
            <a:r>
              <a:rPr b="1" spc="-4" dirty="0">
                <a:solidFill>
                  <a:srgbClr val="56555A"/>
                </a:solidFill>
                <a:latin typeface="+mj-lt"/>
                <a:cs typeface="Leelawadee UI Semilight"/>
              </a:rPr>
              <a:t>.</a:t>
            </a:r>
          </a:p>
          <a:p>
            <a:pPr marL="9525" marR="3810"/>
            <a:r>
              <a:rPr lang="x-none" b="1" spc="-4" dirty="0">
                <a:solidFill>
                  <a:srgbClr val="56555A"/>
                </a:solidFill>
                <a:latin typeface="+mj-lt"/>
                <a:cs typeface="Leelawadee UI Semilight"/>
              </a:rPr>
              <a:t>Contoh: nilai rating (sangat puas, puas, cukup, tidak puas, sangat tidak puas)</a:t>
            </a:r>
          </a:p>
        </p:txBody>
      </p:sp>
      <p:sp>
        <p:nvSpPr>
          <p:cNvPr id="43" name="object 5"/>
          <p:cNvSpPr txBox="1"/>
          <p:nvPr/>
        </p:nvSpPr>
        <p:spPr>
          <a:xfrm>
            <a:off x="993603" y="2139984"/>
            <a:ext cx="227403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err="1" smtClean="0">
                <a:solidFill>
                  <a:schemeClr val="bg1"/>
                </a:solidFill>
              </a:rPr>
              <a:t>Kualitatif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44" name="object 18"/>
          <p:cNvSpPr txBox="1"/>
          <p:nvPr/>
        </p:nvSpPr>
        <p:spPr>
          <a:xfrm>
            <a:off x="46673" y="4327308"/>
            <a:ext cx="189442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lang="id-ID" b="1" spc="-4" dirty="0" smtClean="0">
                <a:solidFill>
                  <a:srgbClr val="56555A"/>
                </a:solidFill>
                <a:latin typeface="+mj-lt"/>
                <a:cs typeface="Leelawadee UI Semilight"/>
              </a:rPr>
              <a:t>Data </a:t>
            </a:r>
            <a: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  <a:t>yang tidak dapat diurutkan.</a:t>
            </a:r>
          </a:p>
          <a:p>
            <a:pPr marL="9525" marR="3810"/>
            <a: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  <a:t>Contoh: 4 musim (dingin, semi, panas, gugur)</a:t>
            </a:r>
          </a:p>
        </p:txBody>
      </p:sp>
      <p:sp>
        <p:nvSpPr>
          <p:cNvPr id="46" name="object 19"/>
          <p:cNvSpPr txBox="1"/>
          <p:nvPr/>
        </p:nvSpPr>
        <p:spPr>
          <a:xfrm>
            <a:off x="7171770" y="4323605"/>
            <a:ext cx="260243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014889"/>
            <a: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  <a:t>Derajat Kelvin, ukuran panjang</a:t>
            </a:r>
            <a:b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</a:br>
            <a: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  <a:t/>
            </a:r>
            <a:b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</a:br>
            <a: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  <a:t>Memiliki nilai nol yang sebenarnya (absolut)</a:t>
            </a:r>
            <a:endParaRPr lang="id-ID" b="1" dirty="0">
              <a:latin typeface="+mj-lt"/>
              <a:cs typeface="Leelawadee UI Semilight"/>
            </a:endParaRPr>
          </a:p>
        </p:txBody>
      </p:sp>
      <p:sp>
        <p:nvSpPr>
          <p:cNvPr id="47" name="object 5"/>
          <p:cNvSpPr txBox="1"/>
          <p:nvPr/>
        </p:nvSpPr>
        <p:spPr>
          <a:xfrm>
            <a:off x="5962552" y="2078109"/>
            <a:ext cx="227403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err="1" smtClean="0">
                <a:solidFill>
                  <a:schemeClr val="bg1"/>
                </a:solidFill>
              </a:rPr>
              <a:t>Kuantitatif</a:t>
            </a:r>
            <a:endParaRPr sz="2800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2" idx="2"/>
            <a:endCxn id="43" idx="0"/>
          </p:cNvCxnSpPr>
          <p:nvPr/>
        </p:nvCxnSpPr>
        <p:spPr>
          <a:xfrm rot="5400000">
            <a:off x="3012759" y="612522"/>
            <a:ext cx="645322" cy="2409602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" idx="2"/>
            <a:endCxn id="47" idx="0"/>
          </p:cNvCxnSpPr>
          <p:nvPr/>
        </p:nvCxnSpPr>
        <p:spPr>
          <a:xfrm rot="16200000" flipH="1">
            <a:off x="5528171" y="506711"/>
            <a:ext cx="583447" cy="2559347"/>
          </a:xfrm>
          <a:prstGeom prst="bentConnector3">
            <a:avLst>
              <a:gd name="adj1" fmla="val 5461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ject 5"/>
          <p:cNvSpPr txBox="1"/>
          <p:nvPr/>
        </p:nvSpPr>
        <p:spPr>
          <a:xfrm>
            <a:off x="4768443" y="3421345"/>
            <a:ext cx="197395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smtClean="0">
                <a:solidFill>
                  <a:schemeClr val="bg1"/>
                </a:solidFill>
              </a:rPr>
              <a:t>Interval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51" name="object 5"/>
          <p:cNvSpPr txBox="1"/>
          <p:nvPr/>
        </p:nvSpPr>
        <p:spPr>
          <a:xfrm>
            <a:off x="7171770" y="3410458"/>
            <a:ext cx="2058410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err="1" smtClean="0">
                <a:solidFill>
                  <a:schemeClr val="bg1"/>
                </a:solidFill>
              </a:rPr>
              <a:t>Rasio</a:t>
            </a:r>
            <a:endParaRPr sz="2800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47" idx="2"/>
            <a:endCxn id="51" idx="0"/>
          </p:cNvCxnSpPr>
          <p:nvPr/>
        </p:nvCxnSpPr>
        <p:spPr>
          <a:xfrm rot="16200000" flipH="1">
            <a:off x="7369216" y="2578699"/>
            <a:ext cx="562110" cy="1101407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7" idx="2"/>
            <a:endCxn id="50" idx="0"/>
          </p:cNvCxnSpPr>
          <p:nvPr/>
        </p:nvCxnSpPr>
        <p:spPr>
          <a:xfrm rot="5400000">
            <a:off x="6140996" y="2462772"/>
            <a:ext cx="572997" cy="1344149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5"/>
          <p:cNvSpPr txBox="1"/>
          <p:nvPr/>
        </p:nvSpPr>
        <p:spPr>
          <a:xfrm>
            <a:off x="-32853" y="3421345"/>
            <a:ext cx="197395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smtClean="0">
                <a:solidFill>
                  <a:schemeClr val="bg1"/>
                </a:solidFill>
              </a:rPr>
              <a:t>Nominal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55" name="object 5"/>
          <p:cNvSpPr txBox="1"/>
          <p:nvPr/>
        </p:nvSpPr>
        <p:spPr>
          <a:xfrm>
            <a:off x="2311908" y="3416554"/>
            <a:ext cx="1973952" cy="770239"/>
          </a:xfrm>
          <a:prstGeom prst="rect">
            <a:avLst/>
          </a:prstGeom>
          <a:solidFill>
            <a:srgbClr val="486A75"/>
          </a:solidFill>
        </p:spPr>
        <p:txBody>
          <a:bodyPr wrap="square" lIns="0" tIns="0" rIns="0" bIns="0" rtlCol="0" anchor="ctr"/>
          <a:lstStyle>
            <a:defPPr>
              <a:defRPr lang="id-ID"/>
            </a:defPPr>
          </a:lstStyle>
          <a:p>
            <a:pPr algn="ctr"/>
            <a:r>
              <a:rPr sz="2800" dirty="0" smtClean="0">
                <a:solidFill>
                  <a:schemeClr val="bg1"/>
                </a:solidFill>
              </a:rPr>
              <a:t>Ordinal</a:t>
            </a:r>
            <a:endParaRPr sz="2800" dirty="0">
              <a:solidFill>
                <a:schemeClr val="bg1"/>
              </a:solidFill>
            </a:endParaRPr>
          </a:p>
        </p:txBody>
      </p:sp>
      <p:cxnSp>
        <p:nvCxnSpPr>
          <p:cNvPr id="56" name="Elbow Connector 55"/>
          <p:cNvCxnSpPr>
            <a:stCxn id="43" idx="2"/>
            <a:endCxn id="55" idx="0"/>
          </p:cNvCxnSpPr>
          <p:nvPr/>
        </p:nvCxnSpPr>
        <p:spPr>
          <a:xfrm rot="16200000" flipH="1">
            <a:off x="2461586" y="2579255"/>
            <a:ext cx="506331" cy="1168265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3" idx="2"/>
            <a:endCxn id="54" idx="0"/>
          </p:cNvCxnSpPr>
          <p:nvPr/>
        </p:nvCxnSpPr>
        <p:spPr>
          <a:xfrm rot="5400000">
            <a:off x="1286810" y="2577536"/>
            <a:ext cx="511122" cy="1176496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704026" y="4323605"/>
            <a:ext cx="28263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marR="1014889"/>
            <a: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  <a:t>Derajat Celcius, ukuran panjang</a:t>
            </a:r>
            <a:b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</a:br>
            <a: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  <a:t/>
            </a:r>
            <a:b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</a:br>
            <a:r>
              <a:rPr lang="id-ID" b="1" spc="-4" dirty="0">
                <a:solidFill>
                  <a:srgbClr val="56555A"/>
                </a:solidFill>
                <a:latin typeface="+mj-lt"/>
                <a:cs typeface="Leelawadee UI Semilight"/>
              </a:rPr>
              <a:t>Memiliki nilai nol relatif (bukan absolut)</a:t>
            </a:r>
            <a:endParaRPr lang="id-ID" b="1" dirty="0">
              <a:latin typeface="+mj-lt"/>
              <a:cs typeface="Leelawadee UI Semi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83011" y="702902"/>
            <a:ext cx="737877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lang="id-ID" spc="-34" dirty="0" smtClean="0"/>
              <a:t>Deskripsi Data Kategorikal</a:t>
            </a:r>
            <a:endParaRPr spc="-38" dirty="0"/>
          </a:p>
        </p:txBody>
      </p:sp>
      <p:sp>
        <p:nvSpPr>
          <p:cNvPr id="24" name="object 24"/>
          <p:cNvSpPr/>
          <p:nvPr/>
        </p:nvSpPr>
        <p:spPr>
          <a:xfrm>
            <a:off x="0" y="4307151"/>
            <a:ext cx="2542335" cy="1437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177339" y="1386715"/>
            <a:ext cx="181737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tabLst>
                <a:tab pos="1319213" algn="l"/>
              </a:tabLst>
            </a:pPr>
            <a:r>
              <a:rPr lang="id-ID" spc="-4" dirty="0" smtClean="0">
                <a:solidFill>
                  <a:srgbClr val="56555A"/>
                </a:solidFill>
                <a:cs typeface="Leelawadee UI Semilight"/>
              </a:rPr>
              <a:t>T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abel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Distribusi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Frekuensi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menunjukkan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kategori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dan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frekuensi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absolutnya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.</a:t>
            </a:r>
            <a:endParaRPr dirty="0">
              <a:cs typeface="Leelawadee UI Semiligh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83933" y="4475127"/>
            <a:ext cx="181689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dirty="0" err="1" smtClean="0">
                <a:solidFill>
                  <a:srgbClr val="56555A"/>
                </a:solidFill>
                <a:cs typeface="Leelawadee UI Semilight"/>
              </a:rPr>
              <a:t>Grafik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batang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sangat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umum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untuk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merepresen</a:t>
            </a:r>
            <a:r>
              <a:rPr lang="en-US" dirty="0" err="1">
                <a:solidFill>
                  <a:srgbClr val="56555A"/>
                </a:solidFill>
                <a:cs typeface="Leelawadee UI Semilight"/>
              </a:rPr>
              <a:t>-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tasikan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frekuensi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absolut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untuk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setiap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id-ID" dirty="0" smtClean="0">
                <a:solidFill>
                  <a:srgbClr val="56555A"/>
                </a:solidFill>
                <a:cs typeface="Leelawadee UI Semilight"/>
              </a:rPr>
              <a:t>c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ategory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.</a:t>
            </a:r>
            <a:endParaRPr dirty="0">
              <a:cs typeface="Leelawadee UI Semiligh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10295" y="1084813"/>
            <a:ext cx="181784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lang="en-US" dirty="0" smtClean="0">
                <a:solidFill>
                  <a:srgbClr val="56555A"/>
                </a:solidFill>
                <a:cs typeface="Leelawadee UI Semilight"/>
              </a:rPr>
              <a:t>Bagan </a:t>
            </a:r>
            <a:r>
              <a:rPr lang="en-US" dirty="0" err="1" smtClean="0">
                <a:solidFill>
                  <a:srgbClr val="56555A"/>
                </a:solidFill>
                <a:cs typeface="Leelawadee UI Semilight"/>
              </a:rPr>
              <a:t>digunakan</a:t>
            </a:r>
            <a:r>
              <a:rPr lang="en-US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dirty="0" err="1" smtClean="0">
                <a:solidFill>
                  <a:srgbClr val="56555A"/>
                </a:solidFill>
                <a:cs typeface="Leelawadee UI Semilight"/>
              </a:rPr>
              <a:t>untuk</a:t>
            </a:r>
            <a:r>
              <a:rPr lang="en-US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dirty="0" err="1" smtClean="0">
                <a:solidFill>
                  <a:srgbClr val="56555A"/>
                </a:solidFill>
                <a:cs typeface="Leelawadee UI Semilight"/>
              </a:rPr>
              <a:t>menunjuk</a:t>
            </a:r>
            <a:r>
              <a:rPr lang="id-ID" dirty="0">
                <a:solidFill>
                  <a:srgbClr val="56555A"/>
                </a:solidFill>
                <a:cs typeface="Leelawadee UI Semilight"/>
              </a:rPr>
              <a:t>-</a:t>
            </a:r>
            <a:r>
              <a:rPr lang="en-US" dirty="0" err="1" smtClean="0">
                <a:solidFill>
                  <a:srgbClr val="56555A"/>
                </a:solidFill>
                <a:cs typeface="Leelawadee UI Semilight"/>
              </a:rPr>
              <a:t>kan</a:t>
            </a:r>
            <a:r>
              <a:rPr lang="en-US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dirty="0" err="1" smtClean="0">
                <a:solidFill>
                  <a:srgbClr val="56555A"/>
                </a:solidFill>
                <a:cs typeface="Leelawadee UI Semilight"/>
              </a:rPr>
              <a:t>porsi</a:t>
            </a:r>
            <a:r>
              <a:rPr lang="en-US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dirty="0" err="1" smtClean="0">
                <a:solidFill>
                  <a:srgbClr val="56555A"/>
                </a:solidFill>
                <a:cs typeface="Leelawadee UI Semilight"/>
              </a:rPr>
              <a:t>tiap</a:t>
            </a:r>
            <a:r>
              <a:rPr lang="en-US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dirty="0" err="1" smtClean="0">
                <a:solidFill>
                  <a:srgbClr val="56555A"/>
                </a:solidFill>
                <a:cs typeface="Leelawadee UI Semilight"/>
              </a:rPr>
              <a:t>bagian</a:t>
            </a:r>
            <a:r>
              <a:rPr lang="en-US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dirty="0" err="1" smtClean="0">
                <a:solidFill>
                  <a:srgbClr val="56555A"/>
                </a:solidFill>
                <a:cs typeface="Leelawadee UI Semilight"/>
              </a:rPr>
              <a:t>dari</a:t>
            </a:r>
            <a:r>
              <a:rPr lang="en-US" dirty="0" smtClean="0">
                <a:solidFill>
                  <a:srgbClr val="56555A"/>
                </a:solidFill>
                <a:cs typeface="Leelawadee UI Semilight"/>
              </a:rPr>
              <a:t> total data. </a:t>
            </a:r>
            <a:r>
              <a:rPr lang="en-US" spc="-4" dirty="0" smtClean="0">
                <a:solidFill>
                  <a:srgbClr val="56555A"/>
                </a:solidFill>
                <a:cs typeface="Leelawadee UI Semilight"/>
              </a:rPr>
              <a:t>Market share </a:t>
            </a:r>
            <a:r>
              <a:rPr lang="en-US" spc="-4" dirty="0" err="1" smtClean="0">
                <a:solidFill>
                  <a:srgbClr val="56555A"/>
                </a:solidFill>
                <a:cs typeface="Leelawadee UI Semilight"/>
              </a:rPr>
              <a:t>umumnya</a:t>
            </a:r>
            <a:r>
              <a:rPr lang="en-US"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spc="-4" dirty="0" err="1" smtClean="0">
                <a:solidFill>
                  <a:srgbClr val="56555A"/>
                </a:solidFill>
                <a:cs typeface="Leelawadee UI Semilight"/>
              </a:rPr>
              <a:t>dinya</a:t>
            </a:r>
            <a:r>
              <a:rPr lang="id-ID" spc="-4" dirty="0" smtClean="0">
                <a:solidFill>
                  <a:srgbClr val="56555A"/>
                </a:solidFill>
                <a:cs typeface="Leelawadee UI Semilight"/>
              </a:rPr>
              <a:t>-</a:t>
            </a:r>
            <a:r>
              <a:rPr lang="en-US" spc="-4" dirty="0" err="1" smtClean="0">
                <a:solidFill>
                  <a:srgbClr val="56555A"/>
                </a:solidFill>
                <a:cs typeface="Leelawadee UI Semilight"/>
              </a:rPr>
              <a:t>takan</a:t>
            </a:r>
            <a:r>
              <a:rPr lang="en-US"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spc="-4" dirty="0" err="1" smtClean="0">
                <a:solidFill>
                  <a:srgbClr val="56555A"/>
                </a:solidFill>
                <a:cs typeface="Leelawadee UI Semilight"/>
              </a:rPr>
              <a:t>dalam</a:t>
            </a:r>
            <a:r>
              <a:rPr lang="en-US"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en-US" spc="-4" dirty="0" err="1" smtClean="0">
                <a:solidFill>
                  <a:srgbClr val="56555A"/>
                </a:solidFill>
                <a:cs typeface="Leelawadee UI Semilight"/>
              </a:rPr>
              <a:t>bagan</a:t>
            </a:r>
            <a:r>
              <a:rPr lang="en-US" spc="-4" dirty="0" smtClean="0">
                <a:solidFill>
                  <a:srgbClr val="56555A"/>
                </a:solidFill>
                <a:cs typeface="Leelawadee UI Semilight"/>
              </a:rPr>
              <a:t>.</a:t>
            </a:r>
            <a:endParaRPr dirty="0">
              <a:cs typeface="Leelawadee UI Semiligh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90378" y="4315532"/>
            <a:ext cx="2197278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dirty="0" smtClean="0">
                <a:solidFill>
                  <a:srgbClr val="56555A"/>
                </a:solidFill>
                <a:cs typeface="Leelawadee UI Semilight"/>
              </a:rPr>
              <a:t>Diagram Pareto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adalah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grafik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batang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khusus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yang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kategorinya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ter-urut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menurut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nilai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frekuensinya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serta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menampilkan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kurva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terpisah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yang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berisi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frekuensi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kumulatifnya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.</a:t>
            </a:r>
            <a:endParaRPr dirty="0">
              <a:cs typeface="Leelawadee UI Semiligh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501843" y="3048708"/>
            <a:ext cx="2642156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4378" y="3088712"/>
            <a:ext cx="2557317" cy="1226820"/>
          </a:xfrm>
          <a:custGeom>
            <a:avLst/>
            <a:gdLst/>
            <a:ahLst/>
            <a:cxnLst/>
            <a:rect l="l" t="t" r="r" b="b"/>
            <a:pathLst>
              <a:path w="3074034" h="1635760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rgbClr val="2C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8910" y="3048708"/>
            <a:ext cx="2642156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1447" y="3088712"/>
            <a:ext cx="2557317" cy="1226820"/>
          </a:xfrm>
          <a:custGeom>
            <a:avLst/>
            <a:gdLst/>
            <a:ahLst/>
            <a:cxnLst/>
            <a:rect l="l" t="t" r="r" b="b"/>
            <a:pathLst>
              <a:path w="3074034" h="1635760">
                <a:moveTo>
                  <a:pt x="2734437" y="0"/>
                </a:moveTo>
                <a:lnTo>
                  <a:pt x="0" y="0"/>
                </a:lnTo>
                <a:lnTo>
                  <a:pt x="339471" y="817626"/>
                </a:lnTo>
                <a:lnTo>
                  <a:pt x="0" y="1635252"/>
                </a:lnTo>
                <a:lnTo>
                  <a:pt x="2734437" y="1635252"/>
                </a:lnTo>
                <a:lnTo>
                  <a:pt x="3073908" y="817626"/>
                </a:lnTo>
                <a:lnTo>
                  <a:pt x="2734437" y="0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4709" y="3048708"/>
            <a:ext cx="2642156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7246" y="3088712"/>
            <a:ext cx="2557317" cy="1226820"/>
          </a:xfrm>
          <a:custGeom>
            <a:avLst/>
            <a:gdLst/>
            <a:ahLst/>
            <a:cxnLst/>
            <a:rect l="l" t="t" r="r" b="b"/>
            <a:pathLst>
              <a:path w="3074035" h="1635760">
                <a:moveTo>
                  <a:pt x="2734436" y="0"/>
                </a:moveTo>
                <a:lnTo>
                  <a:pt x="0" y="0"/>
                </a:lnTo>
                <a:lnTo>
                  <a:pt x="339470" y="817626"/>
                </a:lnTo>
                <a:lnTo>
                  <a:pt x="0" y="1635252"/>
                </a:lnTo>
                <a:lnTo>
                  <a:pt x="2734436" y="1635252"/>
                </a:lnTo>
                <a:lnTo>
                  <a:pt x="3073908" y="817626"/>
                </a:lnTo>
                <a:lnTo>
                  <a:pt x="2734436" y="0"/>
                </a:lnTo>
                <a:close/>
              </a:path>
            </a:pathLst>
          </a:custGeom>
          <a:solidFill>
            <a:srgbClr val="688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018" y="3048708"/>
            <a:ext cx="2233915" cy="1303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553" y="3088712"/>
            <a:ext cx="2148971" cy="1226820"/>
          </a:xfrm>
          <a:custGeom>
            <a:avLst/>
            <a:gdLst/>
            <a:ahLst/>
            <a:cxnLst/>
            <a:rect l="l" t="t" r="r" b="b"/>
            <a:pathLst>
              <a:path w="2583179" h="1635760">
                <a:moveTo>
                  <a:pt x="2221738" y="0"/>
                </a:moveTo>
                <a:lnTo>
                  <a:pt x="0" y="0"/>
                </a:lnTo>
                <a:lnTo>
                  <a:pt x="0" y="1635252"/>
                </a:lnTo>
                <a:lnTo>
                  <a:pt x="2221738" y="1635252"/>
                </a:lnTo>
                <a:lnTo>
                  <a:pt x="2583180" y="817626"/>
                </a:lnTo>
                <a:lnTo>
                  <a:pt x="2221738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82" y="4561509"/>
            <a:ext cx="7924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398" y="0"/>
                </a:lnTo>
              </a:path>
            </a:pathLst>
          </a:custGeom>
          <a:ln w="9144">
            <a:solidFill>
              <a:srgbClr val="92A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26405" y="4307151"/>
            <a:ext cx="528" cy="330041"/>
          </a:xfrm>
          <a:custGeom>
            <a:avLst/>
            <a:gdLst/>
            <a:ahLst/>
            <a:cxnLst/>
            <a:rect l="l" t="t" r="r" b="b"/>
            <a:pathLst>
              <a:path w="635" h="440054">
                <a:moveTo>
                  <a:pt x="0" y="439547"/>
                </a:moveTo>
                <a:lnTo>
                  <a:pt x="253" y="0"/>
                </a:lnTo>
              </a:path>
            </a:pathLst>
          </a:custGeom>
          <a:ln w="9144">
            <a:solidFill>
              <a:srgbClr val="96AD9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5"/>
          <p:cNvSpPr txBox="1"/>
          <p:nvPr/>
        </p:nvSpPr>
        <p:spPr>
          <a:xfrm>
            <a:off x="7085467" y="3383893"/>
            <a:ext cx="147490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000" b="1" spc="-19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Diagram Pareto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 Semilight"/>
              <a:cs typeface="Leelawadee UI Semilight"/>
            </a:endParaRPr>
          </a:p>
        </p:txBody>
      </p:sp>
      <p:sp>
        <p:nvSpPr>
          <p:cNvPr id="94" name="object 9"/>
          <p:cNvSpPr txBox="1"/>
          <p:nvPr/>
        </p:nvSpPr>
        <p:spPr>
          <a:xfrm>
            <a:off x="5124820" y="3537781"/>
            <a:ext cx="889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000" b="1" spc="-4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Bagan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 Semilight"/>
              <a:cs typeface="Leelawadee UI Semilight"/>
            </a:endParaRPr>
          </a:p>
        </p:txBody>
      </p:sp>
      <p:sp>
        <p:nvSpPr>
          <p:cNvPr id="95" name="object 13"/>
          <p:cNvSpPr txBox="1"/>
          <p:nvPr/>
        </p:nvSpPr>
        <p:spPr>
          <a:xfrm>
            <a:off x="2816527" y="3383893"/>
            <a:ext cx="91230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000" b="1" spc="-4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Grafik</a:t>
            </a:r>
            <a:r>
              <a:rPr sz="2000" b="1" spc="-4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 </a:t>
            </a:r>
            <a:r>
              <a:rPr sz="2000" b="1" spc="-4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Batang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 Semilight"/>
              <a:cs typeface="Leelawadee UI Semilight"/>
            </a:endParaRPr>
          </a:p>
        </p:txBody>
      </p:sp>
      <p:sp>
        <p:nvSpPr>
          <p:cNvPr id="96" name="object 17"/>
          <p:cNvSpPr txBox="1"/>
          <p:nvPr/>
        </p:nvSpPr>
        <p:spPr>
          <a:xfrm>
            <a:off x="332217" y="3392202"/>
            <a:ext cx="161806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" algn="ctr"/>
            <a:r>
              <a:rPr sz="2000" b="1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Table </a:t>
            </a:r>
            <a:r>
              <a:rPr sz="2000" b="1" spc="-1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Distribusi</a:t>
            </a:r>
            <a:r>
              <a:rPr sz="2000" b="1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 </a:t>
            </a:r>
            <a:r>
              <a:rPr sz="2000" b="1" spc="-1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/>
                <a:cs typeface="Leelawadee UI Semilight"/>
              </a:rPr>
              <a:t>Frekuensi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 Semilight"/>
              <a:cs typeface="Leelawadee UI Semilight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819" y="1372512"/>
            <a:ext cx="2541744" cy="172591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017" y="3869880"/>
            <a:ext cx="2407035" cy="263308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882" y="1184646"/>
            <a:ext cx="2825262" cy="18999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602361" y="1864233"/>
            <a:ext cx="8108442" cy="1303020"/>
            <a:chOff x="602361" y="1864233"/>
            <a:chExt cx="8108442" cy="1303020"/>
          </a:xfrm>
        </p:grpSpPr>
        <p:sp>
          <p:nvSpPr>
            <p:cNvPr id="2" name="object 2"/>
            <p:cNvSpPr/>
            <p:nvPr/>
          </p:nvSpPr>
          <p:spPr>
            <a:xfrm>
              <a:off x="6328791" y="1864233"/>
              <a:ext cx="2382012" cy="1303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" name="object 3"/>
            <p:cNvSpPr/>
            <p:nvPr/>
          </p:nvSpPr>
          <p:spPr>
            <a:xfrm>
              <a:off x="6748271" y="2272283"/>
              <a:ext cx="1613916" cy="4766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331077" y="1904237"/>
              <a:ext cx="2305526" cy="122682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2C4957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855523" y="2364581"/>
              <a:ext cx="1329690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500" spc="-19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Pareto</a:t>
              </a:r>
              <a:r>
                <a:rPr sz="1500" spc="-124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 </a:t>
              </a:r>
              <a:r>
                <a:rPr sz="1500" spc="-11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diagrams</a:t>
              </a:r>
              <a:endParaRPr sz="1500">
                <a:latin typeface="Leelawadee UI Semilight"/>
                <a:cs typeface="Leelawadee UI Semiligh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297680" y="1864233"/>
              <a:ext cx="2382012" cy="1303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78907" y="2272283"/>
              <a:ext cx="1086993" cy="4766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299967" y="1904237"/>
              <a:ext cx="2305526" cy="122682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486A7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086636" y="2364581"/>
              <a:ext cx="801529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500" spc="-4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Pie</a:t>
              </a:r>
              <a:r>
                <a:rPr sz="1500" spc="-109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 </a:t>
              </a:r>
              <a:r>
                <a:rPr sz="1500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charts</a:t>
              </a:r>
              <a:endParaRPr sz="1500">
                <a:latin typeface="Leelawadee UI Semilight"/>
                <a:cs typeface="Leelawadee UI Semiligh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65425" y="1864233"/>
              <a:ext cx="2382012" cy="1303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6076" y="2272283"/>
              <a:ext cx="1107566" cy="4766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267713" y="1904237"/>
              <a:ext cx="2305526" cy="1226820"/>
            </a:xfrm>
            <a:custGeom>
              <a:avLst/>
              <a:gdLst/>
              <a:ahLst/>
              <a:cxnLst/>
              <a:rect l="l" t="t" r="r" b="b"/>
              <a:pathLst>
                <a:path w="3074035" h="1635760">
                  <a:moveTo>
                    <a:pt x="2734436" y="0"/>
                  </a:moveTo>
                  <a:lnTo>
                    <a:pt x="0" y="0"/>
                  </a:lnTo>
                  <a:lnTo>
                    <a:pt x="339470" y="817626"/>
                  </a:lnTo>
                  <a:lnTo>
                    <a:pt x="0" y="1635252"/>
                  </a:lnTo>
                  <a:lnTo>
                    <a:pt x="2734436" y="1635252"/>
                  </a:lnTo>
                  <a:lnTo>
                    <a:pt x="3073908" y="817626"/>
                  </a:lnTo>
                  <a:lnTo>
                    <a:pt x="2734436" y="0"/>
                  </a:lnTo>
                  <a:close/>
                </a:path>
              </a:pathLst>
            </a:custGeom>
            <a:solidFill>
              <a:srgbClr val="68858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993326" y="2364581"/>
              <a:ext cx="822008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500" spc="-4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Bar</a:t>
              </a:r>
              <a:r>
                <a:rPr sz="1500" spc="-113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 </a:t>
              </a:r>
              <a:r>
                <a:rPr sz="1500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charts</a:t>
              </a:r>
              <a:endParaRPr sz="1500">
                <a:latin typeface="Leelawadee UI Semilight"/>
                <a:cs typeface="Leelawadee UI Semiligh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02361" y="1864233"/>
              <a:ext cx="2013966" cy="13030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68654" y="2157994"/>
              <a:ext cx="1744218" cy="7052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646" y="1904237"/>
              <a:ext cx="1937385" cy="1226820"/>
            </a:xfrm>
            <a:custGeom>
              <a:avLst/>
              <a:gdLst/>
              <a:ahLst/>
              <a:cxnLst/>
              <a:rect l="l" t="t" r="r" b="b"/>
              <a:pathLst>
                <a:path w="2583179" h="1635760">
                  <a:moveTo>
                    <a:pt x="2221738" y="0"/>
                  </a:moveTo>
                  <a:lnTo>
                    <a:pt x="0" y="0"/>
                  </a:lnTo>
                  <a:lnTo>
                    <a:pt x="0" y="1635252"/>
                  </a:lnTo>
                  <a:lnTo>
                    <a:pt x="2221738" y="1635252"/>
                  </a:lnTo>
                  <a:lnTo>
                    <a:pt x="2583180" y="817626"/>
                  </a:lnTo>
                  <a:lnTo>
                    <a:pt x="2221738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75488" y="2249996"/>
              <a:ext cx="1458754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76" algn="ctr"/>
              <a:r>
                <a:rPr sz="1500" spc="-15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Frequency</a:t>
              </a:r>
              <a:endParaRPr sz="1500">
                <a:latin typeface="Leelawadee UI Semilight"/>
                <a:cs typeface="Leelawadee UI Semilight"/>
              </a:endParaRPr>
            </a:p>
            <a:p>
              <a:pPr algn="ctr">
                <a:lnSpc>
                  <a:spcPct val="100000"/>
                </a:lnSpc>
              </a:pPr>
              <a:r>
                <a:rPr sz="1500" spc="-11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distribution</a:t>
              </a:r>
              <a:r>
                <a:rPr sz="1500" spc="-113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 </a:t>
              </a:r>
              <a:r>
                <a:rPr sz="1500" spc="-8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tables</a:t>
              </a:r>
              <a:endParaRPr sz="1500">
                <a:latin typeface="Leelawadee UI Semilight"/>
                <a:cs typeface="Leelawadee UI Semilight"/>
              </a:endParaRPr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978408"/>
            <a:ext cx="9144000" cy="479108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0" y="638555"/>
                </a:moveTo>
                <a:lnTo>
                  <a:pt x="12192000" y="638555"/>
                </a:lnTo>
                <a:lnTo>
                  <a:pt x="12192000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50468" y="925722"/>
            <a:ext cx="845489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34" dirty="0" err="1" smtClean="0"/>
              <a:t>Latihan</a:t>
            </a:r>
            <a:r>
              <a:rPr spc="-34" dirty="0" smtClean="0"/>
              <a:t>: </a:t>
            </a:r>
            <a:r>
              <a:rPr spc="-34" dirty="0" err="1" smtClean="0"/>
              <a:t>Deskripsi</a:t>
            </a:r>
            <a:r>
              <a:rPr spc="-34" dirty="0" smtClean="0"/>
              <a:t> data </a:t>
            </a:r>
            <a:r>
              <a:rPr spc="-34" dirty="0" err="1" smtClean="0"/>
              <a:t>kualitatif</a:t>
            </a:r>
            <a:r>
              <a:rPr spc="-34" dirty="0" smtClean="0"/>
              <a:t> </a:t>
            </a:r>
            <a:r>
              <a:rPr spc="-34" dirty="0" err="1" smtClean="0"/>
              <a:t>dengan</a:t>
            </a:r>
            <a:r>
              <a:rPr spc="-34" dirty="0" smtClean="0"/>
              <a:t> Python</a:t>
            </a:r>
            <a:endParaRPr spc="-34" dirty="0"/>
          </a:p>
        </p:txBody>
      </p:sp>
      <p:sp>
        <p:nvSpPr>
          <p:cNvPr id="96" name="Rectangle 95"/>
          <p:cNvSpPr/>
          <p:nvPr/>
        </p:nvSpPr>
        <p:spPr>
          <a:xfrm>
            <a:off x="507397" y="3384814"/>
            <a:ext cx="86366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Gunakan </a:t>
            </a:r>
            <a:r>
              <a:rPr lang="id-ID" dirty="0" smtClean="0"/>
              <a:t>dataset: </a:t>
            </a:r>
          </a:p>
          <a:p>
            <a:r>
              <a:rPr lang="id-ID" dirty="0" smtClean="0"/>
              <a:t>'https</a:t>
            </a:r>
            <a:r>
              <a:rPr lang="id-ID" dirty="0"/>
              <a:t>://</a:t>
            </a:r>
            <a:r>
              <a:rPr lang="id-ID" dirty="0" smtClean="0"/>
              <a:t>raw.githubusercontent.com/ismayc/pnwflights14/master/data/flights.csv‘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/>
              <a:t>https://www.datacamp.com/community/tutorials/categorical-data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438" y="1038424"/>
            <a:ext cx="3702843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z="2100" spc="-45" dirty="0"/>
              <a:t>Pareto </a:t>
            </a:r>
            <a:r>
              <a:rPr sz="2100" spc="-38" dirty="0"/>
              <a:t>diagrams </a:t>
            </a:r>
            <a:r>
              <a:rPr sz="2100" spc="-23" dirty="0" err="1" smtClean="0"/>
              <a:t>dengan</a:t>
            </a:r>
            <a:r>
              <a:rPr sz="2100" spc="-23" dirty="0" smtClean="0"/>
              <a:t> Python</a:t>
            </a:r>
            <a:endParaRPr sz="2100" dirty="0"/>
          </a:p>
        </p:txBody>
      </p:sp>
      <p:sp>
        <p:nvSpPr>
          <p:cNvPr id="3" name="object 3"/>
          <p:cNvSpPr/>
          <p:nvPr/>
        </p:nvSpPr>
        <p:spPr>
          <a:xfrm>
            <a:off x="3566159" y="3878199"/>
            <a:ext cx="30099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691765" y="3878199"/>
            <a:ext cx="600075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817370" y="3878199"/>
            <a:ext cx="600075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43584" y="3878199"/>
            <a:ext cx="299561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691765" y="3272408"/>
            <a:ext cx="1175385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67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817370" y="3272408"/>
            <a:ext cx="600075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243584" y="3272408"/>
            <a:ext cx="299561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243584" y="2665475"/>
            <a:ext cx="2623184" cy="0"/>
          </a:xfrm>
          <a:custGeom>
            <a:avLst/>
            <a:gdLst/>
            <a:ahLst/>
            <a:cxnLst/>
            <a:rect l="l" t="t" r="r" b="b"/>
            <a:pathLst>
              <a:path w="3497579">
                <a:moveTo>
                  <a:pt x="0" y="0"/>
                </a:moveTo>
                <a:lnTo>
                  <a:pt x="349757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543050" y="2980944"/>
            <a:ext cx="274320" cy="1503045"/>
          </a:xfrm>
          <a:custGeom>
            <a:avLst/>
            <a:gdLst/>
            <a:ahLst/>
            <a:cxnLst/>
            <a:rect l="l" t="t" r="r" b="b"/>
            <a:pathLst>
              <a:path w="365760" h="2004060">
                <a:moveTo>
                  <a:pt x="365760" y="0"/>
                </a:moveTo>
                <a:lnTo>
                  <a:pt x="0" y="0"/>
                </a:lnTo>
                <a:lnTo>
                  <a:pt x="0" y="2004060"/>
                </a:lnTo>
                <a:lnTo>
                  <a:pt x="365760" y="2004060"/>
                </a:lnTo>
                <a:lnTo>
                  <a:pt x="3657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417445" y="3114675"/>
            <a:ext cx="274320" cy="1369695"/>
          </a:xfrm>
          <a:custGeom>
            <a:avLst/>
            <a:gdLst/>
            <a:ahLst/>
            <a:cxnLst/>
            <a:rect l="l" t="t" r="r" b="b"/>
            <a:pathLst>
              <a:path w="365760" h="1826260">
                <a:moveTo>
                  <a:pt x="365760" y="0"/>
                </a:moveTo>
                <a:lnTo>
                  <a:pt x="0" y="0"/>
                </a:lnTo>
                <a:lnTo>
                  <a:pt x="0" y="1825752"/>
                </a:lnTo>
                <a:lnTo>
                  <a:pt x="365760" y="1825752"/>
                </a:lnTo>
                <a:lnTo>
                  <a:pt x="3657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291840" y="3296411"/>
            <a:ext cx="274320" cy="1187768"/>
          </a:xfrm>
          <a:custGeom>
            <a:avLst/>
            <a:gdLst/>
            <a:ahLst/>
            <a:cxnLst/>
            <a:rect l="l" t="t" r="r" b="b"/>
            <a:pathLst>
              <a:path w="365760" h="1583689">
                <a:moveTo>
                  <a:pt x="365759" y="0"/>
                </a:moveTo>
                <a:lnTo>
                  <a:pt x="0" y="0"/>
                </a:lnTo>
                <a:lnTo>
                  <a:pt x="0" y="1583436"/>
                </a:lnTo>
                <a:lnTo>
                  <a:pt x="365759" y="1583436"/>
                </a:lnTo>
                <a:lnTo>
                  <a:pt x="3657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243584" y="4483989"/>
            <a:ext cx="2623184" cy="0"/>
          </a:xfrm>
          <a:custGeom>
            <a:avLst/>
            <a:gdLst/>
            <a:ahLst/>
            <a:cxnLst/>
            <a:rect l="l" t="t" r="r" b="b"/>
            <a:pathLst>
              <a:path w="3497579">
                <a:moveTo>
                  <a:pt x="0" y="0"/>
                </a:moveTo>
                <a:lnTo>
                  <a:pt x="349757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680782" y="2666047"/>
            <a:ext cx="1748790" cy="1145381"/>
          </a:xfrm>
          <a:custGeom>
            <a:avLst/>
            <a:gdLst/>
            <a:ahLst/>
            <a:cxnLst/>
            <a:rect l="l" t="t" r="r" b="b"/>
            <a:pathLst>
              <a:path w="2331720" h="1527175">
                <a:moveTo>
                  <a:pt x="0" y="1527048"/>
                </a:moveTo>
                <a:lnTo>
                  <a:pt x="1165859" y="816864"/>
                </a:lnTo>
                <a:lnTo>
                  <a:pt x="2331720" y="0"/>
                </a:lnTo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655922" y="3786759"/>
            <a:ext cx="48101" cy="48101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32004" y="0"/>
                </a:moveTo>
                <a:lnTo>
                  <a:pt x="19556" y="2500"/>
                </a:lnTo>
                <a:lnTo>
                  <a:pt x="9382" y="9334"/>
                </a:lnTo>
                <a:lnTo>
                  <a:pt x="2518" y="19502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4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02"/>
                </a:lnTo>
                <a:lnTo>
                  <a:pt x="54625" y="9334"/>
                </a:lnTo>
                <a:lnTo>
                  <a:pt x="44451" y="2500"/>
                </a:lnTo>
                <a:lnTo>
                  <a:pt x="3200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655922" y="3786759"/>
            <a:ext cx="48101" cy="48101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4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02"/>
                </a:lnTo>
                <a:lnTo>
                  <a:pt x="9382" y="9334"/>
                </a:lnTo>
                <a:lnTo>
                  <a:pt x="19556" y="2500"/>
                </a:lnTo>
                <a:lnTo>
                  <a:pt x="32004" y="0"/>
                </a:lnTo>
                <a:lnTo>
                  <a:pt x="44451" y="2500"/>
                </a:lnTo>
                <a:lnTo>
                  <a:pt x="54625" y="9334"/>
                </a:lnTo>
                <a:lnTo>
                  <a:pt x="61489" y="19502"/>
                </a:lnTo>
                <a:lnTo>
                  <a:pt x="64007" y="3200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530316" y="3255264"/>
            <a:ext cx="48101" cy="48101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32004" y="0"/>
                </a:moveTo>
                <a:lnTo>
                  <a:pt x="19556" y="2500"/>
                </a:lnTo>
                <a:lnTo>
                  <a:pt x="9382" y="9334"/>
                </a:lnTo>
                <a:lnTo>
                  <a:pt x="2518" y="19502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4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8" y="32003"/>
                </a:lnTo>
                <a:lnTo>
                  <a:pt x="61489" y="19502"/>
                </a:lnTo>
                <a:lnTo>
                  <a:pt x="54625" y="9334"/>
                </a:lnTo>
                <a:lnTo>
                  <a:pt x="44451" y="2500"/>
                </a:lnTo>
                <a:lnTo>
                  <a:pt x="3200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530316" y="3255264"/>
            <a:ext cx="48101" cy="48101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4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02"/>
                </a:lnTo>
                <a:lnTo>
                  <a:pt x="9382" y="9334"/>
                </a:lnTo>
                <a:lnTo>
                  <a:pt x="19556" y="2500"/>
                </a:lnTo>
                <a:lnTo>
                  <a:pt x="32004" y="0"/>
                </a:lnTo>
                <a:lnTo>
                  <a:pt x="44451" y="2500"/>
                </a:lnTo>
                <a:lnTo>
                  <a:pt x="54625" y="9334"/>
                </a:lnTo>
                <a:lnTo>
                  <a:pt x="61489" y="19502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404712" y="2641474"/>
            <a:ext cx="48101" cy="48101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32004" y="0"/>
                </a:moveTo>
                <a:lnTo>
                  <a:pt x="19556" y="2500"/>
                </a:lnTo>
                <a:lnTo>
                  <a:pt x="9382" y="9334"/>
                </a:lnTo>
                <a:lnTo>
                  <a:pt x="2518" y="19502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4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8" y="32003"/>
                </a:lnTo>
                <a:lnTo>
                  <a:pt x="61489" y="19502"/>
                </a:lnTo>
                <a:lnTo>
                  <a:pt x="54625" y="9334"/>
                </a:lnTo>
                <a:lnTo>
                  <a:pt x="44451" y="2500"/>
                </a:lnTo>
                <a:lnTo>
                  <a:pt x="3200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404712" y="2641474"/>
            <a:ext cx="48101" cy="48101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4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02"/>
                </a:lnTo>
                <a:lnTo>
                  <a:pt x="9382" y="9334"/>
                </a:lnTo>
                <a:lnTo>
                  <a:pt x="19556" y="2500"/>
                </a:lnTo>
                <a:lnTo>
                  <a:pt x="32004" y="0"/>
                </a:lnTo>
                <a:lnTo>
                  <a:pt x="44451" y="2500"/>
                </a:lnTo>
                <a:lnTo>
                  <a:pt x="54625" y="9334"/>
                </a:lnTo>
                <a:lnTo>
                  <a:pt x="61489" y="19502"/>
                </a:lnTo>
                <a:lnTo>
                  <a:pt x="64008" y="32003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1543050" y="2980944"/>
            <a:ext cx="274320" cy="15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013">
              <a:latin typeface="Times New Roman"/>
              <a:cs typeface="Times New Roman"/>
            </a:endParaRPr>
          </a:p>
          <a:p>
            <a:pPr marL="65246"/>
            <a:r>
              <a:rPr sz="675" b="1" spc="-4" dirty="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endParaRPr sz="67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7445" y="3114675"/>
            <a:ext cx="274320" cy="13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863">
              <a:latin typeface="Times New Roman"/>
              <a:cs typeface="Times New Roman"/>
            </a:endParaRPr>
          </a:p>
          <a:p>
            <a:pPr marL="65246"/>
            <a:r>
              <a:rPr sz="675" b="1" spc="-4" dirty="0">
                <a:solidFill>
                  <a:srgbClr val="FFFFFF"/>
                </a:solidFill>
                <a:latin typeface="Arial"/>
                <a:cs typeface="Arial"/>
              </a:rPr>
              <a:t>113</a:t>
            </a:r>
            <a:endParaRPr sz="67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2135" y="4337685"/>
            <a:ext cx="115253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b="1" spc="-4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67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31062" y="4426363"/>
            <a:ext cx="143828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67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1062" y="3880961"/>
            <a:ext cx="190500" cy="465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  <a:p>
            <a:pPr marL="9525">
              <a:spcBef>
                <a:spcPts val="619"/>
              </a:spcBef>
            </a:pP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  <a:p>
            <a:pPr marL="9525">
              <a:spcBef>
                <a:spcPts val="623"/>
              </a:spcBef>
            </a:pP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31062" y="3698938"/>
            <a:ext cx="190500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1062" y="3517202"/>
            <a:ext cx="190500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1062" y="3335275"/>
            <a:ext cx="190500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675" spc="-8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31062" y="3153537"/>
            <a:ext cx="190500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1062" y="2971801"/>
            <a:ext cx="190500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31062" y="2789872"/>
            <a:ext cx="190500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67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31062" y="2608136"/>
            <a:ext cx="238125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675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2425" y="4426363"/>
            <a:ext cx="67151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675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4895" y="3820382"/>
            <a:ext cx="115253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endParaRPr sz="675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7079" y="3214117"/>
            <a:ext cx="161925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6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7079" y="2608136"/>
            <a:ext cx="161925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675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85436" y="4528567"/>
            <a:ext cx="190500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dirty="0">
                <a:solidFill>
                  <a:srgbClr val="585858"/>
                </a:solidFill>
                <a:latin typeface="Arial"/>
                <a:cs typeface="Arial"/>
              </a:rPr>
              <a:t>Au</a:t>
            </a:r>
            <a:r>
              <a:rPr sz="675" spc="-11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endParaRPr sz="67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57438" y="4528567"/>
            <a:ext cx="395764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585858"/>
                </a:solidFill>
                <a:latin typeface="Arial"/>
                <a:cs typeface="Arial"/>
              </a:rPr>
              <a:t>Mercedes</a:t>
            </a:r>
            <a:endParaRPr sz="67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15462" y="4528567"/>
            <a:ext cx="229076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675" spc="4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675" dirty="0">
                <a:solidFill>
                  <a:srgbClr val="585858"/>
                </a:solidFill>
                <a:latin typeface="Arial"/>
                <a:cs typeface="Arial"/>
              </a:rPr>
              <a:t>W</a:t>
            </a:r>
            <a:endParaRPr sz="67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2422" y="3346819"/>
            <a:ext cx="103875" cy="453866"/>
          </a:xfrm>
          <a:prstGeom prst="rect">
            <a:avLst/>
          </a:prstGeom>
        </p:spPr>
        <p:txBody>
          <a:bodyPr vert="vert270" wrap="square" lIns="0" tIns="1429" rIns="0" bIns="0" rtlCol="0">
            <a:spAutoFit/>
          </a:bodyPr>
          <a:lstStyle/>
          <a:p>
            <a:pPr marL="9525">
              <a:spcBef>
                <a:spcPts val="11"/>
              </a:spcBef>
            </a:pPr>
            <a:r>
              <a:rPr sz="675" b="1" dirty="0">
                <a:solidFill>
                  <a:srgbClr val="585858"/>
                </a:solidFill>
                <a:latin typeface="Arial"/>
                <a:cs typeface="Arial"/>
              </a:rPr>
              <a:t>Frequency</a:t>
            </a:r>
            <a:endParaRPr sz="67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4719" y="2467546"/>
            <a:ext cx="26622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750" b="1" spc="-8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750" b="1" spc="-4" dirty="0">
                <a:solidFill>
                  <a:srgbClr val="001F5F"/>
                </a:solidFill>
                <a:latin typeface="Arial"/>
                <a:cs typeface="Arial"/>
              </a:rPr>
              <a:t>al</a:t>
            </a:r>
            <a:r>
              <a:rPr sz="750" b="1" spc="-8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750" b="1" spc="-4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82146" y="1850421"/>
            <a:ext cx="390636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653"/>
            <a:r>
              <a:rPr lang="id-ID" sz="2800" spc="-11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https://snakegourd.wordpress.com/2018/02/13/analyzing-data-in-python-pareto-charts/</a:t>
            </a:r>
            <a:endParaRPr sz="2800" dirty="0">
              <a:latin typeface="Leelawadee UI Semilight"/>
              <a:cs typeface="Leelawadee UI Semiligh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 Kelas: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Peserta telah mengetahui pemrograman Python dan mampu menggunakan Jupyter Notebooks.</a:t>
            </a:r>
          </a:p>
          <a:p>
            <a:r>
              <a:rPr lang="id-ID" dirty="0" smtClean="0"/>
              <a:t>Menggunakan dataset mtcars</a:t>
            </a:r>
          </a:p>
          <a:p>
            <a:r>
              <a:rPr lang="id-ID" dirty="0" smtClean="0"/>
              <a:t>Library python:</a:t>
            </a:r>
          </a:p>
          <a:p>
            <a:pPr lvl="1"/>
            <a:r>
              <a:rPr lang="id-ID" dirty="0" smtClean="0"/>
              <a:t>numpy</a:t>
            </a:r>
          </a:p>
          <a:p>
            <a:pPr lvl="1"/>
            <a:r>
              <a:rPr lang="id-ID" dirty="0" smtClean="0"/>
              <a:t>pandas</a:t>
            </a:r>
          </a:p>
          <a:p>
            <a:pPr lvl="1"/>
            <a:r>
              <a:rPr lang="id-ID" dirty="0" smtClean="0"/>
              <a:t>matplotlib.pyplot</a:t>
            </a:r>
          </a:p>
          <a:p>
            <a:pPr lvl="1"/>
            <a:r>
              <a:rPr lang="id-ID" dirty="0"/>
              <a:t>mtcars.csv (https://</a:t>
            </a:r>
            <a:r>
              <a:rPr lang="id-ID" dirty="0" smtClean="0"/>
              <a:t>www.kaggle.com/harika143/mtcars)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85" y="-1"/>
            <a:ext cx="1802214" cy="8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Statistika Deskriptif untuk Data Numerikal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20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52656" y="1893171"/>
            <a:ext cx="3006437" cy="1108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Data Numerikal</a:t>
            </a:r>
            <a:endParaRPr lang="id-ID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52802" y="3439435"/>
            <a:ext cx="2008909" cy="108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Grafik</a:t>
            </a:r>
            <a:endParaRPr lang="id-ID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1420" y="3439434"/>
            <a:ext cx="2008909" cy="108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Tendensi Sentral</a:t>
            </a:r>
            <a:endParaRPr lang="id-ID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6768693" y="3452744"/>
            <a:ext cx="2008909" cy="108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Variasi</a:t>
            </a:r>
            <a:endParaRPr lang="id-ID" sz="2800" dirty="0"/>
          </a:p>
        </p:txBody>
      </p:sp>
      <p:cxnSp>
        <p:nvCxnSpPr>
          <p:cNvPr id="14" name="Elbow Connector 13"/>
          <p:cNvCxnSpPr>
            <a:stCxn id="9" idx="2"/>
            <a:endCxn id="10" idx="0"/>
          </p:cNvCxnSpPr>
          <p:nvPr/>
        </p:nvCxnSpPr>
        <p:spPr>
          <a:xfrm rot="5400000">
            <a:off x="2587616" y="1671176"/>
            <a:ext cx="437900" cy="309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1" idx="0"/>
          </p:cNvCxnSpPr>
          <p:nvPr/>
        </p:nvCxnSpPr>
        <p:spPr>
          <a:xfrm rot="5400000">
            <a:off x="4136926" y="3220484"/>
            <a:ext cx="43789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2" idx="0"/>
          </p:cNvCxnSpPr>
          <p:nvPr/>
        </p:nvCxnSpPr>
        <p:spPr>
          <a:xfrm rot="16200000" flipH="1">
            <a:off x="5838907" y="1518502"/>
            <a:ext cx="451209" cy="3417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175" y="4670654"/>
            <a:ext cx="1550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Skewness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Kurtosis</a:t>
            </a:r>
            <a:endParaRPr lang="id-ID" dirty="0"/>
          </a:p>
        </p:txBody>
      </p:sp>
      <p:sp>
        <p:nvSpPr>
          <p:cNvPr id="35" name="TextBox 34"/>
          <p:cNvSpPr txBox="1"/>
          <p:nvPr/>
        </p:nvSpPr>
        <p:spPr>
          <a:xfrm>
            <a:off x="3587109" y="4622820"/>
            <a:ext cx="1330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Rata-rata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Modus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6647422" y="4622820"/>
            <a:ext cx="2251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Jangkauan (Range)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Kisaran Interkuartil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Standar Deviasi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Varians</a:t>
            </a:r>
            <a:endParaRPr lang="id-ID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" y="1658494"/>
            <a:ext cx="4224528" cy="1180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1891" y="1025994"/>
            <a:ext cx="8847325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859">
              <a:lnSpc>
                <a:spcPct val="100000"/>
              </a:lnSpc>
            </a:pPr>
            <a:r>
              <a:rPr sz="2800" spc="-34" dirty="0" err="1" smtClean="0"/>
              <a:t>Variabel</a:t>
            </a:r>
            <a:r>
              <a:rPr sz="2800" spc="-34" dirty="0" smtClean="0"/>
              <a:t> </a:t>
            </a:r>
            <a:r>
              <a:rPr sz="2800" spc="-34" dirty="0" err="1" smtClean="0"/>
              <a:t>Numerik</a:t>
            </a:r>
            <a:r>
              <a:rPr sz="2800" spc="-38" dirty="0" smtClean="0"/>
              <a:t>: </a:t>
            </a:r>
            <a:r>
              <a:rPr sz="2800" spc="-34" dirty="0" err="1" smtClean="0"/>
              <a:t>Tabel</a:t>
            </a:r>
            <a:r>
              <a:rPr sz="2800" spc="-34" dirty="0" smtClean="0"/>
              <a:t> </a:t>
            </a:r>
            <a:r>
              <a:rPr sz="2800" spc="-34" dirty="0" err="1" smtClean="0"/>
              <a:t>Distribusi</a:t>
            </a:r>
            <a:r>
              <a:rPr sz="2800" spc="-34" dirty="0" smtClean="0"/>
              <a:t> </a:t>
            </a:r>
            <a:r>
              <a:rPr sz="2800" spc="-34" dirty="0" err="1" smtClean="0"/>
              <a:t>Frekuensi</a:t>
            </a:r>
            <a:r>
              <a:rPr sz="2800" spc="-34" dirty="0" smtClean="0"/>
              <a:t> </a:t>
            </a:r>
            <a:r>
              <a:rPr sz="2800" spc="-34" dirty="0" err="1" smtClean="0"/>
              <a:t>dan</a:t>
            </a:r>
            <a:r>
              <a:rPr sz="2800" spc="-34" dirty="0" smtClean="0"/>
              <a:t> Histogram</a:t>
            </a:r>
            <a:endParaRPr sz="2800" spc="-38" dirty="0"/>
          </a:p>
        </p:txBody>
      </p:sp>
      <p:sp>
        <p:nvSpPr>
          <p:cNvPr id="6" name="object 6"/>
          <p:cNvSpPr txBox="1"/>
          <p:nvPr/>
        </p:nvSpPr>
        <p:spPr>
          <a:xfrm>
            <a:off x="4119029" y="1588252"/>
            <a:ext cx="5024971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/>
            <a:r>
              <a:rPr lang="id-ID" spc="-4" dirty="0" smtClean="0">
                <a:solidFill>
                  <a:srgbClr val="56555A"/>
                </a:solidFill>
                <a:cs typeface="Leelawadee UI Semilight"/>
              </a:rPr>
              <a:t>T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abel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Distribusi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Frekuensi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untuk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variab</a:t>
            </a:r>
            <a:r>
              <a:rPr lang="id-ID" spc="-4" dirty="0" smtClean="0">
                <a:solidFill>
                  <a:srgbClr val="56555A"/>
                </a:solidFill>
                <a:cs typeface="Leelawadee UI Semilight"/>
              </a:rPr>
              <a:t>le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numerik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(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kuantitatif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)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berbeda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dengan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yang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kualitatif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.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Umumnya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terbagi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dalam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interval yang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sama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(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atau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tidak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sama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=),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nilai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frekuensi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absolut</a:t>
            </a:r>
            <a:r>
              <a:rPr spc="-11" dirty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maupun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relati</a:t>
            </a:r>
            <a:r>
              <a:rPr lang="id-ID" spc="-11" dirty="0">
                <a:solidFill>
                  <a:srgbClr val="56555A"/>
                </a:solidFill>
                <a:cs typeface="Leelawadee UI Semilight"/>
              </a:rPr>
              <a:t>f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.</a:t>
            </a:r>
            <a:endParaRPr dirty="0">
              <a:cs typeface="Leelawadee UI Semilight"/>
            </a:endParaRPr>
          </a:p>
          <a:p>
            <a:pPr>
              <a:spcBef>
                <a:spcPts val="11"/>
              </a:spcBef>
            </a:pPr>
            <a:endParaRPr dirty="0">
              <a:cs typeface="Times New Roman"/>
            </a:endParaRPr>
          </a:p>
          <a:p>
            <a:pPr marL="9525" algn="just"/>
            <a:r>
              <a:rPr dirty="0" err="1" smtClean="0">
                <a:solidFill>
                  <a:srgbClr val="56555A"/>
                </a:solidFill>
                <a:cs typeface="Leelawadee UI Semilight"/>
              </a:rPr>
              <a:t>Lebar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interval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dapat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dihitung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dengan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formula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berikut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:</a:t>
            </a:r>
            <a:endParaRPr dirty="0">
              <a:cs typeface="Leelawadee UI Semi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891" y="4304183"/>
            <a:ext cx="852316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"/>
              </a:spcBef>
            </a:pPr>
            <a:endParaRPr sz="1600" dirty="0" smtClean="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lang="x-none" sz="1600" dirty="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78327" y="3484730"/>
                <a:ext cx="5120889" cy="584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d-ID" sz="2400" i="1" dirty="0" smtClean="0"/>
                  <a:t>Lebar Interval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𝑁𝑖𝑙𝑎𝑖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𝑡𝑒𝑟𝑏𝑒𝑠𝑎𝑟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𝑁𝑖𝑙𝑎𝑖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𝑡𝑒𝑟𝑘𝑒𝑐𝑖𝑙</m:t>
                        </m:r>
                      </m:num>
                      <m:den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𝑏𝑎𝑛𝑦𝑎𝑘𝑛𝑦𝑎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id-ID" sz="2400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7" y="3484730"/>
                <a:ext cx="5120889" cy="584968"/>
              </a:xfrm>
              <a:prstGeom prst="rect">
                <a:avLst/>
              </a:prstGeom>
              <a:blipFill>
                <a:blip r:embed="rId3"/>
                <a:stretch>
                  <a:fillRect l="-3571" t="-1042" b="-93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8" y="3531932"/>
            <a:ext cx="439550" cy="43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7" y="966262"/>
            <a:ext cx="8793537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859">
              <a:lnSpc>
                <a:spcPct val="100000"/>
              </a:lnSpc>
            </a:pPr>
            <a:r>
              <a:rPr lang="it-IT" sz="2800" spc="-34" dirty="0"/>
              <a:t>Variabel </a:t>
            </a:r>
            <a:r>
              <a:rPr lang="id-ID" sz="2800" spc="-34" dirty="0" smtClean="0"/>
              <a:t>Numerik</a:t>
            </a:r>
            <a:r>
              <a:rPr lang="it-IT" sz="2800" spc="-38" dirty="0" smtClean="0"/>
              <a:t>: </a:t>
            </a:r>
            <a:r>
              <a:rPr lang="it-IT" sz="2800" spc="-34" dirty="0"/>
              <a:t>Tabel Distribusi Frekuensi dan Histogram</a:t>
            </a:r>
            <a:endParaRPr sz="2800" spc="-38" dirty="0"/>
          </a:p>
        </p:txBody>
      </p:sp>
      <p:sp>
        <p:nvSpPr>
          <p:cNvPr id="4" name="object 4"/>
          <p:cNvSpPr/>
          <p:nvPr/>
        </p:nvSpPr>
        <p:spPr>
          <a:xfrm>
            <a:off x="149718" y="1616924"/>
            <a:ext cx="4039949" cy="1897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69494" y="3751707"/>
            <a:ext cx="4160044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653"/>
            <a:r>
              <a:rPr sz="1600" spc="-11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Membuat</a:t>
            </a:r>
            <a:r>
              <a:rPr sz="1600" spc="-11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Histogram </a:t>
            </a:r>
            <a:r>
              <a:rPr sz="1600" spc="-11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dalam</a:t>
            </a:r>
            <a:r>
              <a:rPr sz="1600" spc="-11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Python</a:t>
            </a:r>
            <a:endParaRPr sz="1600" dirty="0">
              <a:latin typeface="Leelawadee UI Semilight"/>
              <a:cs typeface="Leelawadee UI Semilight"/>
            </a:endParaRPr>
          </a:p>
          <a:p>
            <a:pPr>
              <a:spcBef>
                <a:spcPts val="8"/>
              </a:spcBef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9538" y="1475930"/>
            <a:ext cx="4161949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/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Histogram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adalah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salah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satu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cara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yang paling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sering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digunakan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untuk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merepresentasikan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data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numerik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.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Setiap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batang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histogram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memiliki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lebar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interval yang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sama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.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Batang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histogram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bersentuhan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untuk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menunjukkan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kontinuitas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interval (interval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satu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berakhir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adalah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awal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interval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berikutnya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)</a:t>
            </a:r>
            <a:endParaRPr dirty="0">
              <a:cs typeface="Leelawadee UI Semi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8" y="3531932"/>
            <a:ext cx="439550" cy="43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18" y="958873"/>
            <a:ext cx="8865681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sz="3200" spc="-34" dirty="0" err="1" smtClean="0"/>
              <a:t>Tabel</a:t>
            </a:r>
            <a:r>
              <a:rPr sz="3200" spc="-34" dirty="0" smtClean="0"/>
              <a:t> </a:t>
            </a:r>
            <a:r>
              <a:rPr sz="3200" spc="-34" dirty="0" err="1" smtClean="0"/>
              <a:t>dan</a:t>
            </a:r>
            <a:r>
              <a:rPr sz="3200" spc="-34" dirty="0"/>
              <a:t> </a:t>
            </a:r>
            <a:r>
              <a:rPr sz="3200" spc="-34" dirty="0" err="1" smtClean="0"/>
              <a:t>grafik</a:t>
            </a:r>
            <a:r>
              <a:rPr sz="3200" spc="-34" dirty="0" smtClean="0"/>
              <a:t> </a:t>
            </a:r>
            <a:r>
              <a:rPr sz="3200" spc="-34" dirty="0" err="1" smtClean="0"/>
              <a:t>relasi</a:t>
            </a:r>
            <a:r>
              <a:rPr sz="3200" spc="-34" dirty="0" smtClean="0"/>
              <a:t> </a:t>
            </a:r>
            <a:r>
              <a:rPr sz="3200" spc="-34" dirty="0" err="1" smtClean="0"/>
              <a:t>antar</a:t>
            </a:r>
            <a:r>
              <a:rPr sz="3200" spc="-34" dirty="0" smtClean="0"/>
              <a:t> variable: </a:t>
            </a:r>
            <a:r>
              <a:rPr lang="id-ID" sz="3200" spc="-34" dirty="0"/>
              <a:t>Tabulasi </a:t>
            </a:r>
            <a:r>
              <a:rPr lang="id-ID" sz="3200" spc="-34" dirty="0" smtClean="0"/>
              <a:t>Silang</a:t>
            </a:r>
            <a:endParaRPr sz="3200" spc="-34" dirty="0"/>
          </a:p>
        </p:txBody>
      </p:sp>
      <p:sp>
        <p:nvSpPr>
          <p:cNvPr id="7" name="object 7"/>
          <p:cNvSpPr txBox="1"/>
          <p:nvPr/>
        </p:nvSpPr>
        <p:spPr>
          <a:xfrm>
            <a:off x="4746812" y="1632097"/>
            <a:ext cx="439718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Table </a:t>
            </a:r>
            <a:r>
              <a:rPr spc="-8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silang</a:t>
            </a:r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atau</a:t>
            </a:r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Contigency</a:t>
            </a:r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Table </a:t>
            </a:r>
            <a:r>
              <a:rPr spc="-8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digunakan</a:t>
            </a:r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untuk</a:t>
            </a:r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merepresentasikan</a:t>
            </a:r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variab</a:t>
            </a:r>
            <a:r>
              <a:rPr lang="id-ID"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le</a:t>
            </a:r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kategorikal</a:t>
            </a:r>
            <a:r>
              <a:rPr spc="-8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.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Sekelompok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kategori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menentukan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baris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dan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sisanya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untuk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kolom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.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Kemudian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tab</a:t>
            </a:r>
            <a:r>
              <a:rPr lang="id-ID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le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diisi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dengan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data yang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sesuai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. Ada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baiknya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juga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menghitung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total.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Tabel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jenis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ini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sering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dikonstruksi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dengan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frekuensi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relati</a:t>
            </a:r>
            <a:r>
              <a:rPr lang="id-ID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ve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seperti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tab</a:t>
            </a:r>
            <a:r>
              <a:rPr lang="id-ID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le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di </a:t>
            </a:r>
            <a:r>
              <a:rPr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samping</a:t>
            </a:r>
            <a:r>
              <a:rPr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.</a:t>
            </a:r>
            <a:endParaRPr dirty="0">
              <a:latin typeface="Leelawadee UI Semilight"/>
              <a:cs typeface="Leelawadee UI Semiligh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178826" y="4392460"/>
            <a:ext cx="3261265" cy="1871511"/>
            <a:chOff x="4882991" y="4057883"/>
            <a:chExt cx="3261265" cy="1871511"/>
          </a:xfrm>
        </p:grpSpPr>
        <p:sp>
          <p:nvSpPr>
            <p:cNvPr id="11" name="object 11"/>
            <p:cNvSpPr/>
            <p:nvPr/>
          </p:nvSpPr>
          <p:spPr>
            <a:xfrm>
              <a:off x="7951851" y="5488522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1152" y="5488522"/>
              <a:ext cx="385286" cy="0"/>
            </a:xfrm>
            <a:custGeom>
              <a:avLst/>
              <a:gdLst/>
              <a:ahLst/>
              <a:cxnLst/>
              <a:rect l="l" t="t" r="r" b="b"/>
              <a:pathLst>
                <a:path w="513715">
                  <a:moveTo>
                    <a:pt x="0" y="0"/>
                  </a:moveTo>
                  <a:lnTo>
                    <a:pt x="5135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8242" y="5488522"/>
              <a:ext cx="211455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597" y="5488522"/>
              <a:ext cx="385286" cy="0"/>
            </a:xfrm>
            <a:custGeom>
              <a:avLst/>
              <a:gdLst/>
              <a:ahLst/>
              <a:cxnLst/>
              <a:rect l="l" t="t" r="r" b="b"/>
              <a:pathLst>
                <a:path w="513715">
                  <a:moveTo>
                    <a:pt x="0" y="0"/>
                  </a:moveTo>
                  <a:lnTo>
                    <a:pt x="5135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5207" y="5488522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51851" y="5352505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1152" y="5352505"/>
              <a:ext cx="808196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08242" y="5352505"/>
              <a:ext cx="211455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911597" y="5352505"/>
              <a:ext cx="385286" cy="0"/>
            </a:xfrm>
            <a:custGeom>
              <a:avLst/>
              <a:gdLst/>
              <a:ahLst/>
              <a:cxnLst/>
              <a:rect l="l" t="t" r="r" b="b"/>
              <a:pathLst>
                <a:path w="513715">
                  <a:moveTo>
                    <a:pt x="0" y="0"/>
                  </a:moveTo>
                  <a:lnTo>
                    <a:pt x="5135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5207" y="5352505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951851" y="5216488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1152" y="5216488"/>
              <a:ext cx="808196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8242" y="5216488"/>
              <a:ext cx="211455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1597" y="5216488"/>
              <a:ext cx="385286" cy="0"/>
            </a:xfrm>
            <a:custGeom>
              <a:avLst/>
              <a:gdLst/>
              <a:ahLst/>
              <a:cxnLst/>
              <a:rect l="l" t="t" r="r" b="b"/>
              <a:pathLst>
                <a:path w="513715">
                  <a:moveTo>
                    <a:pt x="0" y="0"/>
                  </a:moveTo>
                  <a:lnTo>
                    <a:pt x="5135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085207" y="5216488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951851" y="5080471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1152" y="5080471"/>
              <a:ext cx="808196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508242" y="5080471"/>
              <a:ext cx="211455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1597" y="5080471"/>
              <a:ext cx="385286" cy="0"/>
            </a:xfrm>
            <a:custGeom>
              <a:avLst/>
              <a:gdLst/>
              <a:ahLst/>
              <a:cxnLst/>
              <a:rect l="l" t="t" r="r" b="b"/>
              <a:pathLst>
                <a:path w="513715">
                  <a:moveTo>
                    <a:pt x="0" y="0"/>
                  </a:moveTo>
                  <a:lnTo>
                    <a:pt x="5135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085207" y="5080471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1851" y="4943310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931152" y="4943310"/>
              <a:ext cx="808196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508242" y="4943310"/>
              <a:ext cx="211455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700142" y="4943310"/>
              <a:ext cx="596741" cy="0"/>
            </a:xfrm>
            <a:custGeom>
              <a:avLst/>
              <a:gdLst/>
              <a:ahLst/>
              <a:cxnLst/>
              <a:rect l="l" t="t" r="r" b="b"/>
              <a:pathLst>
                <a:path w="795654">
                  <a:moveTo>
                    <a:pt x="0" y="0"/>
                  </a:moveTo>
                  <a:lnTo>
                    <a:pt x="7955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085207" y="4943310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79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951851" y="4807293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1152" y="4807293"/>
              <a:ext cx="808196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508242" y="4807293"/>
              <a:ext cx="211455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700142" y="4807293"/>
              <a:ext cx="596741" cy="0"/>
            </a:xfrm>
            <a:custGeom>
              <a:avLst/>
              <a:gdLst/>
              <a:ahLst/>
              <a:cxnLst/>
              <a:rect l="l" t="t" r="r" b="b"/>
              <a:pathLst>
                <a:path w="795654">
                  <a:moveTo>
                    <a:pt x="0" y="0"/>
                  </a:moveTo>
                  <a:lnTo>
                    <a:pt x="7955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085207" y="4807293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79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951851" y="4671276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1152" y="4671276"/>
              <a:ext cx="808196" cy="0"/>
            </a:xfrm>
            <a:custGeom>
              <a:avLst/>
              <a:gdLst/>
              <a:ahLst/>
              <a:cxnLst/>
              <a:rect l="l" t="t" r="r" b="b"/>
              <a:pathLst>
                <a:path w="107759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508242" y="4671276"/>
              <a:ext cx="211455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700142" y="4671276"/>
              <a:ext cx="596741" cy="0"/>
            </a:xfrm>
            <a:custGeom>
              <a:avLst/>
              <a:gdLst/>
              <a:ahLst/>
              <a:cxnLst/>
              <a:rect l="l" t="t" r="r" b="b"/>
              <a:pathLst>
                <a:path w="795654">
                  <a:moveTo>
                    <a:pt x="0" y="0"/>
                  </a:moveTo>
                  <a:lnTo>
                    <a:pt x="7955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085207" y="4671276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79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508242" y="4535259"/>
              <a:ext cx="1635919" cy="0"/>
            </a:xfrm>
            <a:custGeom>
              <a:avLst/>
              <a:gdLst/>
              <a:ahLst/>
              <a:cxnLst/>
              <a:rect l="l" t="t" r="r" b="b"/>
              <a:pathLst>
                <a:path w="2181225">
                  <a:moveTo>
                    <a:pt x="0" y="0"/>
                  </a:moveTo>
                  <a:lnTo>
                    <a:pt x="218084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0142" y="4535259"/>
              <a:ext cx="596741" cy="0"/>
            </a:xfrm>
            <a:custGeom>
              <a:avLst/>
              <a:gdLst/>
              <a:ahLst/>
              <a:cxnLst/>
              <a:rect l="l" t="t" r="r" b="b"/>
              <a:pathLst>
                <a:path w="795654">
                  <a:moveTo>
                    <a:pt x="0" y="0"/>
                  </a:moveTo>
                  <a:lnTo>
                    <a:pt x="7955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8" name="object 48"/>
            <p:cNvSpPr/>
            <p:nvPr/>
          </p:nvSpPr>
          <p:spPr>
            <a:xfrm>
              <a:off x="5085207" y="4535259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79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508242" y="4399242"/>
              <a:ext cx="1635919" cy="0"/>
            </a:xfrm>
            <a:custGeom>
              <a:avLst/>
              <a:gdLst/>
              <a:ahLst/>
              <a:cxnLst/>
              <a:rect l="l" t="t" r="r" b="b"/>
              <a:pathLst>
                <a:path w="2181225">
                  <a:moveTo>
                    <a:pt x="0" y="0"/>
                  </a:moveTo>
                  <a:lnTo>
                    <a:pt x="218084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085207" y="4399242"/>
              <a:ext cx="1211580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44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085207" y="4263225"/>
              <a:ext cx="3058953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277230" y="4970743"/>
              <a:ext cx="211455" cy="653891"/>
            </a:xfrm>
            <a:custGeom>
              <a:avLst/>
              <a:gdLst/>
              <a:ahLst/>
              <a:cxnLst/>
              <a:rect l="l" t="t" r="r" b="b"/>
              <a:pathLst>
                <a:path w="281940" h="871854">
                  <a:moveTo>
                    <a:pt x="281940" y="0"/>
                  </a:moveTo>
                  <a:lnTo>
                    <a:pt x="0" y="0"/>
                  </a:lnTo>
                  <a:lnTo>
                    <a:pt x="0" y="871727"/>
                  </a:lnTo>
                  <a:lnTo>
                    <a:pt x="281940" y="871727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3" name="object 53"/>
            <p:cNvSpPr/>
            <p:nvPr/>
          </p:nvSpPr>
          <p:spPr>
            <a:xfrm>
              <a:off x="6296787" y="4364953"/>
              <a:ext cx="211455" cy="1259681"/>
            </a:xfrm>
            <a:custGeom>
              <a:avLst/>
              <a:gdLst/>
              <a:ahLst/>
              <a:cxnLst/>
              <a:rect l="l" t="t" r="r" b="b"/>
              <a:pathLst>
                <a:path w="281940" h="1679575">
                  <a:moveTo>
                    <a:pt x="281939" y="0"/>
                  </a:moveTo>
                  <a:lnTo>
                    <a:pt x="0" y="0"/>
                  </a:lnTo>
                  <a:lnTo>
                    <a:pt x="0" y="1679447"/>
                  </a:lnTo>
                  <a:lnTo>
                    <a:pt x="281939" y="1679447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316342" y="5359364"/>
              <a:ext cx="211455" cy="265271"/>
            </a:xfrm>
            <a:custGeom>
              <a:avLst/>
              <a:gdLst/>
              <a:ahLst/>
              <a:cxnLst/>
              <a:rect l="l" t="t" r="r" b="b"/>
              <a:pathLst>
                <a:path w="281940" h="353695">
                  <a:moveTo>
                    <a:pt x="281940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281940" y="353568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488685" y="4392384"/>
              <a:ext cx="211455" cy="1232535"/>
            </a:xfrm>
            <a:custGeom>
              <a:avLst/>
              <a:gdLst/>
              <a:ahLst/>
              <a:cxnLst/>
              <a:rect l="l" t="t" r="r" b="b"/>
              <a:pathLst>
                <a:path w="281940" h="1643379">
                  <a:moveTo>
                    <a:pt x="28194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281940" y="1642871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FF46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8242" y="5614251"/>
              <a:ext cx="211455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940" y="0"/>
                  </a:lnTo>
                </a:path>
              </a:pathLst>
            </a:custGeom>
            <a:ln w="27431">
              <a:solidFill>
                <a:srgbClr val="FF464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527798" y="5426799"/>
              <a:ext cx="211455" cy="198120"/>
            </a:xfrm>
            <a:custGeom>
              <a:avLst/>
              <a:gdLst/>
              <a:ahLst/>
              <a:cxnLst/>
              <a:rect l="l" t="t" r="r" b="b"/>
              <a:pathLst>
                <a:path w="281940" h="264160">
                  <a:moveTo>
                    <a:pt x="281939" y="0"/>
                  </a:moveTo>
                  <a:lnTo>
                    <a:pt x="0" y="0"/>
                  </a:lnTo>
                  <a:lnTo>
                    <a:pt x="0" y="263651"/>
                  </a:lnTo>
                  <a:lnTo>
                    <a:pt x="281939" y="263651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FF46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700141" y="5025607"/>
              <a:ext cx="211455" cy="599123"/>
            </a:xfrm>
            <a:custGeom>
              <a:avLst/>
              <a:gdLst/>
              <a:ahLst/>
              <a:cxnLst/>
              <a:rect l="l" t="t" r="r" b="b"/>
              <a:pathLst>
                <a:path w="281940" h="798829">
                  <a:moveTo>
                    <a:pt x="281939" y="0"/>
                  </a:moveTo>
                  <a:lnTo>
                    <a:pt x="0" y="0"/>
                  </a:lnTo>
                  <a:lnTo>
                    <a:pt x="0" y="798575"/>
                  </a:lnTo>
                  <a:lnTo>
                    <a:pt x="281939" y="798575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9" name="object 59"/>
            <p:cNvSpPr/>
            <p:nvPr/>
          </p:nvSpPr>
          <p:spPr>
            <a:xfrm>
              <a:off x="6719696" y="4590124"/>
              <a:ext cx="211455" cy="1034415"/>
            </a:xfrm>
            <a:custGeom>
              <a:avLst/>
              <a:gdLst/>
              <a:ahLst/>
              <a:cxnLst/>
              <a:rect l="l" t="t" r="r" b="b"/>
              <a:pathLst>
                <a:path w="281940" h="1379220">
                  <a:moveTo>
                    <a:pt x="281939" y="0"/>
                  </a:moveTo>
                  <a:lnTo>
                    <a:pt x="0" y="0"/>
                  </a:lnTo>
                  <a:lnTo>
                    <a:pt x="0" y="1379220"/>
                  </a:lnTo>
                  <a:lnTo>
                    <a:pt x="281939" y="1379220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39253" y="4657561"/>
              <a:ext cx="212884" cy="967264"/>
            </a:xfrm>
            <a:custGeom>
              <a:avLst/>
              <a:gdLst/>
              <a:ahLst/>
              <a:cxnLst/>
              <a:rect l="l" t="t" r="r" b="b"/>
              <a:pathLst>
                <a:path w="283845" h="1289685">
                  <a:moveTo>
                    <a:pt x="283464" y="0"/>
                  </a:moveTo>
                  <a:lnTo>
                    <a:pt x="0" y="0"/>
                  </a:lnTo>
                  <a:lnTo>
                    <a:pt x="0" y="1289303"/>
                  </a:lnTo>
                  <a:lnTo>
                    <a:pt x="283464" y="1289303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085207" y="5624539"/>
              <a:ext cx="3058953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4882991" y="4211029"/>
              <a:ext cx="146685" cy="15158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200</a:t>
              </a:r>
              <a:endParaRPr sz="600">
                <a:latin typeface="Arial"/>
                <a:cs typeface="Arial"/>
              </a:endParaRPr>
            </a:p>
            <a:p>
              <a:pPr algn="ctr">
                <a:spcBef>
                  <a:spcPts val="353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180</a:t>
              </a:r>
              <a:endParaRPr sz="600">
                <a:latin typeface="Arial"/>
                <a:cs typeface="Arial"/>
              </a:endParaRPr>
            </a:p>
            <a:p>
              <a:pPr algn="ctr">
                <a:spcBef>
                  <a:spcPts val="353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160</a:t>
              </a:r>
              <a:endParaRPr sz="600">
                <a:latin typeface="Arial"/>
                <a:cs typeface="Arial"/>
              </a:endParaRPr>
            </a:p>
            <a:p>
              <a:pPr algn="ctr">
                <a:spcBef>
                  <a:spcPts val="353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140</a:t>
              </a:r>
              <a:endParaRPr sz="600">
                <a:latin typeface="Arial"/>
                <a:cs typeface="Arial"/>
              </a:endParaRPr>
            </a:p>
            <a:p>
              <a:pPr algn="ctr">
                <a:spcBef>
                  <a:spcPts val="353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120</a:t>
              </a:r>
              <a:endParaRPr sz="600">
                <a:latin typeface="Arial"/>
                <a:cs typeface="Arial"/>
              </a:endParaRPr>
            </a:p>
            <a:p>
              <a:pPr algn="ctr">
                <a:spcBef>
                  <a:spcPts val="353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100</a:t>
              </a:r>
              <a:endParaRPr sz="600">
                <a:latin typeface="Arial"/>
                <a:cs typeface="Arial"/>
              </a:endParaRPr>
            </a:p>
            <a:p>
              <a:pPr marL="51911">
                <a:spcBef>
                  <a:spcPts val="353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80</a:t>
              </a:r>
              <a:endParaRPr sz="600">
                <a:latin typeface="Arial"/>
                <a:cs typeface="Arial"/>
              </a:endParaRPr>
            </a:p>
            <a:p>
              <a:pPr marL="51911">
                <a:spcBef>
                  <a:spcPts val="353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60</a:t>
              </a:r>
              <a:endParaRPr sz="600">
                <a:latin typeface="Arial"/>
                <a:cs typeface="Arial"/>
              </a:endParaRPr>
            </a:p>
            <a:p>
              <a:pPr marL="51911">
                <a:spcBef>
                  <a:spcPts val="349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40</a:t>
              </a:r>
              <a:endParaRPr sz="600">
                <a:latin typeface="Arial"/>
                <a:cs typeface="Arial"/>
              </a:endParaRPr>
            </a:p>
            <a:p>
              <a:pPr marL="51911">
                <a:spcBef>
                  <a:spcPts val="353"/>
                </a:spcBef>
              </a:pP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20</a:t>
              </a:r>
              <a:endParaRPr sz="600">
                <a:latin typeface="Arial"/>
                <a:cs typeface="Arial"/>
              </a:endParaRPr>
            </a:p>
            <a:p>
              <a:pPr marL="84296" algn="ctr">
                <a:spcBef>
                  <a:spcPts val="353"/>
                </a:spcBef>
              </a:pPr>
              <a:r>
                <a:rPr sz="600" dirty="0">
                  <a:solidFill>
                    <a:srgbClr val="585858"/>
                  </a:solidFill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5414010" y="5664011"/>
              <a:ext cx="362903" cy="923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Investor</a:t>
              </a:r>
              <a:r>
                <a:rPr sz="600" spc="-60" dirty="0">
                  <a:solidFill>
                    <a:srgbClr val="585858"/>
                  </a:solidFill>
                  <a:latin typeface="Arial"/>
                  <a:cs typeface="Arial"/>
                </a:rPr>
                <a:t> </a:t>
              </a:r>
              <a:r>
                <a:rPr sz="600" dirty="0">
                  <a:solidFill>
                    <a:srgbClr val="585858"/>
                  </a:solidFill>
                  <a:latin typeface="Arial"/>
                  <a:cs typeface="Arial"/>
                </a:rPr>
                <a:t>A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6434041" y="5664011"/>
              <a:ext cx="362903" cy="923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Investor</a:t>
              </a:r>
              <a:r>
                <a:rPr sz="600" spc="-60" dirty="0">
                  <a:solidFill>
                    <a:srgbClr val="585858"/>
                  </a:solidFill>
                  <a:latin typeface="Arial"/>
                  <a:cs typeface="Arial"/>
                </a:rPr>
                <a:t> </a:t>
              </a:r>
              <a:r>
                <a:rPr sz="600" dirty="0">
                  <a:solidFill>
                    <a:srgbClr val="585858"/>
                  </a:solidFill>
                  <a:latin typeface="Arial"/>
                  <a:cs typeface="Arial"/>
                </a:rPr>
                <a:t>B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7451789" y="5664011"/>
              <a:ext cx="367188" cy="923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Investor</a:t>
              </a:r>
              <a:r>
                <a:rPr sz="600" spc="-60" dirty="0">
                  <a:solidFill>
                    <a:srgbClr val="585858"/>
                  </a:solidFill>
                  <a:latin typeface="Arial"/>
                  <a:cs typeface="Arial"/>
                </a:rPr>
                <a:t> </a:t>
              </a:r>
              <a:r>
                <a:rPr sz="600" dirty="0">
                  <a:solidFill>
                    <a:srgbClr val="585858"/>
                  </a:solidFill>
                  <a:latin typeface="Arial"/>
                  <a:cs typeface="Arial"/>
                </a:rPr>
                <a:t>C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5106543" y="4057883"/>
              <a:ext cx="1017746" cy="1154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750" b="1" spc="-4" dirty="0">
                  <a:solidFill>
                    <a:srgbClr val="001F5F"/>
                  </a:solidFill>
                  <a:latin typeface="Arial"/>
                  <a:cs typeface="Arial"/>
                </a:rPr>
                <a:t>Side-by-side bar</a:t>
              </a:r>
              <a:r>
                <a:rPr sz="750" b="1" spc="-30" dirty="0">
                  <a:solidFill>
                    <a:srgbClr val="001F5F"/>
                  </a:solidFill>
                  <a:latin typeface="Arial"/>
                  <a:cs typeface="Arial"/>
                </a:rPr>
                <a:t> </a:t>
              </a:r>
              <a:r>
                <a:rPr sz="750" b="1" spc="-4" dirty="0">
                  <a:solidFill>
                    <a:srgbClr val="001F5F"/>
                  </a:solidFill>
                  <a:latin typeface="Arial"/>
                  <a:cs typeface="Arial"/>
                </a:rPr>
                <a:t>chart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5977890" y="5888572"/>
              <a:ext cx="39052" cy="0"/>
            </a:xfrm>
            <a:custGeom>
              <a:avLst/>
              <a:gdLst/>
              <a:ahLst/>
              <a:cxnLst/>
              <a:rect l="l" t="t" r="r" b="b"/>
              <a:pathLst>
                <a:path w="52070">
                  <a:moveTo>
                    <a:pt x="0" y="0"/>
                  </a:moveTo>
                  <a:lnTo>
                    <a:pt x="51816" y="0"/>
                  </a:lnTo>
                </a:path>
              </a:pathLst>
            </a:custGeom>
            <a:ln w="5181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6023039" y="5837061"/>
              <a:ext cx="248126" cy="923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600" spc="-8" dirty="0">
                  <a:solidFill>
                    <a:srgbClr val="585858"/>
                  </a:solidFill>
                  <a:latin typeface="Arial"/>
                  <a:cs typeface="Arial"/>
                </a:rPr>
                <a:t>S</a:t>
              </a:r>
              <a:r>
                <a:rPr sz="600" dirty="0">
                  <a:solidFill>
                    <a:srgbClr val="585858"/>
                  </a:solidFill>
                  <a:latin typeface="Arial"/>
                  <a:cs typeface="Arial"/>
                </a:rPr>
                <a:t>t</a:t>
              </a: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o</a:t>
              </a:r>
              <a:r>
                <a:rPr sz="600" spc="-8" dirty="0">
                  <a:solidFill>
                    <a:srgbClr val="585858"/>
                  </a:solidFill>
                  <a:latin typeface="Arial"/>
                  <a:cs typeface="Arial"/>
                </a:rPr>
                <a:t>c</a:t>
              </a:r>
              <a:r>
                <a:rPr sz="600" dirty="0">
                  <a:solidFill>
                    <a:srgbClr val="585858"/>
                  </a:solidFill>
                  <a:latin typeface="Arial"/>
                  <a:cs typeface="Arial"/>
                </a:rPr>
                <a:t>ks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355652" y="5869141"/>
              <a:ext cx="0" cy="39052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ln w="50292">
              <a:solidFill>
                <a:srgbClr val="FF464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6381654" y="5837061"/>
              <a:ext cx="235744" cy="923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600" spc="-8" dirty="0">
                  <a:solidFill>
                    <a:srgbClr val="585858"/>
                  </a:solidFill>
                  <a:latin typeface="Arial"/>
                  <a:cs typeface="Arial"/>
                </a:rPr>
                <a:t>B</a:t>
              </a:r>
              <a:r>
                <a:rPr sz="600" spc="4" dirty="0">
                  <a:solidFill>
                    <a:srgbClr val="585858"/>
                  </a:solidFill>
                  <a:latin typeface="Arial"/>
                  <a:cs typeface="Arial"/>
                </a:rPr>
                <a:t>o</a:t>
              </a: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nd</a:t>
              </a:r>
              <a:r>
                <a:rPr sz="600" dirty="0">
                  <a:solidFill>
                    <a:srgbClr val="585858"/>
                  </a:solidFill>
                  <a:latin typeface="Arial"/>
                  <a:cs typeface="Arial"/>
                </a:rPr>
                <a:t>s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701980" y="5869141"/>
              <a:ext cx="0" cy="39052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ln w="50292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6727984" y="5837061"/>
              <a:ext cx="413861" cy="923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Real</a:t>
              </a:r>
              <a:r>
                <a:rPr sz="600" spc="-53" dirty="0">
                  <a:solidFill>
                    <a:srgbClr val="585858"/>
                  </a:solidFill>
                  <a:latin typeface="Arial"/>
                  <a:cs typeface="Arial"/>
                </a:rPr>
                <a:t> </a:t>
              </a:r>
              <a:r>
                <a:rPr sz="600" spc="-4" dirty="0">
                  <a:solidFill>
                    <a:srgbClr val="585858"/>
                  </a:solidFill>
                  <a:latin typeface="Arial"/>
                  <a:cs typeface="Arial"/>
                </a:rPr>
                <a:t>Estate</a:t>
              </a:r>
              <a:endParaRPr sz="60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022" y="1580474"/>
            <a:ext cx="4645897" cy="3084230"/>
            <a:chOff x="25022" y="1580474"/>
            <a:chExt cx="4311941" cy="2862529"/>
          </a:xfrm>
        </p:grpSpPr>
        <p:sp>
          <p:nvSpPr>
            <p:cNvPr id="9" name="object 9"/>
            <p:cNvSpPr/>
            <p:nvPr/>
          </p:nvSpPr>
          <p:spPr>
            <a:xfrm>
              <a:off x="43694" y="1580474"/>
              <a:ext cx="4150867" cy="11584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22" y="2394432"/>
              <a:ext cx="4106961" cy="1112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176443" y="3671740"/>
              <a:ext cx="4160520" cy="77126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marR="3810"/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Data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tabulasi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silang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umumnya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ditampilkan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dalam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bentuk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grafik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batang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yang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berdampingan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 (side-by-side </a:t>
              </a:r>
              <a:r>
                <a:rPr spc="-8" dirty="0">
                  <a:solidFill>
                    <a:srgbClr val="56555A"/>
                  </a:solidFill>
                  <a:cs typeface="Leelawadee UI Semilight"/>
                </a:rPr>
                <a:t>bar</a:t>
              </a:r>
              <a:r>
                <a:rPr spc="-75" dirty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spc="4" dirty="0" smtClean="0">
                  <a:solidFill>
                    <a:srgbClr val="56555A"/>
                  </a:solidFill>
                  <a:cs typeface="Leelawadee UI Semilight"/>
                </a:rPr>
                <a:t>chart)..</a:t>
              </a:r>
              <a:endParaRPr dirty="0">
                <a:cs typeface="Leelawadee UI Semilight"/>
              </a:endParaRPr>
            </a:p>
          </p:txBody>
        </p:sp>
      </p:grpSp>
      <p:sp>
        <p:nvSpPr>
          <p:cNvPr id="75" name="object 5"/>
          <p:cNvSpPr txBox="1"/>
          <p:nvPr/>
        </p:nvSpPr>
        <p:spPr>
          <a:xfrm>
            <a:off x="504843" y="5170721"/>
            <a:ext cx="416004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653"/>
            <a:r>
              <a:rPr sz="1600" b="1" spc="-11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Membuat</a:t>
            </a:r>
            <a:r>
              <a:rPr sz="1600" b="1" spc="-11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600" b="1" spc="-11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grafik</a:t>
            </a:r>
            <a:r>
              <a:rPr sz="1600" b="1" spc="-11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600" b="1" spc="-11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batang</a:t>
            </a:r>
            <a:r>
              <a:rPr sz="1600" b="1" spc="-11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600" b="1" spc="-11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berdampingan</a:t>
            </a:r>
            <a:r>
              <a:rPr sz="1600" b="1" spc="-11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600" b="1" spc="-11" dirty="0" err="1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dalam</a:t>
            </a:r>
            <a:r>
              <a:rPr sz="1600" b="1" spc="-11" dirty="0" smtClean="0">
                <a:solidFill>
                  <a:srgbClr val="56555A"/>
                </a:solidFill>
                <a:latin typeface="Leelawadee UI Semilight"/>
                <a:cs typeface="Leelawadee UI Semilight"/>
              </a:rPr>
              <a:t> Python</a:t>
            </a:r>
            <a:endParaRPr sz="1600" b="1" dirty="0">
              <a:latin typeface="Leelawadee UI Semilight"/>
              <a:cs typeface="Leelawadee UI Semilight"/>
            </a:endParaRPr>
          </a:p>
          <a:p>
            <a:pPr>
              <a:spcBef>
                <a:spcPts val="8"/>
              </a:spcBef>
            </a:pPr>
            <a:endParaRPr dirty="0">
              <a:latin typeface="Times New Roman"/>
              <a:cs typeface="Times New Roman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7" y="4950946"/>
            <a:ext cx="439550" cy="4395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11" y="710280"/>
            <a:ext cx="8915399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>
              <a:lnSpc>
                <a:spcPct val="100000"/>
              </a:lnSpc>
            </a:pPr>
            <a:r>
              <a:rPr lang="nb-NO" sz="3200" spc="-34" dirty="0"/>
              <a:t>Tabel dan grafik relasi antar variable: </a:t>
            </a:r>
            <a:r>
              <a:rPr lang="id-ID" sz="3200" spc="-34" dirty="0" smtClean="0"/>
              <a:t>Diagram Scatter</a:t>
            </a:r>
            <a:endParaRPr sz="3200" spc="-34" dirty="0"/>
          </a:p>
        </p:txBody>
      </p:sp>
      <p:sp>
        <p:nvSpPr>
          <p:cNvPr id="5" name="object 5"/>
          <p:cNvSpPr txBox="1"/>
          <p:nvPr/>
        </p:nvSpPr>
        <p:spPr>
          <a:xfrm>
            <a:off x="4518211" y="1174463"/>
            <a:ext cx="4625787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/>
            <a:r>
              <a:rPr dirty="0" smtClean="0">
                <a:solidFill>
                  <a:srgbClr val="56555A"/>
                </a:solidFill>
                <a:cs typeface="Leelawadee UI Semilight"/>
              </a:rPr>
              <a:t>Diagram scatter (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tebar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)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umumnya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digunakan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untuk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menunjukkan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hubungan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antara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2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variab</a:t>
            </a:r>
            <a:r>
              <a:rPr lang="id-ID" dirty="0" smtClean="0">
                <a:solidFill>
                  <a:srgbClr val="56555A"/>
                </a:solidFill>
                <a:cs typeface="Leelawadee UI Semilight"/>
              </a:rPr>
              <a:t>le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numerik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dalam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satu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grafik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. Diagram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jenis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ini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sangat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berguna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terutama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untuk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analisis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regresi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,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karena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membantu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kita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mendeteksi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pola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(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linieritas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, h</a:t>
            </a:r>
            <a:r>
              <a:rPr lang="id-ID" dirty="0" smtClean="0">
                <a:solidFill>
                  <a:srgbClr val="56555A"/>
                </a:solidFill>
                <a:cs typeface="Leelawadee UI Semilight"/>
              </a:rPr>
              <a:t>omoskedastisitas 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).</a:t>
            </a:r>
            <a:endParaRPr dirty="0" smtClean="0">
              <a:cs typeface="Leelawadee UI Semilight"/>
            </a:endParaRPr>
          </a:p>
          <a:p>
            <a:pPr marL="9525" marR="5715" algn="just"/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Diagram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tebar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umumnya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merepresentasikan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banyak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data.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Perhatian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tidak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pada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satu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observasi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tunggal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,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melainkan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lebih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pada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struktur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dari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dataset. </a:t>
            </a:r>
            <a:endParaRPr dirty="0">
              <a:cs typeface="Leelawadee UI Semilight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518210" y="4037048"/>
            <a:ext cx="4539762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dirty="0" smtClean="0">
                <a:solidFill>
                  <a:srgbClr val="56555A"/>
                </a:solidFill>
                <a:cs typeface="Leelawadee UI Semilight"/>
              </a:rPr>
              <a:t>Diagram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tebar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di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samping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menunjukkan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bahwa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ata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tidak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memiliki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pola</a:t>
            </a:r>
            <a:r>
              <a:rPr dirty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berarti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.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Pola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verti</a:t>
            </a:r>
            <a:r>
              <a:rPr lang="id-ID" dirty="0" smtClean="0">
                <a:solidFill>
                  <a:srgbClr val="56555A"/>
                </a:solidFill>
                <a:cs typeface="Leelawadee UI Semilight"/>
              </a:rPr>
              <a:t>c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al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menunjukkan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tidak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ada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asosiasi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antara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variab</a:t>
            </a:r>
            <a:r>
              <a:rPr lang="id-ID" dirty="0" smtClean="0">
                <a:solidFill>
                  <a:srgbClr val="56555A"/>
                </a:solidFill>
                <a:cs typeface="Leelawadee UI Semilight"/>
              </a:rPr>
              <a:t>le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yang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diplot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.</a:t>
            </a:r>
          </a:p>
          <a:p>
            <a:pPr marL="9525" marR="3810"/>
            <a:endParaRPr dirty="0">
              <a:cs typeface="Times New Roman"/>
            </a:endParaRPr>
          </a:p>
          <a:p>
            <a:pPr marL="9525"/>
            <a:r>
              <a:rPr lang="id-ID" spc="-8" dirty="0" smtClean="0">
                <a:solidFill>
                  <a:srgbClr val="56555A"/>
                </a:solidFill>
                <a:cs typeface="Leelawadee UI Semilight"/>
              </a:rPr>
              <a:t>S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ementara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pada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plot di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atasnya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,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tampak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ada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pola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linier yang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menunjukkan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bahwa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kedua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variab</a:t>
            </a:r>
            <a:r>
              <a:rPr lang="id-ID" spc="-8" dirty="0" smtClean="0">
                <a:solidFill>
                  <a:srgbClr val="56555A"/>
                </a:solidFill>
                <a:cs typeface="Leelawadee UI Semilight"/>
              </a:rPr>
              <a:t>le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yang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diobservasi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bergerak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atau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berubah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secara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8" dirty="0" err="1" smtClean="0">
                <a:solidFill>
                  <a:srgbClr val="56555A"/>
                </a:solidFill>
                <a:cs typeface="Leelawadee UI Semilight"/>
              </a:rPr>
              <a:t>bersamaan</a:t>
            </a:r>
            <a:r>
              <a:rPr spc="-8" dirty="0" smtClean="0">
                <a:solidFill>
                  <a:srgbClr val="56555A"/>
                </a:solidFill>
                <a:cs typeface="Leelawadee UI Semilight"/>
              </a:rPr>
              <a:t> (linier)</a:t>
            </a:r>
            <a:endParaRPr dirty="0">
              <a:cs typeface="Leelawadee UI Semilight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" y="3961650"/>
            <a:ext cx="4408083" cy="2560173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1576"/>
            <a:ext cx="4420858" cy="2582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3665" y="876986"/>
            <a:ext cx="8113392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id-ID" sz="2800" spc="-34" dirty="0" smtClean="0"/>
              <a:t>T</a:t>
            </a:r>
            <a:r>
              <a:rPr sz="2800" spc="-34" dirty="0" err="1" smtClean="0"/>
              <a:t>endensi</a:t>
            </a:r>
            <a:r>
              <a:rPr sz="2800" spc="-34" dirty="0" smtClean="0"/>
              <a:t> </a:t>
            </a:r>
            <a:r>
              <a:rPr sz="2800" spc="-34" dirty="0" err="1" smtClean="0"/>
              <a:t>Sentral</a:t>
            </a:r>
            <a:r>
              <a:rPr sz="2800" spc="-34" dirty="0" smtClean="0"/>
              <a:t>: Rata-rata, Median </a:t>
            </a:r>
            <a:r>
              <a:rPr sz="2800" spc="-34" dirty="0" err="1" smtClean="0"/>
              <a:t>dan</a:t>
            </a:r>
            <a:r>
              <a:rPr sz="2800" spc="-34" dirty="0" smtClean="0"/>
              <a:t> Modus</a:t>
            </a:r>
            <a:endParaRPr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09550" y="1456604"/>
            <a:ext cx="3109308" cy="4392865"/>
            <a:chOff x="3355848" y="2043683"/>
            <a:chExt cx="2470023" cy="3489676"/>
          </a:xfrm>
        </p:grpSpPr>
        <p:sp>
          <p:nvSpPr>
            <p:cNvPr id="7" name="object 7"/>
            <p:cNvSpPr/>
            <p:nvPr/>
          </p:nvSpPr>
          <p:spPr>
            <a:xfrm>
              <a:off x="3355848" y="2043683"/>
              <a:ext cx="2468880" cy="338613"/>
            </a:xfrm>
            <a:custGeom>
              <a:avLst/>
              <a:gdLst/>
              <a:ahLst/>
              <a:cxnLst/>
              <a:rect l="l" t="t" r="r" b="b"/>
              <a:pathLst>
                <a:path w="3291840" h="451485">
                  <a:moveTo>
                    <a:pt x="0" y="451103"/>
                  </a:moveTo>
                  <a:lnTo>
                    <a:pt x="3291840" y="451103"/>
                  </a:lnTo>
                  <a:lnTo>
                    <a:pt x="3291840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solidFill>
              <a:srgbClr val="52737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438429" y="2091022"/>
              <a:ext cx="2307910" cy="2200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/>
              <a:r>
                <a:rPr b="1" spc="4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M</a:t>
              </a:r>
              <a:r>
                <a:rPr b="1" spc="11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e</a:t>
              </a:r>
              <a:r>
                <a:rPr b="1" spc="-11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d</a:t>
              </a:r>
              <a:r>
                <a:rPr b="1" spc="-4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i</a:t>
              </a:r>
              <a:r>
                <a:rPr b="1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a</a:t>
              </a:r>
              <a:r>
                <a:rPr b="1" spc="11" dirty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n</a:t>
              </a:r>
              <a:endParaRPr b="1" dirty="0">
                <a:latin typeface="Leelawadee UI Semilight"/>
                <a:cs typeface="Leelawadee UI Semiligh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356991" y="2382013"/>
              <a:ext cx="2468880" cy="3151346"/>
            </a:xfrm>
            <a:custGeom>
              <a:avLst/>
              <a:gdLst/>
              <a:ahLst/>
              <a:cxnLst/>
              <a:rect l="l" t="t" r="r" b="b"/>
              <a:pathLst>
                <a:path w="3291840" h="4201795">
                  <a:moveTo>
                    <a:pt x="0" y="4201668"/>
                  </a:moveTo>
                  <a:lnTo>
                    <a:pt x="3291840" y="4201668"/>
                  </a:lnTo>
                  <a:lnTo>
                    <a:pt x="3291840" y="0"/>
                  </a:lnTo>
                  <a:lnTo>
                    <a:pt x="0" y="0"/>
                  </a:lnTo>
                  <a:lnTo>
                    <a:pt x="0" y="4201668"/>
                  </a:lnTo>
                  <a:close/>
                </a:path>
              </a:pathLst>
            </a:custGeom>
            <a:solidFill>
              <a:srgbClr val="52737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bject 10"/>
                <p:cNvSpPr txBox="1"/>
                <p:nvPr/>
              </p:nvSpPr>
              <p:spPr>
                <a:xfrm>
                  <a:off x="3439859" y="2425637"/>
                  <a:ext cx="2306479" cy="273729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9525" marR="3810" algn="just"/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Median adalah nilai tengah pada sebuah dataset terurut. Median tidak mudah terpe-ngaruh oleh outlier.</a:t>
                  </a:r>
                  <a:endParaRPr lang="id-ID" dirty="0">
                    <a:solidFill>
                      <a:schemeClr val="accent4">
                        <a:lumMod val="50000"/>
                      </a:schemeClr>
                    </a:solidFill>
                    <a:cs typeface="Leelawadee UI Semilight"/>
                  </a:endParaRPr>
                </a:p>
                <a:p>
                  <a:pPr>
                    <a:spcBef>
                      <a:spcPts val="8"/>
                    </a:spcBef>
                  </a:pPr>
                  <a:endParaRPr lang="id-ID" dirty="0">
                    <a:solidFill>
                      <a:schemeClr val="accent4">
                        <a:lumMod val="50000"/>
                      </a:schemeClr>
                    </a:solidFill>
                    <a:cs typeface="Times New Roman"/>
                  </a:endParaRPr>
                </a:p>
                <a:p>
                  <a:pPr marL="9525" algn="just">
                    <a:spcBef>
                      <a:spcPts val="4"/>
                    </a:spcBef>
                  </a:pP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Nilai median pada sebuah dataset terurut adalah nilai numerik pada posisi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ar-AE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 Semilight"/>
                            </a:rPr>
                          </m:ctrlPr>
                        </m:fPr>
                        <m:num>
                          <m:r>
                            <a:rPr lang="ar-AE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 Semilight"/>
                            </a:rPr>
                            <m:t>𝑁</m:t>
                          </m:r>
                          <m:r>
                            <a:rPr lang="ar-AE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 Semilight"/>
                            </a:rPr>
                            <m:t>+</m:t>
                          </m:r>
                          <m:r>
                            <a:rPr lang="ar-AE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 Semilight"/>
                            </a:rPr>
                            <m:t>1</m:t>
                          </m:r>
                        </m:num>
                        <m:den>
                          <m:r>
                            <a:rPr lang="ar-AE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 Semilight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ar-AE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.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Bila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posisi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tersebut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bukan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angka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bulat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,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maka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nilai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median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adalah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rata-rata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dari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2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angka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 di </a:t>
                  </a:r>
                  <a:r>
                    <a:rPr lang="id-ID" dirty="0" err="1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antaranya</a:t>
                  </a:r>
                  <a:r>
                    <a:rPr lang="id-ID" dirty="0" smtClean="0">
                      <a:solidFill>
                        <a:schemeClr val="accent4">
                          <a:lumMod val="50000"/>
                        </a:schemeClr>
                      </a:solidFill>
                      <a:cs typeface="Leelawadee UI Semilight"/>
                    </a:rPr>
                    <a:t>.</a:t>
                  </a:r>
                  <a:endParaRPr lang="id-ID" dirty="0">
                    <a:solidFill>
                      <a:schemeClr val="accent4">
                        <a:lumMod val="50000"/>
                      </a:schemeClr>
                    </a:solidFill>
                    <a:cs typeface="Leelawadee UI Semilight"/>
                  </a:endParaRPr>
                </a:p>
              </p:txBody>
            </p:sp>
          </mc:Choice>
          <mc:Fallback xmlns="">
            <p:sp>
              <p:nvSpPr>
                <p:cNvPr id="10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859" y="2425637"/>
                  <a:ext cx="2306479" cy="2737292"/>
                </a:xfrm>
                <a:prstGeom prst="rect">
                  <a:avLst/>
                </a:prstGeom>
                <a:blipFill>
                  <a:blip r:embed="rId2"/>
                  <a:stretch>
                    <a:fillRect l="-4622" t="-2301" r="-4832" b="-318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bject 30"/>
            <p:cNvSpPr/>
            <p:nvPr/>
          </p:nvSpPr>
          <p:spPr>
            <a:xfrm>
              <a:off x="4823745" y="368722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6991" y="0"/>
                  </a:lnTo>
                </a:path>
              </a:pathLst>
            </a:custGeom>
            <a:ln w="10668">
              <a:solidFill>
                <a:srgbClr val="3D5F6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21373" y="1437225"/>
            <a:ext cx="2870545" cy="4412244"/>
            <a:chOff x="5988176" y="2043683"/>
            <a:chExt cx="2470023" cy="3171064"/>
          </a:xfrm>
        </p:grpSpPr>
        <p:sp>
          <p:nvSpPr>
            <p:cNvPr id="11" name="object 11"/>
            <p:cNvSpPr/>
            <p:nvPr/>
          </p:nvSpPr>
          <p:spPr>
            <a:xfrm>
              <a:off x="5988176" y="2043683"/>
              <a:ext cx="2468880" cy="338613"/>
            </a:xfrm>
            <a:custGeom>
              <a:avLst/>
              <a:gdLst/>
              <a:ahLst/>
              <a:cxnLst/>
              <a:rect l="l" t="t" r="r" b="b"/>
              <a:pathLst>
                <a:path w="3291840" h="451485">
                  <a:moveTo>
                    <a:pt x="0" y="451103"/>
                  </a:moveTo>
                  <a:lnTo>
                    <a:pt x="3291839" y="451103"/>
                  </a:lnTo>
                  <a:lnTo>
                    <a:pt x="3291839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solidFill>
              <a:srgbClr val="18344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070568" y="2091022"/>
              <a:ext cx="2306859" cy="19907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/>
              <a:r>
                <a:rPr b="1" spc="4" dirty="0" smtClean="0">
                  <a:solidFill>
                    <a:srgbClr val="FFFFFF"/>
                  </a:solidFill>
                  <a:latin typeface="Leelawadee UI Semilight"/>
                  <a:cs typeface="Leelawadee UI Semilight"/>
                </a:rPr>
                <a:t>Modus</a:t>
              </a:r>
              <a:endParaRPr b="1" dirty="0">
                <a:latin typeface="Leelawadee UI Semilight"/>
                <a:cs typeface="Leelawadee UI Semiligh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989319" y="2382013"/>
              <a:ext cx="2468880" cy="2832734"/>
            </a:xfrm>
            <a:custGeom>
              <a:avLst/>
              <a:gdLst/>
              <a:ahLst/>
              <a:cxnLst/>
              <a:rect l="l" t="t" r="r" b="b"/>
              <a:pathLst>
                <a:path w="3291840" h="3776979">
                  <a:moveTo>
                    <a:pt x="0" y="3776472"/>
                  </a:moveTo>
                  <a:lnTo>
                    <a:pt x="3291840" y="3776472"/>
                  </a:lnTo>
                  <a:lnTo>
                    <a:pt x="3291840" y="0"/>
                  </a:lnTo>
                  <a:lnTo>
                    <a:pt x="0" y="0"/>
                  </a:lnTo>
                  <a:lnTo>
                    <a:pt x="0" y="3776472"/>
                  </a:lnTo>
                  <a:close/>
                </a:path>
              </a:pathLst>
            </a:custGeom>
            <a:solidFill>
              <a:srgbClr val="18344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071902" y="2425637"/>
              <a:ext cx="2305526" cy="119446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marR="3810" algn="just"/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Modus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adalah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nilai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yang paling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banyak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muncul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(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frekuensi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tertinggi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)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dalam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dataset.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Sebuah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dataset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dapat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memiliki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0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buah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modus, 1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buah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modus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atau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bahan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lebih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dari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rgbClr val="56555A"/>
                  </a:solidFill>
                  <a:cs typeface="Leelawadee UI Semilight"/>
                </a:rPr>
                <a:t>satu</a:t>
              </a:r>
              <a:r>
                <a:rPr dirty="0" smtClean="0">
                  <a:solidFill>
                    <a:srgbClr val="56555A"/>
                  </a:solidFill>
                  <a:cs typeface="Leelawadee UI Semilight"/>
                </a:rPr>
                <a:t> modus.</a:t>
              </a:r>
              <a:endParaRPr dirty="0">
                <a:cs typeface="Leelawadee UI Semiligh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206011" y="1410330"/>
            <a:ext cx="3312895" cy="4418542"/>
            <a:chOff x="-206011" y="1410330"/>
            <a:chExt cx="3312895" cy="4418542"/>
          </a:xfrm>
        </p:grpSpPr>
        <p:sp>
          <p:nvSpPr>
            <p:cNvPr id="2" name="object 2"/>
            <p:cNvSpPr/>
            <p:nvPr/>
          </p:nvSpPr>
          <p:spPr>
            <a:xfrm>
              <a:off x="0" y="1410330"/>
              <a:ext cx="2949334" cy="404509"/>
            </a:xfrm>
            <a:custGeom>
              <a:avLst/>
              <a:gdLst/>
              <a:ahLst/>
              <a:cxnLst/>
              <a:rect l="l" t="t" r="r" b="b"/>
              <a:pathLst>
                <a:path w="3291840" h="451485">
                  <a:moveTo>
                    <a:pt x="0" y="451103"/>
                  </a:moveTo>
                  <a:lnTo>
                    <a:pt x="3291840" y="451103"/>
                  </a:lnTo>
                  <a:lnTo>
                    <a:pt x="3291840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97854" y="1466882"/>
              <a:ext cx="2722502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/>
              <a:r>
                <a:rPr b="1" spc="4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Leelawadee UI Semilight"/>
                </a:rPr>
                <a:t>Rata-rata (Mean)</a:t>
              </a:r>
              <a:endPara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eelawadee UI Semiligh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66" y="1814500"/>
              <a:ext cx="2949334" cy="4014372"/>
            </a:xfrm>
            <a:custGeom>
              <a:avLst/>
              <a:gdLst/>
              <a:ahLst/>
              <a:cxnLst/>
              <a:rect l="l" t="t" r="r" b="b"/>
              <a:pathLst>
                <a:path w="3291840" h="4480559">
                  <a:moveTo>
                    <a:pt x="0" y="4480560"/>
                  </a:moveTo>
                  <a:lnTo>
                    <a:pt x="3291840" y="4480560"/>
                  </a:lnTo>
                  <a:lnTo>
                    <a:pt x="3291840" y="0"/>
                  </a:lnTo>
                  <a:lnTo>
                    <a:pt x="0" y="0"/>
                  </a:lnTo>
                  <a:lnTo>
                    <a:pt x="0" y="4480560"/>
                  </a:lnTo>
                  <a:close/>
                </a:path>
              </a:pathLst>
            </a:custGeom>
            <a:solidFill>
              <a:srgbClr val="96AD9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165" y="1924689"/>
              <a:ext cx="2754191" cy="221599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marR="3810" algn="just"/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Leelawadee UI Semilight"/>
                </a:rPr>
                <a:t>Mencerminkan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Leelawadee UI Semilight"/>
                </a:rPr>
                <a:t>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Leelawadee UI Semilight"/>
                </a:rPr>
                <a:t>nilai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Leelawadee UI Semilight"/>
                </a:rPr>
                <a:t> rata-rata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Leelawadee UI Semilight"/>
                </a:rPr>
                <a:t>seluruh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Leelawadee UI Semilight"/>
                </a:rPr>
                <a:t> dataset.</a:t>
              </a:r>
              <a:endParaRPr dirty="0">
                <a:solidFill>
                  <a:schemeClr val="accent1">
                    <a:lumMod val="50000"/>
                  </a:schemeClr>
                </a:solidFill>
                <a:cs typeface="Leelawadee UI Semilight"/>
              </a:endParaRPr>
            </a:p>
            <a:p>
              <a:pPr>
                <a:spcBef>
                  <a:spcPts val="8"/>
                </a:spcBef>
              </a:pP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Mudah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dipengaruhi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oleh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 outlier (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pencilan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),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yaitu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 data yang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berbeda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jauh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dari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 </a:t>
              </a: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pengamatan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Times New Roman"/>
                </a:rPr>
                <a:t> lain.</a:t>
              </a:r>
            </a:p>
            <a:p>
              <a:pPr>
                <a:spcBef>
                  <a:spcPts val="8"/>
                </a:spcBef>
              </a:pPr>
              <a:endParaRPr dirty="0">
                <a:solidFill>
                  <a:schemeClr val="accent1">
                    <a:lumMod val="50000"/>
                  </a:schemeClr>
                </a:solidFill>
                <a:cs typeface="Times New Roman"/>
              </a:endParaRPr>
            </a:p>
            <a:p>
              <a:pPr marL="9525" algn="just">
                <a:spcBef>
                  <a:spcPts val="4"/>
                </a:spcBef>
              </a:pPr>
              <a:r>
                <a:rPr dirty="0" err="1" smtClean="0">
                  <a:solidFill>
                    <a:schemeClr val="accent1">
                      <a:lumMod val="50000"/>
                    </a:schemeClr>
                  </a:solidFill>
                  <a:cs typeface="Leelawadee UI Semilight"/>
                </a:rPr>
                <a:t>Rumus</a:t>
              </a:r>
              <a:r>
                <a:rPr dirty="0" smtClean="0">
                  <a:solidFill>
                    <a:schemeClr val="accent1">
                      <a:lumMod val="50000"/>
                    </a:schemeClr>
                  </a:solidFill>
                  <a:cs typeface="Leelawadee UI Semilight"/>
                </a:rPr>
                <a:t> rata-rata:</a:t>
              </a:r>
              <a:endParaRPr dirty="0">
                <a:solidFill>
                  <a:schemeClr val="accent1">
                    <a:lumMod val="50000"/>
                  </a:schemeClr>
                </a:solidFill>
                <a:cs typeface="Leelawadee UI Semiligh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-206011" y="4211299"/>
                  <a:ext cx="3312895" cy="13424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id-ID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atau</m:t>
                        </m:r>
                      </m:oMath>
                    </m:oMathPara>
                  </a14:m>
                  <a:endParaRPr lang="id-ID" b="0" dirty="0" smtClean="0"/>
                </a:p>
                <a:p>
                  <a:endParaRPr lang="id-ID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oMath>
                    </m:oMathPara>
                  </a14:m>
                  <a:endParaRPr lang="id-ID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6011" y="4211299"/>
                  <a:ext cx="3312895" cy="13424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49469"/>
            <a:ext cx="439550" cy="4395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17125" y="5977357"/>
            <a:ext cx="26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pandas.DataFrame.mode()</a:t>
            </a:r>
            <a:endParaRPr lang="id-ID" dirty="0"/>
          </a:p>
        </p:txBody>
      </p:sp>
      <p:sp>
        <p:nvSpPr>
          <p:cNvPr id="43" name="TextBox 42"/>
          <p:cNvSpPr txBox="1"/>
          <p:nvPr/>
        </p:nvSpPr>
        <p:spPr>
          <a:xfrm>
            <a:off x="3235994" y="5977357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pandas.DataFrame.median()</a:t>
            </a:r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>
            <a:off x="439550" y="5966167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pandas.DataFrame.mean()</a:t>
            </a:r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3037" y="1017549"/>
            <a:ext cx="3409304" cy="3816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>
              <a:lnSpc>
                <a:spcPct val="100000"/>
              </a:lnSpc>
            </a:pPr>
            <a:r>
              <a:rPr sz="2480" b="0" spc="-4" dirty="0" err="1" smtClean="0">
                <a:latin typeface="Tahoma"/>
                <a:cs typeface="Tahoma"/>
              </a:rPr>
              <a:t>Pencilan</a:t>
            </a:r>
            <a:r>
              <a:rPr sz="2480" b="0" spc="-4" dirty="0" smtClean="0">
                <a:latin typeface="Tahoma"/>
                <a:cs typeface="Tahoma"/>
              </a:rPr>
              <a:t> (Outliers)</a:t>
            </a:r>
            <a:endParaRPr sz="248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965" y="1620527"/>
            <a:ext cx="6695644" cy="795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847" marR="4344" indent="-302988">
              <a:lnSpc>
                <a:spcPct val="101000"/>
              </a:lnSpc>
              <a:buChar char="•"/>
              <a:tabLst>
                <a:tab pos="313847" algn="l"/>
                <a:tab pos="314390" algn="l"/>
              </a:tabLst>
            </a:pPr>
            <a:r>
              <a:rPr sz="1753" spc="9" dirty="0" err="1" smtClean="0">
                <a:latin typeface="Tahoma"/>
                <a:cs typeface="Tahoma"/>
              </a:rPr>
              <a:t>Pencilan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observasi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adalah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suatu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observasi</a:t>
            </a:r>
            <a:r>
              <a:rPr sz="1753" spc="9" dirty="0" smtClean="0">
                <a:latin typeface="Tahoma"/>
                <a:cs typeface="Tahoma"/>
              </a:rPr>
              <a:t> yang </a:t>
            </a:r>
            <a:r>
              <a:rPr sz="1753" spc="9" dirty="0" err="1" smtClean="0">
                <a:latin typeface="Tahoma"/>
                <a:cs typeface="Tahoma"/>
              </a:rPr>
              <a:t>secara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numerik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memiliki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jarak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terlalu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jauh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dari</a:t>
            </a:r>
            <a:r>
              <a:rPr sz="1753" spc="9" dirty="0" smtClean="0">
                <a:latin typeface="Tahoma"/>
                <a:cs typeface="Tahoma"/>
              </a:rPr>
              <a:t> data </a:t>
            </a:r>
            <a:r>
              <a:rPr sz="1753" spc="9" dirty="0" err="1" smtClean="0">
                <a:latin typeface="Tahoma"/>
                <a:cs typeface="Tahoma"/>
              </a:rPr>
              <a:t>lainnya</a:t>
            </a:r>
            <a:r>
              <a:rPr sz="1753" spc="9" dirty="0" smtClean="0">
                <a:latin typeface="Tahoma"/>
                <a:cs typeface="Tahoma"/>
              </a:rPr>
              <a:t> (</a:t>
            </a:r>
            <a:r>
              <a:rPr sz="1753" spc="9" dirty="0" err="1" smtClean="0">
                <a:latin typeface="Tahoma"/>
                <a:cs typeface="Tahoma"/>
              </a:rPr>
              <a:t>biasanya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sangat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besar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atau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sangat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kecil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dibanding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lainnya</a:t>
            </a:r>
            <a:r>
              <a:rPr sz="1753" spc="9" dirty="0" smtClean="0">
                <a:latin typeface="Tahoma"/>
                <a:cs typeface="Tahoma"/>
              </a:rPr>
              <a:t>)</a:t>
            </a:r>
            <a:endParaRPr sz="1753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076" y="2637273"/>
            <a:ext cx="2555707" cy="10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82" b="1" spc="4" dirty="0" err="1" smtClean="0">
                <a:latin typeface="Tahoma"/>
                <a:cs typeface="Tahoma"/>
              </a:rPr>
              <a:t>Penyebab</a:t>
            </a:r>
            <a:r>
              <a:rPr sz="1582" b="1" spc="4" dirty="0" smtClean="0">
                <a:latin typeface="Tahoma"/>
                <a:cs typeface="Tahoma"/>
              </a:rPr>
              <a:t>:</a:t>
            </a:r>
            <a:endParaRPr sz="1582" b="1" dirty="0">
              <a:latin typeface="Tahoma"/>
              <a:cs typeface="Tahoma"/>
            </a:endParaRPr>
          </a:p>
          <a:p>
            <a:pPr marL="296610" indent="-285750">
              <a:lnSpc>
                <a:spcPts val="1877"/>
              </a:lnSpc>
              <a:spcBef>
                <a:spcPts val="47"/>
              </a:spcBef>
              <a:buFont typeface="Arial" panose="020B0604020202020204" pitchFamily="34" charset="0"/>
              <a:buChar char="•"/>
              <a:tabLst>
                <a:tab pos="145521" algn="l"/>
              </a:tabLst>
            </a:pPr>
            <a:r>
              <a:rPr sz="1582" dirty="0" err="1" smtClean="0">
                <a:latin typeface="Tahoma"/>
                <a:cs typeface="Tahoma"/>
              </a:rPr>
              <a:t>Kesalahan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pengukuran</a:t>
            </a:r>
            <a:endParaRPr sz="1582" dirty="0">
              <a:latin typeface="Tahoma"/>
              <a:cs typeface="Tahoma"/>
            </a:endParaRPr>
          </a:p>
          <a:p>
            <a:pPr marL="296610" marR="4344" indent="-285750">
              <a:lnSpc>
                <a:spcPts val="1950"/>
              </a:lnSpc>
              <a:buFont typeface="Arial" panose="020B0604020202020204" pitchFamily="34" charset="0"/>
              <a:buChar char="•"/>
              <a:tabLst>
                <a:tab pos="145521" algn="l"/>
              </a:tabLst>
            </a:pPr>
            <a:r>
              <a:rPr sz="1582" dirty="0" err="1" smtClean="0">
                <a:latin typeface="Tahoma"/>
                <a:cs typeface="Tahoma"/>
              </a:rPr>
              <a:t>Distribusi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populasi</a:t>
            </a:r>
            <a:r>
              <a:rPr sz="1582" dirty="0" smtClean="0">
                <a:latin typeface="Tahoma"/>
                <a:cs typeface="Tahoma"/>
              </a:rPr>
              <a:t> yang </a:t>
            </a:r>
            <a:r>
              <a:rPr sz="1582" dirty="0" err="1" smtClean="0">
                <a:latin typeface="Tahoma"/>
                <a:cs typeface="Tahoma"/>
              </a:rPr>
              <a:t>terlalu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tersebar</a:t>
            </a:r>
            <a:endParaRPr sz="1582" dirty="0">
              <a:latin typeface="Tahoma"/>
              <a:cs typeface="Tahom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2696"/>
          <a:stretch/>
        </p:blipFill>
        <p:spPr>
          <a:xfrm>
            <a:off x="3321424" y="2419677"/>
            <a:ext cx="5957046" cy="4319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882" y="984563"/>
            <a:ext cx="39338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sz="2800" spc="-41" dirty="0" err="1" smtClean="0"/>
              <a:t>Kemencengan</a:t>
            </a:r>
            <a:r>
              <a:rPr sz="2800" spc="-41" dirty="0" smtClean="0"/>
              <a:t>  (Skewness)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475780" y="1647133"/>
            <a:ext cx="4668219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/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Skewness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atau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kemencengan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adalah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lang="id-ID" dirty="0"/>
              <a:t>ukuran </a:t>
            </a:r>
            <a:r>
              <a:rPr lang="id-ID" dirty="0" smtClean="0"/>
              <a:t>ketidaksimetrian distribusi variabel  terhadap nilai </a:t>
            </a:r>
            <a:r>
              <a:rPr lang="id-ID" dirty="0"/>
              <a:t>tengahnya. </a:t>
            </a:r>
            <a:endParaRPr dirty="0" smtClean="0">
              <a:cs typeface="Leelawadee UI Semilight"/>
            </a:endParaRPr>
          </a:p>
          <a:p>
            <a:pPr>
              <a:spcBef>
                <a:spcPts val="8"/>
              </a:spcBef>
            </a:pPr>
            <a:endParaRPr dirty="0" smtClean="0">
              <a:cs typeface="Times New Roman"/>
            </a:endParaRPr>
          </a:p>
          <a:p>
            <a:pPr marR="4763"/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Grafik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distribusi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di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samping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dikatakan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menceng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ke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kanan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atau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pemencengan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positive yang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artinya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outlier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berada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 di </a:t>
            </a:r>
            <a:r>
              <a:rPr spc="-4" dirty="0" err="1" smtClean="0">
                <a:solidFill>
                  <a:srgbClr val="56555A"/>
                </a:solidFill>
                <a:cs typeface="Leelawadee UI Semilight"/>
              </a:rPr>
              <a:t>kanan</a:t>
            </a:r>
            <a:r>
              <a:rPr spc="-4" dirty="0" smtClean="0">
                <a:solidFill>
                  <a:srgbClr val="56555A"/>
                </a:solidFill>
                <a:cs typeface="Leelawadee UI Semilight"/>
              </a:rPr>
              <a:t>.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Nilai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kemencengan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megatif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berarti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outliers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berada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 di </a:t>
            </a:r>
            <a:r>
              <a:rPr dirty="0" err="1" smtClean="0">
                <a:solidFill>
                  <a:srgbClr val="56555A"/>
                </a:solidFill>
                <a:cs typeface="Leelawadee UI Semilight"/>
              </a:rPr>
              <a:t>kiri</a:t>
            </a:r>
            <a:r>
              <a:rPr dirty="0" smtClean="0">
                <a:solidFill>
                  <a:srgbClr val="56555A"/>
                </a:solidFill>
                <a:cs typeface="Leelawadee UI Semilight"/>
              </a:rPr>
              <a:t>.</a:t>
            </a:r>
          </a:p>
          <a:p>
            <a:endParaRPr dirty="0" smtClean="0">
              <a:cs typeface="Times New Roman"/>
            </a:endParaRPr>
          </a:p>
          <a:p>
            <a:pPr>
              <a:spcBef>
                <a:spcPts val="4"/>
              </a:spcBef>
            </a:pP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Formulai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menghitung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 skewness </a:t>
            </a:r>
            <a:r>
              <a:rPr spc="-11" dirty="0" err="1" smtClean="0">
                <a:solidFill>
                  <a:srgbClr val="56555A"/>
                </a:solidFill>
                <a:cs typeface="Leelawadee UI Semilight"/>
              </a:rPr>
              <a:t>adalah</a:t>
            </a:r>
            <a:r>
              <a:rPr spc="-11" dirty="0" smtClean="0">
                <a:solidFill>
                  <a:srgbClr val="56555A"/>
                </a:solidFill>
                <a:cs typeface="Leelawadee UI Semilight"/>
              </a:rPr>
              <a:t>:</a:t>
            </a:r>
            <a:endParaRPr spc="-4" dirty="0" smtClean="0">
              <a:solidFill>
                <a:srgbClr val="56555A"/>
              </a:solidFill>
              <a:cs typeface="Leelawadee UI Semilight"/>
            </a:endParaRPr>
          </a:p>
          <a:p>
            <a:pPr>
              <a:spcBef>
                <a:spcPts val="15"/>
              </a:spcBef>
            </a:pPr>
            <a:endParaRPr dirty="0" smtClean="0"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39825" y="3528852"/>
            <a:ext cx="947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 smtClean="0">
                <a:solidFill>
                  <a:schemeClr val="accent3">
                    <a:lumMod val="50000"/>
                  </a:schemeClr>
                </a:solidFill>
              </a:rPr>
              <a:t>Rata-rata</a:t>
            </a:r>
          </a:p>
          <a:p>
            <a:r>
              <a:rPr lang="id-ID" sz="1600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endParaRPr lang="id-ID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453733" y="5681866"/>
            <a:ext cx="3467302" cy="486030"/>
            <a:chOff x="5338482" y="6146403"/>
            <a:chExt cx="3467302" cy="48603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8482" y="6146403"/>
              <a:ext cx="439550" cy="43955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778032" y="6263101"/>
              <a:ext cx="302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pandas.DataFrame.skewness()</a:t>
              </a:r>
              <a:endParaRPr lang="id-ID" dirty="0"/>
            </a:p>
          </p:txBody>
        </p:sp>
      </p:grpSp>
      <p:sp>
        <p:nvSpPr>
          <p:cNvPr id="38" name="Freeform 5"/>
          <p:cNvSpPr>
            <a:spLocks/>
          </p:cNvSpPr>
          <p:nvPr/>
        </p:nvSpPr>
        <p:spPr bwMode="auto">
          <a:xfrm>
            <a:off x="274639" y="1810613"/>
            <a:ext cx="4051300" cy="1346200"/>
          </a:xfrm>
          <a:custGeom>
            <a:avLst/>
            <a:gdLst>
              <a:gd name="T0" fmla="*/ 23 w 2552"/>
              <a:gd name="T1" fmla="*/ 300 h 848"/>
              <a:gd name="T2" fmla="*/ 67 w 2552"/>
              <a:gd name="T3" fmla="*/ 268 h 848"/>
              <a:gd name="T4" fmla="*/ 112 w 2552"/>
              <a:gd name="T5" fmla="*/ 234 h 848"/>
              <a:gd name="T6" fmla="*/ 157 w 2552"/>
              <a:gd name="T7" fmla="*/ 198 h 848"/>
              <a:gd name="T8" fmla="*/ 202 w 2552"/>
              <a:gd name="T9" fmla="*/ 162 h 848"/>
              <a:gd name="T10" fmla="*/ 247 w 2552"/>
              <a:gd name="T11" fmla="*/ 127 h 848"/>
              <a:gd name="T12" fmla="*/ 292 w 2552"/>
              <a:gd name="T13" fmla="*/ 93 h 848"/>
              <a:gd name="T14" fmla="*/ 336 w 2552"/>
              <a:gd name="T15" fmla="*/ 63 h 848"/>
              <a:gd name="T16" fmla="*/ 379 w 2552"/>
              <a:gd name="T17" fmla="*/ 38 h 848"/>
              <a:gd name="T18" fmla="*/ 422 w 2552"/>
              <a:gd name="T19" fmla="*/ 18 h 848"/>
              <a:gd name="T20" fmla="*/ 463 w 2552"/>
              <a:gd name="T21" fmla="*/ 5 h 848"/>
              <a:gd name="T22" fmla="*/ 504 w 2552"/>
              <a:gd name="T23" fmla="*/ 0 h 848"/>
              <a:gd name="T24" fmla="*/ 547 w 2552"/>
              <a:gd name="T25" fmla="*/ 5 h 848"/>
              <a:gd name="T26" fmla="*/ 590 w 2552"/>
              <a:gd name="T27" fmla="*/ 21 h 848"/>
              <a:gd name="T28" fmla="*/ 633 w 2552"/>
              <a:gd name="T29" fmla="*/ 46 h 848"/>
              <a:gd name="T30" fmla="*/ 676 w 2552"/>
              <a:gd name="T31" fmla="*/ 77 h 848"/>
              <a:gd name="T32" fmla="*/ 717 w 2552"/>
              <a:gd name="T33" fmla="*/ 113 h 848"/>
              <a:gd name="T34" fmla="*/ 757 w 2552"/>
              <a:gd name="T35" fmla="*/ 151 h 848"/>
              <a:gd name="T36" fmla="*/ 795 w 2552"/>
              <a:gd name="T37" fmla="*/ 190 h 848"/>
              <a:gd name="T38" fmla="*/ 831 w 2552"/>
              <a:gd name="T39" fmla="*/ 228 h 848"/>
              <a:gd name="T40" fmla="*/ 864 w 2552"/>
              <a:gd name="T41" fmla="*/ 263 h 848"/>
              <a:gd name="T42" fmla="*/ 895 w 2552"/>
              <a:gd name="T43" fmla="*/ 292 h 848"/>
              <a:gd name="T44" fmla="*/ 947 w 2552"/>
              <a:gd name="T45" fmla="*/ 337 h 848"/>
              <a:gd name="T46" fmla="*/ 982 w 2552"/>
              <a:gd name="T47" fmla="*/ 367 h 848"/>
              <a:gd name="T48" fmla="*/ 1017 w 2552"/>
              <a:gd name="T49" fmla="*/ 398 h 848"/>
              <a:gd name="T50" fmla="*/ 1053 w 2552"/>
              <a:gd name="T51" fmla="*/ 428 h 848"/>
              <a:gd name="T52" fmla="*/ 1093 w 2552"/>
              <a:gd name="T53" fmla="*/ 462 h 848"/>
              <a:gd name="T54" fmla="*/ 1138 w 2552"/>
              <a:gd name="T55" fmla="*/ 498 h 848"/>
              <a:gd name="T56" fmla="*/ 1190 w 2552"/>
              <a:gd name="T57" fmla="*/ 539 h 848"/>
              <a:gd name="T58" fmla="*/ 1229 w 2552"/>
              <a:gd name="T59" fmla="*/ 562 h 848"/>
              <a:gd name="T60" fmla="*/ 1257 w 2552"/>
              <a:gd name="T61" fmla="*/ 581 h 848"/>
              <a:gd name="T62" fmla="*/ 1281 w 2552"/>
              <a:gd name="T63" fmla="*/ 599 h 848"/>
              <a:gd name="T64" fmla="*/ 1321 w 2552"/>
              <a:gd name="T65" fmla="*/ 626 h 848"/>
              <a:gd name="T66" fmla="*/ 1360 w 2552"/>
              <a:gd name="T67" fmla="*/ 646 h 848"/>
              <a:gd name="T68" fmla="*/ 1415 w 2552"/>
              <a:gd name="T69" fmla="*/ 671 h 848"/>
              <a:gd name="T70" fmla="*/ 1493 w 2552"/>
              <a:gd name="T71" fmla="*/ 701 h 848"/>
              <a:gd name="T72" fmla="*/ 1549 w 2552"/>
              <a:gd name="T73" fmla="*/ 719 h 848"/>
              <a:gd name="T74" fmla="*/ 1591 w 2552"/>
              <a:gd name="T75" fmla="*/ 730 h 848"/>
              <a:gd name="T76" fmla="*/ 1636 w 2552"/>
              <a:gd name="T77" fmla="*/ 741 h 848"/>
              <a:gd name="T78" fmla="*/ 1685 w 2552"/>
              <a:gd name="T79" fmla="*/ 751 h 848"/>
              <a:gd name="T80" fmla="*/ 1736 w 2552"/>
              <a:gd name="T81" fmla="*/ 761 h 848"/>
              <a:gd name="T82" fmla="*/ 1789 w 2552"/>
              <a:gd name="T83" fmla="*/ 770 h 848"/>
              <a:gd name="T84" fmla="*/ 1845 w 2552"/>
              <a:gd name="T85" fmla="*/ 778 h 848"/>
              <a:gd name="T86" fmla="*/ 1902 w 2552"/>
              <a:gd name="T87" fmla="*/ 786 h 848"/>
              <a:gd name="T88" fmla="*/ 1960 w 2552"/>
              <a:gd name="T89" fmla="*/ 794 h 848"/>
              <a:gd name="T90" fmla="*/ 2020 w 2552"/>
              <a:gd name="T91" fmla="*/ 800 h 848"/>
              <a:gd name="T92" fmla="*/ 2079 w 2552"/>
              <a:gd name="T93" fmla="*/ 807 h 848"/>
              <a:gd name="T94" fmla="*/ 2139 w 2552"/>
              <a:gd name="T95" fmla="*/ 813 h 848"/>
              <a:gd name="T96" fmla="*/ 2198 w 2552"/>
              <a:gd name="T97" fmla="*/ 819 h 848"/>
              <a:gd name="T98" fmla="*/ 2257 w 2552"/>
              <a:gd name="T99" fmla="*/ 824 h 848"/>
              <a:gd name="T100" fmla="*/ 2315 w 2552"/>
              <a:gd name="T101" fmla="*/ 829 h 848"/>
              <a:gd name="T102" fmla="*/ 2371 w 2552"/>
              <a:gd name="T103" fmla="*/ 834 h 848"/>
              <a:gd name="T104" fmla="*/ 2426 w 2552"/>
              <a:gd name="T105" fmla="*/ 839 h 848"/>
              <a:gd name="T106" fmla="*/ 2478 w 2552"/>
              <a:gd name="T107" fmla="*/ 843 h 848"/>
              <a:gd name="T108" fmla="*/ 2528 w 2552"/>
              <a:gd name="T109" fmla="*/ 84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52" h="848">
                <a:moveTo>
                  <a:pt x="0" y="313"/>
                </a:moveTo>
                <a:lnTo>
                  <a:pt x="23" y="300"/>
                </a:lnTo>
                <a:lnTo>
                  <a:pt x="45" y="284"/>
                </a:lnTo>
                <a:lnTo>
                  <a:pt x="67" y="268"/>
                </a:lnTo>
                <a:lnTo>
                  <a:pt x="89" y="252"/>
                </a:lnTo>
                <a:lnTo>
                  <a:pt x="112" y="234"/>
                </a:lnTo>
                <a:lnTo>
                  <a:pt x="134" y="216"/>
                </a:lnTo>
                <a:lnTo>
                  <a:pt x="157" y="198"/>
                </a:lnTo>
                <a:lnTo>
                  <a:pt x="180" y="180"/>
                </a:lnTo>
                <a:lnTo>
                  <a:pt x="202" y="162"/>
                </a:lnTo>
                <a:lnTo>
                  <a:pt x="224" y="144"/>
                </a:lnTo>
                <a:lnTo>
                  <a:pt x="247" y="127"/>
                </a:lnTo>
                <a:lnTo>
                  <a:pt x="270" y="110"/>
                </a:lnTo>
                <a:lnTo>
                  <a:pt x="292" y="93"/>
                </a:lnTo>
                <a:lnTo>
                  <a:pt x="314" y="78"/>
                </a:lnTo>
                <a:lnTo>
                  <a:pt x="336" y="63"/>
                </a:lnTo>
                <a:lnTo>
                  <a:pt x="358" y="50"/>
                </a:lnTo>
                <a:lnTo>
                  <a:pt x="379" y="38"/>
                </a:lnTo>
                <a:lnTo>
                  <a:pt x="401" y="27"/>
                </a:lnTo>
                <a:lnTo>
                  <a:pt x="422" y="18"/>
                </a:lnTo>
                <a:lnTo>
                  <a:pt x="443" y="10"/>
                </a:lnTo>
                <a:lnTo>
                  <a:pt x="463" y="5"/>
                </a:lnTo>
                <a:lnTo>
                  <a:pt x="483" y="2"/>
                </a:lnTo>
                <a:lnTo>
                  <a:pt x="504" y="0"/>
                </a:lnTo>
                <a:lnTo>
                  <a:pt x="525" y="2"/>
                </a:lnTo>
                <a:lnTo>
                  <a:pt x="547" y="5"/>
                </a:lnTo>
                <a:lnTo>
                  <a:pt x="568" y="13"/>
                </a:lnTo>
                <a:lnTo>
                  <a:pt x="590" y="21"/>
                </a:lnTo>
                <a:lnTo>
                  <a:pt x="612" y="33"/>
                </a:lnTo>
                <a:lnTo>
                  <a:pt x="633" y="46"/>
                </a:lnTo>
                <a:lnTo>
                  <a:pt x="655" y="61"/>
                </a:lnTo>
                <a:lnTo>
                  <a:pt x="676" y="77"/>
                </a:lnTo>
                <a:lnTo>
                  <a:pt x="697" y="95"/>
                </a:lnTo>
                <a:lnTo>
                  <a:pt x="717" y="113"/>
                </a:lnTo>
                <a:lnTo>
                  <a:pt x="737" y="132"/>
                </a:lnTo>
                <a:lnTo>
                  <a:pt x="757" y="151"/>
                </a:lnTo>
                <a:lnTo>
                  <a:pt x="776" y="171"/>
                </a:lnTo>
                <a:lnTo>
                  <a:pt x="795" y="190"/>
                </a:lnTo>
                <a:lnTo>
                  <a:pt x="813" y="209"/>
                </a:lnTo>
                <a:lnTo>
                  <a:pt x="831" y="228"/>
                </a:lnTo>
                <a:lnTo>
                  <a:pt x="848" y="246"/>
                </a:lnTo>
                <a:lnTo>
                  <a:pt x="864" y="263"/>
                </a:lnTo>
                <a:lnTo>
                  <a:pt x="879" y="278"/>
                </a:lnTo>
                <a:lnTo>
                  <a:pt x="895" y="292"/>
                </a:lnTo>
                <a:lnTo>
                  <a:pt x="928" y="321"/>
                </a:lnTo>
                <a:lnTo>
                  <a:pt x="947" y="337"/>
                </a:lnTo>
                <a:lnTo>
                  <a:pt x="965" y="352"/>
                </a:lnTo>
                <a:lnTo>
                  <a:pt x="982" y="367"/>
                </a:lnTo>
                <a:lnTo>
                  <a:pt x="1000" y="382"/>
                </a:lnTo>
                <a:lnTo>
                  <a:pt x="1017" y="398"/>
                </a:lnTo>
                <a:lnTo>
                  <a:pt x="1035" y="413"/>
                </a:lnTo>
                <a:lnTo>
                  <a:pt x="1053" y="428"/>
                </a:lnTo>
                <a:lnTo>
                  <a:pt x="1072" y="445"/>
                </a:lnTo>
                <a:lnTo>
                  <a:pt x="1093" y="462"/>
                </a:lnTo>
                <a:lnTo>
                  <a:pt x="1114" y="479"/>
                </a:lnTo>
                <a:lnTo>
                  <a:pt x="1138" y="498"/>
                </a:lnTo>
                <a:lnTo>
                  <a:pt x="1163" y="518"/>
                </a:lnTo>
                <a:lnTo>
                  <a:pt x="1190" y="539"/>
                </a:lnTo>
                <a:lnTo>
                  <a:pt x="1211" y="551"/>
                </a:lnTo>
                <a:lnTo>
                  <a:pt x="1229" y="562"/>
                </a:lnTo>
                <a:lnTo>
                  <a:pt x="1244" y="572"/>
                </a:lnTo>
                <a:lnTo>
                  <a:pt x="1257" y="581"/>
                </a:lnTo>
                <a:lnTo>
                  <a:pt x="1269" y="590"/>
                </a:lnTo>
                <a:lnTo>
                  <a:pt x="1281" y="599"/>
                </a:lnTo>
                <a:lnTo>
                  <a:pt x="1293" y="608"/>
                </a:lnTo>
                <a:lnTo>
                  <a:pt x="1321" y="626"/>
                </a:lnTo>
                <a:lnTo>
                  <a:pt x="1339" y="635"/>
                </a:lnTo>
                <a:lnTo>
                  <a:pt x="1360" y="646"/>
                </a:lnTo>
                <a:lnTo>
                  <a:pt x="1386" y="658"/>
                </a:lnTo>
                <a:lnTo>
                  <a:pt x="1415" y="671"/>
                </a:lnTo>
                <a:lnTo>
                  <a:pt x="1451" y="685"/>
                </a:lnTo>
                <a:lnTo>
                  <a:pt x="1493" y="701"/>
                </a:lnTo>
                <a:lnTo>
                  <a:pt x="1529" y="713"/>
                </a:lnTo>
                <a:lnTo>
                  <a:pt x="1549" y="719"/>
                </a:lnTo>
                <a:lnTo>
                  <a:pt x="1569" y="725"/>
                </a:lnTo>
                <a:lnTo>
                  <a:pt x="1591" y="730"/>
                </a:lnTo>
                <a:lnTo>
                  <a:pt x="1613" y="735"/>
                </a:lnTo>
                <a:lnTo>
                  <a:pt x="1636" y="741"/>
                </a:lnTo>
                <a:lnTo>
                  <a:pt x="1660" y="746"/>
                </a:lnTo>
                <a:lnTo>
                  <a:pt x="1685" y="751"/>
                </a:lnTo>
                <a:lnTo>
                  <a:pt x="1710" y="756"/>
                </a:lnTo>
                <a:lnTo>
                  <a:pt x="1736" y="761"/>
                </a:lnTo>
                <a:lnTo>
                  <a:pt x="1763" y="765"/>
                </a:lnTo>
                <a:lnTo>
                  <a:pt x="1789" y="770"/>
                </a:lnTo>
                <a:lnTo>
                  <a:pt x="1817" y="774"/>
                </a:lnTo>
                <a:lnTo>
                  <a:pt x="1845" y="778"/>
                </a:lnTo>
                <a:lnTo>
                  <a:pt x="1874" y="782"/>
                </a:lnTo>
                <a:lnTo>
                  <a:pt x="1902" y="786"/>
                </a:lnTo>
                <a:lnTo>
                  <a:pt x="1931" y="790"/>
                </a:lnTo>
                <a:lnTo>
                  <a:pt x="1960" y="794"/>
                </a:lnTo>
                <a:lnTo>
                  <a:pt x="1990" y="797"/>
                </a:lnTo>
                <a:lnTo>
                  <a:pt x="2020" y="800"/>
                </a:lnTo>
                <a:lnTo>
                  <a:pt x="2049" y="804"/>
                </a:lnTo>
                <a:lnTo>
                  <a:pt x="2079" y="807"/>
                </a:lnTo>
                <a:lnTo>
                  <a:pt x="2109" y="810"/>
                </a:lnTo>
                <a:lnTo>
                  <a:pt x="2139" y="813"/>
                </a:lnTo>
                <a:lnTo>
                  <a:pt x="2169" y="816"/>
                </a:lnTo>
                <a:lnTo>
                  <a:pt x="2198" y="819"/>
                </a:lnTo>
                <a:lnTo>
                  <a:pt x="2228" y="822"/>
                </a:lnTo>
                <a:lnTo>
                  <a:pt x="2257" y="824"/>
                </a:lnTo>
                <a:lnTo>
                  <a:pt x="2286" y="827"/>
                </a:lnTo>
                <a:lnTo>
                  <a:pt x="2315" y="829"/>
                </a:lnTo>
                <a:lnTo>
                  <a:pt x="2343" y="832"/>
                </a:lnTo>
                <a:lnTo>
                  <a:pt x="2371" y="834"/>
                </a:lnTo>
                <a:lnTo>
                  <a:pt x="2399" y="836"/>
                </a:lnTo>
                <a:lnTo>
                  <a:pt x="2426" y="839"/>
                </a:lnTo>
                <a:lnTo>
                  <a:pt x="2452" y="841"/>
                </a:lnTo>
                <a:lnTo>
                  <a:pt x="2478" y="843"/>
                </a:lnTo>
                <a:lnTo>
                  <a:pt x="2504" y="844"/>
                </a:lnTo>
                <a:lnTo>
                  <a:pt x="2528" y="847"/>
                </a:lnTo>
                <a:lnTo>
                  <a:pt x="2552" y="848"/>
                </a:lnTo>
              </a:path>
            </a:pathLst>
          </a:custGeom>
          <a:noFill/>
          <a:ln w="31750" cap="flat">
            <a:solidFill>
              <a:srgbClr val="001F5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1073151" y="1810613"/>
            <a:ext cx="0" cy="1731963"/>
          </a:xfrm>
          <a:prstGeom prst="line">
            <a:avLst/>
          </a:prstGeom>
          <a:noFill/>
          <a:ln w="11113" cap="flat">
            <a:solidFill>
              <a:srgbClr val="79948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317626" y="1907450"/>
            <a:ext cx="0" cy="1635125"/>
          </a:xfrm>
          <a:prstGeom prst="line">
            <a:avLst/>
          </a:prstGeom>
          <a:noFill/>
          <a:ln w="11113" cap="flat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68276" y="1656625"/>
            <a:ext cx="11113" cy="1879600"/>
          </a:xfrm>
          <a:prstGeom prst="rect">
            <a:avLst/>
          </a:prstGeom>
          <a:solidFill>
            <a:srgbClr val="54535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142876" y="1602650"/>
            <a:ext cx="58738" cy="63500"/>
          </a:xfrm>
          <a:custGeom>
            <a:avLst/>
            <a:gdLst>
              <a:gd name="T0" fmla="*/ 20 w 37"/>
              <a:gd name="T1" fmla="*/ 0 h 40"/>
              <a:gd name="T2" fmla="*/ 0 w 37"/>
              <a:gd name="T3" fmla="*/ 40 h 40"/>
              <a:gd name="T4" fmla="*/ 16 w 37"/>
              <a:gd name="T5" fmla="*/ 40 h 40"/>
              <a:gd name="T6" fmla="*/ 16 w 37"/>
              <a:gd name="T7" fmla="*/ 34 h 40"/>
              <a:gd name="T8" fmla="*/ 37 w 37"/>
              <a:gd name="T9" fmla="*/ 34 h 40"/>
              <a:gd name="T10" fmla="*/ 20 w 37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0">
                <a:moveTo>
                  <a:pt x="20" y="0"/>
                </a:moveTo>
                <a:lnTo>
                  <a:pt x="0" y="40"/>
                </a:lnTo>
                <a:lnTo>
                  <a:pt x="16" y="40"/>
                </a:lnTo>
                <a:lnTo>
                  <a:pt x="16" y="34"/>
                </a:lnTo>
                <a:lnTo>
                  <a:pt x="37" y="34"/>
                </a:lnTo>
                <a:lnTo>
                  <a:pt x="20" y="0"/>
                </a:lnTo>
                <a:close/>
              </a:path>
            </a:pathLst>
          </a:custGeom>
          <a:solidFill>
            <a:srgbClr val="5453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10"/>
          <p:cNvSpPr>
            <a:spLocks/>
          </p:cNvSpPr>
          <p:nvPr/>
        </p:nvSpPr>
        <p:spPr bwMode="auto">
          <a:xfrm>
            <a:off x="179389" y="1656625"/>
            <a:ext cx="26988" cy="9525"/>
          </a:xfrm>
          <a:custGeom>
            <a:avLst/>
            <a:gdLst>
              <a:gd name="T0" fmla="*/ 14 w 17"/>
              <a:gd name="T1" fmla="*/ 0 h 6"/>
              <a:gd name="T2" fmla="*/ 0 w 17"/>
              <a:gd name="T3" fmla="*/ 0 h 6"/>
              <a:gd name="T4" fmla="*/ 0 w 17"/>
              <a:gd name="T5" fmla="*/ 6 h 6"/>
              <a:gd name="T6" fmla="*/ 17 w 17"/>
              <a:gd name="T7" fmla="*/ 6 h 6"/>
              <a:gd name="T8" fmla="*/ 14 w 17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6">
                <a:moveTo>
                  <a:pt x="14" y="0"/>
                </a:moveTo>
                <a:lnTo>
                  <a:pt x="0" y="0"/>
                </a:lnTo>
                <a:lnTo>
                  <a:pt x="0" y="6"/>
                </a:lnTo>
                <a:lnTo>
                  <a:pt x="17" y="6"/>
                </a:lnTo>
                <a:lnTo>
                  <a:pt x="14" y="0"/>
                </a:lnTo>
                <a:close/>
              </a:path>
            </a:pathLst>
          </a:custGeom>
          <a:solidFill>
            <a:srgbClr val="5453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>
            <a:off x="4416426" y="3504475"/>
            <a:ext cx="53975" cy="63500"/>
          </a:xfrm>
          <a:custGeom>
            <a:avLst/>
            <a:gdLst>
              <a:gd name="T0" fmla="*/ 0 w 34"/>
              <a:gd name="T1" fmla="*/ 0 h 40"/>
              <a:gd name="T2" fmla="*/ 0 w 34"/>
              <a:gd name="T3" fmla="*/ 40 h 40"/>
              <a:gd name="T4" fmla="*/ 34 w 34"/>
              <a:gd name="T5" fmla="*/ 24 h 40"/>
              <a:gd name="T6" fmla="*/ 7 w 34"/>
              <a:gd name="T7" fmla="*/ 24 h 40"/>
              <a:gd name="T8" fmla="*/ 7 w 34"/>
              <a:gd name="T9" fmla="*/ 17 h 40"/>
              <a:gd name="T10" fmla="*/ 34 w 34"/>
              <a:gd name="T11" fmla="*/ 17 h 40"/>
              <a:gd name="T12" fmla="*/ 0 w 34"/>
              <a:gd name="T1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0">
                <a:moveTo>
                  <a:pt x="0" y="0"/>
                </a:moveTo>
                <a:lnTo>
                  <a:pt x="0" y="40"/>
                </a:lnTo>
                <a:lnTo>
                  <a:pt x="34" y="24"/>
                </a:lnTo>
                <a:lnTo>
                  <a:pt x="7" y="24"/>
                </a:lnTo>
                <a:lnTo>
                  <a:pt x="7" y="17"/>
                </a:lnTo>
                <a:lnTo>
                  <a:pt x="34" y="17"/>
                </a:lnTo>
                <a:lnTo>
                  <a:pt x="0" y="0"/>
                </a:lnTo>
                <a:close/>
              </a:path>
            </a:pathLst>
          </a:custGeom>
          <a:solidFill>
            <a:srgbClr val="5453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74626" y="3531463"/>
            <a:ext cx="4241800" cy="11113"/>
          </a:xfrm>
          <a:prstGeom prst="rect">
            <a:avLst/>
          </a:prstGeom>
          <a:solidFill>
            <a:srgbClr val="54535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4427539" y="3531463"/>
            <a:ext cx="52388" cy="11113"/>
          </a:xfrm>
          <a:custGeom>
            <a:avLst/>
            <a:gdLst>
              <a:gd name="T0" fmla="*/ 27 w 33"/>
              <a:gd name="T1" fmla="*/ 0 h 7"/>
              <a:gd name="T2" fmla="*/ 0 w 33"/>
              <a:gd name="T3" fmla="*/ 0 h 7"/>
              <a:gd name="T4" fmla="*/ 0 w 33"/>
              <a:gd name="T5" fmla="*/ 7 h 7"/>
              <a:gd name="T6" fmla="*/ 27 w 33"/>
              <a:gd name="T7" fmla="*/ 7 h 7"/>
              <a:gd name="T8" fmla="*/ 33 w 33"/>
              <a:gd name="T9" fmla="*/ 3 h 7"/>
              <a:gd name="T10" fmla="*/ 27 w 33"/>
              <a:gd name="T1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7">
                <a:moveTo>
                  <a:pt x="27" y="0"/>
                </a:moveTo>
                <a:lnTo>
                  <a:pt x="0" y="0"/>
                </a:lnTo>
                <a:lnTo>
                  <a:pt x="0" y="7"/>
                </a:lnTo>
                <a:lnTo>
                  <a:pt x="27" y="7"/>
                </a:lnTo>
                <a:lnTo>
                  <a:pt x="33" y="3"/>
                </a:lnTo>
                <a:lnTo>
                  <a:pt x="27" y="0"/>
                </a:lnTo>
                <a:close/>
              </a:path>
            </a:pathLst>
          </a:custGeom>
          <a:solidFill>
            <a:srgbClr val="5453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1206501" y="1816963"/>
            <a:ext cx="0" cy="1731963"/>
          </a:xfrm>
          <a:prstGeom prst="line">
            <a:avLst/>
          </a:prstGeom>
          <a:noFill/>
          <a:ln w="1111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384955" y="1500357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Modus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19522" y="1524349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Median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53733" y="4530321"/>
                <a:ext cx="3720152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𝑠𝑘𝑒𝑤</m:t>
                      </m:r>
                      <m:r>
                        <a:rPr lang="id-ID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d-ID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d-ID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id-ID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id-ID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id-ID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33" y="4530321"/>
                <a:ext cx="3720152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Kurtosis</a:t>
            </a:r>
          </a:p>
        </p:txBody>
      </p:sp>
      <p:pic>
        <p:nvPicPr>
          <p:cNvPr id="16387" name="Picture 4" descr="kurto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402976"/>
            <a:ext cx="634365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7199312" y="1291851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b="1">
                <a:latin typeface="Times New Roman" panose="02020603050405020304" pitchFamily="18" charset="0"/>
              </a:rPr>
              <a:t>leptokurtic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504112" y="4263651"/>
            <a:ext cx="163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b="1">
                <a:latin typeface="Times New Roman" panose="02020603050405020304" pitchFamily="18" charset="0"/>
              </a:rPr>
              <a:t>platykurtic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7123112" y="2892051"/>
            <a:ext cx="163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b="1">
                <a:latin typeface="Times New Roman" panose="02020603050405020304" pitchFamily="18" charset="0"/>
              </a:rPr>
              <a:t>mesokurtic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650" y="2135528"/>
            <a:ext cx="2477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Mengukur tingkat ketajaman puncak distribusi variabel yang diamati terhadap distribusi normal (k=3).</a:t>
            </a:r>
          </a:p>
          <a:p>
            <a:endParaRPr lang="id-ID" dirty="0"/>
          </a:p>
          <a:p>
            <a:r>
              <a:rPr lang="id-ID" dirty="0" smtClean="0"/>
              <a:t>Rumus menghitung kurtosis:</a:t>
            </a:r>
          </a:p>
          <a:p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547493"/>
                <a:ext cx="3720152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𝑘𝑢𝑟𝑡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d-ID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d-ID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id-ID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id-ID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id-ID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7493"/>
                <a:ext cx="3720152" cy="8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20543" y="5542247"/>
            <a:ext cx="3054561" cy="486030"/>
            <a:chOff x="5338482" y="6146403"/>
            <a:chExt cx="3054561" cy="48603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8482" y="6146403"/>
              <a:ext cx="439550" cy="4395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778032" y="6263101"/>
              <a:ext cx="261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pandas.DataFrame.kurt()</a:t>
              </a:r>
              <a:endParaRPr lang="id-ID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dirty="0" smtClean="0"/>
              <a:t>Distribusi Normal</a:t>
            </a:r>
            <a:endParaRPr lang="en-US" altLang="id-ID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pPr eaLnBrk="1" hangingPunct="1"/>
            <a:r>
              <a:rPr lang="en-US" altLang="id-ID" sz="2800" smtClean="0"/>
              <a:t>Skewness = 0</a:t>
            </a:r>
          </a:p>
          <a:p>
            <a:pPr eaLnBrk="1" hangingPunct="1"/>
            <a:r>
              <a:rPr lang="en-US" altLang="id-ID" sz="2800" smtClean="0"/>
              <a:t>Kurtosis = 3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457200" y="5334000"/>
          <a:ext cx="45720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1511280" imgH="419040" progId="Equation.3">
                  <p:embed/>
                </p:oleObj>
              </mc:Choice>
              <mc:Fallback>
                <p:oleObj name="Equation" r:id="rId4" imgW="1511280" imgH="419040" progId="Equation.3">
                  <p:embed/>
                  <p:pic>
                    <p:nvPicPr>
                      <p:cNvPr id="61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0"/>
                        <a:ext cx="4572000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34340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115" t="29990" r="39566" b="25980"/>
          <a:stretch/>
        </p:blipFill>
        <p:spPr>
          <a:xfrm>
            <a:off x="749044" y="1006759"/>
            <a:ext cx="8314342" cy="4561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07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28650" y="874434"/>
            <a:ext cx="8515350" cy="533755"/>
          </a:xfrm>
        </p:spPr>
        <p:txBody>
          <a:bodyPr>
            <a:normAutofit fontScale="90000"/>
          </a:bodyPr>
          <a:lstStyle/>
          <a:p>
            <a:r>
              <a:rPr lang="id-ID" spc="-9" dirty="0" smtClean="0">
                <a:solidFill>
                  <a:srgbClr val="4348AA"/>
                </a:solidFill>
                <a:latin typeface="Tahoma"/>
                <a:cs typeface="Tahoma"/>
              </a:rPr>
              <a:t>Sebaran </a:t>
            </a:r>
            <a:r>
              <a:rPr lang="id-ID" spc="-4" dirty="0" smtClean="0">
                <a:solidFill>
                  <a:srgbClr val="4348AA"/>
                </a:solidFill>
                <a:latin typeface="Tahoma"/>
                <a:cs typeface="Tahoma"/>
              </a:rPr>
              <a:t>dan </a:t>
            </a:r>
            <a:r>
              <a:rPr lang="id-ID" spc="-9" dirty="0" smtClean="0">
                <a:solidFill>
                  <a:srgbClr val="4348AA"/>
                </a:solidFill>
                <a:latin typeface="Tahoma"/>
                <a:cs typeface="Tahoma"/>
              </a:rPr>
              <a:t>variabilitas data</a:t>
            </a:r>
            <a:endParaRPr lang="id-ID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104160" y="1408189"/>
            <a:ext cx="9039839" cy="4215986"/>
          </a:xfrm>
        </p:spPr>
        <p:txBody>
          <a:bodyPr>
            <a:normAutofit/>
          </a:bodyPr>
          <a:lstStyle/>
          <a:p>
            <a:pPr marL="360000" indent="-301625">
              <a:lnSpc>
                <a:spcPct val="100000"/>
              </a:lnSpc>
              <a:spcBef>
                <a:spcPts val="4"/>
              </a:spcBef>
            </a:pPr>
            <a:r>
              <a:rPr lang="id-ID" sz="2400" spc="9" dirty="0" smtClean="0">
                <a:latin typeface="Tahoma"/>
                <a:cs typeface="Tahoma"/>
              </a:rPr>
              <a:t>Rata-rata hanya mewakili </a:t>
            </a:r>
            <a:r>
              <a:rPr lang="id-ID" sz="2400" dirty="0" smtClean="0">
                <a:latin typeface="Tahoma"/>
                <a:cs typeface="Tahoma"/>
              </a:rPr>
              <a:t>tendensi sentral data set.</a:t>
            </a:r>
          </a:p>
          <a:p>
            <a:pPr marL="360000" indent="-301625">
              <a:lnSpc>
                <a:spcPct val="100000"/>
              </a:lnSpc>
              <a:spcBef>
                <a:spcPts val="4"/>
              </a:spcBef>
            </a:pPr>
            <a:r>
              <a:rPr lang="id-ID" sz="2400" spc="4" dirty="0" smtClean="0">
                <a:latin typeface="Tahoma"/>
                <a:cs typeface="Tahoma"/>
              </a:rPr>
              <a:t>Namun tidak memberikan informasi tentang bagaimana distribusi datanya.</a:t>
            </a:r>
          </a:p>
          <a:p>
            <a:pPr marL="360000" indent="-301625">
              <a:lnSpc>
                <a:spcPct val="100000"/>
              </a:lnSpc>
              <a:spcBef>
                <a:spcPts val="4"/>
              </a:spcBef>
            </a:pPr>
            <a:r>
              <a:rPr lang="id-ID" sz="2400" spc="4" dirty="0" smtClean="0">
                <a:latin typeface="Tahoma"/>
                <a:cs typeface="Tahoma"/>
              </a:rPr>
              <a:t>Perlu indikasi tentang </a:t>
            </a:r>
            <a:r>
              <a:rPr lang="id-ID" sz="2400" b="1" spc="4" dirty="0" smtClean="0">
                <a:solidFill>
                  <a:srgbClr val="CC0000"/>
                </a:solidFill>
                <a:latin typeface="Tahoma"/>
                <a:cs typeface="Tahoma"/>
              </a:rPr>
              <a:t>variabilitas </a:t>
            </a:r>
            <a:r>
              <a:rPr lang="en-US" sz="2400" spc="4" dirty="0" smtClean="0">
                <a:latin typeface="Tahoma"/>
                <a:cs typeface="Tahoma"/>
              </a:rPr>
              <a:t>data</a:t>
            </a:r>
            <a:r>
              <a:rPr lang="id-ID" sz="2400" spc="4" dirty="0" smtClean="0">
                <a:latin typeface="Tahoma"/>
                <a:cs typeface="Tahoma"/>
              </a:rPr>
              <a:t>:</a:t>
            </a:r>
          </a:p>
          <a:p>
            <a:pPr marL="817200" marR="401269" lvl="1" indent="-301625">
              <a:lnSpc>
                <a:spcPct val="100000"/>
              </a:lnSpc>
              <a:spcBef>
                <a:spcPts val="457"/>
              </a:spcBef>
            </a:pPr>
            <a:r>
              <a:rPr lang="id-ID" sz="2000" b="1" dirty="0" smtClean="0">
                <a:solidFill>
                  <a:srgbClr val="0000FF"/>
                </a:solidFill>
                <a:latin typeface="Tahoma"/>
                <a:cs typeface="Tahoma"/>
              </a:rPr>
              <a:t>Jangkauan (Range)</a:t>
            </a:r>
            <a:r>
              <a:rPr lang="id-ID" sz="2000" dirty="0" smtClean="0">
                <a:latin typeface="Tahoma"/>
                <a:cs typeface="Tahoma"/>
              </a:rPr>
              <a:t>: </a:t>
            </a:r>
            <a:r>
              <a:rPr lang="id-ID" sz="2000" spc="9" dirty="0" smtClean="0">
                <a:latin typeface="Tahoma"/>
                <a:cs typeface="Tahoma"/>
              </a:rPr>
              <a:t>selisih antara nilai tertingi dan terendah dalam data set. </a:t>
            </a:r>
            <a:r>
              <a:rPr lang="id-ID" sz="2000" dirty="0" smtClean="0">
                <a:latin typeface="Tahoma"/>
                <a:cs typeface="Tahoma"/>
              </a:rPr>
              <a:t>Merupakan ukuran paling kasar dari sebaran data</a:t>
            </a:r>
            <a:r>
              <a:rPr lang="en-US" sz="2000" spc="4" dirty="0" smtClean="0">
                <a:latin typeface="Tahoma"/>
                <a:cs typeface="Tahoma"/>
              </a:rPr>
              <a:t>.</a:t>
            </a:r>
            <a:endParaRPr lang="en-US" sz="2000" dirty="0">
              <a:latin typeface="Tahoma"/>
              <a:cs typeface="Tahoma"/>
            </a:endParaRPr>
          </a:p>
          <a:p>
            <a:pPr marL="817200" marR="73846" lvl="1" indent="-301625">
              <a:lnSpc>
                <a:spcPct val="100000"/>
              </a:lnSpc>
            </a:pPr>
            <a:r>
              <a:rPr lang="id-ID" sz="2000" b="1" spc="9" dirty="0" smtClean="0">
                <a:solidFill>
                  <a:srgbClr val="0000FF"/>
                </a:solidFill>
                <a:latin typeface="Tahoma"/>
                <a:cs typeface="Tahoma"/>
              </a:rPr>
              <a:t>Varians </a:t>
            </a:r>
            <a:r>
              <a:rPr lang="en-US" sz="2000" i="1" spc="-17" dirty="0" smtClean="0">
                <a:latin typeface="Tahoma"/>
                <a:cs typeface="Tahoma"/>
              </a:rPr>
              <a:t>V(x</a:t>
            </a:r>
            <a:r>
              <a:rPr lang="en-US" sz="2000" i="1" spc="-17" dirty="0">
                <a:latin typeface="Tahoma"/>
                <a:cs typeface="Tahoma"/>
              </a:rPr>
              <a:t>) </a:t>
            </a:r>
            <a:r>
              <a:rPr lang="id-ID" sz="2000" spc="9" dirty="0" smtClean="0">
                <a:latin typeface="Tahoma"/>
                <a:cs typeface="Tahoma"/>
              </a:rPr>
              <a:t>menyatakan seberapa yakin x untuk memiliki variasi nilai dari nilai rata-ratanya </a:t>
            </a:r>
            <a:r>
              <a:rPr lang="en-US" sz="2000" dirty="0" smtClean="0">
                <a:latin typeface="Tahoma"/>
                <a:cs typeface="Tahoma"/>
              </a:rPr>
              <a:t>:</a:t>
            </a:r>
            <a:endParaRPr lang="id-ID" sz="2000" dirty="0" smtClean="0">
              <a:latin typeface="Tahoma"/>
              <a:cs typeface="Tahoma"/>
            </a:endParaRPr>
          </a:p>
          <a:p>
            <a:pPr marL="817200" marR="73846" lvl="1" indent="-301625">
              <a:lnSpc>
                <a:spcPct val="100000"/>
              </a:lnSpc>
            </a:pPr>
            <a:endParaRPr lang="id-ID" sz="2000" dirty="0">
              <a:latin typeface="Tahoma"/>
              <a:cs typeface="Tahoma"/>
            </a:endParaRPr>
          </a:p>
          <a:p>
            <a:pPr marL="817200" marR="73846" lvl="1" indent="-301625">
              <a:lnSpc>
                <a:spcPct val="100000"/>
              </a:lnSpc>
            </a:pPr>
            <a:endParaRPr lang="id-ID" sz="2000" dirty="0" smtClean="0">
              <a:latin typeface="Tahoma"/>
              <a:cs typeface="Tahoma"/>
            </a:endParaRPr>
          </a:p>
          <a:p>
            <a:pPr marL="817200" marR="73846" lvl="1" indent="-301625">
              <a:lnSpc>
                <a:spcPct val="100000"/>
              </a:lnSpc>
            </a:pPr>
            <a:r>
              <a:rPr lang="id-ID" sz="2000" b="1" spc="9" dirty="0" smtClean="0">
                <a:solidFill>
                  <a:srgbClr val="0000FF"/>
                </a:solidFill>
                <a:latin typeface="Tahoma"/>
                <a:cs typeface="Tahoma"/>
              </a:rPr>
              <a:t>Standard Deviasi</a:t>
            </a:r>
            <a:r>
              <a:rPr lang="id-ID" sz="2000" i="1" spc="-17" dirty="0" smtClean="0">
                <a:latin typeface="Tahoma"/>
                <a:cs typeface="Tahoma"/>
              </a:rPr>
              <a:t> Sx</a:t>
            </a:r>
            <a:r>
              <a:rPr lang="en-US" sz="2000" i="1" spc="-17" dirty="0" smtClean="0">
                <a:latin typeface="Tahoma"/>
                <a:cs typeface="Tahoma"/>
              </a:rPr>
              <a:t> </a:t>
            </a:r>
            <a:r>
              <a:rPr lang="id-ID" sz="2000" spc="9" dirty="0" smtClean="0">
                <a:latin typeface="Tahoma"/>
                <a:cs typeface="Tahoma"/>
              </a:rPr>
              <a:t>adalah nilai akar kuardrat dari Varians:</a:t>
            </a:r>
            <a:endParaRPr lang="en-US" sz="2000" dirty="0">
              <a:latin typeface="Tahoma"/>
              <a:cs typeface="Tahoma"/>
            </a:endParaRPr>
          </a:p>
          <a:p>
            <a:pPr marL="360000" marR="73846" indent="-301625">
              <a:lnSpc>
                <a:spcPct val="100000"/>
              </a:lnSpc>
              <a:spcBef>
                <a:spcPts val="500"/>
              </a:spcBef>
            </a:pPr>
            <a:endParaRPr lang="en-US" sz="2400" dirty="0">
              <a:latin typeface="Tahoma"/>
              <a:cs typeface="Tahoma"/>
            </a:endParaRPr>
          </a:p>
          <a:p>
            <a:pPr marL="360000" indent="-301625">
              <a:lnSpc>
                <a:spcPct val="100000"/>
              </a:lnSpc>
            </a:pP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196205" y="3996637"/>
                <a:ext cx="3696846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d-ID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205" y="3996637"/>
                <a:ext cx="3696846" cy="865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03382" y="5406508"/>
                <a:ext cx="4893776" cy="1197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82" y="5406508"/>
                <a:ext cx="4893776" cy="1197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sz="4000" dirty="0" smtClean="0"/>
              <a:t>Lebih jauh tentang distribusi normal</a:t>
            </a:r>
            <a:endParaRPr lang="en-US" altLang="id-ID" sz="40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87506" y="1595531"/>
            <a:ext cx="7010400" cy="4931629"/>
            <a:chOff x="685800" y="1851025"/>
            <a:chExt cx="7010400" cy="4931629"/>
          </a:xfrm>
        </p:grpSpPr>
        <p:pic>
          <p:nvPicPr>
            <p:cNvPr id="1741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3" t="26459" r="53058" b="52530"/>
            <a:stretch>
              <a:fillRect/>
            </a:stretch>
          </p:blipFill>
          <p:spPr bwMode="auto">
            <a:xfrm>
              <a:off x="685800" y="1851025"/>
              <a:ext cx="7010400" cy="371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711388" y="5562600"/>
              <a:ext cx="151951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127784" y="5547802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68,2%</a:t>
              </a:r>
              <a:endParaRPr lang="id-ID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79910" y="5945380"/>
              <a:ext cx="317126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46274" y="5931931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95,4%</a:t>
              </a:r>
              <a:endParaRPr lang="id-ID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131359" y="6433955"/>
              <a:ext cx="472440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46274" y="6413322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99,8%</a:t>
              </a:r>
              <a:endParaRPr lang="id-ID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104465" y="4901880"/>
              <a:ext cx="4751294" cy="1780348"/>
              <a:chOff x="2104465" y="4901880"/>
              <a:chExt cx="4751294" cy="178034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04465" y="4901880"/>
                <a:ext cx="0" cy="1780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55759" y="4901880"/>
                <a:ext cx="0" cy="1780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879910" y="4896082"/>
              <a:ext cx="3171266" cy="1315428"/>
              <a:chOff x="2879910" y="4896082"/>
              <a:chExt cx="3171266" cy="178034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6051176" y="4896082"/>
                <a:ext cx="0" cy="1780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79910" y="4896082"/>
                <a:ext cx="0" cy="1780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671047" y="4842294"/>
              <a:ext cx="1586753" cy="880642"/>
              <a:chOff x="3671047" y="4842294"/>
              <a:chExt cx="1586753" cy="178034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257800" y="4842294"/>
                <a:ext cx="0" cy="1780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671047" y="4842294"/>
                <a:ext cx="0" cy="1780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42153" y="3067709"/>
            <a:ext cx="3427788" cy="3007638"/>
          </a:xfrm>
          <a:custGeom>
            <a:avLst/>
            <a:gdLst/>
            <a:ahLst/>
            <a:cxnLst/>
            <a:rect l="l" t="t" r="r" b="b"/>
            <a:pathLst>
              <a:path w="3391534" h="3517265">
                <a:moveTo>
                  <a:pt x="0" y="3516668"/>
                </a:moveTo>
                <a:lnTo>
                  <a:pt x="3391280" y="3516668"/>
                </a:lnTo>
                <a:lnTo>
                  <a:pt x="3391280" y="0"/>
                </a:lnTo>
                <a:lnTo>
                  <a:pt x="0" y="0"/>
                </a:lnTo>
                <a:lnTo>
                  <a:pt x="0" y="3516668"/>
                </a:lnTo>
                <a:close/>
              </a:path>
            </a:pathLst>
          </a:custGeom>
          <a:solidFill>
            <a:srgbClr val="00A8A9">
              <a:alpha val="501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4842153" y="3053721"/>
            <a:ext cx="3438678" cy="2860362"/>
          </a:xfrm>
          <a:prstGeom prst="rect">
            <a:avLst/>
          </a:prstGeom>
        </p:spPr>
        <p:txBody>
          <a:bodyPr vert="horz" wrap="square" lIns="0" tIns="121630" rIns="0" bIns="0" rtlCol="0">
            <a:spAutoFit/>
          </a:bodyPr>
          <a:lstStyle/>
          <a:p>
            <a:pPr marL="30407" algn="ctr">
              <a:spcBef>
                <a:spcPts val="958"/>
              </a:spcBef>
            </a:pPr>
            <a:r>
              <a:rPr sz="1240" b="1" spc="-4" dirty="0">
                <a:latin typeface="Tahoma"/>
                <a:cs typeface="Tahoma"/>
              </a:rPr>
              <a:t>Parent</a:t>
            </a:r>
            <a:r>
              <a:rPr sz="1240" b="1" spc="-34" dirty="0">
                <a:latin typeface="Tahoma"/>
                <a:cs typeface="Tahoma"/>
              </a:rPr>
              <a:t> </a:t>
            </a:r>
            <a:r>
              <a:rPr sz="1240" b="1" spc="-9" dirty="0">
                <a:latin typeface="Tahoma"/>
                <a:cs typeface="Tahoma"/>
              </a:rPr>
              <a:t>Distribution</a:t>
            </a:r>
            <a:endParaRPr sz="1240" dirty="0">
              <a:latin typeface="Tahoma"/>
              <a:cs typeface="Tahoma"/>
            </a:endParaRPr>
          </a:p>
          <a:p>
            <a:pPr marL="42896" algn="ctr">
              <a:spcBef>
                <a:spcPts val="9"/>
              </a:spcBef>
            </a:pPr>
            <a:r>
              <a:rPr sz="1069" b="1" spc="-9" dirty="0">
                <a:latin typeface="Tahoma"/>
                <a:cs typeface="Tahoma"/>
              </a:rPr>
              <a:t>(from </a:t>
            </a:r>
            <a:r>
              <a:rPr sz="1069" b="1" spc="-4" dirty="0">
                <a:latin typeface="Tahoma"/>
                <a:cs typeface="Tahoma"/>
              </a:rPr>
              <a:t>which </a:t>
            </a:r>
            <a:r>
              <a:rPr sz="1069" b="1" spc="-9" dirty="0">
                <a:latin typeface="Tahoma"/>
                <a:cs typeface="Tahoma"/>
              </a:rPr>
              <a:t>data </a:t>
            </a:r>
            <a:r>
              <a:rPr sz="1069" b="1" spc="-4" dirty="0">
                <a:latin typeface="Tahoma"/>
                <a:cs typeface="Tahoma"/>
              </a:rPr>
              <a:t>sample </a:t>
            </a:r>
            <a:r>
              <a:rPr sz="1069" b="1" spc="-9" dirty="0">
                <a:latin typeface="Tahoma"/>
                <a:cs typeface="Tahoma"/>
              </a:rPr>
              <a:t>was</a:t>
            </a:r>
            <a:r>
              <a:rPr sz="1069" b="1" spc="-60" dirty="0">
                <a:latin typeface="Tahoma"/>
                <a:cs typeface="Tahoma"/>
              </a:rPr>
              <a:t> </a:t>
            </a:r>
            <a:r>
              <a:rPr sz="1069" b="1" spc="-9" dirty="0">
                <a:latin typeface="Tahoma"/>
                <a:cs typeface="Tahoma"/>
              </a:rPr>
              <a:t>drawn)</a:t>
            </a:r>
            <a:endParaRPr sz="1069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83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83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454" dirty="0">
              <a:latin typeface="Times New Roman"/>
              <a:cs typeface="Times New Roman"/>
            </a:endParaRPr>
          </a:p>
          <a:p>
            <a:pPr marL="966520">
              <a:spcBef>
                <a:spcPts val="4"/>
              </a:spcBef>
              <a:tabLst>
                <a:tab pos="1228240" algn="l"/>
                <a:tab pos="1663174" algn="l"/>
              </a:tabLst>
            </a:pPr>
            <a:r>
              <a:rPr sz="1582" b="1" dirty="0">
                <a:solidFill>
                  <a:srgbClr val="FF8E00"/>
                </a:solidFill>
                <a:latin typeface="Times New Roman"/>
                <a:cs typeface="Times New Roman"/>
              </a:rPr>
              <a:t> 	</a:t>
            </a:r>
            <a:r>
              <a:rPr sz="1582" b="1" spc="4" dirty="0">
                <a:solidFill>
                  <a:srgbClr val="FF8E00"/>
                </a:solidFill>
                <a:latin typeface="Symbol"/>
                <a:cs typeface="Symbol"/>
              </a:rPr>
              <a:t></a:t>
            </a:r>
            <a:r>
              <a:rPr sz="1582" spc="4" dirty="0">
                <a:solidFill>
                  <a:srgbClr val="FF8E00"/>
                </a:solidFill>
                <a:latin typeface="Times New Roman"/>
                <a:cs typeface="Times New Roman"/>
              </a:rPr>
              <a:t>	</a:t>
            </a:r>
            <a:endParaRPr sz="1582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2009" dirty="0">
              <a:latin typeface="Times New Roman"/>
              <a:cs typeface="Times New Roman"/>
            </a:endParaRPr>
          </a:p>
          <a:p>
            <a:pPr marL="78733" algn="ctr"/>
            <a:r>
              <a:rPr sz="1582" b="1" spc="4" dirty="0">
                <a:solidFill>
                  <a:srgbClr val="FF8E00"/>
                </a:solidFill>
                <a:latin typeface="Symbol"/>
                <a:cs typeface="Symbol"/>
              </a:rPr>
              <a:t></a:t>
            </a:r>
            <a:endParaRPr sz="1582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539" dirty="0">
              <a:latin typeface="Times New Roman"/>
              <a:cs typeface="Times New Roman"/>
            </a:endParaRPr>
          </a:p>
          <a:p>
            <a:pPr marL="411042">
              <a:spcBef>
                <a:spcPts val="1056"/>
              </a:spcBef>
            </a:pPr>
            <a:r>
              <a:rPr sz="1582" spc="4" dirty="0">
                <a:latin typeface="Symbol"/>
                <a:cs typeface="Symbol"/>
              </a:rPr>
              <a:t></a:t>
            </a:r>
            <a:r>
              <a:rPr sz="1582" spc="4" dirty="0">
                <a:latin typeface="Times New Roman"/>
                <a:cs typeface="Times New Roman"/>
              </a:rPr>
              <a:t> </a:t>
            </a:r>
            <a:r>
              <a:rPr sz="1582" spc="4" dirty="0">
                <a:latin typeface="Tahoma"/>
                <a:cs typeface="Tahoma"/>
              </a:rPr>
              <a:t>– mean </a:t>
            </a:r>
            <a:r>
              <a:rPr sz="1582" spc="4" dirty="0" err="1" smtClean="0">
                <a:latin typeface="Tahoma"/>
                <a:cs typeface="Tahoma"/>
              </a:rPr>
              <a:t>dari</a:t>
            </a:r>
            <a:r>
              <a:rPr sz="1582" spc="4" dirty="0" smtClean="0">
                <a:latin typeface="Tahoma"/>
                <a:cs typeface="Tahoma"/>
              </a:rPr>
              <a:t> dist. </a:t>
            </a:r>
            <a:r>
              <a:rPr sz="1582" i="1" dirty="0" smtClean="0">
                <a:latin typeface="Tahoma"/>
                <a:cs typeface="Tahoma"/>
              </a:rPr>
              <a:t>parent</a:t>
            </a:r>
            <a:endParaRPr sz="1582" i="1" dirty="0">
              <a:latin typeface="Tahoma"/>
              <a:cs typeface="Tahoma"/>
            </a:endParaRPr>
          </a:p>
          <a:p>
            <a:pPr marL="423531">
              <a:spcBef>
                <a:spcPts val="800"/>
              </a:spcBef>
            </a:pPr>
            <a:r>
              <a:rPr sz="1582" spc="4" dirty="0">
                <a:latin typeface="Symbol"/>
                <a:cs typeface="Symbol"/>
              </a:rPr>
              <a:t></a:t>
            </a:r>
            <a:r>
              <a:rPr sz="1582" spc="4" dirty="0">
                <a:latin typeface="Times New Roman"/>
                <a:cs typeface="Times New Roman"/>
              </a:rPr>
              <a:t> </a:t>
            </a:r>
            <a:r>
              <a:rPr sz="1582" spc="4" dirty="0">
                <a:latin typeface="Tahoma"/>
                <a:cs typeface="Tahoma"/>
              </a:rPr>
              <a:t>– </a:t>
            </a:r>
            <a:r>
              <a:rPr sz="1582" spc="-13" dirty="0">
                <a:latin typeface="Tahoma"/>
                <a:cs typeface="Tahoma"/>
              </a:rPr>
              <a:t>S.D. </a:t>
            </a:r>
            <a:r>
              <a:rPr sz="1582" spc="4" dirty="0" err="1" smtClean="0">
                <a:latin typeface="Tahoma"/>
                <a:cs typeface="Tahoma"/>
              </a:rPr>
              <a:t>dari</a:t>
            </a:r>
            <a:r>
              <a:rPr sz="1582" spc="4" dirty="0" smtClean="0">
                <a:latin typeface="Tahoma"/>
                <a:cs typeface="Tahoma"/>
              </a:rPr>
              <a:t> dist. </a:t>
            </a:r>
            <a:r>
              <a:rPr sz="1582" i="1" spc="4" dirty="0" smtClean="0">
                <a:latin typeface="Tahoma"/>
                <a:cs typeface="Tahoma"/>
              </a:rPr>
              <a:t>parent</a:t>
            </a:r>
            <a:endParaRPr sz="1582" i="1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526" y="3166932"/>
            <a:ext cx="3314754" cy="2908415"/>
          </a:xfrm>
          <a:custGeom>
            <a:avLst/>
            <a:gdLst/>
            <a:ahLst/>
            <a:cxnLst/>
            <a:rect l="l" t="t" r="r" b="b"/>
            <a:pathLst>
              <a:path w="3312795" h="3517265">
                <a:moveTo>
                  <a:pt x="0" y="3516668"/>
                </a:moveTo>
                <a:lnTo>
                  <a:pt x="3312413" y="3516668"/>
                </a:lnTo>
                <a:lnTo>
                  <a:pt x="3312413" y="0"/>
                </a:lnTo>
                <a:lnTo>
                  <a:pt x="0" y="0"/>
                </a:lnTo>
                <a:lnTo>
                  <a:pt x="0" y="3516668"/>
                </a:lnTo>
                <a:close/>
              </a:path>
            </a:pathLst>
          </a:custGeom>
          <a:solidFill>
            <a:srgbClr val="FFFDA9">
              <a:alpha val="59999"/>
            </a:srgbClr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 txBox="1"/>
          <p:nvPr/>
        </p:nvSpPr>
        <p:spPr>
          <a:xfrm>
            <a:off x="470647" y="3003939"/>
            <a:ext cx="3589315" cy="3103639"/>
          </a:xfrm>
          <a:prstGeom prst="rect">
            <a:avLst/>
          </a:prstGeom>
        </p:spPr>
        <p:txBody>
          <a:bodyPr vert="horz" wrap="square" lIns="0" tIns="5430" rIns="0" bIns="0" rtlCol="0">
            <a:spAutoFit/>
          </a:bodyPr>
          <a:lstStyle/>
          <a:p>
            <a:pPr>
              <a:spcBef>
                <a:spcPts val="43"/>
              </a:spcBef>
            </a:pPr>
            <a:endParaRPr sz="1625" dirty="0">
              <a:latin typeface="Times New Roman"/>
              <a:cs typeface="Times New Roman"/>
            </a:endParaRPr>
          </a:p>
          <a:p>
            <a:pPr marR="177557" algn="ctr"/>
            <a:r>
              <a:rPr sz="1240" b="1" spc="-4" dirty="0">
                <a:latin typeface="Tahoma"/>
                <a:cs typeface="Tahoma"/>
              </a:rPr>
              <a:t>Data</a:t>
            </a:r>
            <a:r>
              <a:rPr sz="1240" b="1" spc="-60" dirty="0">
                <a:latin typeface="Tahoma"/>
                <a:cs typeface="Tahoma"/>
              </a:rPr>
              <a:t> </a:t>
            </a:r>
            <a:r>
              <a:rPr sz="1240" b="1" spc="-9" dirty="0">
                <a:latin typeface="Tahoma"/>
                <a:cs typeface="Tahoma"/>
              </a:rPr>
              <a:t>Sample</a:t>
            </a:r>
            <a:endParaRPr sz="124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4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411" dirty="0">
              <a:latin typeface="Times New Roman"/>
              <a:cs typeface="Times New Roman"/>
            </a:endParaRPr>
          </a:p>
          <a:p>
            <a:pPr marR="131946" algn="ctr"/>
            <a:r>
              <a:rPr sz="1582" b="1" spc="4" dirty="0">
                <a:solidFill>
                  <a:srgbClr val="FF8E00"/>
                </a:solidFill>
                <a:latin typeface="Tahoma"/>
                <a:cs typeface="Tahoma"/>
              </a:rPr>
              <a:t>s</a:t>
            </a:r>
            <a:endParaRPr sz="1582" dirty="0">
              <a:latin typeface="Tahoma"/>
              <a:cs typeface="Tahoma"/>
            </a:endParaRPr>
          </a:p>
          <a:p>
            <a:pPr marL="416472" algn="ctr">
              <a:spcBef>
                <a:spcPts val="1176"/>
              </a:spcBef>
            </a:pPr>
            <a:r>
              <a:rPr sz="1582" b="1" spc="4" dirty="0">
                <a:solidFill>
                  <a:srgbClr val="FF8E00"/>
                </a:solidFill>
                <a:latin typeface="Tahoma"/>
                <a:cs typeface="Tahoma"/>
              </a:rPr>
              <a:t>x</a:t>
            </a:r>
            <a:endParaRPr sz="1582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81" dirty="0">
              <a:latin typeface="Times New Roman"/>
              <a:cs typeface="Times New Roman"/>
            </a:endParaRPr>
          </a:p>
          <a:p>
            <a:pPr marL="398011" marR="302988" indent="1086">
              <a:lnSpc>
                <a:spcPct val="139900"/>
              </a:lnSpc>
              <a:spcBef>
                <a:spcPts val="1120"/>
              </a:spcBef>
            </a:pPr>
            <a:endParaRPr sz="100" spc="4" dirty="0" smtClean="0">
              <a:latin typeface="Tahoma"/>
              <a:cs typeface="Tahoma"/>
            </a:endParaRPr>
          </a:p>
          <a:p>
            <a:pPr marL="398011" marR="302988" indent="1086">
              <a:lnSpc>
                <a:spcPct val="139900"/>
              </a:lnSpc>
              <a:spcBef>
                <a:spcPts val="1120"/>
              </a:spcBef>
            </a:pPr>
            <a:r>
              <a:rPr sz="1582" spc="4" dirty="0" smtClean="0">
                <a:latin typeface="Tahoma"/>
                <a:cs typeface="Tahoma"/>
              </a:rPr>
              <a:t>x </a:t>
            </a:r>
            <a:r>
              <a:rPr sz="1582" spc="4" dirty="0">
                <a:latin typeface="Tahoma"/>
                <a:cs typeface="Tahoma"/>
              </a:rPr>
              <a:t>– </a:t>
            </a:r>
            <a:r>
              <a:rPr sz="1582" spc="4" dirty="0" smtClean="0">
                <a:latin typeface="Tahoma"/>
                <a:cs typeface="Tahoma"/>
              </a:rPr>
              <a:t>rata-rata </a:t>
            </a:r>
            <a:r>
              <a:rPr sz="1582" spc="4" dirty="0" err="1" smtClean="0">
                <a:latin typeface="Tahoma"/>
                <a:cs typeface="Tahoma"/>
              </a:rPr>
              <a:t>dari</a:t>
            </a:r>
            <a:r>
              <a:rPr sz="1582" spc="4" dirty="0" smtClean="0">
                <a:latin typeface="Tahoma"/>
                <a:cs typeface="Tahoma"/>
              </a:rPr>
              <a:t> </a:t>
            </a:r>
            <a:r>
              <a:rPr sz="1582" spc="4" dirty="0" err="1" smtClean="0">
                <a:latin typeface="Tahoma"/>
                <a:cs typeface="Tahoma"/>
              </a:rPr>
              <a:t>sampel</a:t>
            </a:r>
            <a:r>
              <a:rPr sz="1582" spc="4" dirty="0" smtClean="0">
                <a:latin typeface="Tahoma"/>
                <a:cs typeface="Tahoma"/>
              </a:rPr>
              <a:t> </a:t>
            </a:r>
            <a:endParaRPr sz="1582" dirty="0" smtClean="0">
              <a:latin typeface="Tahoma"/>
              <a:cs typeface="Tahoma"/>
            </a:endParaRPr>
          </a:p>
          <a:p>
            <a:pPr marL="398011" marR="302988" indent="1086">
              <a:lnSpc>
                <a:spcPct val="139900"/>
              </a:lnSpc>
            </a:pPr>
            <a:r>
              <a:rPr sz="1582" spc="4" dirty="0" smtClean="0">
                <a:latin typeface="Tahoma"/>
                <a:cs typeface="Tahoma"/>
              </a:rPr>
              <a:t>s </a:t>
            </a:r>
            <a:r>
              <a:rPr sz="1582" spc="4" dirty="0">
                <a:latin typeface="Tahoma"/>
                <a:cs typeface="Tahoma"/>
              </a:rPr>
              <a:t>– </a:t>
            </a:r>
            <a:r>
              <a:rPr sz="1582" spc="-13" dirty="0">
                <a:latin typeface="Tahoma"/>
                <a:cs typeface="Tahoma"/>
              </a:rPr>
              <a:t>S.D. </a:t>
            </a:r>
            <a:r>
              <a:rPr sz="1582" spc="4" dirty="0" err="1" smtClean="0">
                <a:latin typeface="Tahoma"/>
                <a:cs typeface="Tahoma"/>
              </a:rPr>
              <a:t>dari</a:t>
            </a:r>
            <a:r>
              <a:rPr sz="1582" spc="4" dirty="0" smtClean="0">
                <a:latin typeface="Tahoma"/>
                <a:cs typeface="Tahoma"/>
              </a:rPr>
              <a:t> </a:t>
            </a:r>
            <a:r>
              <a:rPr sz="1582" spc="4" dirty="0" err="1" smtClean="0">
                <a:latin typeface="Tahoma"/>
                <a:cs typeface="Tahoma"/>
              </a:rPr>
              <a:t>sampel</a:t>
            </a:r>
            <a:endParaRPr sz="1582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3037" y="748571"/>
            <a:ext cx="6408945" cy="3816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>
              <a:lnSpc>
                <a:spcPct val="100000"/>
              </a:lnSpc>
            </a:pPr>
            <a:r>
              <a:rPr sz="2480" b="0" spc="-9" dirty="0" err="1" smtClean="0">
                <a:latin typeface="Tahoma"/>
                <a:cs typeface="Tahoma"/>
              </a:rPr>
              <a:t>Definisi</a:t>
            </a:r>
            <a:r>
              <a:rPr sz="2480" b="0" spc="-9" dirty="0" smtClean="0">
                <a:latin typeface="Tahoma"/>
                <a:cs typeface="Tahoma"/>
              </a:rPr>
              <a:t> </a:t>
            </a:r>
            <a:r>
              <a:rPr sz="2480" b="0" spc="-9" dirty="0" err="1" smtClean="0">
                <a:latin typeface="Tahoma"/>
                <a:cs typeface="Tahoma"/>
              </a:rPr>
              <a:t>berbeda</a:t>
            </a:r>
            <a:r>
              <a:rPr sz="2480" b="0" spc="-9" dirty="0" smtClean="0">
                <a:latin typeface="Tahoma"/>
                <a:cs typeface="Tahoma"/>
              </a:rPr>
              <a:t> </a:t>
            </a:r>
            <a:r>
              <a:rPr sz="2480" b="0" spc="-9" dirty="0" err="1" smtClean="0">
                <a:latin typeface="Tahoma"/>
                <a:cs typeface="Tahoma"/>
              </a:rPr>
              <a:t>tentang</a:t>
            </a:r>
            <a:r>
              <a:rPr sz="2480" b="0" spc="-9" dirty="0" smtClean="0">
                <a:latin typeface="Tahoma"/>
                <a:cs typeface="Tahoma"/>
              </a:rPr>
              <a:t> Standard</a:t>
            </a:r>
            <a:r>
              <a:rPr sz="2480" b="0" spc="77" dirty="0" smtClean="0">
                <a:latin typeface="Tahoma"/>
                <a:cs typeface="Tahoma"/>
              </a:rPr>
              <a:t> </a:t>
            </a:r>
            <a:r>
              <a:rPr sz="2480" b="0" spc="-9" dirty="0" err="1" smtClean="0">
                <a:latin typeface="Tahoma"/>
                <a:cs typeface="Tahoma"/>
              </a:rPr>
              <a:t>Deviasi</a:t>
            </a:r>
            <a:endParaRPr sz="248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037" y="2288313"/>
            <a:ext cx="6161883" cy="544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847" marR="4344" indent="-302988">
              <a:lnSpc>
                <a:spcPct val="101000"/>
              </a:lnSpc>
              <a:buChar char="•"/>
              <a:tabLst>
                <a:tab pos="313847" algn="l"/>
                <a:tab pos="314390" algn="l"/>
              </a:tabLst>
            </a:pPr>
            <a:r>
              <a:rPr sz="1753" spc="4" dirty="0" err="1" smtClean="0">
                <a:latin typeface="Tahoma"/>
                <a:cs typeface="Tahoma"/>
              </a:rPr>
              <a:t>Diasumsikan</a:t>
            </a:r>
            <a:r>
              <a:rPr sz="1753" spc="4" dirty="0" smtClean="0">
                <a:latin typeface="Tahoma"/>
                <a:cs typeface="Tahoma"/>
              </a:rPr>
              <a:t> </a:t>
            </a:r>
            <a:r>
              <a:rPr sz="1753" spc="4" dirty="0" err="1" smtClean="0">
                <a:latin typeface="Tahoma"/>
                <a:cs typeface="Tahoma"/>
              </a:rPr>
              <a:t>bahwa</a:t>
            </a:r>
            <a:r>
              <a:rPr sz="1753" spc="4" dirty="0" smtClean="0">
                <a:latin typeface="Tahoma"/>
                <a:cs typeface="Tahoma"/>
              </a:rPr>
              <a:t> data </a:t>
            </a:r>
            <a:r>
              <a:rPr sz="1753" spc="4" dirty="0" err="1" smtClean="0">
                <a:latin typeface="Tahoma"/>
                <a:cs typeface="Tahoma"/>
              </a:rPr>
              <a:t>tersebut</a:t>
            </a:r>
            <a:r>
              <a:rPr sz="1753" spc="4" dirty="0" smtClean="0">
                <a:latin typeface="Tahoma"/>
                <a:cs typeface="Tahoma"/>
              </a:rPr>
              <a:t> </a:t>
            </a:r>
            <a:r>
              <a:rPr sz="1753" spc="4" dirty="0" err="1" smtClean="0">
                <a:latin typeface="Tahoma"/>
                <a:cs typeface="Tahoma"/>
              </a:rPr>
              <a:t>diambil</a:t>
            </a:r>
            <a:r>
              <a:rPr sz="1753" spc="4" dirty="0" smtClean="0">
                <a:latin typeface="Tahoma"/>
                <a:cs typeface="Tahoma"/>
              </a:rPr>
              <a:t> </a:t>
            </a:r>
            <a:r>
              <a:rPr sz="1753" spc="4" dirty="0" err="1" smtClean="0">
                <a:latin typeface="Tahoma"/>
                <a:cs typeface="Tahoma"/>
              </a:rPr>
              <a:t>dari</a:t>
            </a:r>
            <a:r>
              <a:rPr sz="1753" spc="4" dirty="0" smtClean="0">
                <a:latin typeface="Tahoma"/>
                <a:cs typeface="Tahoma"/>
              </a:rPr>
              <a:t> </a:t>
            </a:r>
            <a:r>
              <a:rPr sz="1753" spc="4" dirty="0" err="1" smtClean="0">
                <a:latin typeface="Tahoma"/>
                <a:cs typeface="Tahoma"/>
              </a:rPr>
              <a:t>distribusi</a:t>
            </a:r>
            <a:r>
              <a:rPr sz="1753" spc="4" dirty="0" smtClean="0">
                <a:latin typeface="Tahoma"/>
                <a:cs typeface="Tahoma"/>
              </a:rPr>
              <a:t> </a:t>
            </a:r>
            <a:r>
              <a:rPr sz="1753" i="1" spc="4" dirty="0" smtClean="0">
                <a:latin typeface="Tahoma"/>
                <a:cs typeface="Tahoma"/>
              </a:rPr>
              <a:t>parent </a:t>
            </a:r>
            <a:r>
              <a:rPr sz="1753" spc="4" dirty="0" smtClean="0">
                <a:latin typeface="Tahoma"/>
                <a:cs typeface="Tahoma"/>
              </a:rPr>
              <a:t>yang </a:t>
            </a:r>
            <a:r>
              <a:rPr sz="1753" spc="4" dirty="0" err="1" smtClean="0">
                <a:latin typeface="Tahoma"/>
                <a:cs typeface="Tahoma"/>
              </a:rPr>
              <a:t>memiliki</a:t>
            </a:r>
            <a:r>
              <a:rPr sz="1753" spc="4" dirty="0" smtClean="0">
                <a:latin typeface="Tahoma"/>
                <a:cs typeface="Tahoma"/>
              </a:rPr>
              <a:t> rata-rata </a:t>
            </a:r>
            <a:r>
              <a:rPr sz="1753" spc="9" dirty="0" smtClean="0">
                <a:latin typeface="Symbol"/>
                <a:cs typeface="Symbol"/>
              </a:rPr>
              <a:t></a:t>
            </a:r>
            <a:r>
              <a:rPr sz="1753" spc="9" dirty="0" smtClean="0">
                <a:latin typeface="Times New Roman"/>
                <a:cs typeface="Times New Roman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dan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dirty="0" smtClean="0">
                <a:latin typeface="Tahoma"/>
                <a:cs typeface="Tahoma"/>
              </a:rPr>
              <a:t>S.D.</a:t>
            </a:r>
            <a:r>
              <a:rPr sz="1753" spc="38" dirty="0" smtClean="0">
                <a:latin typeface="Tahoma"/>
                <a:cs typeface="Tahoma"/>
              </a:rPr>
              <a:t> </a:t>
            </a:r>
            <a:r>
              <a:rPr sz="1753" spc="9" dirty="0">
                <a:latin typeface="Symbol"/>
                <a:cs typeface="Symbol"/>
              </a:rPr>
              <a:t></a:t>
            </a:r>
            <a:endParaRPr sz="1753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2944" y="1415959"/>
            <a:ext cx="3141214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lang="id-ID" sz="1753" spc="4" dirty="0" smtClean="0">
                <a:latin typeface="Tahoma"/>
                <a:cs typeface="Tahoma"/>
              </a:rPr>
              <a:t>a</a:t>
            </a:r>
            <a:r>
              <a:rPr sz="1753" spc="4" dirty="0" err="1" smtClean="0">
                <a:latin typeface="Tahoma"/>
                <a:cs typeface="Tahoma"/>
              </a:rPr>
              <a:t>dalah</a:t>
            </a:r>
            <a:r>
              <a:rPr sz="1753" spc="4" dirty="0" smtClean="0">
                <a:latin typeface="Tahoma"/>
                <a:cs typeface="Tahoma"/>
              </a:rPr>
              <a:t> </a:t>
            </a:r>
            <a:r>
              <a:rPr sz="1753" spc="-9" dirty="0" smtClean="0">
                <a:latin typeface="Tahoma"/>
                <a:cs typeface="Tahoma"/>
              </a:rPr>
              <a:t>S.D</a:t>
            </a:r>
            <a:r>
              <a:rPr sz="1753" spc="-9" dirty="0">
                <a:latin typeface="Tahoma"/>
                <a:cs typeface="Tahoma"/>
              </a:rPr>
              <a:t>. </a:t>
            </a:r>
            <a:r>
              <a:rPr sz="1753" spc="4" dirty="0" err="1" smtClean="0">
                <a:latin typeface="Tahoma"/>
                <a:cs typeface="Tahoma"/>
              </a:rPr>
              <a:t>dari</a:t>
            </a:r>
            <a:r>
              <a:rPr sz="1753" spc="4" dirty="0" smtClean="0">
                <a:latin typeface="Tahoma"/>
                <a:cs typeface="Tahoma"/>
              </a:rPr>
              <a:t> </a:t>
            </a:r>
            <a:r>
              <a:rPr sz="1796" b="1" i="1" spc="-21" dirty="0" err="1" smtClean="0">
                <a:latin typeface="Tahoma"/>
                <a:cs typeface="Tahoma"/>
              </a:rPr>
              <a:t>sampel</a:t>
            </a:r>
            <a:r>
              <a:rPr sz="1796" b="1" i="1" spc="-21" dirty="0" smtClean="0">
                <a:latin typeface="Tahoma"/>
                <a:cs typeface="Tahoma"/>
              </a:rPr>
              <a:t> data</a:t>
            </a:r>
            <a:endParaRPr sz="1796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23630" y="4543683"/>
            <a:ext cx="899850" cy="406502"/>
          </a:xfrm>
          <a:custGeom>
            <a:avLst/>
            <a:gdLst/>
            <a:ahLst/>
            <a:cxnLst/>
            <a:rect l="l" t="t" r="r" b="b"/>
            <a:pathLst>
              <a:path w="473710" h="213995">
                <a:moveTo>
                  <a:pt x="0" y="106815"/>
                </a:moveTo>
                <a:lnTo>
                  <a:pt x="94641" y="0"/>
                </a:lnTo>
                <a:lnTo>
                  <a:pt x="94641" y="53407"/>
                </a:lnTo>
                <a:lnTo>
                  <a:pt x="378560" y="53407"/>
                </a:lnTo>
                <a:lnTo>
                  <a:pt x="378560" y="0"/>
                </a:lnTo>
                <a:lnTo>
                  <a:pt x="473201" y="106815"/>
                </a:lnTo>
                <a:lnTo>
                  <a:pt x="378560" y="213629"/>
                </a:lnTo>
                <a:lnTo>
                  <a:pt x="378560" y="160221"/>
                </a:lnTo>
                <a:lnTo>
                  <a:pt x="94641" y="160221"/>
                </a:lnTo>
                <a:lnTo>
                  <a:pt x="94641" y="213629"/>
                </a:lnTo>
                <a:lnTo>
                  <a:pt x="0" y="106815"/>
                </a:lnTo>
                <a:close/>
              </a:path>
            </a:pathLst>
          </a:custGeom>
          <a:solidFill>
            <a:srgbClr val="C00000"/>
          </a:solidFill>
          <a:ln w="9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3158788" y="6274520"/>
            <a:ext cx="3060308" cy="24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82" b="1" dirty="0" err="1" smtClean="0">
                <a:solidFill>
                  <a:srgbClr val="FF4C00"/>
                </a:solidFill>
                <a:latin typeface="Tahoma"/>
                <a:cs typeface="Tahoma"/>
              </a:rPr>
              <a:t>Perhatikan</a:t>
            </a:r>
            <a:r>
              <a:rPr sz="1582" b="1" dirty="0" smtClean="0">
                <a:solidFill>
                  <a:srgbClr val="FF4C00"/>
                </a:solidFill>
                <a:latin typeface="Tahoma"/>
                <a:cs typeface="Tahoma"/>
              </a:rPr>
              <a:t> </a:t>
            </a:r>
            <a:r>
              <a:rPr sz="1582" b="1" dirty="0" err="1" smtClean="0">
                <a:solidFill>
                  <a:srgbClr val="FF4C00"/>
                </a:solidFill>
                <a:latin typeface="Tahoma"/>
                <a:cs typeface="Tahoma"/>
              </a:rPr>
              <a:t>notasinya</a:t>
            </a:r>
            <a:r>
              <a:rPr sz="1582" b="1" dirty="0" smtClean="0">
                <a:solidFill>
                  <a:srgbClr val="FF4C00"/>
                </a:solidFill>
                <a:latin typeface="Tahoma"/>
                <a:cs typeface="Tahoma"/>
              </a:rPr>
              <a:t>!</a:t>
            </a:r>
            <a:endParaRPr sz="1582" dirty="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2290" y="3551725"/>
            <a:ext cx="2895335" cy="18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867542" y="5420110"/>
            <a:ext cx="100389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100226" y="0"/>
                </a:lnTo>
              </a:path>
            </a:pathLst>
          </a:custGeom>
          <a:ln w="19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917036" y="3482874"/>
            <a:ext cx="2998717" cy="1899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605531" y="1186422"/>
                <a:ext cx="2227148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531" y="1186422"/>
                <a:ext cx="2227148" cy="1077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1930400" y="4432442"/>
            <a:ext cx="730250" cy="0"/>
          </a:xfrm>
          <a:prstGeom prst="line">
            <a:avLst/>
          </a:prstGeom>
          <a:ln w="28575">
            <a:solidFill>
              <a:srgbClr val="FF993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11162" y="4432442"/>
            <a:ext cx="9732" cy="751978"/>
          </a:xfrm>
          <a:prstGeom prst="line">
            <a:avLst/>
          </a:prstGeom>
          <a:ln w="28575">
            <a:solidFill>
              <a:srgbClr val="FF99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08585" y="4538571"/>
            <a:ext cx="131930" cy="0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4400" y="4418776"/>
            <a:ext cx="730250" cy="0"/>
          </a:xfrm>
          <a:prstGeom prst="line">
            <a:avLst/>
          </a:prstGeom>
          <a:ln w="28575">
            <a:solidFill>
              <a:srgbClr val="FF993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375162" y="4418776"/>
            <a:ext cx="9732" cy="751978"/>
          </a:xfrm>
          <a:prstGeom prst="line">
            <a:avLst/>
          </a:prstGeom>
          <a:ln w="28575">
            <a:solidFill>
              <a:srgbClr val="FF99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3037" y="785618"/>
            <a:ext cx="6408945" cy="3816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 algn="ctr">
              <a:lnSpc>
                <a:spcPct val="100000"/>
              </a:lnSpc>
            </a:pPr>
            <a:r>
              <a:rPr lang="id-ID" sz="2480" b="0" spc="-9" dirty="0">
                <a:latin typeface="Tahoma"/>
                <a:cs typeface="Tahoma"/>
              </a:rPr>
              <a:t>Definisi berbeda tentang Standard</a:t>
            </a:r>
            <a:r>
              <a:rPr lang="id-ID" sz="2480" b="0" spc="77" dirty="0">
                <a:latin typeface="Tahoma"/>
                <a:cs typeface="Tahoma"/>
              </a:rPr>
              <a:t> </a:t>
            </a:r>
            <a:r>
              <a:rPr lang="id-ID" sz="2480" b="0" spc="-9" dirty="0">
                <a:latin typeface="Tahoma"/>
                <a:cs typeface="Tahoma"/>
              </a:rPr>
              <a:t>Deviasi</a:t>
            </a:r>
            <a:endParaRPr sz="248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038" y="1306157"/>
            <a:ext cx="6531661" cy="480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847" marR="4344" indent="-302988">
              <a:lnSpc>
                <a:spcPct val="102600"/>
              </a:lnSpc>
              <a:buChar char="•"/>
              <a:tabLst>
                <a:tab pos="313847" algn="l"/>
                <a:tab pos="314390" algn="l"/>
                <a:tab pos="4412325" algn="l"/>
              </a:tabLst>
            </a:pPr>
            <a:r>
              <a:rPr sz="1582" spc="4" dirty="0" err="1" smtClean="0">
                <a:latin typeface="Tahoma"/>
                <a:cs typeface="Tahoma"/>
              </a:rPr>
              <a:t>Definisi</a:t>
            </a:r>
            <a:r>
              <a:rPr sz="1582" spc="4" dirty="0" smtClean="0">
                <a:latin typeface="Tahoma"/>
                <a:cs typeface="Tahoma"/>
              </a:rPr>
              <a:t> </a:t>
            </a:r>
            <a:r>
              <a:rPr lang="id-ID" sz="1582" spc="4" dirty="0">
                <a:latin typeface="Symbol"/>
                <a:cs typeface="Symbol"/>
              </a:rPr>
              <a:t> </a:t>
            </a:r>
            <a:r>
              <a:rPr sz="1582" spc="4" dirty="0" smtClean="0">
                <a:latin typeface="Tahoma"/>
                <a:cs typeface="Tahoma"/>
              </a:rPr>
              <a:t>mana yang </a:t>
            </a:r>
            <a:r>
              <a:rPr sz="1582" spc="4" dirty="0" err="1" smtClean="0">
                <a:latin typeface="Tahoma"/>
                <a:cs typeface="Tahoma"/>
              </a:rPr>
              <a:t>anda</a:t>
            </a:r>
            <a:r>
              <a:rPr sz="1582" spc="4" dirty="0" smtClean="0">
                <a:latin typeface="Tahoma"/>
                <a:cs typeface="Tahoma"/>
              </a:rPr>
              <a:t> </a:t>
            </a:r>
            <a:r>
              <a:rPr sz="1582" spc="4" dirty="0" err="1" smtClean="0">
                <a:latin typeface="Tahoma"/>
                <a:cs typeface="Tahoma"/>
              </a:rPr>
              <a:t>gunakan</a:t>
            </a:r>
            <a:r>
              <a:rPr sz="1582" spc="4" dirty="0" smtClean="0">
                <a:latin typeface="Tahoma"/>
                <a:cs typeface="Tahoma"/>
              </a:rPr>
              <a:t>, </a:t>
            </a:r>
            <a:r>
              <a:rPr sz="1582" spc="-4" dirty="0" err="1">
                <a:latin typeface="Tahoma"/>
                <a:cs typeface="Tahoma"/>
              </a:rPr>
              <a:t>s</a:t>
            </a:r>
            <a:r>
              <a:rPr sz="1603" spc="-6" baseline="-20000" dirty="0" err="1">
                <a:latin typeface="Tahoma"/>
                <a:cs typeface="Tahoma"/>
              </a:rPr>
              <a:t>data</a:t>
            </a:r>
            <a:r>
              <a:rPr sz="1603" spc="167" baseline="-20000" dirty="0">
                <a:latin typeface="Tahoma"/>
                <a:cs typeface="Tahoma"/>
              </a:rPr>
              <a:t> </a:t>
            </a:r>
            <a:r>
              <a:rPr sz="1582" spc="4" dirty="0" err="1" smtClean="0">
                <a:latin typeface="Tahoma"/>
                <a:cs typeface="Tahoma"/>
              </a:rPr>
              <a:t>atau</a:t>
            </a:r>
            <a:r>
              <a:rPr sz="1582" spc="4" dirty="0" smtClean="0">
                <a:latin typeface="Tahoma"/>
                <a:cs typeface="Tahoma"/>
              </a:rPr>
              <a:t> </a:t>
            </a:r>
            <a:r>
              <a:rPr sz="1582" spc="-4" dirty="0">
                <a:latin typeface="Symbol"/>
                <a:cs typeface="Symbol"/>
              </a:rPr>
              <a:t></a:t>
            </a:r>
            <a:r>
              <a:rPr sz="1603" spc="-6" baseline="-20000" dirty="0">
                <a:latin typeface="Tahoma"/>
                <a:cs typeface="Tahoma"/>
              </a:rPr>
              <a:t>parent</a:t>
            </a:r>
            <a:r>
              <a:rPr sz="1582" spc="-4" dirty="0" smtClean="0">
                <a:latin typeface="Tahoma"/>
                <a:cs typeface="Tahoma"/>
              </a:rPr>
              <a:t>, </a:t>
            </a:r>
            <a:r>
              <a:rPr sz="1582" spc="-4" dirty="0" err="1" smtClean="0">
                <a:latin typeface="Tahoma"/>
                <a:cs typeface="Tahoma"/>
              </a:rPr>
              <a:t>bergantung</a:t>
            </a:r>
            <a:r>
              <a:rPr sz="1582" spc="-4" dirty="0" smtClean="0">
                <a:latin typeface="Tahoma"/>
                <a:cs typeface="Tahoma"/>
              </a:rPr>
              <a:t> </a:t>
            </a:r>
            <a:r>
              <a:rPr sz="1582" spc="-4" dirty="0" err="1" smtClean="0">
                <a:latin typeface="Tahoma"/>
                <a:cs typeface="Tahoma"/>
              </a:rPr>
              <a:t>pada</a:t>
            </a:r>
            <a:r>
              <a:rPr sz="1582" spc="-4" dirty="0" smtClean="0">
                <a:latin typeface="Tahoma"/>
                <a:cs typeface="Tahoma"/>
              </a:rPr>
              <a:t> </a:t>
            </a:r>
            <a:r>
              <a:rPr sz="1582" spc="-4" dirty="0" err="1" smtClean="0">
                <a:latin typeface="Tahoma"/>
                <a:cs typeface="Tahoma"/>
              </a:rPr>
              <a:t>preferensi</a:t>
            </a:r>
            <a:r>
              <a:rPr sz="1582" spc="-4" dirty="0" smtClean="0">
                <a:latin typeface="Tahoma"/>
                <a:cs typeface="Tahoma"/>
              </a:rPr>
              <a:t>, </a:t>
            </a:r>
            <a:r>
              <a:rPr sz="1582" dirty="0" err="1" smtClean="0">
                <a:latin typeface="Tahoma"/>
                <a:cs typeface="Tahoma"/>
              </a:rPr>
              <a:t>namun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harus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jelas</a:t>
            </a:r>
            <a:r>
              <a:rPr sz="1582" dirty="0" smtClean="0">
                <a:latin typeface="Tahoma"/>
                <a:cs typeface="Tahoma"/>
              </a:rPr>
              <a:t> yang mana yang </a:t>
            </a:r>
            <a:r>
              <a:rPr sz="1582" dirty="0" err="1" smtClean="0">
                <a:latin typeface="Tahoma"/>
                <a:cs typeface="Tahoma"/>
              </a:rPr>
              <a:t>dimaksud</a:t>
            </a:r>
            <a:r>
              <a:rPr sz="1582" dirty="0" smtClean="0">
                <a:latin typeface="Tahoma"/>
                <a:cs typeface="Tahoma"/>
              </a:rPr>
              <a:t>!</a:t>
            </a:r>
            <a:endParaRPr sz="1582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037" y="4512962"/>
            <a:ext cx="6491480" cy="478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847" marR="4344" indent="-302988">
              <a:lnSpc>
                <a:spcPct val="100600"/>
              </a:lnSpc>
              <a:buChar char="•"/>
              <a:tabLst>
                <a:tab pos="313847" algn="l"/>
                <a:tab pos="314390" algn="l"/>
              </a:tabLst>
            </a:pPr>
            <a:r>
              <a:rPr sz="1582" dirty="0" err="1" smtClean="0">
                <a:latin typeface="Tahoma"/>
                <a:cs typeface="Tahoma"/>
              </a:rPr>
              <a:t>Sebagai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tambahan</a:t>
            </a:r>
            <a:r>
              <a:rPr sz="1582" spc="4" dirty="0" smtClean="0">
                <a:latin typeface="Tahoma"/>
                <a:cs typeface="Tahoma"/>
              </a:rPr>
              <a:t>, </a:t>
            </a:r>
            <a:r>
              <a:rPr sz="1582" dirty="0" err="1" smtClean="0">
                <a:latin typeface="Tahoma"/>
                <a:cs typeface="Tahoma"/>
              </a:rPr>
              <a:t>anda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dapat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menggunakan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solidFill>
                  <a:srgbClr val="C00000"/>
                </a:solidFill>
                <a:latin typeface="Tahoma"/>
                <a:cs typeface="Tahoma"/>
              </a:rPr>
              <a:t>estimasi</a:t>
            </a:r>
            <a:r>
              <a:rPr sz="1582" dirty="0" smtClean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582" spc="4" dirty="0" smtClean="0">
                <a:solidFill>
                  <a:srgbClr val="C00000"/>
                </a:solidFill>
                <a:latin typeface="Tahoma"/>
                <a:cs typeface="Tahoma"/>
              </a:rPr>
              <a:t>unbiased </a:t>
            </a:r>
            <a:r>
              <a:rPr sz="1582" spc="4" dirty="0" err="1" smtClean="0">
                <a:solidFill>
                  <a:srgbClr val="C00000"/>
                </a:solidFill>
                <a:latin typeface="Tahoma"/>
                <a:cs typeface="Tahoma"/>
              </a:rPr>
              <a:t>dari</a:t>
            </a:r>
            <a:r>
              <a:rPr sz="1582" spc="4" dirty="0" smtClean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25" b="1" i="1" spc="-13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1603" b="1" i="1" spc="-19" baseline="-20000" dirty="0">
                <a:solidFill>
                  <a:srgbClr val="C00000"/>
                </a:solidFill>
                <a:latin typeface="Tahoma"/>
                <a:cs typeface="Tahoma"/>
              </a:rPr>
              <a:t>parent </a:t>
            </a:r>
            <a:r>
              <a:rPr sz="1603" b="1" i="1" spc="-19" baseline="-20000" dirty="0" smtClean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berdasarkan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sampel</a:t>
            </a:r>
            <a:r>
              <a:rPr sz="1582" dirty="0" smtClean="0">
                <a:latin typeface="Tahoma"/>
                <a:cs typeface="Tahoma"/>
              </a:rPr>
              <a:t> yang </a:t>
            </a:r>
            <a:r>
              <a:rPr sz="1582" dirty="0" err="1" smtClean="0">
                <a:latin typeface="Tahoma"/>
                <a:cs typeface="Tahoma"/>
              </a:rPr>
              <a:t>ada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menggunakan</a:t>
            </a:r>
            <a:r>
              <a:rPr sz="1582" dirty="0" smtClean="0">
                <a:latin typeface="Tahoma"/>
                <a:cs typeface="Tahoma"/>
              </a:rPr>
              <a:t> </a:t>
            </a:r>
            <a:r>
              <a:rPr sz="1582" dirty="0" err="1" smtClean="0">
                <a:latin typeface="Tahoma"/>
                <a:cs typeface="Tahoma"/>
              </a:rPr>
              <a:t>rumus</a:t>
            </a:r>
            <a:r>
              <a:rPr sz="1582" dirty="0" smtClean="0">
                <a:latin typeface="Tahoma"/>
                <a:cs typeface="Tahoma"/>
              </a:rPr>
              <a:t>:</a:t>
            </a:r>
            <a:endParaRPr sz="1582" dirty="0">
              <a:latin typeface="Tahoma"/>
              <a:cs typeface="Tahoma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638749" y="2013278"/>
            <a:ext cx="6195571" cy="2036502"/>
            <a:chOff x="1739927" y="2201794"/>
            <a:chExt cx="6195571" cy="2036502"/>
          </a:xfrm>
        </p:grpSpPr>
        <p:sp>
          <p:nvSpPr>
            <p:cNvPr id="22" name="object 22"/>
            <p:cNvSpPr/>
            <p:nvPr/>
          </p:nvSpPr>
          <p:spPr>
            <a:xfrm>
              <a:off x="5097863" y="2682740"/>
              <a:ext cx="2441878" cy="1541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9927" y="2615292"/>
              <a:ext cx="2562709" cy="1623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24"/>
            <p:cNvSpPr/>
            <p:nvPr/>
          </p:nvSpPr>
          <p:spPr>
            <a:xfrm>
              <a:off x="2926041" y="3424691"/>
              <a:ext cx="0" cy="633130"/>
            </a:xfrm>
            <a:custGeom>
              <a:avLst/>
              <a:gdLst/>
              <a:ahLst/>
              <a:cxnLst/>
              <a:rect l="l" t="t" r="r" b="b"/>
              <a:pathLst>
                <a:path h="740410">
                  <a:moveTo>
                    <a:pt x="0" y="0"/>
                  </a:moveTo>
                  <a:lnTo>
                    <a:pt x="0" y="739788"/>
                  </a:lnTo>
                </a:path>
              </a:pathLst>
            </a:custGeom>
            <a:ln w="26288">
              <a:solidFill>
                <a:srgbClr val="FF8E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5" name="object 25"/>
            <p:cNvSpPr/>
            <p:nvPr/>
          </p:nvSpPr>
          <p:spPr>
            <a:xfrm>
              <a:off x="2869841" y="3967357"/>
              <a:ext cx="112400" cy="112943"/>
            </a:xfrm>
            <a:custGeom>
              <a:avLst/>
              <a:gdLst/>
              <a:ahLst/>
              <a:cxnLst/>
              <a:rect l="l" t="t" r="r" b="b"/>
              <a:pathLst>
                <a:path w="131445" h="132079">
                  <a:moveTo>
                    <a:pt x="131445" y="0"/>
                  </a:moveTo>
                  <a:lnTo>
                    <a:pt x="0" y="0"/>
                  </a:lnTo>
                  <a:lnTo>
                    <a:pt x="65722" y="131464"/>
                  </a:lnTo>
                  <a:lnTo>
                    <a:pt x="131445" y="0"/>
                  </a:lnTo>
                  <a:close/>
                </a:path>
              </a:pathLst>
            </a:custGeom>
            <a:solidFill>
              <a:srgbClr val="FF8E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0467" y="3423334"/>
              <a:ext cx="10317" cy="604351"/>
            </a:xfrm>
            <a:custGeom>
              <a:avLst/>
              <a:gdLst/>
              <a:ahLst/>
              <a:cxnLst/>
              <a:rect l="l" t="t" r="r" b="b"/>
              <a:pathLst>
                <a:path w="12065" h="706754">
                  <a:moveTo>
                    <a:pt x="0" y="0"/>
                  </a:moveTo>
                  <a:lnTo>
                    <a:pt x="11480" y="706449"/>
                  </a:lnTo>
                </a:path>
              </a:pathLst>
            </a:custGeom>
            <a:ln w="26288">
              <a:solidFill>
                <a:srgbClr val="FF8E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2631" y="3936589"/>
              <a:ext cx="112400" cy="113486"/>
            </a:xfrm>
            <a:custGeom>
              <a:avLst/>
              <a:gdLst/>
              <a:ahLst/>
              <a:cxnLst/>
              <a:rect l="l" t="t" r="r" b="b"/>
              <a:pathLst>
                <a:path w="131445" h="132714">
                  <a:moveTo>
                    <a:pt x="131428" y="0"/>
                  </a:moveTo>
                  <a:lnTo>
                    <a:pt x="0" y="2136"/>
                  </a:lnTo>
                  <a:lnTo>
                    <a:pt x="67849" y="132515"/>
                  </a:lnTo>
                  <a:lnTo>
                    <a:pt x="131428" y="0"/>
                  </a:lnTo>
                  <a:close/>
                </a:path>
              </a:pathLst>
            </a:custGeom>
            <a:solidFill>
              <a:srgbClr val="FF8E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2639015" y="3424691"/>
              <a:ext cx="561998" cy="0"/>
            </a:xfrm>
            <a:custGeom>
              <a:avLst/>
              <a:gdLst/>
              <a:ahLst/>
              <a:cxnLst/>
              <a:rect l="l" t="t" r="r" b="b"/>
              <a:pathLst>
                <a:path w="657225">
                  <a:moveTo>
                    <a:pt x="0" y="0"/>
                  </a:moveTo>
                  <a:lnTo>
                    <a:pt x="657034" y="0"/>
                  </a:lnTo>
                </a:path>
              </a:pathLst>
            </a:custGeom>
            <a:ln w="26292">
              <a:solidFill>
                <a:srgbClr val="FF8E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6535" y="3368484"/>
              <a:ext cx="112400" cy="112943"/>
            </a:xfrm>
            <a:custGeom>
              <a:avLst/>
              <a:gdLst/>
              <a:ahLst/>
              <a:cxnLst/>
              <a:rect l="l" t="t" r="r" b="b"/>
              <a:pathLst>
                <a:path w="131444" h="132079">
                  <a:moveTo>
                    <a:pt x="131444" y="0"/>
                  </a:moveTo>
                  <a:lnTo>
                    <a:pt x="0" y="65731"/>
                  </a:lnTo>
                  <a:lnTo>
                    <a:pt x="131444" y="131464"/>
                  </a:lnTo>
                  <a:lnTo>
                    <a:pt x="131444" y="0"/>
                  </a:lnTo>
                  <a:close/>
                </a:path>
              </a:pathLst>
            </a:custGeom>
            <a:solidFill>
              <a:srgbClr val="FF8E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0" name="object 30"/>
            <p:cNvSpPr/>
            <p:nvPr/>
          </p:nvSpPr>
          <p:spPr>
            <a:xfrm>
              <a:off x="3110930" y="3368484"/>
              <a:ext cx="112400" cy="112943"/>
            </a:xfrm>
            <a:custGeom>
              <a:avLst/>
              <a:gdLst/>
              <a:ahLst/>
              <a:cxnLst/>
              <a:rect l="l" t="t" r="r" b="b"/>
              <a:pathLst>
                <a:path w="131445" h="132079">
                  <a:moveTo>
                    <a:pt x="0" y="0"/>
                  </a:moveTo>
                  <a:lnTo>
                    <a:pt x="0" y="131464"/>
                  </a:lnTo>
                  <a:lnTo>
                    <a:pt x="131444" y="65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5930" y="3424691"/>
              <a:ext cx="697203" cy="0"/>
            </a:xfrm>
            <a:custGeom>
              <a:avLst/>
              <a:gdLst/>
              <a:ahLst/>
              <a:cxnLst/>
              <a:rect l="l" t="t" r="r" b="b"/>
              <a:pathLst>
                <a:path w="815340">
                  <a:moveTo>
                    <a:pt x="0" y="0"/>
                  </a:moveTo>
                  <a:lnTo>
                    <a:pt x="814991" y="0"/>
                  </a:lnTo>
                </a:path>
              </a:pathLst>
            </a:custGeom>
            <a:ln w="26292">
              <a:solidFill>
                <a:srgbClr val="FF8E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2" name="object 32"/>
            <p:cNvSpPr/>
            <p:nvPr/>
          </p:nvSpPr>
          <p:spPr>
            <a:xfrm>
              <a:off x="5853450" y="3368484"/>
              <a:ext cx="112400" cy="112943"/>
            </a:xfrm>
            <a:custGeom>
              <a:avLst/>
              <a:gdLst/>
              <a:ahLst/>
              <a:cxnLst/>
              <a:rect l="l" t="t" r="r" b="b"/>
              <a:pathLst>
                <a:path w="131445" h="132079">
                  <a:moveTo>
                    <a:pt x="131446" y="0"/>
                  </a:moveTo>
                  <a:lnTo>
                    <a:pt x="0" y="65731"/>
                  </a:lnTo>
                  <a:lnTo>
                    <a:pt x="131446" y="131464"/>
                  </a:lnTo>
                  <a:lnTo>
                    <a:pt x="131446" y="0"/>
                  </a:lnTo>
                  <a:close/>
                </a:path>
              </a:pathLst>
            </a:custGeom>
            <a:solidFill>
              <a:srgbClr val="FF8E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33"/>
            <p:cNvSpPr/>
            <p:nvPr/>
          </p:nvSpPr>
          <p:spPr>
            <a:xfrm>
              <a:off x="6482914" y="3368484"/>
              <a:ext cx="112400" cy="112943"/>
            </a:xfrm>
            <a:custGeom>
              <a:avLst/>
              <a:gdLst/>
              <a:ahLst/>
              <a:cxnLst/>
              <a:rect l="l" t="t" r="r" b="b"/>
              <a:pathLst>
                <a:path w="131445" h="132079">
                  <a:moveTo>
                    <a:pt x="0" y="0"/>
                  </a:moveTo>
                  <a:lnTo>
                    <a:pt x="0" y="131464"/>
                  </a:lnTo>
                  <a:lnTo>
                    <a:pt x="131444" y="65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3009859" y="3719533"/>
              <a:ext cx="144436" cy="243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582" b="1" spc="4" dirty="0">
                  <a:solidFill>
                    <a:srgbClr val="FF8E00"/>
                  </a:solidFill>
                  <a:latin typeface="Tahoma"/>
                  <a:cs typeface="Tahoma"/>
                </a:rPr>
                <a:t>x</a:t>
              </a:r>
              <a:endParaRPr sz="1582">
                <a:latin typeface="Tahoma"/>
                <a:cs typeface="Tahoma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754151" y="3184151"/>
              <a:ext cx="428421" cy="2436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1885"/>
                </a:lnSpc>
              </a:pPr>
              <a:r>
                <a:rPr sz="2373" b="1" spc="6" baseline="13513" dirty="0">
                  <a:solidFill>
                    <a:srgbClr val="FF8E00"/>
                  </a:solidFill>
                  <a:latin typeface="Tahoma"/>
                  <a:cs typeface="Tahoma"/>
                </a:rPr>
                <a:t>s</a:t>
              </a:r>
              <a:r>
                <a:rPr sz="1069" b="1" spc="-9" dirty="0">
                  <a:solidFill>
                    <a:srgbClr val="FF8E00"/>
                  </a:solidFill>
                  <a:latin typeface="Tahoma"/>
                  <a:cs typeface="Tahoma"/>
                </a:rPr>
                <a:t>data</a:t>
              </a:r>
              <a:endParaRPr sz="1069">
                <a:latin typeface="Tahoma"/>
                <a:cs typeface="Tahoma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5991257" y="3184151"/>
              <a:ext cx="589690" cy="2436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1885"/>
                </a:lnSpc>
              </a:pPr>
              <a:r>
                <a:rPr sz="2373" b="1" spc="-13" baseline="13513" dirty="0">
                  <a:solidFill>
                    <a:srgbClr val="FF8E00"/>
                  </a:solidFill>
                  <a:latin typeface="Symbol"/>
                  <a:cs typeface="Symbol"/>
                </a:rPr>
                <a:t></a:t>
              </a:r>
              <a:r>
                <a:rPr sz="1069" b="1" spc="-9" dirty="0">
                  <a:solidFill>
                    <a:srgbClr val="FF8E00"/>
                  </a:solidFill>
                  <a:latin typeface="Tahoma"/>
                  <a:cs typeface="Tahoma"/>
                </a:rPr>
                <a:t>parent</a:t>
              </a:r>
              <a:endParaRPr sz="1069">
                <a:latin typeface="Tahoma"/>
                <a:cs typeface="Tahoma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329862" y="3713912"/>
              <a:ext cx="138463" cy="243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582" b="1" spc="4" dirty="0">
                  <a:solidFill>
                    <a:srgbClr val="FF8E00"/>
                  </a:solidFill>
                  <a:latin typeface="Symbol"/>
                  <a:cs typeface="Symbol"/>
                </a:rPr>
                <a:t></a:t>
              </a:r>
              <a:endParaRPr sz="1582">
                <a:latin typeface="Symbol"/>
                <a:cs typeface="Symbo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484392" y="2322643"/>
              <a:ext cx="1024628" cy="1908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240" b="1" spc="-4" dirty="0">
                  <a:latin typeface="Tahoma"/>
                  <a:cs typeface="Tahoma"/>
                </a:rPr>
                <a:t>Data</a:t>
              </a:r>
              <a:r>
                <a:rPr sz="1240" b="1" spc="-60" dirty="0">
                  <a:latin typeface="Tahoma"/>
                  <a:cs typeface="Tahoma"/>
                </a:rPr>
                <a:t> </a:t>
              </a:r>
              <a:r>
                <a:rPr sz="1240" b="1" spc="-9" dirty="0">
                  <a:latin typeface="Tahoma"/>
                  <a:cs typeface="Tahoma"/>
                </a:rPr>
                <a:t>Sample</a:t>
              </a:r>
              <a:endParaRPr sz="1240">
                <a:latin typeface="Tahoma"/>
                <a:cs typeface="Tahoma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957182" y="2201794"/>
              <a:ext cx="2978316" cy="3816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4661" algn="ctr"/>
              <a:r>
                <a:rPr sz="1240" b="1" spc="-4" dirty="0">
                  <a:latin typeface="Tahoma"/>
                  <a:cs typeface="Tahoma"/>
                </a:rPr>
                <a:t>Parent</a:t>
              </a:r>
              <a:r>
                <a:rPr sz="1240" b="1" spc="-34" dirty="0">
                  <a:latin typeface="Tahoma"/>
                  <a:cs typeface="Tahoma"/>
                </a:rPr>
                <a:t> </a:t>
              </a:r>
              <a:r>
                <a:rPr sz="1240" b="1" spc="-9" dirty="0">
                  <a:latin typeface="Tahoma"/>
                  <a:cs typeface="Tahoma"/>
                </a:rPr>
                <a:t>Distribution</a:t>
              </a:r>
              <a:endParaRPr sz="1240" dirty="0">
                <a:latin typeface="Tahoma"/>
                <a:cs typeface="Tahoma"/>
              </a:endParaRPr>
            </a:p>
            <a:p>
              <a:pPr algn="ctr">
                <a:spcBef>
                  <a:spcPts val="17"/>
                </a:spcBef>
              </a:pPr>
              <a:r>
                <a:rPr sz="1240" b="1" spc="-4" dirty="0" smtClean="0">
                  <a:latin typeface="Tahoma"/>
                  <a:cs typeface="Tahoma"/>
                </a:rPr>
                <a:t>(</a:t>
              </a:r>
              <a:r>
                <a:rPr sz="1240" b="1" spc="-4" dirty="0" err="1" smtClean="0">
                  <a:latin typeface="Tahoma"/>
                  <a:cs typeface="Tahoma"/>
                </a:rPr>
                <a:t>asal</a:t>
              </a:r>
              <a:r>
                <a:rPr sz="1240" b="1" spc="-4" dirty="0" smtClean="0">
                  <a:latin typeface="Tahoma"/>
                  <a:cs typeface="Tahoma"/>
                </a:rPr>
                <a:t> </a:t>
              </a:r>
              <a:r>
                <a:rPr sz="1240" b="1" spc="-4" dirty="0" err="1" smtClean="0">
                  <a:latin typeface="Tahoma"/>
                  <a:cs typeface="Tahoma"/>
                </a:rPr>
                <a:t>sampel</a:t>
              </a:r>
              <a:r>
                <a:rPr sz="1240" b="1" spc="-4" dirty="0" smtClean="0">
                  <a:latin typeface="Tahoma"/>
                  <a:cs typeface="Tahoma"/>
                </a:rPr>
                <a:t> data</a:t>
              </a:r>
              <a:r>
                <a:rPr sz="1240" b="1" spc="-9" dirty="0" smtClean="0">
                  <a:latin typeface="Tahoma"/>
                  <a:cs typeface="Tahoma"/>
                </a:rPr>
                <a:t>)</a:t>
              </a:r>
              <a:endParaRPr sz="1240" dirty="0">
                <a:latin typeface="Tahoma"/>
                <a:cs typeface="Tahoma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000452" y="3782037"/>
              <a:ext cx="161269" cy="1629"/>
            </a:xfrm>
            <a:custGeom>
              <a:avLst/>
              <a:gdLst/>
              <a:ahLst/>
              <a:cxnLst/>
              <a:rect l="l" t="t" r="r" b="b"/>
              <a:pathLst>
                <a:path w="188595" h="1904">
                  <a:moveTo>
                    <a:pt x="0" y="1643"/>
                  </a:moveTo>
                  <a:lnTo>
                    <a:pt x="188089" y="0"/>
                  </a:lnTo>
                </a:path>
              </a:pathLst>
            </a:custGeom>
            <a:ln w="29579">
              <a:solidFill>
                <a:srgbClr val="FF8B47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119635" y="5141932"/>
                <a:ext cx="5196423" cy="119737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id-ID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35" y="5141932"/>
                <a:ext cx="5196423" cy="1197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408" y="840914"/>
            <a:ext cx="490079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Kisaran </a:t>
            </a:r>
            <a:r>
              <a:rPr lang="id-ID" sz="2800" dirty="0" smtClean="0"/>
              <a:t>Interkuartil dan Persentil</a:t>
            </a:r>
            <a:endParaRPr lang="id-ID"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597292" y="5469480"/>
            <a:ext cx="8546707" cy="603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53" b="1" dirty="0" err="1" smtClean="0">
                <a:solidFill>
                  <a:srgbClr val="CC3300"/>
                </a:solidFill>
                <a:latin typeface="Tahoma"/>
                <a:cs typeface="Tahoma"/>
              </a:rPr>
              <a:t>Persentil</a:t>
            </a:r>
            <a:r>
              <a:rPr sz="1753" b="1" dirty="0" smtClean="0">
                <a:solidFill>
                  <a:srgbClr val="CC3300"/>
                </a:solidFill>
                <a:latin typeface="Tahoma"/>
                <a:cs typeface="Tahoma"/>
              </a:rPr>
              <a:t>:</a:t>
            </a:r>
            <a:endParaRPr sz="1753" dirty="0">
              <a:solidFill>
                <a:srgbClr val="CC3300"/>
              </a:solidFill>
              <a:latin typeface="Tahoma"/>
              <a:cs typeface="Tahoma"/>
            </a:endParaRPr>
          </a:p>
          <a:p>
            <a:pPr marL="10860">
              <a:spcBef>
                <a:spcPts val="462"/>
              </a:spcBef>
            </a:pPr>
            <a:r>
              <a:rPr sz="1753" spc="9" dirty="0" err="1" smtClean="0">
                <a:latin typeface="Tahoma"/>
                <a:cs typeface="Tahoma"/>
              </a:rPr>
              <a:t>Nilai</a:t>
            </a:r>
            <a:r>
              <a:rPr sz="1753" spc="9" dirty="0" smtClean="0">
                <a:latin typeface="Tahoma"/>
                <a:cs typeface="Tahoma"/>
              </a:rPr>
              <a:t> yang </a:t>
            </a:r>
            <a:r>
              <a:rPr sz="1753" spc="9" dirty="0" err="1" smtClean="0">
                <a:latin typeface="Tahoma"/>
                <a:cs typeface="Tahoma"/>
              </a:rPr>
              <a:t>membagi</a:t>
            </a:r>
            <a:r>
              <a:rPr sz="1753" spc="9" dirty="0" smtClean="0">
                <a:latin typeface="Tahoma"/>
                <a:cs typeface="Tahoma"/>
              </a:rPr>
              <a:t> data </a:t>
            </a:r>
            <a:r>
              <a:rPr sz="1753" spc="9" dirty="0" err="1" smtClean="0">
                <a:latin typeface="Tahoma"/>
                <a:cs typeface="Tahoma"/>
              </a:rPr>
              <a:t>sampel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9" dirty="0" err="1" smtClean="0">
                <a:latin typeface="Tahoma"/>
                <a:cs typeface="Tahoma"/>
              </a:rPr>
              <a:t>menjadi</a:t>
            </a:r>
            <a:r>
              <a:rPr sz="1753" spc="9" dirty="0" smtClean="0">
                <a:latin typeface="Tahoma"/>
                <a:cs typeface="Tahoma"/>
              </a:rPr>
              <a:t> 100 </a:t>
            </a:r>
            <a:r>
              <a:rPr sz="1753" spc="9" dirty="0" err="1" smtClean="0">
                <a:latin typeface="Tahoma"/>
                <a:cs typeface="Tahoma"/>
              </a:rPr>
              <a:t>bagian</a:t>
            </a:r>
            <a:r>
              <a:rPr sz="1753" spc="9" dirty="0" smtClean="0">
                <a:latin typeface="Tahoma"/>
                <a:cs typeface="Tahoma"/>
              </a:rPr>
              <a:t> yang </a:t>
            </a:r>
            <a:r>
              <a:rPr sz="1753" spc="9" dirty="0" err="1" smtClean="0">
                <a:latin typeface="Tahoma"/>
                <a:cs typeface="Tahoma"/>
              </a:rPr>
              <a:t>sama</a:t>
            </a:r>
            <a:r>
              <a:rPr sz="1753" spc="9" dirty="0" smtClean="0">
                <a:latin typeface="Tahoma"/>
                <a:cs typeface="Tahoma"/>
              </a:rPr>
              <a:t>. </a:t>
            </a:r>
            <a:endParaRPr sz="1753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293" y="5088701"/>
            <a:ext cx="648930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2035"/>
              </a:lnSpc>
            </a:pPr>
            <a:r>
              <a:rPr sz="1753" spc="9" dirty="0" smtClean="0">
                <a:solidFill>
                  <a:srgbClr val="0A31FF"/>
                </a:solidFill>
                <a:latin typeface="Tahoma"/>
                <a:cs typeface="Tahoma"/>
              </a:rPr>
              <a:t>5-angka </a:t>
            </a:r>
            <a:r>
              <a:rPr sz="1753" spc="4" dirty="0" err="1" smtClean="0">
                <a:solidFill>
                  <a:srgbClr val="0A31FF"/>
                </a:solidFill>
                <a:latin typeface="Tahoma"/>
                <a:cs typeface="Tahoma"/>
              </a:rPr>
              <a:t>simpulan</a:t>
            </a:r>
            <a:r>
              <a:rPr sz="1753" spc="4" dirty="0" smtClean="0">
                <a:latin typeface="Tahoma"/>
                <a:cs typeface="Tahoma"/>
              </a:rPr>
              <a:t>: </a:t>
            </a:r>
            <a:r>
              <a:rPr sz="1753" spc="4" dirty="0">
                <a:latin typeface="Tahoma"/>
                <a:cs typeface="Tahoma"/>
              </a:rPr>
              <a:t>(min_value, </a:t>
            </a:r>
            <a:r>
              <a:rPr sz="1753" spc="9" dirty="0">
                <a:latin typeface="Tahoma"/>
                <a:cs typeface="Tahoma"/>
              </a:rPr>
              <a:t>Q</a:t>
            </a:r>
            <a:r>
              <a:rPr sz="1732" spc="13" baseline="-20576" dirty="0">
                <a:latin typeface="Tahoma"/>
                <a:cs typeface="Tahoma"/>
              </a:rPr>
              <a:t>1</a:t>
            </a:r>
            <a:r>
              <a:rPr sz="1753" spc="9" dirty="0">
                <a:latin typeface="Tahoma"/>
                <a:cs typeface="Tahoma"/>
              </a:rPr>
              <a:t>, Q</a:t>
            </a:r>
            <a:r>
              <a:rPr sz="1732" spc="13" baseline="-20576" dirty="0">
                <a:latin typeface="Tahoma"/>
                <a:cs typeface="Tahoma"/>
              </a:rPr>
              <a:t>2 </a:t>
            </a:r>
            <a:r>
              <a:rPr sz="1753" spc="4" dirty="0">
                <a:latin typeface="Tahoma"/>
                <a:cs typeface="Tahoma"/>
              </a:rPr>
              <a:t>, </a:t>
            </a:r>
            <a:r>
              <a:rPr sz="1753" spc="9" dirty="0">
                <a:latin typeface="Tahoma"/>
                <a:cs typeface="Tahoma"/>
              </a:rPr>
              <a:t>Q</a:t>
            </a:r>
            <a:r>
              <a:rPr sz="1732" spc="13" baseline="-20576" dirty="0">
                <a:latin typeface="Tahoma"/>
                <a:cs typeface="Tahoma"/>
              </a:rPr>
              <a:t>3 </a:t>
            </a:r>
            <a:r>
              <a:rPr sz="1753" spc="9" dirty="0" err="1" smtClean="0">
                <a:latin typeface="Tahoma"/>
                <a:cs typeface="Tahoma"/>
              </a:rPr>
              <a:t>dan</a:t>
            </a:r>
            <a:r>
              <a:rPr sz="1753" spc="9" dirty="0" smtClean="0">
                <a:latin typeface="Tahoma"/>
                <a:cs typeface="Tahoma"/>
              </a:rPr>
              <a:t> </a:t>
            </a:r>
            <a:r>
              <a:rPr sz="1753" spc="4" dirty="0" err="1" smtClean="0">
                <a:latin typeface="Tahoma"/>
                <a:cs typeface="Tahoma"/>
              </a:rPr>
              <a:t>max_value</a:t>
            </a:r>
            <a:r>
              <a:rPr sz="1753" spc="4" dirty="0">
                <a:latin typeface="Tahoma"/>
                <a:cs typeface="Tahoma"/>
              </a:rPr>
              <a:t>)</a:t>
            </a:r>
            <a:endParaRPr sz="1753" dirty="0">
              <a:latin typeface="Tahoma"/>
              <a:cs typeface="Tahom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11502"/>
            <a:ext cx="4114800" cy="4152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8624" y="1483179"/>
            <a:ext cx="46005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>
                <a:solidFill>
                  <a:srgbClr val="CC3300"/>
                </a:solidFill>
              </a:rPr>
              <a:t>Kuartil:</a:t>
            </a:r>
          </a:p>
          <a:p>
            <a:r>
              <a:rPr lang="id-ID" dirty="0"/>
              <a:t>Q1, Q2 dan Q3 membagi sample observasi menjadi 4 group: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25% dari data point ≤ Q1;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50% dari data point ≤ Q2;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(</a:t>
            </a:r>
            <a:r>
              <a:rPr lang="id-ID" dirty="0"/>
              <a:t>Q2 adalah median);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75% of data points ≤ Q3.</a:t>
            </a:r>
          </a:p>
          <a:p>
            <a:r>
              <a:rPr lang="id-ID" dirty="0" smtClean="0"/>
              <a:t>Kisaran Interkuartil atau inter-quartile range (IQR</a:t>
            </a:r>
            <a:r>
              <a:rPr lang="id-ID" dirty="0"/>
              <a:t>) , </a:t>
            </a:r>
            <a:r>
              <a:rPr lang="id-ID" dirty="0" smtClean="0"/>
              <a:t>atau deviasi kuartil adalah: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7436" y="4158098"/>
                <a:ext cx="153356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36" y="4158098"/>
                <a:ext cx="1533560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b="0"/>
              <a:t>Box-Plots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id-ID" altLang="id-ID" dirty="0" smtClean="0"/>
              <a:t>Cara untuk menampilkan secara grafis hampir seluruh statistika deskriptif sekaligus adalah dengan menggunakan </a:t>
            </a:r>
            <a:r>
              <a:rPr lang="en-US" altLang="id-ID" i="1" dirty="0" smtClean="0"/>
              <a:t>box-plot</a:t>
            </a:r>
            <a:r>
              <a:rPr lang="en-US" altLang="id-ID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dirty="0"/>
              <a:t>A box-plot </a:t>
            </a:r>
            <a:r>
              <a:rPr lang="id-ID" altLang="id-ID" dirty="0" smtClean="0"/>
              <a:t>menunjukkan</a:t>
            </a:r>
            <a:r>
              <a:rPr lang="en-US" altLang="id-ID" dirty="0" smtClean="0"/>
              <a:t>:</a:t>
            </a:r>
            <a:r>
              <a:rPr lang="en-US" altLang="id-ID" dirty="0"/>
              <a:t>	</a:t>
            </a:r>
            <a:endParaRPr lang="id-ID" altLang="id-ID" dirty="0" smtClean="0"/>
          </a:p>
          <a:p>
            <a:pPr marL="1619250"/>
            <a:r>
              <a:rPr lang="id-ID" altLang="id-ID" dirty="0"/>
              <a:t>	</a:t>
            </a:r>
            <a:r>
              <a:rPr lang="id-ID" altLang="id-ID" dirty="0" smtClean="0"/>
              <a:t>Kuartil Q3 (atas) dan Q1</a:t>
            </a:r>
            <a:r>
              <a:rPr lang="en-US" altLang="id-ID" dirty="0" smtClean="0"/>
              <a:t> </a:t>
            </a:r>
            <a:r>
              <a:rPr lang="id-ID" altLang="id-ID" dirty="0" smtClean="0"/>
              <a:t>(bawah)</a:t>
            </a:r>
            <a:endParaRPr lang="en-US" altLang="id-ID" dirty="0"/>
          </a:p>
          <a:p>
            <a:pPr marL="1619250"/>
            <a:r>
              <a:rPr lang="en-US" altLang="id-ID" dirty="0"/>
              <a:t>	</a:t>
            </a:r>
            <a:r>
              <a:rPr lang="id-ID" altLang="id-ID" dirty="0" smtClean="0"/>
              <a:t>Rata-rata</a:t>
            </a:r>
            <a:endParaRPr lang="en-US" altLang="id-ID" dirty="0"/>
          </a:p>
          <a:p>
            <a:pPr marL="1619250"/>
            <a:r>
              <a:rPr lang="en-US" altLang="id-ID" dirty="0"/>
              <a:t>	</a:t>
            </a:r>
            <a:r>
              <a:rPr lang="en-US" altLang="id-ID" dirty="0" smtClean="0"/>
              <a:t>Median</a:t>
            </a:r>
            <a:endParaRPr lang="en-US" altLang="id-ID" dirty="0"/>
          </a:p>
          <a:p>
            <a:pPr marL="1619250"/>
            <a:r>
              <a:rPr lang="en-US" altLang="id-ID" dirty="0"/>
              <a:t>	</a:t>
            </a:r>
            <a:r>
              <a:rPr lang="en-US" altLang="id-ID" dirty="0" smtClean="0"/>
              <a:t>Range</a:t>
            </a:r>
            <a:endParaRPr lang="en-US" altLang="id-ID" dirty="0"/>
          </a:p>
          <a:p>
            <a:pPr marL="1619250"/>
            <a:r>
              <a:rPr lang="en-US" altLang="id-ID" dirty="0"/>
              <a:t>	</a:t>
            </a:r>
            <a:r>
              <a:rPr lang="en-US" altLang="id-ID" dirty="0" smtClean="0"/>
              <a:t>Outliers </a:t>
            </a:r>
            <a:r>
              <a:rPr lang="en-US" altLang="id-ID" dirty="0"/>
              <a:t>(1.5 IQR)</a:t>
            </a:r>
          </a:p>
        </p:txBody>
      </p:sp>
    </p:spTree>
    <p:extLst>
      <p:ext uri="{BB962C8B-B14F-4D97-AF65-F5344CB8AC3E}">
        <p14:creationId xmlns:p14="http://schemas.microsoft.com/office/powerpoint/2010/main" val="15026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sz="4000" dirty="0" smtClean="0"/>
              <a:t>Box </a:t>
            </a:r>
            <a:r>
              <a:rPr lang="en-US" altLang="id-ID" sz="4000" dirty="0" smtClean="0"/>
              <a:t>plot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7999"/>
            <a:ext cx="7907338" cy="431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000" dirty="0" smtClean="0">
                <a:latin typeface="Courier" pitchFamily="49" charset="0"/>
              </a:rPr>
              <a:t>. graph box </a:t>
            </a:r>
            <a:r>
              <a:rPr lang="en-US" altLang="id-ID" sz="2000" dirty="0" err="1" smtClean="0">
                <a:latin typeface="Courier" pitchFamily="49" charset="0"/>
              </a:rPr>
              <a:t>totalscore</a:t>
            </a:r>
            <a:endParaRPr lang="en-US" altLang="id-ID" sz="2000" dirty="0" smtClean="0">
              <a:latin typeface="Courier" pitchFamily="49" charset="0"/>
            </a:endParaRPr>
          </a:p>
          <a:p>
            <a:pPr eaLnBrk="1" hangingPunct="1"/>
            <a:endParaRPr lang="en-US" altLang="id-ID" sz="2000" dirty="0" smtClean="0">
              <a:latin typeface="Courier" pitchFamily="49" charset="0"/>
            </a:endParaRPr>
          </a:p>
        </p:txBody>
      </p:sp>
      <p:pic>
        <p:nvPicPr>
          <p:cNvPr id="32772" name="Picture 8" descr="totalscore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2650" y="2366963"/>
            <a:ext cx="5562600" cy="4044950"/>
          </a:xfrm>
          <a:noFill/>
        </p:spPr>
      </p:pic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247650" y="34036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b="1">
                <a:latin typeface="Times New Roman" panose="02020603050405020304" pitchFamily="18" charset="0"/>
              </a:rPr>
              <a:t>Upper quartile</a:t>
            </a:r>
          </a:p>
          <a:p>
            <a:pPr eaLnBrk="1" hangingPunct="1"/>
            <a:r>
              <a:rPr lang="en-US" altLang="id-ID" sz="2400" b="1">
                <a:latin typeface="Times New Roman" panose="02020603050405020304" pitchFamily="18" charset="0"/>
              </a:rPr>
              <a:t>Median</a:t>
            </a:r>
          </a:p>
          <a:p>
            <a:pPr eaLnBrk="1" hangingPunct="1"/>
            <a:r>
              <a:rPr lang="en-US" altLang="id-ID" sz="2400" b="1">
                <a:latin typeface="Times New Roman" panose="02020603050405020304" pitchFamily="18" charset="0"/>
              </a:rPr>
              <a:t>Lower quartile</a:t>
            </a:r>
          </a:p>
        </p:txBody>
      </p:sp>
      <p:sp>
        <p:nvSpPr>
          <p:cNvPr id="32774" name="Line 11"/>
          <p:cNvSpPr>
            <a:spLocks noChangeShapeType="1"/>
          </p:cNvSpPr>
          <p:nvPr/>
        </p:nvSpPr>
        <p:spPr bwMode="auto">
          <a:xfrm>
            <a:off x="2381250" y="360045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5" name="Line 12"/>
          <p:cNvSpPr>
            <a:spLocks noChangeShapeType="1"/>
          </p:cNvSpPr>
          <p:nvPr/>
        </p:nvSpPr>
        <p:spPr bwMode="auto">
          <a:xfrm>
            <a:off x="1466850" y="40576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6" name="Line 13"/>
          <p:cNvSpPr>
            <a:spLocks noChangeShapeType="1"/>
          </p:cNvSpPr>
          <p:nvPr/>
        </p:nvSpPr>
        <p:spPr bwMode="auto">
          <a:xfrm>
            <a:off x="2381250" y="44386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7" name="Text Box 14"/>
          <p:cNvSpPr txBox="1">
            <a:spLocks noChangeArrowheads="1"/>
          </p:cNvSpPr>
          <p:nvPr/>
        </p:nvSpPr>
        <p:spPr bwMode="auto">
          <a:xfrm>
            <a:off x="6751072" y="3403600"/>
            <a:ext cx="51809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66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2778" name="Text Box 15"/>
          <p:cNvSpPr txBox="1">
            <a:spLocks noChangeArrowheads="1"/>
          </p:cNvSpPr>
          <p:nvPr/>
        </p:nvSpPr>
        <p:spPr bwMode="auto">
          <a:xfrm>
            <a:off x="7165975" y="3600450"/>
            <a:ext cx="1978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b="1">
                <a:latin typeface="Times New Roman" panose="02020603050405020304" pitchFamily="18" charset="0"/>
              </a:rPr>
              <a:t>Inter-quartile</a:t>
            </a:r>
          </a:p>
          <a:p>
            <a:pPr eaLnBrk="1" hangingPunct="1"/>
            <a:r>
              <a:rPr lang="en-US" altLang="id-ID" sz="2400" b="1">
                <a:latin typeface="Times New Roman" panose="02020603050405020304" pitchFamily="18" charset="0"/>
              </a:rPr>
              <a:t>range</a:t>
            </a:r>
          </a:p>
        </p:txBody>
      </p:sp>
      <p:sp>
        <p:nvSpPr>
          <p:cNvPr id="32779" name="Text Box 16"/>
          <p:cNvSpPr txBox="1">
            <a:spLocks noChangeArrowheads="1"/>
          </p:cNvSpPr>
          <p:nvPr/>
        </p:nvSpPr>
        <p:spPr bwMode="auto">
          <a:xfrm>
            <a:off x="4999525" y="4137650"/>
            <a:ext cx="62869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88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2780" name="Text Box 17"/>
          <p:cNvSpPr txBox="1">
            <a:spLocks noChangeArrowheads="1"/>
          </p:cNvSpPr>
          <p:nvPr/>
        </p:nvSpPr>
        <p:spPr bwMode="auto">
          <a:xfrm>
            <a:off x="5466541" y="4775954"/>
            <a:ext cx="144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b="1" dirty="0">
                <a:latin typeface="Times New Roman" panose="02020603050405020304" pitchFamily="18" charset="0"/>
              </a:rPr>
              <a:t>1.5 x IQR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Box-Plots</a:t>
            </a:r>
            <a:r>
              <a:rPr lang="id-ID" altLang="id-ID" dirty="0" smtClean="0"/>
              <a:t> dalam Python</a:t>
            </a:r>
            <a:endParaRPr lang="en-US" altLang="id-ID" dirty="0"/>
          </a:p>
        </p:txBody>
      </p:sp>
      <p:pic>
        <p:nvPicPr>
          <p:cNvPr id="686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925" y="1719263"/>
            <a:ext cx="5516563" cy="4411662"/>
          </a:xfrm>
          <a:noFill/>
          <a:ln/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477000" y="38862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200"/>
              <a:t>123.5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477000" y="48006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200"/>
              <a:t>96.5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553200" y="44958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200"/>
              <a:t>106.5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410200" y="53340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200"/>
              <a:t>82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410200" y="24384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200"/>
              <a:t>162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2286000" y="4419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200"/>
              <a:t>M=110.5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3048000" y="19050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/>
              <a:t>IQR = 27;  There is no outlier.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Analisis Data : Statistika Deskriptif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Gunakan dataset: mtcars</a:t>
            </a:r>
          </a:p>
          <a:p>
            <a:endParaRPr lang="id-ID" dirty="0"/>
          </a:p>
          <a:p>
            <a:r>
              <a:rPr lang="id-ID" dirty="0" smtClean="0"/>
              <a:t>http</a:t>
            </a:r>
            <a:r>
              <a:rPr lang="id-ID" dirty="0"/>
              <a:t>://hamelg.blogspot.com/2015/11/python-for-data-analysis-part-21.html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87148"/>
            <a:ext cx="8515350" cy="95119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d-ID" altLang="id-ID" sz="4000" dirty="0" smtClean="0"/>
              <a:t>Bagan (Pie Chart) untuk data numerik</a:t>
            </a:r>
            <a:r>
              <a:rPr lang="en-US" altLang="id-ID" sz="4000" dirty="0" smtClean="0"/>
              <a:t>:  </a:t>
            </a:r>
            <a:br>
              <a:rPr lang="en-US" altLang="id-ID" sz="4000" dirty="0" smtClean="0"/>
            </a:br>
            <a:r>
              <a:rPr lang="id-ID" altLang="id-ID" sz="4000" dirty="0" smtClean="0"/>
              <a:t>Jangan gunakan!</a:t>
            </a:r>
            <a:endParaRPr lang="en-US" altLang="id-ID" sz="4000" dirty="0" smtClean="0"/>
          </a:p>
        </p:txBody>
      </p:sp>
      <p:pic>
        <p:nvPicPr>
          <p:cNvPr id="35843" name="Picture 4" descr="00018S-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2286000"/>
            <a:ext cx="48545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910" b="8029"/>
          <a:stretch/>
        </p:blipFill>
        <p:spPr>
          <a:xfrm>
            <a:off x="628649" y="1690688"/>
            <a:ext cx="8384419" cy="3222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5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dirty="0" smtClean="0"/>
              <a:t>Apa yang salah dengan bagan?</a:t>
            </a:r>
            <a:endParaRPr lang="en-US" altLang="id-ID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id-ID" dirty="0" smtClean="0"/>
              <a:t>Untuk data yang bersifat </a:t>
            </a:r>
            <a:r>
              <a:rPr lang="en-US" altLang="id-ID" dirty="0" smtClean="0"/>
              <a:t>non-time series, </a:t>
            </a:r>
            <a:r>
              <a:rPr lang="id-ID" altLang="id-ID" dirty="0" smtClean="0"/>
              <a:t>sulit untuk mengambil perbandingan antar grup. Mata manusia sulit membandingkan ukuran potongan lingkaran.</a:t>
            </a:r>
            <a:endParaRPr lang="en-US" altLang="id-ID" dirty="0" smtClean="0"/>
          </a:p>
          <a:p>
            <a:pPr eaLnBrk="1" hangingPunct="1"/>
            <a:r>
              <a:rPr lang="id-ID" altLang="id-ID" dirty="0" smtClean="0"/>
              <a:t>Untuk data </a:t>
            </a:r>
            <a:r>
              <a:rPr lang="en-US" altLang="id-ID" dirty="0" smtClean="0"/>
              <a:t>time series, </a:t>
            </a:r>
            <a:r>
              <a:rPr lang="id-ID" altLang="id-ID" dirty="0" smtClean="0"/>
              <a:t>sulit untuk membandingkan antar waktu.</a:t>
            </a:r>
            <a:endParaRPr lang="en-US" alt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sz="4000" dirty="0" smtClean="0"/>
              <a:t>Tentang Presentasi Grafis</a:t>
            </a:r>
            <a:endParaRPr lang="en-US" altLang="id-ID" sz="40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altLang="id-ID" dirty="0" smtClean="0"/>
              <a:t>Integritas Grafis </a:t>
            </a:r>
            <a:r>
              <a:rPr lang="en-US" altLang="id-ID" dirty="0" smtClean="0"/>
              <a:t>(</a:t>
            </a:r>
            <a:r>
              <a:rPr lang="id-ID" altLang="id-ID" dirty="0" smtClean="0"/>
              <a:t>ikuti </a:t>
            </a:r>
            <a:r>
              <a:rPr lang="en-US" altLang="id-ID" i="1" dirty="0" smtClean="0"/>
              <a:t>Visual Display of Quantitative Information</a:t>
            </a:r>
            <a:r>
              <a:rPr lang="id-ID" altLang="id-ID" i="1" dirty="0" smtClean="0"/>
              <a:t> dari </a:t>
            </a:r>
            <a:r>
              <a:rPr lang="en-US" altLang="id-ID" dirty="0"/>
              <a:t>Edward </a:t>
            </a:r>
            <a:r>
              <a:rPr lang="en-US" altLang="id-ID" dirty="0" err="1" smtClean="0"/>
              <a:t>Tufte</a:t>
            </a:r>
            <a:r>
              <a:rPr lang="en-US" altLang="id-ID" dirty="0" smtClean="0"/>
              <a:t>)</a:t>
            </a:r>
          </a:p>
          <a:p>
            <a:pPr lvl="1" eaLnBrk="1" hangingPunct="1"/>
            <a:r>
              <a:rPr lang="id-ID" altLang="id-ID" dirty="0" smtClean="0"/>
              <a:t>Point utama harus tampak dengan jelas</a:t>
            </a:r>
            <a:endParaRPr lang="en-US" altLang="id-ID" dirty="0" smtClean="0"/>
          </a:p>
          <a:p>
            <a:pPr lvl="1" eaLnBrk="1" hangingPunct="1"/>
            <a:r>
              <a:rPr lang="id-ID" altLang="id-ID" dirty="0" smtClean="0"/>
              <a:t>Tampilkan sebanyak mungkin data</a:t>
            </a:r>
            <a:endParaRPr lang="en-US" altLang="id-ID" dirty="0" smtClean="0"/>
          </a:p>
          <a:p>
            <a:pPr lvl="1" eaLnBrk="1" hangingPunct="1"/>
            <a:r>
              <a:rPr lang="id-ID" altLang="id-ID" dirty="0" smtClean="0"/>
              <a:t>Tuliskan label dengan jelas pada grafik</a:t>
            </a:r>
            <a:endParaRPr lang="en-US" altLang="id-ID" dirty="0" smtClean="0"/>
          </a:p>
          <a:p>
            <a:pPr lvl="1" eaLnBrk="1" hangingPunct="1"/>
            <a:r>
              <a:rPr lang="id-ID" altLang="id-ID" dirty="0" smtClean="0"/>
              <a:t>Tampilkan variasi </a:t>
            </a:r>
            <a:r>
              <a:rPr lang="en-US" altLang="id-ID" dirty="0" smtClean="0"/>
              <a:t>data, </a:t>
            </a:r>
            <a:r>
              <a:rPr lang="id-ID" altLang="id-ID" dirty="0" smtClean="0"/>
              <a:t>bukan variasi disain</a:t>
            </a:r>
            <a:endParaRPr lang="en-US" alt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=""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=""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=""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=""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42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err="1"/>
              <a:t>Tahukah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 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 </a:t>
            </a:r>
            <a:r>
              <a:rPr lang="en-US" dirty="0" err="1"/>
              <a:t>pengguna</a:t>
            </a:r>
            <a:r>
              <a:rPr lang="en-US" dirty="0"/>
              <a:t> </a:t>
            </a:r>
            <a:r>
              <a:rPr lang="en-US" i="1" dirty="0"/>
              <a:t>mobile phone </a:t>
            </a:r>
            <a:r>
              <a:rPr lang="en-US" dirty="0"/>
              <a:t>di </a:t>
            </a:r>
            <a:r>
              <a:rPr lang="en-US" dirty="0" err="1"/>
              <a:t>dunia</a:t>
            </a:r>
            <a:r>
              <a:rPr lang="en-US" dirty="0"/>
              <a:t>? </a:t>
            </a:r>
            <a:r>
              <a:rPr lang="en-US" u="sng" dirty="0">
                <a:hlinkClick r:id="rId2"/>
              </a:rPr>
              <a:t>5,135</a:t>
            </a:r>
            <a:r>
              <a:rPr lang="en-US" dirty="0"/>
              <a:t> </a:t>
            </a:r>
            <a:r>
              <a:rPr lang="en-US" dirty="0" err="1"/>
              <a:t>miliar</a:t>
            </a:r>
            <a:r>
              <a:rPr lang="en-US" dirty="0"/>
              <a:t>! </a:t>
            </a:r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 </a:t>
            </a:r>
            <a:r>
              <a:rPr lang="en-US" i="1" dirty="0"/>
              <a:t>smartphone </a:t>
            </a:r>
            <a:r>
              <a:rPr lang="en-US" dirty="0" err="1"/>
              <a:t>mengirim</a:t>
            </a:r>
            <a:r>
              <a:rPr lang="en-US" dirty="0"/>
              <a:t> email, </a:t>
            </a:r>
            <a:r>
              <a:rPr lang="en-US" dirty="0" err="1"/>
              <a:t>mengunggah</a:t>
            </a:r>
            <a:r>
              <a:rPr lang="en-US" dirty="0"/>
              <a:t> video,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-</a:t>
            </a:r>
            <a:r>
              <a:rPr lang="en-US" i="1" dirty="0"/>
              <a:t>posting </a:t>
            </a:r>
            <a:r>
              <a:rPr lang="en-US" dirty="0" err="1"/>
              <a:t>foto</a:t>
            </a:r>
            <a:r>
              <a:rPr lang="en-US" dirty="0"/>
              <a:t>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harinya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?</a:t>
            </a:r>
          </a:p>
          <a:p>
            <a:pPr fontAlgn="base"/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data-data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sensor, </a:t>
            </a:r>
            <a:r>
              <a:rPr lang="en-US" dirty="0" err="1"/>
              <a:t>kamera</a:t>
            </a:r>
            <a:r>
              <a:rPr lang="en-US" dirty="0"/>
              <a:t> CCTV, </a:t>
            </a:r>
            <a:r>
              <a:rPr lang="en-US" i="1" dirty="0"/>
              <a:t>database </a:t>
            </a:r>
            <a:r>
              <a:rPr lang="en-US" dirty="0"/>
              <a:t>di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Akankah</a:t>
            </a:r>
            <a:r>
              <a:rPr lang="en-US" dirty="0"/>
              <a:t> planet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?</a:t>
            </a:r>
          </a:p>
          <a:p>
            <a:pPr fontAlgn="base"/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We Are Social</a:t>
            </a:r>
            <a:r>
              <a:rPr lang="en-US" dirty="0"/>
              <a:t> </a:t>
            </a:r>
            <a:r>
              <a:rPr lang="en-US" dirty="0" err="1"/>
              <a:t>menyebutkan</a:t>
            </a:r>
            <a:r>
              <a:rPr lang="en-US" dirty="0"/>
              <a:t> 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 </a:t>
            </a:r>
            <a:r>
              <a:rPr lang="en-US" dirty="0" err="1"/>
              <a:t>pengguna</a:t>
            </a:r>
            <a:r>
              <a:rPr lang="en-US" dirty="0"/>
              <a:t> internet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 2018 </a:t>
            </a:r>
            <a:r>
              <a:rPr lang="en-US" dirty="0" err="1"/>
              <a:t>mencapai</a:t>
            </a:r>
            <a:r>
              <a:rPr lang="en-US" dirty="0"/>
              <a:t> 4,021 </a:t>
            </a:r>
            <a:r>
              <a:rPr lang="en-US" dirty="0" err="1"/>
              <a:t>miliar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sebantak</a:t>
            </a:r>
            <a:r>
              <a:rPr lang="en-US" dirty="0"/>
              <a:t> 7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.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menyentuh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3,196 </a:t>
            </a:r>
            <a:r>
              <a:rPr lang="en-US" dirty="0" err="1"/>
              <a:t>miliar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IDC</a:t>
            </a:r>
            <a:r>
              <a:rPr lang="en-US" dirty="0"/>
              <a:t> 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 di </a:t>
            </a:r>
            <a:r>
              <a:rPr lang="en-US" dirty="0" err="1"/>
              <a:t>tahun</a:t>
            </a:r>
            <a:r>
              <a:rPr lang="en-US" dirty="0"/>
              <a:t> 2025, </a:t>
            </a:r>
            <a:r>
              <a:rPr lang="en-US" dirty="0" err="1"/>
              <a:t>jumlah</a:t>
            </a:r>
            <a:r>
              <a:rPr lang="en-US" dirty="0"/>
              <a:t> data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163 </a:t>
            </a:r>
            <a:r>
              <a:rPr lang="en-US" i="1" dirty="0" err="1"/>
              <a:t>zettabyte</a:t>
            </a:r>
            <a:r>
              <a:rPr lang="en-US" i="1" dirty="0"/>
              <a:t> </a:t>
            </a:r>
            <a:r>
              <a:rPr lang="en-US" dirty="0"/>
              <a:t>(ZB).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data </a:t>
            </a:r>
            <a:r>
              <a:rPr lang="en-US" dirty="0" err="1"/>
              <a:t>tahunan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mencapai</a:t>
            </a:r>
            <a:r>
              <a:rPr lang="en-US" dirty="0"/>
              <a:t> 16.3ZB. </a:t>
            </a:r>
            <a:r>
              <a:rPr lang="en-US" dirty="0" err="1"/>
              <a:t>Satu</a:t>
            </a:r>
            <a:r>
              <a:rPr lang="en-US" dirty="0"/>
              <a:t> ZB</a:t>
            </a:r>
            <a:r>
              <a:rPr lang="en-US" i="1" dirty="0"/>
              <a:t> 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dirty="0" err="1"/>
              <a:t>triliun</a:t>
            </a:r>
            <a:r>
              <a:rPr lang="en-US" dirty="0"/>
              <a:t> GB.</a:t>
            </a:r>
          </a:p>
          <a:p>
            <a:pPr fontAlgn="base"/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HDD </a:t>
            </a:r>
            <a:r>
              <a:rPr lang="en-US" dirty="0" err="1"/>
              <a:t>eksternal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kelas: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Kuliah </a:t>
            </a:r>
            <a:r>
              <a:rPr lang="id-ID" dirty="0" smtClean="0"/>
              <a:t>Penjelasan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id-ID" dirty="0" smtClean="0"/>
              <a:t>100 menit</a:t>
            </a:r>
          </a:p>
          <a:p>
            <a:r>
              <a:rPr lang="id-ID" dirty="0" smtClean="0"/>
              <a:t>Praktek</a:t>
            </a:r>
            <a:r>
              <a:rPr lang="en-US" dirty="0" smtClean="0"/>
              <a:t>&amp;</a:t>
            </a:r>
            <a:r>
              <a:rPr lang="en-US" dirty="0" err="1" smtClean="0"/>
              <a:t>latihan</a:t>
            </a:r>
            <a:r>
              <a:rPr lang="en-US" dirty="0" smtClean="0"/>
              <a:t>/</a:t>
            </a:r>
            <a:r>
              <a:rPr lang="en-US" dirty="0" err="1" smtClean="0"/>
              <a:t>Tugas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id-ID" dirty="0" smtClean="0"/>
              <a:t>100 menit</a:t>
            </a:r>
          </a:p>
          <a:p>
            <a:endParaRPr lang="id-ID" dirty="0"/>
          </a:p>
          <a:p>
            <a:r>
              <a:rPr lang="id-ID" dirty="0" smtClean="0"/>
              <a:t>Pola kegiatan:</a:t>
            </a:r>
          </a:p>
          <a:p>
            <a:pPr lvl="1"/>
            <a:r>
              <a:rPr lang="id-ID" dirty="0" smtClean="0"/>
              <a:t>Penjelasan teori kemudian diikuti dengan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id-ID" dirty="0" smtClean="0"/>
              <a:t>menggunakan </a:t>
            </a:r>
            <a:r>
              <a:rPr lang="id-ID" dirty="0" smtClean="0"/>
              <a:t>Python.</a:t>
            </a:r>
          </a:p>
          <a:p>
            <a:pPr lvl="1"/>
            <a:r>
              <a:rPr lang="en-US" dirty="0" err="1" smtClean="0"/>
              <a:t>Tugas</a:t>
            </a:r>
            <a:r>
              <a:rPr lang="en-US" dirty="0" smtClean="0"/>
              <a:t> : </a:t>
            </a:r>
            <a:r>
              <a:rPr lang="id-ID" dirty="0" smtClean="0"/>
              <a:t>Presentasi </a:t>
            </a:r>
            <a:r>
              <a:rPr lang="id-ID" dirty="0" smtClean="0"/>
              <a:t>powerpoint menjelaskan berapa lama latihan Python dilakukan.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98881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Sesi 26</a:t>
            </a:r>
            <a:br>
              <a:rPr lang="id-ID" dirty="0" smtClean="0"/>
            </a:br>
            <a:r>
              <a:rPr lang="id-ID" dirty="0" smtClean="0"/>
              <a:t>Pemodelan Deskriptif:</a:t>
            </a:r>
            <a:br>
              <a:rPr lang="id-ID" dirty="0" smtClean="0"/>
            </a:br>
            <a:r>
              <a:rPr lang="id-ID" dirty="0" smtClean="0"/>
              <a:t>Statistika Deskriptif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6447" y="4576810"/>
            <a:ext cx="6858000" cy="465837"/>
          </a:xfrm>
        </p:spPr>
        <p:txBody>
          <a:bodyPr/>
          <a:lstStyle/>
          <a:p>
            <a:r>
              <a:rPr lang="id-ID" dirty="0" smtClean="0"/>
              <a:t>Big Data Analytics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862" y="1182722"/>
            <a:ext cx="4550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>
              <a:lnSpc>
                <a:spcPct val="100000"/>
              </a:lnSpc>
            </a:pPr>
            <a:r>
              <a:rPr sz="4000" dirty="0" err="1" smtClean="0"/>
              <a:t>Statistika</a:t>
            </a:r>
            <a:r>
              <a:rPr sz="4000" dirty="0" smtClean="0"/>
              <a:t> </a:t>
            </a:r>
            <a:r>
              <a:rPr sz="4000" dirty="0" err="1" smtClean="0"/>
              <a:t>Deskriptif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02103" y="1978443"/>
            <a:ext cx="7408472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Pengenalan Statistika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Metode Statistika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Populasi vs Sampel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Statistika Deskriptif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Jenis variabel dan karakteristik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rgbClr val="FF0000"/>
                </a:solidFill>
              </a:rPr>
              <a:t>Deskripsi data kategorikal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id-ID" sz="24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rgbClr val="FF0000"/>
                </a:solidFill>
              </a:rPr>
              <a:t>Deskripsi data numerikal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Tabel dan Grafik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Tendensi Sentral (Rata-rata, Median dan Modus)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Sebaran dan variabilitas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id-ID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89709" y="2838723"/>
            <a:ext cx="7800109" cy="3769895"/>
          </a:xfrm>
          <a:prstGeom prst="roundRect">
            <a:avLst>
              <a:gd name="adj" fmla="val 637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0131"/>
            <a:ext cx="8515350" cy="1436305"/>
          </a:xfrm>
        </p:spPr>
        <p:txBody>
          <a:bodyPr/>
          <a:lstStyle/>
          <a:p>
            <a:r>
              <a:rPr lang="id-ID" b="1" dirty="0"/>
              <a:t>Statistika</a:t>
            </a:r>
            <a:r>
              <a:rPr lang="id-ID" dirty="0"/>
              <a:t> adalah ilmu yang mempelajari bagaimana merencanakan, mengumpulkan, menganalisis, menginterpretasi, dan mempresentasikan </a:t>
            </a:r>
            <a:r>
              <a:rPr lang="id-ID" dirty="0" smtClean="0"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03417" y="3006436"/>
            <a:ext cx="5306291" cy="1011902"/>
          </a:xfrm>
          <a:prstGeom prst="round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/>
              <a:t>Data Analisis</a:t>
            </a:r>
            <a:br>
              <a:rPr lang="id-ID" sz="2000" b="1" dirty="0" smtClean="0"/>
            </a:br>
            <a:r>
              <a:rPr lang="id-ID" dirty="0" smtClean="0"/>
              <a:t>mengumpulkan, mempresentasikan dan menyimpulkan data</a:t>
            </a:r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3103416" y="4094103"/>
            <a:ext cx="5306292" cy="1011902"/>
          </a:xfrm>
          <a:prstGeom prst="roundRect">
            <a:avLst/>
          </a:prstGeom>
          <a:solidFill>
            <a:srgbClr val="CC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/>
              <a:t>Probabilitas</a:t>
            </a:r>
            <a:br>
              <a:rPr lang="id-ID" sz="2000" b="1" dirty="0" smtClean="0"/>
            </a:br>
            <a:r>
              <a:rPr lang="id-ID" dirty="0" smtClean="0"/>
              <a:t>Hukum kemungkinan sebuah kejadian</a:t>
            </a:r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3103416" y="5208317"/>
            <a:ext cx="5306291" cy="1247901"/>
          </a:xfrm>
          <a:prstGeom prst="roundRect">
            <a:avLst/>
          </a:prstGeom>
          <a:solidFill>
            <a:srgbClr val="9966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/>
              <a:t>Inferensi Statistik</a:t>
            </a:r>
            <a:br>
              <a:rPr lang="id-ID" sz="2000" b="1" dirty="0" smtClean="0"/>
            </a:br>
            <a:r>
              <a:rPr lang="id-ID" dirty="0" smtClean="0"/>
              <a:t>Membuat kesimpulan statistik terhadap data berdasarkan pengetahuan probabilitasnya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986266" y="3006436"/>
            <a:ext cx="2006316" cy="3449782"/>
          </a:xfrm>
          <a:prstGeom prst="roundRect">
            <a:avLst/>
          </a:prstGeom>
          <a:solidFill>
            <a:srgbClr val="C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800" b="1" dirty="0" smtClean="0"/>
              <a:t>Statistika</a:t>
            </a:r>
            <a:r>
              <a:rPr lang="id-ID" sz="2000" dirty="0" smtClean="0"/>
              <a:t> </a:t>
            </a:r>
          </a:p>
          <a:p>
            <a:r>
              <a:rPr lang="id-ID" sz="2000" dirty="0" smtClean="0"/>
              <a:t>ilmu </a:t>
            </a:r>
            <a:r>
              <a:rPr lang="id-ID" sz="2000" dirty="0"/>
              <a:t>yang berkenaan dengan data.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01" y="-30413"/>
            <a:ext cx="1747101" cy="7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3719</TotalTime>
  <Words>1633</Words>
  <Application>Microsoft Office PowerPoint</Application>
  <PresentationFormat>On-screen Show (4:3)</PresentationFormat>
  <Paragraphs>405</Paragraphs>
  <Slides>42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Arial Rounded MT Bold</vt:lpstr>
      <vt:lpstr>Calibri</vt:lpstr>
      <vt:lpstr>Calibri Light</vt:lpstr>
      <vt:lpstr>Cambria Math</vt:lpstr>
      <vt:lpstr>Courier</vt:lpstr>
      <vt:lpstr>HP Simplified</vt:lpstr>
      <vt:lpstr>Leelawadee UI Semilight</vt:lpstr>
      <vt:lpstr>Symbol</vt:lpstr>
      <vt:lpstr>Tahoma</vt:lpstr>
      <vt:lpstr>Times New Roman</vt:lpstr>
      <vt:lpstr>Wingdings</vt:lpstr>
      <vt:lpstr>Office Theme</vt:lpstr>
      <vt:lpstr>Equation</vt:lpstr>
      <vt:lpstr>PowerPoint Presentation</vt:lpstr>
      <vt:lpstr>Persiapan Kelas:</vt:lpstr>
      <vt:lpstr>PowerPoint Presentation</vt:lpstr>
      <vt:lpstr>PowerPoint Presentation</vt:lpstr>
      <vt:lpstr>PowerPoint Presentation</vt:lpstr>
      <vt:lpstr>Metode kelas:</vt:lpstr>
      <vt:lpstr>Sesi 26 Pemodelan Deskriptif: Statistika Deskriptif</vt:lpstr>
      <vt:lpstr>Statistika Deskriptif</vt:lpstr>
      <vt:lpstr>Statistika</vt:lpstr>
      <vt:lpstr>Metode Statistika</vt:lpstr>
      <vt:lpstr>Populasi vs Sample</vt:lpstr>
      <vt:lpstr>Statistika Deskriptif</vt:lpstr>
      <vt:lpstr>Jenis Variabel: Bebas dan Terikat  (independent dan dependent)</vt:lpstr>
      <vt:lpstr>Karakteristik data</vt:lpstr>
      <vt:lpstr>Menurut tipe data</vt:lpstr>
      <vt:lpstr>Menurut skala pengukuran</vt:lpstr>
      <vt:lpstr>Deskripsi Data Kategorikal</vt:lpstr>
      <vt:lpstr>Latihan: Deskripsi data kualitatif dengan Python</vt:lpstr>
      <vt:lpstr>Pareto diagrams dengan Python</vt:lpstr>
      <vt:lpstr>Statistika Deskriptif untuk Data Numerikal</vt:lpstr>
      <vt:lpstr>Variabel Numerik: Tabel Distribusi Frekuensi dan Histogram</vt:lpstr>
      <vt:lpstr>Variabel Numerik: Tabel Distribusi Frekuensi dan Histogram</vt:lpstr>
      <vt:lpstr>Tabel dan grafik relasi antar variable: Tabulasi Silang</vt:lpstr>
      <vt:lpstr>Tabel dan grafik relasi antar variable: Diagram Scatter</vt:lpstr>
      <vt:lpstr>Tendensi Sentral: Rata-rata, Median dan Modus</vt:lpstr>
      <vt:lpstr>Pencilan (Outliers)</vt:lpstr>
      <vt:lpstr>Kemencengan  (Skewness)</vt:lpstr>
      <vt:lpstr>Kurtosis</vt:lpstr>
      <vt:lpstr>Distribusi Normal</vt:lpstr>
      <vt:lpstr>Sebaran dan variabilitas data</vt:lpstr>
      <vt:lpstr>Lebih jauh tentang distribusi normal</vt:lpstr>
      <vt:lpstr>Definisi berbeda tentang Standard Deviasi</vt:lpstr>
      <vt:lpstr>Definisi berbeda tentang Standard Deviasi</vt:lpstr>
      <vt:lpstr>Kisaran Interkuartil dan Persentil</vt:lpstr>
      <vt:lpstr>Box-Plots</vt:lpstr>
      <vt:lpstr>Box plot</vt:lpstr>
      <vt:lpstr>Box-Plots dalam Python</vt:lpstr>
      <vt:lpstr>Latihan Analisis Data : Statistika Deskriptif </vt:lpstr>
      <vt:lpstr>Bagan (Pie Chart) untuk data numerik:   Jangan gunakan!</vt:lpstr>
      <vt:lpstr>Apa yang salah dengan bagan?</vt:lpstr>
      <vt:lpstr>Tentang Presentasi Grafis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zainal</cp:lastModifiedBy>
  <cp:revision>105</cp:revision>
  <dcterms:created xsi:type="dcterms:W3CDTF">2019-04-10T03:52:40Z</dcterms:created>
  <dcterms:modified xsi:type="dcterms:W3CDTF">2019-08-12T00:30:46Z</dcterms:modified>
</cp:coreProperties>
</file>