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3" r:id="rId4"/>
    <p:sldId id="267" r:id="rId5"/>
    <p:sldId id="308" r:id="rId6"/>
    <p:sldId id="328" r:id="rId7"/>
    <p:sldId id="329" r:id="rId8"/>
    <p:sldId id="330" r:id="rId9"/>
    <p:sldId id="331" r:id="rId10"/>
    <p:sldId id="332" r:id="rId11"/>
    <p:sldId id="333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63"/>
            <p14:sldId id="267"/>
            <p14:sldId id="308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56AD-A078-4CAF-9BDD-51AAE8E6D886}" type="datetimeFigureOut">
              <a:rPr lang="id-ID" smtClean="0"/>
              <a:t>26/06/2019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5AE9-083E-4231-9F56-306A597421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83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2A3C-FCAE-493F-9F8E-4740A4D7F564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56C-8AE2-4BD3-9440-FEAB189AC90E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C395-84A6-45F4-9B40-84C7921D59E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C8E-69EB-497E-B9BB-2F7149AE4B5E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70B-10C8-4C5B-B9A7-38CFD6F51A90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B9A-4E09-4FB0-A623-94BB7D37FA2C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E6E8-FC6F-46BF-8E0A-57F7B24D9303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8A10-7070-408C-862B-61177AC6179D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10DA-38B2-4CD9-8371-BF39E06A8CD1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8482-4671-4088-AEFA-48091473A323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D73-A527-4359-B64C-5BB7500C4BD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7A0B-F482-451F-BDEE-37DB1276E5DB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ognitiveclass.ai/asset-v1:CognitiveClass+ML0101ENv3+2018+type@asset+block/ML0101EN-Reg-NoneLinearRegression-py-v1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FCD-EC39-4286-B33C-36B83C5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linier vs non-linier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687B-110F-4E36-9674-1CFADC84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problem </a:t>
            </a:r>
            <a:r>
              <a:rPr lang="en-US" dirty="0" err="1"/>
              <a:t>itu</a:t>
            </a:r>
            <a:r>
              <a:rPr lang="en-US" dirty="0"/>
              <a:t> linier </a:t>
            </a:r>
            <a:r>
              <a:rPr lang="en-US" dirty="0" err="1"/>
              <a:t>atau</a:t>
            </a:r>
            <a:r>
              <a:rPr lang="en-US" dirty="0"/>
              <a:t> non-linier?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/>
              <a:t>Inspeksi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visual (Plot </a:t>
            </a:r>
            <a:r>
              <a:rPr lang="en-US" i="1" dirty="0"/>
              <a:t>bivariate plot,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</a:t>
            </a:r>
            <a:r>
              <a:rPr lang="en-US" dirty="0" err="1"/>
              <a:t>terikat</a:t>
            </a:r>
            <a:r>
              <a:rPr lang="en-US" dirty="0"/>
              <a:t> dan </a:t>
            </a:r>
            <a:r>
              <a:rPr lang="en-US" dirty="0" err="1"/>
              <a:t>bebas</a:t>
            </a:r>
            <a:r>
              <a:rPr lang="en-US" dirty="0"/>
              <a:t>; &gt; 0,7 </a:t>
            </a:r>
            <a:r>
              <a:rPr lang="en-US" dirty="0" err="1"/>
              <a:t>berarti</a:t>
            </a:r>
            <a:r>
              <a:rPr lang="en-US" dirty="0"/>
              <a:t> linier)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linier)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data,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scatter plot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non-linier?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/>
              <a:t>Regresi</a:t>
            </a:r>
            <a:r>
              <a:rPr lang="en-US" dirty="0"/>
              <a:t> polynomial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/>
              <a:t>Regresi</a:t>
            </a:r>
            <a:r>
              <a:rPr lang="en-US" dirty="0"/>
              <a:t> non-linier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“</a:t>
            </a:r>
            <a:r>
              <a:rPr lang="en-US" dirty="0" err="1"/>
              <a:t>transformasi</a:t>
            </a:r>
            <a:r>
              <a:rPr lang="en-US" dirty="0"/>
              <a:t>” data…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C6025-601C-4B75-92F0-4A1DE752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3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0A4-DB6F-4DC6-AB0A-3C042ECE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Non-linier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13E6-C674-4FBA-9289-35AE842C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model linier </a:t>
            </a:r>
            <a:r>
              <a:rPr lang="en-US" dirty="0" err="1"/>
              <a:t>untuk</a:t>
            </a:r>
            <a:r>
              <a:rPr lang="en-US" dirty="0"/>
              <a:t> data point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GDP China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1960 </a:t>
            </a:r>
            <a:r>
              <a:rPr lang="en-US" dirty="0" err="1"/>
              <a:t>hingga</a:t>
            </a:r>
            <a:r>
              <a:rPr lang="en-US" dirty="0"/>
              <a:t> 2014.</a:t>
            </a:r>
          </a:p>
          <a:p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file:</a:t>
            </a:r>
            <a:br>
              <a:rPr lang="en-US" dirty="0"/>
            </a:br>
            <a:r>
              <a:rPr lang="en-US" dirty="0">
                <a:hlinkClick r:id="rId2"/>
              </a:rPr>
              <a:t>ML0101EN-Reg-NoneLinearRegression-py-v1.ipynb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8DB5-EC80-42FB-877C-C7AEA0B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98881"/>
            <a:ext cx="7772400" cy="2387600"/>
          </a:xfrm>
        </p:spPr>
        <p:txBody>
          <a:bodyPr>
            <a:normAutofit/>
          </a:bodyPr>
          <a:lstStyle/>
          <a:p>
            <a:r>
              <a:rPr lang="id-ID" dirty="0"/>
              <a:t>Sesi 2</a:t>
            </a:r>
            <a:r>
              <a:rPr lang="en-US" dirty="0"/>
              <a:t>8</a:t>
            </a:r>
            <a:br>
              <a:rPr lang="id-ID" dirty="0"/>
            </a:br>
            <a:r>
              <a:rPr lang="en-US" dirty="0"/>
              <a:t>Model Non-linier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6447" y="4576810"/>
            <a:ext cx="6858000" cy="465837"/>
          </a:xfrm>
        </p:spPr>
        <p:txBody>
          <a:bodyPr/>
          <a:lstStyle/>
          <a:p>
            <a:r>
              <a:rPr lang="id-ID" dirty="0"/>
              <a:t>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939" y="1307854"/>
            <a:ext cx="76422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>
              <a:lnSpc>
                <a:spcPct val="100000"/>
              </a:lnSpc>
            </a:pPr>
            <a:r>
              <a:rPr lang="en-US" sz="3600" b="0" spc="-4" dirty="0" err="1">
                <a:latin typeface="Tahoma"/>
                <a:cs typeface="Tahoma"/>
              </a:rPr>
              <a:t>Apa</a:t>
            </a:r>
            <a:r>
              <a:rPr lang="en-US" sz="3600" b="0" spc="-4" dirty="0">
                <a:latin typeface="Tahoma"/>
                <a:cs typeface="Tahoma"/>
              </a:rPr>
              <a:t> yang </a:t>
            </a:r>
            <a:r>
              <a:rPr lang="en-US" sz="3600" b="0" spc="-4" dirty="0" err="1">
                <a:latin typeface="Tahoma"/>
                <a:cs typeface="Tahoma"/>
              </a:rPr>
              <a:t>akan</a:t>
            </a:r>
            <a:r>
              <a:rPr lang="en-US" sz="3600" b="0" spc="-4" dirty="0">
                <a:latin typeface="Tahoma"/>
                <a:cs typeface="Tahoma"/>
              </a:rPr>
              <a:t> </a:t>
            </a:r>
            <a:r>
              <a:rPr lang="en-US" sz="3600" b="0" spc="-4" dirty="0" err="1">
                <a:latin typeface="Tahoma"/>
                <a:cs typeface="Tahoma"/>
              </a:rPr>
              <a:t>dipelajari</a:t>
            </a:r>
            <a:r>
              <a:rPr lang="en-US" sz="3600" b="0" spc="-4" dirty="0">
                <a:latin typeface="Tahoma"/>
                <a:cs typeface="Tahoma"/>
              </a:rPr>
              <a:t>?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968" y="2447198"/>
            <a:ext cx="5511526" cy="3011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2800" spc="9" dirty="0">
                <a:latin typeface="Tahoma"/>
                <a:cs typeface="Tahoma"/>
              </a:rPr>
              <a:t>Model </a:t>
            </a:r>
            <a:r>
              <a:rPr lang="en-US" sz="2800" spc="9" dirty="0" err="1">
                <a:latin typeface="Tahoma"/>
                <a:cs typeface="Tahoma"/>
              </a:rPr>
              <a:t>Regresi</a:t>
            </a:r>
            <a:r>
              <a:rPr lang="en-US" sz="2800" spc="9" dirty="0">
                <a:latin typeface="Tahoma"/>
                <a:cs typeface="Tahoma"/>
              </a:rPr>
              <a:t> Non-linier</a:t>
            </a:r>
          </a:p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2800" spc="9" dirty="0" err="1">
                <a:latin typeface="Tahoma"/>
                <a:cs typeface="Tahoma"/>
              </a:rPr>
              <a:t>Evaluasi</a:t>
            </a:r>
            <a:r>
              <a:rPr lang="en-US" sz="2800" spc="9" dirty="0">
                <a:latin typeface="Tahoma"/>
                <a:cs typeface="Tahoma"/>
              </a:rPr>
              <a:t> Model</a:t>
            </a:r>
          </a:p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2800" spc="9" dirty="0" err="1">
                <a:latin typeface="Tahoma"/>
                <a:cs typeface="Tahoma"/>
              </a:rPr>
              <a:t>Evaluasi</a:t>
            </a:r>
            <a:r>
              <a:rPr lang="en-US" sz="2800" spc="9" dirty="0">
                <a:latin typeface="Tahoma"/>
                <a:cs typeface="Tahoma"/>
              </a:rPr>
              <a:t> Mode: Overfitting dan Underfitting</a:t>
            </a:r>
          </a:p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2800" spc="9" dirty="0" err="1">
                <a:latin typeface="Tahoma"/>
                <a:cs typeface="Tahoma"/>
              </a:rPr>
              <a:t>Memahami</a:t>
            </a:r>
            <a:r>
              <a:rPr lang="en-US" sz="2800" spc="9" dirty="0">
                <a:latin typeface="Tahoma"/>
                <a:cs typeface="Tahoma"/>
              </a:rPr>
              <a:t> </a:t>
            </a:r>
            <a:r>
              <a:rPr lang="en-US" sz="2800" spc="9" dirty="0" err="1">
                <a:latin typeface="Tahoma"/>
                <a:cs typeface="Tahoma"/>
              </a:rPr>
              <a:t>berbagai</a:t>
            </a:r>
            <a:r>
              <a:rPr lang="en-US" sz="2800" spc="9" dirty="0">
                <a:latin typeface="Tahoma"/>
                <a:cs typeface="Tahoma"/>
              </a:rPr>
              <a:t> Model </a:t>
            </a:r>
            <a:r>
              <a:rPr lang="en-US" sz="2800" spc="9" dirty="0" err="1">
                <a:latin typeface="Tahoma"/>
                <a:cs typeface="Tahoma"/>
              </a:rPr>
              <a:t>Evaluasi</a:t>
            </a:r>
            <a:endParaRPr lang="en-US" sz="2800" spc="9" dirty="0">
              <a:latin typeface="Tahoma"/>
              <a:cs typeface="Tahoma"/>
            </a:endParaRPr>
          </a:p>
          <a:p>
            <a:pPr marL="467516" marR="4344" indent="-457200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en-US" sz="2800" spc="9" dirty="0" err="1">
                <a:latin typeface="Tahoma"/>
                <a:cs typeface="Tahoma"/>
              </a:rPr>
              <a:t>Regresi</a:t>
            </a:r>
            <a:r>
              <a:rPr lang="en-US" sz="2800" spc="9" dirty="0">
                <a:latin typeface="Tahoma"/>
                <a:cs typeface="Tahoma"/>
              </a:rPr>
              <a:t> Linier </a:t>
            </a:r>
            <a:r>
              <a:rPr lang="en-US" sz="2800" spc="9" dirty="0" err="1">
                <a:latin typeface="Tahoma"/>
                <a:cs typeface="Tahoma"/>
              </a:rPr>
              <a:t>Sederhana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834" y="4861272"/>
            <a:ext cx="1291237" cy="269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en-US" sz="1753" spc="4" dirty="0" err="1">
                <a:latin typeface="Tahoma"/>
                <a:cs typeface="Tahoma"/>
              </a:rPr>
              <a:t>Belajar</a:t>
            </a:r>
            <a:r>
              <a:rPr lang="en-US" sz="1753" spc="4" dirty="0">
                <a:latin typeface="Tahoma"/>
                <a:cs typeface="Tahoma"/>
              </a:rPr>
              <a:t>, </a:t>
            </a:r>
            <a:r>
              <a:rPr lang="en-US" sz="1753" spc="4" dirty="0" err="1">
                <a:latin typeface="Tahoma"/>
                <a:cs typeface="Tahoma"/>
              </a:rPr>
              <a:t>lho</a:t>
            </a:r>
            <a:r>
              <a:rPr sz="1753" spc="4" dirty="0">
                <a:latin typeface="Tahoma"/>
                <a:cs typeface="Tahoma"/>
              </a:rPr>
              <a:t>?</a:t>
            </a:r>
            <a:endParaRPr sz="1753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615" y="2732681"/>
            <a:ext cx="2487331" cy="201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8563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14F2E-A58C-411E-A09F-18FF9C17F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Non-linier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2D807A-8B0D-4CF3-823F-9E427C57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C860-57A0-42E9-B127-827B366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Haruskah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49C0-2AC5-409B-9438-E92819AA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D0B3D55-D82D-4A15-A568-0373E5F08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25" y="2187575"/>
            <a:ext cx="2426200" cy="4351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A612F2-D93C-4531-931B-4CDA1E7D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59" y="2442368"/>
            <a:ext cx="5910387" cy="38417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DE51A0-9ACD-4EB3-B64B-AB272181D37D}"/>
              </a:ext>
            </a:extLst>
          </p:cNvPr>
          <p:cNvSpPr txBox="1"/>
          <p:nvPr/>
        </p:nvSpPr>
        <p:spPr>
          <a:xfrm>
            <a:off x="320425" y="1761093"/>
            <a:ext cx="22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GDP 1960 -2014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8C7D4C-A813-4671-A465-CBEA5BFCD23D}"/>
              </a:ext>
            </a:extLst>
          </p:cNvPr>
          <p:cNvGrpSpPr/>
          <p:nvPr/>
        </p:nvGrpSpPr>
        <p:grpSpPr>
          <a:xfrm>
            <a:off x="3748799" y="3429000"/>
            <a:ext cx="5185651" cy="2409825"/>
            <a:chOff x="3748799" y="3429000"/>
            <a:chExt cx="5185651" cy="24098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24344F-049D-4399-B816-CA3CF3409C6E}"/>
                </a:ext>
              </a:extLst>
            </p:cNvPr>
            <p:cNvCxnSpPr/>
            <p:nvPr/>
          </p:nvCxnSpPr>
          <p:spPr>
            <a:xfrm flipV="1">
              <a:off x="3943350" y="3429000"/>
              <a:ext cx="4991100" cy="240982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7B539E-CE8B-4CE2-8243-17C8011BBE9D}"/>
                </a:ext>
              </a:extLst>
            </p:cNvPr>
            <p:cNvSpPr txBox="1"/>
            <p:nvPr/>
          </p:nvSpPr>
          <p:spPr>
            <a:xfrm rot="20051866">
              <a:off x="3748799" y="4306396"/>
              <a:ext cx="487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Apakah</a:t>
              </a:r>
              <a:r>
                <a:rPr lang="en-US" dirty="0"/>
                <a:t> </a:t>
              </a:r>
              <a:r>
                <a:rPr lang="en-US" dirty="0" err="1"/>
                <a:t>regresi</a:t>
              </a:r>
              <a:r>
                <a:rPr lang="en-US" dirty="0"/>
                <a:t> linier </a:t>
              </a:r>
              <a:r>
                <a:rPr lang="en-US" dirty="0" err="1"/>
                <a:t>sederhana</a:t>
              </a:r>
              <a:r>
                <a:rPr lang="en-US" dirty="0"/>
                <a:t> </a:t>
              </a:r>
              <a:r>
                <a:rPr lang="en-US" dirty="0" err="1"/>
                <a:t>dapat</a:t>
              </a:r>
              <a:r>
                <a:rPr lang="en-US" dirty="0"/>
                <a:t> </a:t>
              </a:r>
              <a:r>
                <a:rPr lang="en-US" dirty="0" err="1"/>
                <a:t>digunakan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7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D982B9-33D5-43C7-80E9-1AD4999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34" y="2442368"/>
            <a:ext cx="6148122" cy="402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8C860-57A0-42E9-B127-827B366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Haruskah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49C0-2AC5-409B-9438-E92819AA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D0B3D55-D82D-4A15-A568-0373E5F08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5" y="2187575"/>
            <a:ext cx="2426200" cy="4351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DE51A0-9ACD-4EB3-B64B-AB272181D37D}"/>
              </a:ext>
            </a:extLst>
          </p:cNvPr>
          <p:cNvSpPr txBox="1"/>
          <p:nvPr/>
        </p:nvSpPr>
        <p:spPr>
          <a:xfrm>
            <a:off x="320425" y="1761093"/>
            <a:ext cx="22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GDP 1960 -2014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18C78-E6C0-4BEE-BEC7-C0EA2F7DD6A4}"/>
              </a:ext>
            </a:extLst>
          </p:cNvPr>
          <p:cNvSpPr txBox="1"/>
          <p:nvPr/>
        </p:nvSpPr>
        <p:spPr>
          <a:xfrm>
            <a:off x="3371850" y="1847850"/>
            <a:ext cx="545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54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C873-F085-4B63-8E3A-C64DBD05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B009-990C-4580-8F98-815D3DB0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2E45-3628-4FB6-B464-EB6FCD71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1690-4306-46C3-B4E2-E47A8943B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8"/>
          <a:stretch/>
        </p:blipFill>
        <p:spPr>
          <a:xfrm>
            <a:off x="247650" y="1780383"/>
            <a:ext cx="8974440" cy="4430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0426D-C372-423F-9140-09C11C169959}"/>
              </a:ext>
            </a:extLst>
          </p:cNvPr>
          <p:cNvSpPr/>
          <p:nvPr/>
        </p:nvSpPr>
        <p:spPr>
          <a:xfrm>
            <a:off x="171450" y="5791200"/>
            <a:ext cx="1943100" cy="520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98C80-2BF3-40B0-941E-ABBE3A54FCEE}"/>
              </a:ext>
            </a:extLst>
          </p:cNvPr>
          <p:cNvSpPr txBox="1"/>
          <p:nvPr/>
        </p:nvSpPr>
        <p:spPr>
          <a:xfrm>
            <a:off x="6429375" y="5172075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Cari </a:t>
            </a:r>
            <a:r>
              <a:rPr lang="en-US" dirty="0" err="1"/>
              <a:t>fungsi</a:t>
            </a:r>
            <a:r>
              <a:rPr lang="en-US" dirty="0"/>
              <a:t> model </a:t>
            </a:r>
            <a:br>
              <a:rPr lang="en-US" dirty="0"/>
            </a:br>
            <a:r>
              <a:rPr lang="en-US" dirty="0"/>
              <a:t>yang paling </a:t>
            </a:r>
            <a:r>
              <a:rPr lang="en-US" dirty="0" err="1"/>
              <a:t>cocok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C1F170-7E72-4FC5-95C7-65A50DFC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686050"/>
            <a:ext cx="4776788" cy="2992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F3166-B2DE-4285-B669-35E92DF8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polinomial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2270-7821-4D83-A389-3DEEFEE3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Beberapa</a:t>
            </a:r>
            <a:r>
              <a:rPr lang="en-US" sz="2000" dirty="0"/>
              <a:t> data </a:t>
            </a:r>
            <a:r>
              <a:rPr lang="en-US" sz="2000" dirty="0" err="1"/>
              <a:t>kurva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dimodelkan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regresi</a:t>
            </a:r>
            <a:r>
              <a:rPr lang="en-US" sz="2000" dirty="0">
                <a:solidFill>
                  <a:srgbClr val="FF0000"/>
                </a:solidFill>
              </a:rPr>
              <a:t> polynomial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</a:t>
            </a:r>
            <a:r>
              <a:rPr lang="en-US" sz="2000" dirty="0" err="1"/>
              <a:t>Regresi</a:t>
            </a:r>
            <a:r>
              <a:rPr lang="en-US" sz="2000" dirty="0"/>
              <a:t> </a:t>
            </a:r>
            <a:r>
              <a:rPr lang="en-US" sz="2000" dirty="0" err="1"/>
              <a:t>Polinomial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br>
              <a:rPr lang="en-US" sz="2000" dirty="0"/>
            </a:br>
            <a:r>
              <a:rPr lang="en-US" sz="2000" dirty="0" err="1"/>
              <a:t>ditransformasikan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model </a:t>
            </a:r>
            <a:r>
              <a:rPr lang="en-US" sz="2000" dirty="0" err="1"/>
              <a:t>regresi</a:t>
            </a:r>
            <a:r>
              <a:rPr lang="en-US" sz="2000" dirty="0"/>
              <a:t> linier.</a:t>
            </a:r>
          </a:p>
          <a:p>
            <a:r>
              <a:rPr lang="en-US" sz="2000" dirty="0" err="1"/>
              <a:t>Anggap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9DB1-111F-4025-B6F0-FE42E81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94BEF3-6593-44F2-B2A5-8B68B89041C2}"/>
                  </a:ext>
                </a:extLst>
              </p:cNvPr>
              <p:cNvSpPr txBox="1"/>
              <p:nvPr/>
            </p:nvSpPr>
            <p:spPr>
              <a:xfrm>
                <a:off x="966787" y="2686050"/>
                <a:ext cx="3157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94BEF3-6593-44F2-B2A5-8B68B890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2686050"/>
                <a:ext cx="3157724" cy="307777"/>
              </a:xfrm>
              <a:prstGeom prst="rect">
                <a:avLst/>
              </a:prstGeom>
              <a:blipFill>
                <a:blip r:embed="rId3"/>
                <a:stretch>
                  <a:fillRect l="-1544" t="-24000" r="-38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 7">
            <a:extLst>
              <a:ext uri="{FF2B5EF4-FFF2-40B4-BE49-F238E27FC236}">
                <a16:creationId xmlns:a16="http://schemas.microsoft.com/office/drawing/2014/main" id="{ACC38BEA-3A87-48EC-90BD-8BDF74F43FB7}"/>
              </a:ext>
            </a:extLst>
          </p:cNvPr>
          <p:cNvSpPr/>
          <p:nvPr/>
        </p:nvSpPr>
        <p:spPr>
          <a:xfrm>
            <a:off x="4358292" y="5637544"/>
            <a:ext cx="3252183" cy="6778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3A322DF9-BCE1-43AE-BFFD-3B494260858A}"/>
              </a:ext>
            </a:extLst>
          </p:cNvPr>
          <p:cNvSpPr/>
          <p:nvPr/>
        </p:nvSpPr>
        <p:spPr>
          <a:xfrm>
            <a:off x="7753350" y="5637544"/>
            <a:ext cx="1455665" cy="677807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Estimasi</a:t>
            </a:r>
            <a:r>
              <a:rPr lang="en-US" dirty="0"/>
              <a:t> Least Square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1BFAE-F573-495E-8BE8-159EBC04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83" y="4540991"/>
            <a:ext cx="1119224" cy="1030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C0FF-2D80-4596-B16E-109F1D0C5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83" y="5571388"/>
            <a:ext cx="3542696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C1F170-7E72-4FC5-95C7-65A50DFC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686050"/>
            <a:ext cx="4776788" cy="2992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F3166-B2DE-4285-B669-35E92DF8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non-linier?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42270-7821-4D83-A389-3DEEFEE3D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Model non-liner yang </a:t>
                </a:r>
                <a:r>
                  <a:rPr lang="en-US" sz="2000" dirty="0" err="1"/>
                  <a:t>menggambarkan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hubungan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antara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variabel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terikat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sekumpulan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variabel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bebas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/>
                  <a:t>haruslah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berupa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fungsi</a:t>
                </a:r>
                <a:r>
                  <a:rPr lang="en-US" sz="2000" dirty="0"/>
                  <a:t> non-linier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parameter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, </a:t>
                </a:r>
                <a:r>
                  <a:rPr lang="en-US" sz="2000" dirty="0" err="1"/>
                  <a:t>meski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harus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terkait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fitur</a:t>
                </a:r>
                <a:r>
                  <a:rPr lang="en-US" sz="2000" dirty="0"/>
                  <a:t> x.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42270-7821-4D83-A389-3DEEFEE3D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9DB1-111F-4025-B6F0-FE42E81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94BEF3-6593-44F2-B2A5-8B68B89041C2}"/>
                  </a:ext>
                </a:extLst>
              </p:cNvPr>
              <p:cNvSpPr txBox="1"/>
              <p:nvPr/>
            </p:nvSpPr>
            <p:spPr>
              <a:xfrm>
                <a:off x="985744" y="3258967"/>
                <a:ext cx="3702424" cy="2402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94BEF3-6593-44F2-B2A5-8B68B890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4" y="3258967"/>
                <a:ext cx="3702424" cy="2402004"/>
              </a:xfrm>
              <a:prstGeom prst="rect">
                <a:avLst/>
              </a:prstGeom>
              <a:blipFill>
                <a:blip r:embed="rId4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4A76B18-6863-4556-A933-D967CB31571B}"/>
              </a:ext>
            </a:extLst>
          </p:cNvPr>
          <p:cNvSpPr/>
          <p:nvPr/>
        </p:nvSpPr>
        <p:spPr>
          <a:xfrm>
            <a:off x="628650" y="3181350"/>
            <a:ext cx="4219575" cy="283845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29797-6580-4451-B6BA-B871B663CDD2}"/>
              </a:ext>
            </a:extLst>
          </p:cNvPr>
          <p:cNvSpPr txBox="1"/>
          <p:nvPr/>
        </p:nvSpPr>
        <p:spPr>
          <a:xfrm>
            <a:off x="5721910" y="5419635"/>
            <a:ext cx="354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Regresi</a:t>
            </a:r>
            <a:r>
              <a:rPr lang="en-US" dirty="0"/>
              <a:t> non-linier: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Estimasi</a:t>
            </a:r>
            <a:r>
              <a:rPr lang="en-US" dirty="0"/>
              <a:t> parameter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least squares </a:t>
            </a:r>
            <a:r>
              <a:rPr lang="en-US" dirty="0" err="1"/>
              <a:t>biasa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440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352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HP Simplified</vt:lpstr>
      <vt:lpstr>Tahoma</vt:lpstr>
      <vt:lpstr>Office Theme</vt:lpstr>
      <vt:lpstr>PowerPoint Presentation</vt:lpstr>
      <vt:lpstr>Sesi 28 Model Non-linier</vt:lpstr>
      <vt:lpstr>Apa yang akan dipelajari?</vt:lpstr>
      <vt:lpstr>Model Regresi Non-linier</vt:lpstr>
      <vt:lpstr>Haruskah menggunakan regresi linier?</vt:lpstr>
      <vt:lpstr>Haruskah menggunakan regresi linier?</vt:lpstr>
      <vt:lpstr>Berbagai jenis regresi</vt:lpstr>
      <vt:lpstr>Apa itu regresi polinomial</vt:lpstr>
      <vt:lpstr>Apa itu regresi non-linier?</vt:lpstr>
      <vt:lpstr>Regresi linier vs non-linier</vt:lpstr>
      <vt:lpstr>Praktek Regresi Non-linier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fasthae</cp:lastModifiedBy>
  <cp:revision>61</cp:revision>
  <dcterms:created xsi:type="dcterms:W3CDTF">2019-04-10T03:52:40Z</dcterms:created>
  <dcterms:modified xsi:type="dcterms:W3CDTF">2019-06-26T17:02:34Z</dcterms:modified>
</cp:coreProperties>
</file>