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257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1809D5-9464-4C86-908C-8AC18F72B68A}">
          <p14:sldIdLst/>
        </p14:section>
        <p14:section name="Cover Depan" id="{387B323B-7277-446F-8290-0644BE8971DE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</p14:sldIdLst>
        </p14:section>
        <p14:section name="Cover Penutup" id="{92D7BCFF-D3B8-4529-BEB1-5D5A8DBA1A23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756AD-A078-4CAF-9BDD-51AAE8E6D886}" type="datetimeFigureOut">
              <a:rPr lang="id-ID" smtClean="0"/>
              <a:t>29/06/2019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C5AE9-083E-4231-9F56-306A5974211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11836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02A3C-FCAE-493F-9F8E-4740A4D7F564}" type="datetime1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0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656C-8AE2-4BD3-9440-FEAB189AC90E}" type="datetime1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4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C395-84A6-45F4-9B40-84C7921D59E1}" type="datetime1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88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9940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AC8E-69EB-497E-B9BB-2F7149AE4B5E}" type="datetime1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2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570B-10C8-4C5B-B9A7-38CFD6F51A90}" type="datetime1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8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FB9A-4E09-4FB0-A623-94BB7D37FA2C}" type="datetime1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4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E6E8-FC6F-46BF-8E0A-57F7B24D9303}" type="datetime1">
              <a:rPr lang="en-US" smtClean="0"/>
              <a:t>6/29/2019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2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8A10-7070-408C-862B-61177AC6179D}" type="datetime1">
              <a:rPr lang="en-US" smtClean="0"/>
              <a:t>6/29/2019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2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10DA-38B2-4CD9-8371-BF39E06A8CD1}" type="datetime1">
              <a:rPr lang="en-US" smtClean="0"/>
              <a:t>6/29/2019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13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8482-4671-4088-AEFA-48091473A323}" type="datetime1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9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ED73-A527-4359-B64C-5BB7500C4BDA}" type="datetime1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6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CA5F2D1-C77B-4614-B681-5858C95840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195051" y="0"/>
            <a:ext cx="5061527" cy="6858000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-13251" y="742122"/>
            <a:ext cx="9289774" cy="597673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739498"/>
            <a:ext cx="8515350" cy="951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851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27A0B-F482-451F-BDEE-37DB1276E5DB}" type="datetime1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2BCBC-50EF-4175-83E0-F618B60D431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A70F98-D6BF-44D5-864A-E8B8E6EA8A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2437420" y="-32039"/>
            <a:ext cx="1591241" cy="75381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7E39DBC-BF39-4AA8-A8D4-8190CF567658}"/>
              </a:ext>
            </a:extLst>
          </p:cNvPr>
          <p:cNvSpPr/>
          <p:nvPr userDrawn="1"/>
        </p:nvSpPr>
        <p:spPr>
          <a:xfrm>
            <a:off x="0" y="-32037"/>
            <a:ext cx="1514628" cy="753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LOGO</a:t>
            </a:r>
          </a:p>
          <a:p>
            <a:r>
              <a:rPr lang="en-US" dirty="0">
                <a:solidFill>
                  <a:srgbClr val="FF0000"/>
                </a:solidFill>
              </a:rPr>
              <a:t>UNIV/POLTEK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9B2762-C2F9-4BAC-B1EE-95539397A963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018" y="-31599"/>
            <a:ext cx="719456" cy="75002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B60F85D-D540-4735-B378-D7D9225FE7F3}"/>
              </a:ext>
            </a:extLst>
          </p:cNvPr>
          <p:cNvGrpSpPr/>
          <p:nvPr userDrawn="1"/>
        </p:nvGrpSpPr>
        <p:grpSpPr>
          <a:xfrm>
            <a:off x="71968" y="6511126"/>
            <a:ext cx="2170463" cy="378419"/>
            <a:chOff x="4279782" y="5408838"/>
            <a:chExt cx="2170463" cy="37841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457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9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rgelt.net/apriori.html" TargetMode="External"/><Relationship Id="rId2" Type="http://schemas.openxmlformats.org/officeDocument/2006/relationships/hyperlink" Target="http://fimi.cs.helsinki.fi/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cs.waikato.ac.nz/ml/weka/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quantminer.github.io/QuantMiner/" TargetMode="Externa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1CA5F2D1-C77B-4614-B681-5858C95840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195051" y="0"/>
            <a:ext cx="5061527" cy="6858000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4B60F85D-D540-4735-B378-D7D9225FE7F3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37" name="Title 1">
              <a:extLst>
                <a:ext uri="{FF2B5EF4-FFF2-40B4-BE49-F238E27FC236}">
                  <a16:creationId xmlns:a16="http://schemas.microsoft.com/office/drawing/2014/main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FE488684-4B91-45E0-AC48-E54C1020FB09}"/>
              </a:ext>
            </a:extLst>
          </p:cNvPr>
          <p:cNvSpPr txBox="1">
            <a:spLocks/>
          </p:cNvSpPr>
          <p:nvPr/>
        </p:nvSpPr>
        <p:spPr>
          <a:xfrm>
            <a:off x="314035" y="2206282"/>
            <a:ext cx="4457989" cy="2632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DIGITAL TALENT SCHOLARSHIP</a:t>
            </a:r>
          </a:p>
          <a:p>
            <a:pPr fontAlgn="base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2019</a:t>
            </a:r>
            <a:endParaRPr lang="en-US" sz="18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A70F98-D6BF-44D5-864A-E8B8E6EA8A9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2894620" y="559632"/>
            <a:ext cx="1591241" cy="75381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7E39DBC-BF39-4AA8-A8D4-8190CF567658}"/>
              </a:ext>
            </a:extLst>
          </p:cNvPr>
          <p:cNvSpPr/>
          <p:nvPr/>
        </p:nvSpPr>
        <p:spPr>
          <a:xfrm>
            <a:off x="457200" y="559634"/>
            <a:ext cx="1514628" cy="753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LOGO</a:t>
            </a:r>
          </a:p>
          <a:p>
            <a:r>
              <a:rPr lang="en-US" dirty="0">
                <a:solidFill>
                  <a:srgbClr val="FF0000"/>
                </a:solidFill>
              </a:rPr>
              <a:t>UNIV/POLTEK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9B2762-C2F9-4BAC-B1EE-95539397A963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218" y="560072"/>
            <a:ext cx="719456" cy="75002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84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2885" y="306593"/>
            <a:ext cx="2164976" cy="416859"/>
          </a:xfrm>
          <a:prstGeom prst="rect">
            <a:avLst/>
          </a:prstGeom>
        </p:spPr>
        <p:txBody>
          <a:bodyPr wrap="none" lIns="0" tIns="0" rIns="0" bIns="0">
            <a:normAutofit fontScale="25000" lnSpcReduction="20000"/>
          </a:bodyPr>
          <a:lstStyle/>
          <a:p>
            <a:pPr>
              <a:lnSpc>
                <a:spcPts val="4633"/>
              </a:lnSpc>
            </a:pPr>
            <a:r>
              <a:rPr lang="en-US" sz="4147" b="1">
                <a:solidFill>
                  <a:srgbClr val="000080"/>
                </a:solidFill>
                <a:latin typeface="Arial"/>
              </a:rPr>
              <a:t>Example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16075" y="1266713"/>
          <a:ext cx="1713155" cy="1376979"/>
        </p:xfrm>
        <a:graphic>
          <a:graphicData uri="http://schemas.openxmlformats.org/drawingml/2006/table">
            <a:tbl>
              <a:tblPr/>
              <a:tblGrid>
                <a:gridCol w="785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009">
                <a:tc>
                  <a:txBody>
                    <a:bodyPr/>
                    <a:lstStyle/>
                    <a:p>
                      <a:pPr marL="152400" indent="0">
                        <a:lnSpc>
                          <a:spcPts val="2120"/>
                        </a:lnSpc>
                      </a:pPr>
                      <a:r>
                        <a:rPr lang="en-US" sz="1700" b="1">
                          <a:latin typeface="Arial"/>
                        </a:rPr>
                        <a:t>item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2400" indent="0">
                        <a:lnSpc>
                          <a:spcPts val="2120"/>
                        </a:lnSpc>
                      </a:pPr>
                      <a:r>
                        <a:rPr lang="en-US" sz="1700" b="1">
                          <a:latin typeface="Arial"/>
                        </a:rPr>
                        <a:t>name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indent="0" algn="ctr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2400" indent="0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coffee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indent="0" algn="ctr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b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2400" indent="0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milk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indent="0" algn="ctr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c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2400" indent="0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butter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009">
                <a:tc>
                  <a:txBody>
                    <a:bodyPr/>
                    <a:lstStyle/>
                    <a:p>
                      <a:pPr indent="0" algn="ctr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2400" indent="0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bread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775012" y="3036346"/>
            <a:ext cx="2692101" cy="242047"/>
          </a:xfrm>
          <a:prstGeom prst="rect">
            <a:avLst/>
          </a:prstGeom>
        </p:spPr>
        <p:txBody>
          <a:bodyPr wrap="none" lIns="0" tIns="0" rIns="0" bIns="0">
            <a:normAutofit fontScale="25000" lnSpcReduction="20000"/>
          </a:bodyPr>
          <a:lstStyle/>
          <a:p>
            <a:pPr>
              <a:lnSpc>
                <a:spcPts val="3494"/>
              </a:lnSpc>
            </a:pPr>
            <a:r>
              <a:rPr lang="en-US" sz="1677">
                <a:latin typeface="Arial"/>
              </a:rPr>
              <a:t>I = {a, </a:t>
            </a:r>
            <a:r>
              <a:rPr lang="en-US" sz="1677" i="1" spc="529">
                <a:latin typeface="Arial"/>
              </a:rPr>
              <a:t>b, c, d}</a:t>
            </a:r>
          </a:p>
        </p:txBody>
      </p:sp>
      <p:sp>
        <p:nvSpPr>
          <p:cNvPr id="5" name="Rectangle 4"/>
          <p:cNvSpPr/>
          <p:nvPr/>
        </p:nvSpPr>
        <p:spPr>
          <a:xfrm>
            <a:off x="1775012" y="3498925"/>
            <a:ext cx="2692101" cy="685800"/>
          </a:xfrm>
          <a:prstGeom prst="rect">
            <a:avLst/>
          </a:prstGeom>
        </p:spPr>
        <p:txBody>
          <a:bodyPr lIns="0" tIns="0" rIns="0" bIns="0">
            <a:normAutofit fontScale="25000" lnSpcReduction="20000"/>
          </a:bodyPr>
          <a:lstStyle/>
          <a:p>
            <a:pPr>
              <a:lnSpc>
                <a:spcPts val="3494"/>
              </a:lnSpc>
            </a:pPr>
            <a:r>
              <a:rPr lang="en-US" sz="1677" i="1" spc="529">
                <a:latin typeface="Arial"/>
              </a:rPr>
              <a:t>T =</a:t>
            </a:r>
            <a:r>
              <a:rPr lang="en-US" sz="1677">
                <a:latin typeface="Arial"/>
              </a:rPr>
              <a:t> {1, 2, 3, 4, 5}</a:t>
            </a:r>
          </a:p>
          <a:p>
            <a:pPr>
              <a:lnSpc>
                <a:spcPts val="3494"/>
              </a:lnSpc>
              <a:spcAft>
                <a:spcPts val="741"/>
              </a:spcAft>
            </a:pPr>
            <a:r>
              <a:rPr lang="en-US" sz="1677">
                <a:latin typeface="Arial"/>
              </a:rPr>
              <a:t>D = {(1, ab), (2, ac), (3</a:t>
            </a:r>
          </a:p>
        </p:txBody>
      </p:sp>
      <p:sp>
        <p:nvSpPr>
          <p:cNvPr id="6" name="Rectangle 5"/>
          <p:cNvSpPr/>
          <p:nvPr/>
        </p:nvSpPr>
        <p:spPr>
          <a:xfrm>
            <a:off x="5733826" y="1035424"/>
            <a:ext cx="207085" cy="182880"/>
          </a:xfrm>
          <a:prstGeom prst="rect">
            <a:avLst/>
          </a:prstGeom>
        </p:spPr>
        <p:txBody>
          <a:bodyPr wrap="none" lIns="0" tIns="0" rIns="0" bIns="0">
            <a:normAutofit fontScale="25000" lnSpcReduction="20000"/>
          </a:bodyPr>
          <a:lstStyle/>
          <a:p>
            <a:pPr>
              <a:lnSpc>
                <a:spcPts val="1774"/>
              </a:lnSpc>
            </a:pPr>
            <a:r>
              <a:rPr lang="en-US" sz="1588" b="1" i="1">
                <a:latin typeface="Arial"/>
              </a:rPr>
              <a:t>V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749501" y="1280160"/>
          <a:ext cx="2178424" cy="1627094"/>
        </p:xfrm>
        <a:graphic>
          <a:graphicData uri="http://schemas.openxmlformats.org/drawingml/2006/table">
            <a:tbl>
              <a:tblPr/>
              <a:tblGrid>
                <a:gridCol w="562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6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009">
                <a:tc>
                  <a:txBody>
                    <a:bodyPr/>
                    <a:lstStyle/>
                    <a:p>
                      <a:pPr marL="139700" indent="0">
                        <a:lnSpc>
                          <a:spcPts val="2120"/>
                        </a:lnSpc>
                      </a:pPr>
                      <a:r>
                        <a:rPr lang="en-US" sz="1700" b="1">
                          <a:latin typeface="Arial"/>
                        </a:rPr>
                        <a:t>tid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0" indent="0">
                        <a:lnSpc>
                          <a:spcPts val="2120"/>
                        </a:lnSpc>
                      </a:pPr>
                      <a:r>
                        <a:rPr lang="en-US" sz="1700" b="1">
                          <a:latin typeface="Arial"/>
                        </a:rPr>
                        <a:t>transaction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184">
                <a:tc>
                  <a:txBody>
                    <a:bodyPr/>
                    <a:lstStyle/>
                    <a:p>
                      <a:pPr marL="254000" indent="0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39700" indent="0">
                        <a:lnSpc>
                          <a:spcPts val="2120"/>
                        </a:lnSpc>
                      </a:pPr>
                      <a:r>
                        <a:rPr lang="en-US" sz="1700" i="1" spc="600">
                          <a:latin typeface="Arial"/>
                        </a:rPr>
                        <a:t>a b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562">
                <a:tc>
                  <a:txBody>
                    <a:bodyPr/>
                    <a:lstStyle/>
                    <a:p>
                      <a:pPr marL="254000" indent="0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39700" indent="0">
                        <a:lnSpc>
                          <a:spcPts val="2120"/>
                        </a:lnSpc>
                      </a:pPr>
                      <a:r>
                        <a:rPr lang="en-US" sz="1700" i="1" spc="600">
                          <a:latin typeface="Arial"/>
                        </a:rPr>
                        <a:t>a 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941">
                <a:tc>
                  <a:txBody>
                    <a:bodyPr/>
                    <a:lstStyle/>
                    <a:p>
                      <a:pPr marL="254000" indent="0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0" indent="0">
                        <a:lnSpc>
                          <a:spcPts val="2120"/>
                        </a:lnSpc>
                      </a:pPr>
                      <a:r>
                        <a:rPr lang="en-US" sz="1700" i="1" spc="600">
                          <a:latin typeface="Arial"/>
                        </a:rPr>
                        <a:t>c d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252">
                <a:tc>
                  <a:txBody>
                    <a:bodyPr/>
                    <a:lstStyle/>
                    <a:p>
                      <a:pPr marL="254000" indent="0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0" indent="0">
                        <a:lnSpc>
                          <a:spcPts val="2120"/>
                        </a:lnSpc>
                      </a:pPr>
                      <a:r>
                        <a:rPr lang="en-US" sz="1700" i="1" spc="600">
                          <a:latin typeface="Arial"/>
                        </a:rPr>
                        <a:t>bcd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146">
                <a:tc>
                  <a:txBody>
                    <a:bodyPr/>
                    <a:lstStyle/>
                    <a:p>
                      <a:pPr marL="254000" indent="0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0" indent="0">
                        <a:lnSpc>
                          <a:spcPts val="2120"/>
                        </a:lnSpc>
                      </a:pPr>
                      <a:r>
                        <a:rPr lang="en-US" sz="1700" i="1" spc="850">
                          <a:latin typeface="Arial"/>
                        </a:rPr>
                        <a:t>abcd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655372" y="3926541"/>
            <a:ext cx="2546873" cy="258184"/>
          </a:xfrm>
          <a:prstGeom prst="rect">
            <a:avLst/>
          </a:prstGeom>
        </p:spPr>
        <p:txBody>
          <a:bodyPr wrap="none" lIns="0" tIns="0" rIns="0" bIns="0">
            <a:normAutofit fontScale="97500"/>
          </a:bodyPr>
          <a:lstStyle/>
          <a:p>
            <a:pPr>
              <a:lnSpc>
                <a:spcPts val="1871"/>
              </a:lnSpc>
            </a:pPr>
            <a:r>
              <a:rPr lang="en-US" sz="1677">
                <a:latin typeface="Arial"/>
              </a:rPr>
              <a:t>cd), (4, bcd), (5, </a:t>
            </a:r>
            <a:r>
              <a:rPr lang="en-US" sz="1677" i="1" spc="176">
                <a:latin typeface="Arial"/>
              </a:rPr>
              <a:t>abcd)}</a:t>
            </a:r>
          </a:p>
        </p:txBody>
      </p:sp>
      <p:sp>
        <p:nvSpPr>
          <p:cNvPr id="9" name="Rectangle 8"/>
          <p:cNvSpPr/>
          <p:nvPr/>
        </p:nvSpPr>
        <p:spPr>
          <a:xfrm>
            <a:off x="828339" y="4510144"/>
            <a:ext cx="7479254" cy="825649"/>
          </a:xfrm>
          <a:prstGeom prst="rect">
            <a:avLst/>
          </a:prstGeom>
        </p:spPr>
        <p:txBody>
          <a:bodyPr lIns="0" tIns="0" rIns="0" bIns="0">
            <a:normAutofit fontScale="25000" lnSpcReduction="20000"/>
          </a:bodyPr>
          <a:lstStyle/>
          <a:p>
            <a:pPr algn="just">
              <a:lnSpc>
                <a:spcPts val="2457"/>
              </a:lnSpc>
              <a:spcBef>
                <a:spcPts val="741"/>
              </a:spcBef>
            </a:pPr>
            <a:r>
              <a:rPr lang="en-US" sz="1677">
                <a:latin typeface="Arial"/>
              </a:rPr>
              <a:t>E.g., {b,c} is a 2-itemset, for writing simplification we will give up</a:t>
            </a:r>
            <a:br>
              <a:rPr sz="1588"/>
            </a:br>
            <a:r>
              <a:rPr lang="en-US" sz="1677">
                <a:latin typeface="Arial"/>
              </a:rPr>
              <a:t>the braces and write </a:t>
            </a:r>
            <a:r>
              <a:rPr lang="en-US" sz="1677" i="1" spc="176">
                <a:latin typeface="Arial"/>
              </a:rPr>
              <a:t>bc.</a:t>
            </a:r>
            <a:r>
              <a:rPr lang="en-US" sz="1677">
                <a:latin typeface="Arial"/>
              </a:rPr>
              <a:t> {3,4,5} is a tidset similarly let's abandon</a:t>
            </a:r>
            <a:br>
              <a:rPr sz="1588"/>
            </a:br>
            <a:r>
              <a:rPr lang="en-US" sz="1677">
                <a:latin typeface="Arial"/>
              </a:rPr>
              <a:t>the braces here too and write 345.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264" y="855233"/>
            <a:ext cx="5061473" cy="384585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92885" y="306593"/>
            <a:ext cx="2164976" cy="416859"/>
          </a:xfrm>
          <a:prstGeom prst="rect">
            <a:avLst/>
          </a:prstGeom>
        </p:spPr>
        <p:txBody>
          <a:bodyPr wrap="none" lIns="0" tIns="0" rIns="0" bIns="0">
            <a:normAutofit fontScale="25000" lnSpcReduction="20000"/>
          </a:bodyPr>
          <a:lstStyle/>
          <a:p>
            <a:pPr>
              <a:lnSpc>
                <a:spcPts val="4633"/>
              </a:lnSpc>
            </a:pPr>
            <a:r>
              <a:rPr lang="en-US" sz="4147" b="1">
                <a:solidFill>
                  <a:srgbClr val="000080"/>
                </a:solidFill>
                <a:latin typeface="Arial"/>
              </a:rPr>
              <a:t>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2912633" y="4840941"/>
            <a:ext cx="3321424" cy="190948"/>
          </a:xfrm>
          <a:prstGeom prst="rect">
            <a:avLst/>
          </a:prstGeom>
        </p:spPr>
        <p:txBody>
          <a:bodyPr wrap="none" lIns="0" tIns="0" rIns="0" bIns="0">
            <a:normAutofit fontScale="25000" lnSpcReduction="20000"/>
          </a:bodyPr>
          <a:lstStyle/>
          <a:p>
            <a:pPr>
              <a:lnSpc>
                <a:spcPts val="1871"/>
              </a:lnSpc>
            </a:pPr>
            <a:r>
              <a:rPr lang="en-US" sz="1677">
                <a:latin typeface="Arial"/>
              </a:rPr>
              <a:t>Lattice of itemsets of size ...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264" y="855233"/>
            <a:ext cx="5061473" cy="384585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92885" y="306593"/>
            <a:ext cx="2164976" cy="416859"/>
          </a:xfrm>
          <a:prstGeom prst="rect">
            <a:avLst/>
          </a:prstGeom>
        </p:spPr>
        <p:txBody>
          <a:bodyPr wrap="none" lIns="0" tIns="0" rIns="0" bIns="0">
            <a:normAutofit fontScale="25000" lnSpcReduction="20000"/>
          </a:bodyPr>
          <a:lstStyle/>
          <a:p>
            <a:pPr>
              <a:lnSpc>
                <a:spcPts val="4633"/>
              </a:lnSpc>
            </a:pPr>
            <a:r>
              <a:rPr lang="en-US" sz="4147" b="1">
                <a:solidFill>
                  <a:srgbClr val="000080"/>
                </a:solidFill>
                <a:latin typeface="Arial"/>
              </a:rPr>
              <a:t>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7289" y="4779085"/>
            <a:ext cx="4112111" cy="252805"/>
          </a:xfrm>
          <a:prstGeom prst="rect">
            <a:avLst/>
          </a:prstGeom>
        </p:spPr>
        <p:txBody>
          <a:bodyPr wrap="none" lIns="0" tIns="0" rIns="0" bIns="0">
            <a:normAutofit fontScale="97500"/>
          </a:bodyPr>
          <a:lstStyle/>
          <a:p>
            <a:pPr>
              <a:lnSpc>
                <a:spcPts val="1871"/>
              </a:lnSpc>
            </a:pPr>
            <a:r>
              <a:rPr lang="en-US" sz="1677">
                <a:latin typeface="Arial"/>
              </a:rPr>
              <a:t>Lattice of itemsets of size 2</a:t>
            </a:r>
            <a:r>
              <a:rPr lang="en-US" sz="1677" baseline="30000">
                <a:latin typeface="Arial"/>
              </a:rPr>
              <a:t>|x|</a:t>
            </a:r>
            <a:r>
              <a:rPr lang="en-US" sz="1677">
                <a:latin typeface="Arial"/>
              </a:rPr>
              <a:t> = 16.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579" y="3340249"/>
            <a:ext cx="3552713" cy="169701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90195" y="303904"/>
            <a:ext cx="4555864" cy="360381"/>
          </a:xfrm>
          <a:prstGeom prst="rect">
            <a:avLst/>
          </a:prstGeom>
        </p:spPr>
        <p:txBody>
          <a:bodyPr wrap="none" lIns="0" tIns="0" rIns="0" bIns="0">
            <a:normAutofit fontScale="25000" lnSpcReduction="20000"/>
          </a:bodyPr>
          <a:lstStyle/>
          <a:p>
            <a:pPr>
              <a:lnSpc>
                <a:spcPts val="4536"/>
              </a:lnSpc>
              <a:spcAft>
                <a:spcPts val="1112"/>
              </a:spcAft>
            </a:pPr>
            <a:r>
              <a:rPr lang="en-US" sz="4059" b="1">
                <a:solidFill>
                  <a:srgbClr val="000080"/>
                </a:solidFill>
                <a:latin typeface="Arial"/>
              </a:rPr>
              <a:t>Definitions cont’d</a:t>
            </a:r>
          </a:p>
        </p:txBody>
      </p:sp>
      <p:sp>
        <p:nvSpPr>
          <p:cNvPr id="4" name="Rectangle 3"/>
          <p:cNvSpPr/>
          <p:nvPr/>
        </p:nvSpPr>
        <p:spPr>
          <a:xfrm>
            <a:off x="1032734" y="1242508"/>
            <a:ext cx="7156525" cy="1968649"/>
          </a:xfrm>
          <a:prstGeom prst="rect">
            <a:avLst/>
          </a:prstGeom>
        </p:spPr>
        <p:txBody>
          <a:bodyPr lIns="0" tIns="0" rIns="0" bIns="0">
            <a:normAutofit fontScale="97500"/>
          </a:bodyPr>
          <a:lstStyle/>
          <a:p>
            <a:pPr>
              <a:lnSpc>
                <a:spcPts val="1871"/>
              </a:lnSpc>
              <a:spcBef>
                <a:spcPts val="1112"/>
              </a:spcBef>
              <a:spcAft>
                <a:spcPts val="432"/>
              </a:spcAft>
            </a:pPr>
            <a:r>
              <a:rPr lang="en-US" sz="1677">
                <a:latin typeface="Arial"/>
              </a:rPr>
              <a:t>•</a:t>
            </a:r>
            <a:r>
              <a:rPr lang="en-US" sz="1677" b="1">
                <a:latin typeface="Arial"/>
              </a:rPr>
              <a:t>    Mapping </a:t>
            </a:r>
            <a:r>
              <a:rPr lang="en-US" sz="1677">
                <a:latin typeface="Arial"/>
              </a:rPr>
              <a:t>t:</a:t>
            </a:r>
          </a:p>
          <a:p>
            <a:pPr marL="944482">
              <a:lnSpc>
                <a:spcPts val="1871"/>
              </a:lnSpc>
              <a:spcAft>
                <a:spcPts val="432"/>
              </a:spcAft>
            </a:pPr>
            <a:r>
              <a:rPr lang="en-US" sz="1677" i="1" spc="132">
                <a:latin typeface="Arial"/>
              </a:rPr>
              <a:t>t : P (I</a:t>
            </a:r>
            <a:r>
              <a:rPr lang="en-US" sz="1677">
                <a:latin typeface="Arial"/>
              </a:rPr>
              <a:t>) — P (T)</a:t>
            </a:r>
          </a:p>
          <a:p>
            <a:pPr marL="944482">
              <a:lnSpc>
                <a:spcPts val="1871"/>
              </a:lnSpc>
              <a:spcAft>
                <a:spcPts val="1112"/>
              </a:spcAft>
            </a:pPr>
            <a:r>
              <a:rPr lang="en-US" sz="1677" baseline="30000">
                <a:latin typeface="Arial"/>
              </a:rPr>
              <a:t>X </a:t>
            </a:r>
            <a:r>
              <a:rPr lang="en-US" sz="1677" i="1" spc="132" baseline="30000">
                <a:latin typeface="Arial"/>
              </a:rPr>
              <a:t>—</a:t>
            </a:r>
            <a:r>
              <a:rPr lang="en-US" sz="1677" baseline="30000">
                <a:latin typeface="Arial"/>
              </a:rPr>
              <a:t> t(X)</a:t>
            </a:r>
            <a:r>
              <a:rPr lang="en-US" sz="1677">
                <a:latin typeface="Arial"/>
              </a:rPr>
              <a:t> = </a:t>
            </a:r>
            <a:r>
              <a:rPr lang="en-US" sz="1677" baseline="30000">
                <a:latin typeface="Arial"/>
              </a:rPr>
              <a:t>{tid</a:t>
            </a:r>
            <a:r>
              <a:rPr lang="en-US" sz="1677">
                <a:latin typeface="Arial"/>
              </a:rPr>
              <a:t> </a:t>
            </a:r>
            <a:r>
              <a:rPr lang="en-US" sz="1677" i="1" spc="132">
                <a:latin typeface="Arial"/>
              </a:rPr>
              <a:t>E </a:t>
            </a:r>
            <a:r>
              <a:rPr lang="en-US" sz="1677" i="1" spc="132" baseline="30000">
                <a:latin typeface="Arial"/>
              </a:rPr>
              <a:t>T</a:t>
            </a:r>
            <a:r>
              <a:rPr lang="en-US" sz="1677" i="1" spc="132">
                <a:solidFill>
                  <a:srgbClr val="BDBDBD"/>
                </a:solidFill>
                <a:latin typeface="Arial"/>
              </a:rPr>
              <a:t>\</a:t>
            </a:r>
            <a:r>
              <a:rPr lang="en-US" sz="1677" i="1" spc="132">
                <a:latin typeface="Arial"/>
              </a:rPr>
              <a:t>3Xtid, </a:t>
            </a:r>
            <a:r>
              <a:rPr lang="en-US" sz="1677" i="1" spc="132" baseline="30000">
                <a:latin typeface="Arial"/>
              </a:rPr>
              <a:t>(</a:t>
            </a:r>
            <a:r>
              <a:rPr lang="en-US" sz="1677" i="1" spc="132">
                <a:solidFill>
                  <a:srgbClr val="BDBDBD"/>
                </a:solidFill>
                <a:latin typeface="Arial"/>
              </a:rPr>
              <a:t>ti</a:t>
            </a:r>
            <a:r>
              <a:rPr lang="en-US" sz="1677" i="1" spc="132">
                <a:latin typeface="Arial"/>
              </a:rPr>
              <a:t>d, Xtid</a:t>
            </a:r>
            <a:r>
              <a:rPr lang="en-US" sz="1677" i="1" spc="132" baseline="30000">
                <a:latin typeface="Arial"/>
              </a:rPr>
              <a:t>)</a:t>
            </a:r>
            <a:r>
              <a:rPr lang="en-US" sz="1677" i="1" spc="132">
                <a:latin typeface="Arial"/>
              </a:rPr>
              <a:t> EV A X</a:t>
            </a:r>
            <a:r>
              <a:rPr lang="en-US" sz="1677">
                <a:latin typeface="Arial"/>
              </a:rPr>
              <a:t> C </a:t>
            </a:r>
            <a:r>
              <a:rPr lang="en-US" sz="1677" i="1" spc="132" baseline="30000">
                <a:latin typeface="Arial"/>
              </a:rPr>
              <a:t>X</a:t>
            </a:r>
            <a:r>
              <a:rPr lang="en-US" sz="1677" i="1" spc="132">
                <a:latin typeface="Arial"/>
              </a:rPr>
              <a:t>tid</a:t>
            </a:r>
            <a:r>
              <a:rPr lang="en-US" sz="1677" i="1" spc="132" baseline="30000">
                <a:latin typeface="Arial"/>
              </a:rPr>
              <a:t>}</a:t>
            </a:r>
          </a:p>
          <a:p>
            <a:pPr>
              <a:lnSpc>
                <a:spcPts val="2457"/>
              </a:lnSpc>
            </a:pPr>
            <a:r>
              <a:rPr lang="en-US" sz="1677">
                <a:latin typeface="Arial"/>
              </a:rPr>
              <a:t>•</a:t>
            </a:r>
            <a:r>
              <a:rPr lang="en-US" sz="1677" b="1">
                <a:latin typeface="Arial"/>
              </a:rPr>
              <a:t>    Mapping </a:t>
            </a:r>
            <a:r>
              <a:rPr lang="en-US" sz="1677">
                <a:latin typeface="Arial"/>
              </a:rPr>
              <a:t>i:</a:t>
            </a:r>
          </a:p>
          <a:p>
            <a:pPr marL="944482">
              <a:lnSpc>
                <a:spcPts val="2457"/>
              </a:lnSpc>
            </a:pPr>
            <a:r>
              <a:rPr lang="en-US" sz="1677">
                <a:latin typeface="Arial"/>
              </a:rPr>
              <a:t>i : P (T) —— P (I)</a:t>
            </a:r>
          </a:p>
          <a:p>
            <a:pPr marL="944482">
              <a:lnSpc>
                <a:spcPts val="2457"/>
              </a:lnSpc>
            </a:pPr>
            <a:r>
              <a:rPr lang="en-US" sz="1677" i="1" spc="132">
                <a:latin typeface="Arial"/>
              </a:rPr>
              <a:t>Y</a:t>
            </a:r>
            <a:r>
              <a:rPr lang="en-US" sz="1677">
                <a:latin typeface="Arial"/>
              </a:rPr>
              <a:t> — </a:t>
            </a:r>
            <a:r>
              <a:rPr lang="en-US" sz="1677" i="1" spc="132">
                <a:latin typeface="Arial"/>
              </a:rPr>
              <a:t>i(Y</a:t>
            </a:r>
            <a:r>
              <a:rPr lang="en-US" sz="1677">
                <a:latin typeface="Arial"/>
              </a:rPr>
              <a:t>) = {x E </a:t>
            </a:r>
            <a:r>
              <a:rPr lang="en-US" sz="1677" i="1" spc="132">
                <a:latin typeface="Arial"/>
              </a:rPr>
              <a:t>I\V(tid,</a:t>
            </a:r>
            <a:r>
              <a:rPr lang="en-US" sz="1677">
                <a:latin typeface="Arial"/>
              </a:rPr>
              <a:t> X</a:t>
            </a:r>
            <a:r>
              <a:rPr lang="en-US" sz="1677" baseline="-25000">
                <a:latin typeface="Arial"/>
              </a:rPr>
              <a:t>tid</a:t>
            </a:r>
            <a:r>
              <a:rPr lang="en-US" sz="1677">
                <a:latin typeface="Arial"/>
              </a:rPr>
              <a:t>) E V, </a:t>
            </a:r>
            <a:r>
              <a:rPr lang="en-US" sz="1677" i="1" spc="132">
                <a:latin typeface="Arial"/>
              </a:rPr>
              <a:t>tid</a:t>
            </a:r>
            <a:r>
              <a:rPr lang="en-US" sz="1677">
                <a:latin typeface="Arial"/>
              </a:rPr>
              <a:t> E Y ^ </a:t>
            </a:r>
            <a:r>
              <a:rPr lang="en-US" sz="1677" i="1" spc="132">
                <a:latin typeface="Arial"/>
              </a:rPr>
              <a:t>x</a:t>
            </a:r>
            <a:r>
              <a:rPr lang="en-US" sz="1677">
                <a:latin typeface="Arial"/>
              </a:rPr>
              <a:t> E X</a:t>
            </a:r>
            <a:r>
              <a:rPr lang="en-US" sz="1677" baseline="-25000">
                <a:latin typeface="Arial"/>
              </a:rPr>
              <a:t>tid</a:t>
            </a:r>
            <a:r>
              <a:rPr lang="en-US" sz="1677">
                <a:latin typeface="Arial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0195" y="303904"/>
            <a:ext cx="4555864" cy="360381"/>
          </a:xfrm>
          <a:prstGeom prst="rect">
            <a:avLst/>
          </a:prstGeom>
        </p:spPr>
        <p:txBody>
          <a:bodyPr wrap="none" lIns="0" tIns="0" rIns="0" bIns="0">
            <a:normAutofit fontScale="25000" lnSpcReduction="20000"/>
          </a:bodyPr>
          <a:lstStyle/>
          <a:p>
            <a:pPr>
              <a:lnSpc>
                <a:spcPts val="4536"/>
              </a:lnSpc>
              <a:spcAft>
                <a:spcPts val="679"/>
              </a:spcAft>
            </a:pPr>
            <a:r>
              <a:rPr lang="en-US" sz="4059" b="1">
                <a:solidFill>
                  <a:srgbClr val="000080"/>
                </a:solidFill>
                <a:latin typeface="Arial"/>
              </a:rPr>
              <a:t>Definitions cont’d</a:t>
            </a:r>
          </a:p>
        </p:txBody>
      </p:sp>
      <p:sp>
        <p:nvSpPr>
          <p:cNvPr id="3" name="Rectangle 2"/>
          <p:cNvSpPr/>
          <p:nvPr/>
        </p:nvSpPr>
        <p:spPr>
          <a:xfrm>
            <a:off x="1231750" y="1129553"/>
            <a:ext cx="7110805" cy="2237591"/>
          </a:xfrm>
          <a:prstGeom prst="rect">
            <a:avLst/>
          </a:prstGeom>
        </p:spPr>
        <p:txBody>
          <a:bodyPr lIns="0" tIns="0" rIns="0" bIns="0">
            <a:normAutofit fontScale="97500"/>
          </a:bodyPr>
          <a:lstStyle/>
          <a:p>
            <a:pPr>
              <a:lnSpc>
                <a:spcPts val="4426"/>
              </a:lnSpc>
              <a:spcBef>
                <a:spcPts val="679"/>
              </a:spcBef>
            </a:pPr>
            <a:r>
              <a:rPr lang="en-US" sz="1677">
                <a:latin typeface="Arial"/>
              </a:rPr>
              <a:t>Frequency: </a:t>
            </a:r>
            <a:r>
              <a:rPr lang="en-US" sz="1677" i="1" spc="132">
                <a:latin typeface="Arial"/>
              </a:rPr>
              <a:t>freq(X</a:t>
            </a:r>
            <a:r>
              <a:rPr lang="en-US" sz="1677">
                <a:latin typeface="Arial"/>
              </a:rPr>
              <a:t>) = </a:t>
            </a:r>
            <a:r>
              <a:rPr lang="en-US" sz="1677" i="1" spc="132">
                <a:latin typeface="Arial"/>
              </a:rPr>
              <a:t>|{(tid,X</a:t>
            </a:r>
            <a:r>
              <a:rPr lang="en-US" sz="1677" i="1" spc="132" baseline="-25000">
                <a:latin typeface="Arial"/>
              </a:rPr>
              <a:t>tid</a:t>
            </a:r>
            <a:r>
              <a:rPr lang="en-US" sz="1677" i="1" spc="132">
                <a:latin typeface="Arial"/>
              </a:rPr>
              <a:t>) e D/X</a:t>
            </a:r>
            <a:r>
              <a:rPr lang="en-US" sz="1677">
                <a:latin typeface="Arial"/>
              </a:rPr>
              <a:t> C </a:t>
            </a:r>
            <a:r>
              <a:rPr lang="en-US" sz="1677" i="1" spc="132">
                <a:latin typeface="Arial"/>
              </a:rPr>
              <a:t>X</a:t>
            </a:r>
            <a:r>
              <a:rPr lang="en-US" sz="1677" i="1" spc="132" baseline="-25000">
                <a:latin typeface="Arial"/>
              </a:rPr>
              <a:t>tid</a:t>
            </a:r>
            <a:r>
              <a:rPr lang="en-US" sz="1677" i="1" spc="132">
                <a:latin typeface="Arial"/>
              </a:rPr>
              <a:t>}\ =</a:t>
            </a:r>
            <a:r>
              <a:rPr lang="en-US" sz="1677">
                <a:latin typeface="Arial"/>
              </a:rPr>
              <a:t> \t(X)|</a:t>
            </a:r>
            <a:br>
              <a:rPr sz="1588"/>
            </a:br>
            <a:r>
              <a:rPr lang="en-US" sz="1677">
                <a:latin typeface="Arial"/>
              </a:rPr>
              <a:t>Support: </a:t>
            </a:r>
            <a:r>
              <a:rPr lang="en-US" sz="1677" i="1" spc="132">
                <a:latin typeface="Arial"/>
              </a:rPr>
              <a:t>supp(X) =</a:t>
            </a:r>
            <a:r>
              <a:rPr lang="en-US" sz="1677">
                <a:latin typeface="Arial"/>
              </a:rPr>
              <a:t> </a:t>
            </a:r>
            <a:r>
              <a:rPr lang="en-US" sz="1677" strike="sngStrike" baseline="30000">
                <a:latin typeface="Arial"/>
              </a:rPr>
              <a:t>|t</a:t>
            </a:r>
            <a:r>
              <a:rPr lang="en-US" sz="1677" strike="sngStrike">
                <a:latin typeface="Arial"/>
              </a:rPr>
              <a:t>(X\</a:t>
            </a:r>
            <a:r>
              <a:rPr lang="en-US" sz="1677" strike="sngStrike" baseline="30000">
                <a:latin typeface="Arial"/>
              </a:rPr>
              <a:t>)|</a:t>
            </a:r>
          </a:p>
          <a:p>
            <a:pPr>
              <a:lnSpc>
                <a:spcPts val="1871"/>
              </a:lnSpc>
              <a:spcAft>
                <a:spcPts val="1791"/>
              </a:spcAft>
            </a:pPr>
            <a:r>
              <a:rPr lang="en-US" sz="1677">
                <a:latin typeface="Arial"/>
              </a:rPr>
              <a:t>Frequent itemset: X is frequent iff supp(X) &gt; MinSupp</a:t>
            </a:r>
          </a:p>
          <a:p>
            <a:pPr>
              <a:lnSpc>
                <a:spcPts val="2457"/>
              </a:lnSpc>
              <a:spcAft>
                <a:spcPts val="2038"/>
              </a:spcAft>
            </a:pPr>
            <a:r>
              <a:rPr lang="en-US" sz="1677">
                <a:latin typeface="Arial"/>
              </a:rPr>
              <a:t>Property (Support downward closure) : if an itemset is</a:t>
            </a:r>
            <a:br>
              <a:rPr sz="1588"/>
            </a:br>
            <a:r>
              <a:rPr lang="en-US" sz="1677">
                <a:latin typeface="Arial"/>
              </a:rPr>
              <a:t>frequent then all its subsets also are frequent.</a:t>
            </a:r>
          </a:p>
        </p:txBody>
      </p:sp>
      <p:sp>
        <p:nvSpPr>
          <p:cNvPr id="4" name="Rectangle 3"/>
          <p:cNvSpPr/>
          <p:nvPr/>
        </p:nvSpPr>
        <p:spPr>
          <a:xfrm>
            <a:off x="1247887" y="3818965"/>
            <a:ext cx="3318734" cy="242047"/>
          </a:xfrm>
          <a:prstGeom prst="rect">
            <a:avLst/>
          </a:prstGeom>
        </p:spPr>
        <p:txBody>
          <a:bodyPr wrap="none" lIns="0" tIns="0" rIns="0" bIns="0">
            <a:normAutofit fontScale="97500"/>
          </a:bodyPr>
          <a:lstStyle/>
          <a:p>
            <a:pPr>
              <a:lnSpc>
                <a:spcPts val="1871"/>
              </a:lnSpc>
              <a:spcBef>
                <a:spcPts val="2038"/>
              </a:spcBef>
              <a:spcAft>
                <a:spcPts val="1791"/>
              </a:spcAft>
            </a:pPr>
            <a:r>
              <a:rPr lang="en-US" sz="1677">
                <a:latin typeface="Arial"/>
              </a:rPr>
              <a:t>Mining Frequent Itemsets:</a:t>
            </a:r>
          </a:p>
        </p:txBody>
      </p:sp>
      <p:sp>
        <p:nvSpPr>
          <p:cNvPr id="5" name="Rectangle 4"/>
          <p:cNvSpPr/>
          <p:nvPr/>
        </p:nvSpPr>
        <p:spPr>
          <a:xfrm>
            <a:off x="2837329" y="4405256"/>
            <a:ext cx="3878132" cy="266252"/>
          </a:xfrm>
          <a:prstGeom prst="rect">
            <a:avLst/>
          </a:prstGeom>
        </p:spPr>
        <p:txBody>
          <a:bodyPr wrap="none" lIns="0" tIns="0" rIns="0" bIns="0">
            <a:normAutofit fontScale="97500"/>
          </a:bodyPr>
          <a:lstStyle/>
          <a:p>
            <a:pPr algn="ctr">
              <a:lnSpc>
                <a:spcPts val="1871"/>
              </a:lnSpc>
              <a:spcBef>
                <a:spcPts val="1791"/>
              </a:spcBef>
            </a:pPr>
            <a:r>
              <a:rPr lang="en-US" sz="1677" i="1" spc="132">
                <a:solidFill>
                  <a:srgbClr val="0000FF"/>
                </a:solidFill>
                <a:latin typeface="Arial"/>
              </a:rPr>
              <a:t>F</a:t>
            </a:r>
            <a:r>
              <a:rPr lang="en-US" sz="1677">
                <a:solidFill>
                  <a:srgbClr val="0000FF"/>
                </a:solidFill>
                <a:latin typeface="Arial"/>
              </a:rPr>
              <a:t> = { X C I| supp(X)&gt; </a:t>
            </a:r>
            <a:r>
              <a:rPr lang="en-US" sz="1677" i="1" spc="132">
                <a:solidFill>
                  <a:srgbClr val="0000FF"/>
                </a:solidFill>
                <a:latin typeface="Arial"/>
              </a:rPr>
              <a:t>MinSupp}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544" y="1177962"/>
            <a:ext cx="5152913" cy="384854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92885" y="306593"/>
            <a:ext cx="2164976" cy="416859"/>
          </a:xfrm>
          <a:prstGeom prst="rect">
            <a:avLst/>
          </a:prstGeom>
        </p:spPr>
        <p:txBody>
          <a:bodyPr wrap="none" lIns="0" tIns="0" rIns="0" bIns="0">
            <a:normAutofit fontScale="25000" lnSpcReduction="20000"/>
          </a:bodyPr>
          <a:lstStyle/>
          <a:p>
            <a:pPr>
              <a:lnSpc>
                <a:spcPts val="4633"/>
              </a:lnSpc>
            </a:pPr>
            <a:r>
              <a:rPr lang="en-US" sz="4147" b="1">
                <a:solidFill>
                  <a:srgbClr val="000080"/>
                </a:solidFill>
                <a:latin typeface="Arial"/>
              </a:rPr>
              <a:t>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3716767" y="5152913"/>
            <a:ext cx="1715845" cy="231289"/>
          </a:xfrm>
          <a:prstGeom prst="rect">
            <a:avLst/>
          </a:prstGeom>
        </p:spPr>
        <p:txBody>
          <a:bodyPr wrap="none" lIns="0" tIns="0" rIns="0" bIns="0">
            <a:normAutofit fontScale="90000"/>
          </a:bodyPr>
          <a:lstStyle/>
          <a:p>
            <a:pPr>
              <a:lnSpc>
                <a:spcPts val="1871"/>
              </a:lnSpc>
            </a:pPr>
            <a:r>
              <a:rPr lang="en-US" sz="1677">
                <a:latin typeface="Arial"/>
              </a:rPr>
              <a:t>MinSupp=40%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0" y="1237130"/>
            <a:ext cx="3049793" cy="23935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184" y="1780391"/>
            <a:ext cx="2866913" cy="142269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90195" y="303903"/>
            <a:ext cx="3622638" cy="363071"/>
          </a:xfrm>
          <a:prstGeom prst="rect">
            <a:avLst/>
          </a:prstGeom>
        </p:spPr>
        <p:txBody>
          <a:bodyPr wrap="none" lIns="0" tIns="0" rIns="0" bIns="0">
            <a:normAutofit fontScale="25000" lnSpcReduction="20000"/>
          </a:bodyPr>
          <a:lstStyle/>
          <a:p>
            <a:pPr>
              <a:lnSpc>
                <a:spcPts val="4536"/>
              </a:lnSpc>
            </a:pPr>
            <a:r>
              <a:rPr lang="en-US" sz="4059" b="1">
                <a:solidFill>
                  <a:srgbClr val="000080"/>
                </a:solidFill>
                <a:latin typeface="Arial"/>
              </a:rPr>
              <a:t>BFS and DFS</a:t>
            </a:r>
          </a:p>
        </p:txBody>
      </p:sp>
      <p:sp>
        <p:nvSpPr>
          <p:cNvPr id="5" name="Rectangle 4"/>
          <p:cNvSpPr/>
          <p:nvPr/>
        </p:nvSpPr>
        <p:spPr>
          <a:xfrm>
            <a:off x="4892040" y="3426311"/>
            <a:ext cx="266252" cy="196327"/>
          </a:xfrm>
          <a:prstGeom prst="rect">
            <a:avLst/>
          </a:prstGeom>
        </p:spPr>
        <p:txBody>
          <a:bodyPr wrap="none" lIns="0" tIns="0" rIns="0" bIns="0">
            <a:normAutofit fontScale="97500"/>
          </a:bodyPr>
          <a:lstStyle/>
          <a:p>
            <a:pPr>
              <a:lnSpc>
                <a:spcPts val="935"/>
              </a:lnSpc>
            </a:pPr>
            <a:r>
              <a:rPr lang="en-US" sz="838" i="1">
                <a:latin typeface="Arial"/>
              </a:rPr>
              <a:t>abcd</a:t>
            </a:r>
          </a:p>
        </p:txBody>
      </p:sp>
      <p:sp>
        <p:nvSpPr>
          <p:cNvPr id="6" name="Rectangle 5"/>
          <p:cNvSpPr/>
          <p:nvPr/>
        </p:nvSpPr>
        <p:spPr>
          <a:xfrm>
            <a:off x="1740049" y="3800139"/>
            <a:ext cx="2361304" cy="190948"/>
          </a:xfrm>
          <a:prstGeom prst="rect">
            <a:avLst/>
          </a:prstGeom>
        </p:spPr>
        <p:txBody>
          <a:bodyPr wrap="none" lIns="0" tIns="0" rIns="0" bIns="0">
            <a:normAutofit fontScale="25000" lnSpcReduction="20000"/>
          </a:bodyPr>
          <a:lstStyle/>
          <a:p>
            <a:pPr>
              <a:lnSpc>
                <a:spcPts val="1871"/>
              </a:lnSpc>
            </a:pPr>
            <a:r>
              <a:rPr lang="en-US" sz="1677">
                <a:latin typeface="Arial"/>
              </a:rPr>
              <a:t>Breadth First Search</a:t>
            </a:r>
          </a:p>
        </p:txBody>
      </p:sp>
      <p:sp>
        <p:nvSpPr>
          <p:cNvPr id="7" name="Rectangle 6"/>
          <p:cNvSpPr/>
          <p:nvPr/>
        </p:nvSpPr>
        <p:spPr>
          <a:xfrm>
            <a:off x="5252421" y="3800139"/>
            <a:ext cx="2154219" cy="217842"/>
          </a:xfrm>
          <a:prstGeom prst="rect">
            <a:avLst/>
          </a:prstGeom>
        </p:spPr>
        <p:txBody>
          <a:bodyPr wrap="none" lIns="0" tIns="0" rIns="0" bIns="0">
            <a:normAutofit fontScale="67500" lnSpcReduction="20000"/>
          </a:bodyPr>
          <a:lstStyle/>
          <a:p>
            <a:pPr>
              <a:lnSpc>
                <a:spcPts val="1871"/>
              </a:lnSpc>
            </a:pPr>
            <a:r>
              <a:rPr lang="en-US" sz="1677">
                <a:latin typeface="Arial"/>
              </a:rPr>
              <a:t>Depth First Search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8680" y="306593"/>
            <a:ext cx="6309360" cy="424927"/>
          </a:xfrm>
          <a:prstGeom prst="rect">
            <a:avLst/>
          </a:prstGeom>
        </p:spPr>
        <p:txBody>
          <a:bodyPr wrap="none" lIns="0" tIns="0" rIns="0" bIns="0">
            <a:normAutofit fontScale="25000" lnSpcReduction="20000"/>
          </a:bodyPr>
          <a:lstStyle/>
          <a:p>
            <a:pPr>
              <a:lnSpc>
                <a:spcPts val="4536"/>
              </a:lnSpc>
              <a:spcAft>
                <a:spcPts val="2100"/>
              </a:spcAft>
            </a:pPr>
            <a:r>
              <a:rPr lang="en-US" sz="4059" b="1">
                <a:solidFill>
                  <a:srgbClr val="000080"/>
                </a:solidFill>
                <a:latin typeface="Arial"/>
              </a:rPr>
              <a:t>Apriori pseudo-algorithm</a:t>
            </a:r>
          </a:p>
        </p:txBody>
      </p:sp>
      <p:sp>
        <p:nvSpPr>
          <p:cNvPr id="3" name="Rectangle 2"/>
          <p:cNvSpPr/>
          <p:nvPr/>
        </p:nvSpPr>
        <p:spPr>
          <a:xfrm>
            <a:off x="836407" y="1430767"/>
            <a:ext cx="7476565" cy="3654911"/>
          </a:xfrm>
          <a:prstGeom prst="rect">
            <a:avLst/>
          </a:prstGeom>
        </p:spPr>
        <p:txBody>
          <a:bodyPr lIns="0" tIns="0" rIns="0" bIns="0">
            <a:normAutofit fontScale="97500"/>
          </a:bodyPr>
          <a:lstStyle/>
          <a:p>
            <a:pPr algn="just">
              <a:lnSpc>
                <a:spcPts val="2435"/>
              </a:lnSpc>
              <a:spcBef>
                <a:spcPts val="2100"/>
              </a:spcBef>
              <a:spcAft>
                <a:spcPts val="1421"/>
              </a:spcAft>
            </a:pPr>
            <a:r>
              <a:rPr lang="en-US" sz="1677">
                <a:latin typeface="Arial"/>
              </a:rPr>
              <a:t>Level-wise algorithm - lattice explored with a Breath First Search</a:t>
            </a:r>
            <a:br>
              <a:rPr sz="1588"/>
            </a:br>
            <a:r>
              <a:rPr lang="en-US" sz="1677">
                <a:latin typeface="Arial"/>
              </a:rPr>
              <a:t>approach (BFS). Start at level 1 in the lattice: </a:t>
            </a:r>
            <a:r>
              <a:rPr lang="en-US" sz="1677" i="1" spc="132">
                <a:latin typeface="Arial"/>
              </a:rPr>
              <a:t>k</a:t>
            </a:r>
            <a:r>
              <a:rPr lang="en-US" sz="1677">
                <a:latin typeface="Arial"/>
              </a:rPr>
              <a:t> = 1</a:t>
            </a:r>
          </a:p>
          <a:p>
            <a:pPr marL="470672" indent="-257749">
              <a:lnSpc>
                <a:spcPts val="1871"/>
              </a:lnSpc>
              <a:spcAft>
                <a:spcPts val="1421"/>
              </a:spcAft>
            </a:pPr>
            <a:r>
              <a:rPr lang="en-US" sz="1677">
                <a:latin typeface="Arial"/>
              </a:rPr>
              <a:t>•    Generate candidates of size </a:t>
            </a:r>
            <a:r>
              <a:rPr lang="en-US" sz="1677" i="1" spc="132">
                <a:latin typeface="Arial"/>
              </a:rPr>
              <a:t>k</a:t>
            </a:r>
          </a:p>
          <a:p>
            <a:pPr algn="r">
              <a:lnSpc>
                <a:spcPts val="1871"/>
              </a:lnSpc>
              <a:spcAft>
                <a:spcPts val="2100"/>
              </a:spcAft>
            </a:pPr>
            <a:r>
              <a:rPr lang="en-US" sz="1677" i="1" spc="132">
                <a:latin typeface="Arial"/>
              </a:rPr>
              <a:t>C</a:t>
            </a:r>
            <a:r>
              <a:rPr lang="en-US" sz="1677" i="1" spc="132" baseline="-25000">
                <a:latin typeface="Arial"/>
              </a:rPr>
              <a:t>k</a:t>
            </a:r>
            <a:r>
              <a:rPr lang="en-US" sz="1677">
                <a:latin typeface="Arial"/>
              </a:rPr>
              <a:t> = {(c</a:t>
            </a:r>
            <a:r>
              <a:rPr lang="en-US" sz="1677" baseline="-25000">
                <a:latin typeface="Arial"/>
              </a:rPr>
              <a:t>k</a:t>
            </a:r>
            <a:r>
              <a:rPr lang="en-US" sz="1677">
                <a:latin typeface="Arial"/>
              </a:rPr>
              <a:t>, </a:t>
            </a:r>
            <a:r>
              <a:rPr lang="en-US" sz="1677" i="1" spc="132">
                <a:latin typeface="Arial"/>
              </a:rPr>
              <a:t>supp(c</a:t>
            </a:r>
            <a:r>
              <a:rPr lang="en-US" sz="1677" i="1" spc="132" baseline="-25000">
                <a:latin typeface="Arial"/>
              </a:rPr>
              <a:t>k</a:t>
            </a:r>
            <a:r>
              <a:rPr lang="en-US" sz="1677">
                <a:latin typeface="Arial"/>
              </a:rPr>
              <a:t>))|VX C c</a:t>
            </a:r>
            <a:r>
              <a:rPr lang="en-US" sz="1677" baseline="-25000">
                <a:latin typeface="Arial"/>
              </a:rPr>
              <a:t>k</a:t>
            </a:r>
            <a:r>
              <a:rPr lang="en-US" sz="1677">
                <a:latin typeface="Arial"/>
              </a:rPr>
              <a:t>, </a:t>
            </a:r>
            <a:r>
              <a:rPr lang="en-US" sz="1677" i="1" spc="132">
                <a:latin typeface="Arial"/>
              </a:rPr>
              <a:t>X</a:t>
            </a:r>
            <a:r>
              <a:rPr lang="en-US" sz="1677">
                <a:latin typeface="Arial"/>
              </a:rPr>
              <a:t> = </a:t>
            </a:r>
            <a:r>
              <a:rPr lang="en-US" sz="1677" i="1" spc="132">
                <a:latin typeface="Arial"/>
              </a:rPr>
              <a:t>0, support(X</a:t>
            </a:r>
            <a:r>
              <a:rPr lang="en-US" sz="1677">
                <a:latin typeface="Arial"/>
              </a:rPr>
              <a:t>) &gt; </a:t>
            </a:r>
            <a:r>
              <a:rPr lang="en-US" sz="1677" i="1" spc="132">
                <a:latin typeface="Arial"/>
              </a:rPr>
              <a:t>MinSupp}</a:t>
            </a:r>
          </a:p>
          <a:p>
            <a:pPr marL="470672" indent="-257749">
              <a:lnSpc>
                <a:spcPts val="2435"/>
              </a:lnSpc>
              <a:spcAft>
                <a:spcPts val="1050"/>
              </a:spcAft>
            </a:pPr>
            <a:r>
              <a:rPr lang="en-US" sz="1677" i="1" spc="132">
                <a:latin typeface="Arial"/>
              </a:rPr>
              <a:t>•</a:t>
            </a:r>
            <a:r>
              <a:rPr lang="en-US" sz="1677">
                <a:latin typeface="Arial"/>
              </a:rPr>
              <a:t>    Scan the dataset to compute the support of each candidate</a:t>
            </a:r>
            <a:br>
              <a:rPr sz="1588"/>
            </a:br>
            <a:r>
              <a:rPr lang="en-US" sz="1677">
                <a:latin typeface="Arial"/>
              </a:rPr>
              <a:t>and keep the frequent ones</a:t>
            </a:r>
          </a:p>
          <a:p>
            <a:pPr marL="1624940">
              <a:lnSpc>
                <a:spcPts val="1871"/>
              </a:lnSpc>
              <a:spcAft>
                <a:spcPts val="2100"/>
              </a:spcAft>
            </a:pPr>
            <a:r>
              <a:rPr lang="en-US" sz="1677" i="1" spc="132" baseline="30000">
                <a:latin typeface="Arial"/>
              </a:rPr>
              <a:t>F</a:t>
            </a:r>
            <a:r>
              <a:rPr lang="en-US" sz="1677" i="1" spc="132">
                <a:latin typeface="Arial"/>
              </a:rPr>
              <a:t>k</a:t>
            </a:r>
            <a:r>
              <a:rPr lang="en-US" sz="1677">
                <a:latin typeface="Arial"/>
              </a:rPr>
              <a:t> = </a:t>
            </a:r>
            <a:r>
              <a:rPr lang="en-US" sz="1677" baseline="30000">
                <a:latin typeface="Arial"/>
              </a:rPr>
              <a:t>{(l</a:t>
            </a:r>
            <a:r>
              <a:rPr lang="en-US" sz="1677">
                <a:latin typeface="Arial"/>
              </a:rPr>
              <a:t>k </a:t>
            </a:r>
            <a:r>
              <a:rPr lang="en-US" sz="1677" i="1" spc="132">
                <a:latin typeface="Arial"/>
              </a:rPr>
              <a:t>supp(lk</a:t>
            </a:r>
            <a:r>
              <a:rPr lang="en-US" sz="1677">
                <a:latin typeface="Arial"/>
              </a:rPr>
              <a:t>))| </a:t>
            </a:r>
            <a:r>
              <a:rPr lang="en-US" sz="1677" i="1" spc="132">
                <a:latin typeface="Arial"/>
              </a:rPr>
              <a:t>supp(lk</a:t>
            </a:r>
            <a:r>
              <a:rPr lang="en-US" sz="1677">
                <a:latin typeface="Arial"/>
              </a:rPr>
              <a:t>) &gt; </a:t>
            </a:r>
            <a:r>
              <a:rPr lang="en-US" sz="1677" i="1" spc="132">
                <a:latin typeface="Arial"/>
              </a:rPr>
              <a:t>Minsupp}</a:t>
            </a:r>
          </a:p>
          <a:p>
            <a:pPr marL="470672" indent="-257749">
              <a:lnSpc>
                <a:spcPts val="1871"/>
              </a:lnSpc>
            </a:pPr>
            <a:r>
              <a:rPr lang="en-US" sz="1677">
                <a:latin typeface="Arial"/>
              </a:rPr>
              <a:t>•    Go the the next level </a:t>
            </a:r>
            <a:r>
              <a:rPr lang="en-US" sz="1677" i="1" spc="132">
                <a:latin typeface="Arial"/>
              </a:rPr>
              <a:t>k</a:t>
            </a:r>
            <a:r>
              <a:rPr lang="en-US" sz="1677">
                <a:latin typeface="Arial"/>
              </a:rPr>
              <a:t> = </a:t>
            </a:r>
            <a:r>
              <a:rPr lang="en-US" sz="1677" i="1" spc="132">
                <a:latin typeface="Arial"/>
              </a:rPr>
              <a:t>k</a:t>
            </a:r>
            <a:r>
              <a:rPr lang="en-US" sz="1677">
                <a:latin typeface="Arial"/>
              </a:rPr>
              <a:t> +1 and redo the process.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186" y="2003612"/>
            <a:ext cx="887506" cy="96280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92885" y="306593"/>
            <a:ext cx="2164976" cy="416859"/>
          </a:xfrm>
          <a:prstGeom prst="rect">
            <a:avLst/>
          </a:prstGeom>
        </p:spPr>
        <p:txBody>
          <a:bodyPr wrap="none" lIns="0" tIns="0" rIns="0" bIns="0">
            <a:normAutofit fontScale="25000" lnSpcReduction="20000"/>
          </a:bodyPr>
          <a:lstStyle/>
          <a:p>
            <a:pPr>
              <a:lnSpc>
                <a:spcPts val="4633"/>
              </a:lnSpc>
            </a:pPr>
            <a:r>
              <a:rPr lang="en-US" sz="4147" b="1">
                <a:solidFill>
                  <a:srgbClr val="000080"/>
                </a:solidFill>
                <a:latin typeface="Arial"/>
              </a:rPr>
              <a:t>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2928770" y="1237129"/>
            <a:ext cx="1667435" cy="182880"/>
          </a:xfrm>
          <a:prstGeom prst="rect">
            <a:avLst/>
          </a:prstGeom>
        </p:spPr>
        <p:txBody>
          <a:bodyPr wrap="none" lIns="0" tIns="0" rIns="0" bIns="0">
            <a:normAutofit fontScale="97500"/>
          </a:bodyPr>
          <a:lstStyle/>
          <a:p>
            <a:pPr>
              <a:lnSpc>
                <a:spcPts val="1279"/>
              </a:lnSpc>
            </a:pPr>
            <a:r>
              <a:rPr lang="en-US" sz="1147">
                <a:latin typeface="Arial"/>
              </a:rPr>
              <a:t>Minsupp=2/5 (40%)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60751" y="771861"/>
          <a:ext cx="1653988" cy="1121485"/>
        </p:xfrm>
        <a:graphic>
          <a:graphicData uri="http://schemas.openxmlformats.org/drawingml/2006/table">
            <a:tbl>
              <a:tblPr/>
              <a:tblGrid>
                <a:gridCol w="459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4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6744">
                <a:tc gridSpan="2">
                  <a:txBody>
                    <a:bodyPr/>
                    <a:lstStyle/>
                    <a:p>
                      <a:pPr indent="0" algn="ctr">
                        <a:lnSpc>
                          <a:spcPts val="1230"/>
                        </a:lnSpc>
                      </a:pPr>
                      <a:r>
                        <a:rPr lang="en-US" sz="1000" i="1">
                          <a:latin typeface="Arial"/>
                        </a:rPr>
                        <a:t>D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9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088">
                <a:tc>
                  <a:txBody>
                    <a:bodyPr/>
                    <a:lstStyle/>
                    <a:p>
                      <a:pPr marL="139700" indent="0">
                        <a:lnSpc>
                          <a:spcPts val="1450"/>
                        </a:lnSpc>
                      </a:pPr>
                      <a:r>
                        <a:rPr lang="en-US" sz="1100">
                          <a:latin typeface="Arial"/>
                        </a:rPr>
                        <a:t>tid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0" indent="0">
                        <a:lnSpc>
                          <a:spcPts val="1450"/>
                        </a:lnSpc>
                      </a:pPr>
                      <a:r>
                        <a:rPr lang="en-US" sz="1100">
                          <a:latin typeface="Arial"/>
                        </a:rPr>
                        <a:t>transaction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088">
                <a:tc>
                  <a:txBody>
                    <a:bodyPr/>
                    <a:lstStyle/>
                    <a:p>
                      <a:pPr marL="215900" indent="0">
                        <a:lnSpc>
                          <a:spcPts val="1450"/>
                        </a:lnSpc>
                      </a:pPr>
                      <a:r>
                        <a:rPr lang="en-US" sz="1100"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230"/>
                        </a:lnSpc>
                      </a:pPr>
                      <a:r>
                        <a:rPr lang="en-US" sz="1000" i="1">
                          <a:latin typeface="Arial"/>
                        </a:rPr>
                        <a:t>a b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088">
                <a:tc>
                  <a:txBody>
                    <a:bodyPr/>
                    <a:lstStyle/>
                    <a:p>
                      <a:pPr marL="215900" indent="0">
                        <a:lnSpc>
                          <a:spcPts val="1450"/>
                        </a:lnSpc>
                      </a:pPr>
                      <a:r>
                        <a:rPr lang="en-US" sz="1100"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230"/>
                        </a:lnSpc>
                      </a:pPr>
                      <a:r>
                        <a:rPr lang="en-US" sz="1000" i="1">
                          <a:latin typeface="Arial"/>
                        </a:rPr>
                        <a:t>a c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088">
                <a:tc>
                  <a:txBody>
                    <a:bodyPr/>
                    <a:lstStyle/>
                    <a:p>
                      <a:pPr marL="215900" indent="0">
                        <a:lnSpc>
                          <a:spcPts val="1450"/>
                        </a:lnSpc>
                      </a:pPr>
                      <a:r>
                        <a:rPr lang="en-US" sz="1100">
                          <a:latin typeface="Arial"/>
                        </a:rPr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230"/>
                        </a:lnSpc>
                      </a:pPr>
                      <a:r>
                        <a:rPr lang="en-US" sz="1000" i="1">
                          <a:latin typeface="Arial"/>
                        </a:rPr>
                        <a:t>c d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8088">
                <a:tc>
                  <a:txBody>
                    <a:bodyPr/>
                    <a:lstStyle/>
                    <a:p>
                      <a:pPr marL="215900" indent="0">
                        <a:lnSpc>
                          <a:spcPts val="1450"/>
                        </a:lnSpc>
                      </a:pPr>
                      <a:r>
                        <a:rPr lang="en-US" sz="1100">
                          <a:latin typeface="Arial"/>
                        </a:rPr>
                        <a:t>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230"/>
                        </a:lnSpc>
                      </a:pPr>
                      <a:r>
                        <a:rPr lang="en-US" sz="1000" i="1">
                          <a:latin typeface="Arial"/>
                        </a:rPr>
                        <a:t>b c d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191">
                <a:tc>
                  <a:txBody>
                    <a:bodyPr/>
                    <a:lstStyle/>
                    <a:p>
                      <a:pPr marL="215900" indent="0">
                        <a:lnSpc>
                          <a:spcPts val="1450"/>
                        </a:lnSpc>
                      </a:pPr>
                      <a:r>
                        <a:rPr lang="en-US" sz="1100">
                          <a:latin typeface="Arial"/>
                        </a:rPr>
                        <a:t>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230"/>
                        </a:lnSpc>
                      </a:pPr>
                      <a:r>
                        <a:rPr lang="en-US" sz="1000" i="1">
                          <a:latin typeface="Arial"/>
                        </a:rPr>
                        <a:t>a b c d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660290" y="1990164"/>
          <a:ext cx="1804595" cy="989704"/>
        </p:xfrm>
        <a:graphic>
          <a:graphicData uri="http://schemas.openxmlformats.org/drawingml/2006/table">
            <a:tbl>
              <a:tblPr/>
              <a:tblGrid>
                <a:gridCol w="882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2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6744">
                <a:tc gridSpan="2">
                  <a:txBody>
                    <a:bodyPr/>
                    <a:lstStyle/>
                    <a:p>
                      <a:pPr indent="0" algn="ctr">
                        <a:lnSpc>
                          <a:spcPts val="1230"/>
                        </a:lnSpc>
                      </a:pPr>
                      <a:r>
                        <a:rPr lang="en-US" sz="1000" i="1">
                          <a:latin typeface="Arial"/>
                        </a:rPr>
                        <a:t>Ci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9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088">
                <a:tc>
                  <a:txBody>
                    <a:bodyPr/>
                    <a:lstStyle/>
                    <a:p>
                      <a:pPr marL="139700" indent="0">
                        <a:lnSpc>
                          <a:spcPts val="1450"/>
                        </a:lnSpc>
                      </a:pPr>
                      <a:r>
                        <a:rPr lang="en-US" sz="1100">
                          <a:latin typeface="Arial"/>
                        </a:rPr>
                        <a:t>Itemset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0" indent="0">
                        <a:lnSpc>
                          <a:spcPts val="1450"/>
                        </a:lnSpc>
                      </a:pPr>
                      <a:r>
                        <a:rPr lang="en-US" sz="1100">
                          <a:latin typeface="Arial"/>
                        </a:rPr>
                        <a:t>Support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088">
                <a:tc>
                  <a:txBody>
                    <a:bodyPr/>
                    <a:lstStyle/>
                    <a:p>
                      <a:pPr indent="0" algn="ctr">
                        <a:lnSpc>
                          <a:spcPts val="1230"/>
                        </a:lnSpc>
                      </a:pPr>
                      <a:r>
                        <a:rPr lang="en-US" sz="1000" i="1">
                          <a:latin typeface="Arial"/>
                        </a:rPr>
                        <a:t>a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68300" indent="0">
                        <a:lnSpc>
                          <a:spcPts val="1450"/>
                        </a:lnSpc>
                      </a:pPr>
                      <a:r>
                        <a:rPr lang="en-US" sz="1100">
                          <a:latin typeface="Arial"/>
                        </a:rPr>
                        <a:t>3/5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088">
                <a:tc>
                  <a:txBody>
                    <a:bodyPr/>
                    <a:lstStyle/>
                    <a:p>
                      <a:pPr indent="0" algn="ctr">
                        <a:lnSpc>
                          <a:spcPts val="1230"/>
                        </a:lnSpc>
                      </a:pPr>
                      <a:r>
                        <a:rPr lang="en-US" sz="1000" i="1">
                          <a:latin typeface="Arial"/>
                        </a:rPr>
                        <a:t>b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8300" indent="0">
                        <a:lnSpc>
                          <a:spcPts val="1450"/>
                        </a:lnSpc>
                      </a:pPr>
                      <a:r>
                        <a:rPr lang="en-US" sz="1100">
                          <a:latin typeface="Arial"/>
                        </a:rPr>
                        <a:t>3/5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088">
                <a:tc>
                  <a:txBody>
                    <a:bodyPr/>
                    <a:lstStyle/>
                    <a:p>
                      <a:pPr indent="0" algn="ctr">
                        <a:lnSpc>
                          <a:spcPts val="1230"/>
                        </a:lnSpc>
                      </a:pPr>
                      <a:r>
                        <a:rPr lang="en-US" sz="1000" i="1">
                          <a:latin typeface="Arial"/>
                        </a:rPr>
                        <a:t>c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68300" indent="0">
                        <a:lnSpc>
                          <a:spcPts val="1450"/>
                        </a:lnSpc>
                      </a:pPr>
                      <a:r>
                        <a:rPr lang="en-US" sz="1100">
                          <a:latin typeface="Arial"/>
                        </a:rPr>
                        <a:t>4/5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4812">
                <a:tc>
                  <a:txBody>
                    <a:bodyPr/>
                    <a:lstStyle/>
                    <a:p>
                      <a:pPr indent="0" algn="ctr">
                        <a:lnSpc>
                          <a:spcPts val="1230"/>
                        </a:lnSpc>
                      </a:pPr>
                      <a:r>
                        <a:rPr lang="en-US" sz="1000" i="1">
                          <a:latin typeface="Arial"/>
                        </a:rPr>
                        <a:t>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8300" indent="0">
                        <a:lnSpc>
                          <a:spcPts val="1450"/>
                        </a:lnSpc>
                      </a:pPr>
                      <a:r>
                        <a:rPr lang="en-US" sz="1100">
                          <a:latin typeface="Arial"/>
                        </a:rPr>
                        <a:t>3/5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892501" y="1990164"/>
          <a:ext cx="1801906" cy="989704"/>
        </p:xfrm>
        <a:graphic>
          <a:graphicData uri="http://schemas.openxmlformats.org/drawingml/2006/table">
            <a:tbl>
              <a:tblPr/>
              <a:tblGrid>
                <a:gridCol w="882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9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088">
                <a:tc gridSpan="2">
                  <a:txBody>
                    <a:bodyPr/>
                    <a:lstStyle/>
                    <a:p>
                      <a:pPr indent="0" algn="ctr">
                        <a:lnSpc>
                          <a:spcPts val="1450"/>
                        </a:lnSpc>
                      </a:pPr>
                      <a:r>
                        <a:rPr lang="en-US" sz="1100">
                          <a:latin typeface="Arial"/>
                        </a:rPr>
                        <a:t>Fi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sz="9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088">
                <a:tc>
                  <a:txBody>
                    <a:bodyPr/>
                    <a:lstStyle/>
                    <a:p>
                      <a:pPr marL="139700" indent="0">
                        <a:lnSpc>
                          <a:spcPts val="1450"/>
                        </a:lnSpc>
                      </a:pPr>
                      <a:r>
                        <a:rPr lang="en-US" sz="1100">
                          <a:latin typeface="Arial"/>
                        </a:rPr>
                        <a:t>Itemset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0" indent="0">
                        <a:lnSpc>
                          <a:spcPts val="1450"/>
                        </a:lnSpc>
                      </a:pPr>
                      <a:r>
                        <a:rPr lang="en-US" sz="1100">
                          <a:latin typeface="Arial"/>
                        </a:rPr>
                        <a:t>Support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088">
                <a:tc>
                  <a:txBody>
                    <a:bodyPr/>
                    <a:lstStyle/>
                    <a:p>
                      <a:pPr indent="0" algn="ctr">
                        <a:lnSpc>
                          <a:spcPts val="1230"/>
                        </a:lnSpc>
                      </a:pPr>
                      <a:r>
                        <a:rPr lang="en-US" sz="1000" i="1">
                          <a:latin typeface="Arial"/>
                        </a:rPr>
                        <a:t>a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68300" indent="0">
                        <a:lnSpc>
                          <a:spcPts val="1450"/>
                        </a:lnSpc>
                      </a:pPr>
                      <a:r>
                        <a:rPr lang="en-US" sz="1100">
                          <a:latin typeface="Arial"/>
                        </a:rPr>
                        <a:t>3/5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088">
                <a:tc>
                  <a:txBody>
                    <a:bodyPr/>
                    <a:lstStyle/>
                    <a:p>
                      <a:pPr indent="0" algn="ctr">
                        <a:lnSpc>
                          <a:spcPts val="1230"/>
                        </a:lnSpc>
                      </a:pPr>
                      <a:r>
                        <a:rPr lang="en-US" sz="1000" i="1">
                          <a:latin typeface="Arial"/>
                        </a:rPr>
                        <a:t>b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8300" indent="0">
                        <a:lnSpc>
                          <a:spcPts val="1450"/>
                        </a:lnSpc>
                      </a:pPr>
                      <a:r>
                        <a:rPr lang="en-US" sz="1100">
                          <a:latin typeface="Arial"/>
                        </a:rPr>
                        <a:t>3/5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088">
                <a:tc>
                  <a:txBody>
                    <a:bodyPr/>
                    <a:lstStyle/>
                    <a:p>
                      <a:pPr indent="0" algn="ctr">
                        <a:lnSpc>
                          <a:spcPts val="1230"/>
                        </a:lnSpc>
                      </a:pPr>
                      <a:r>
                        <a:rPr lang="en-US" sz="1000" i="1">
                          <a:latin typeface="Arial"/>
                        </a:rPr>
                        <a:t>c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68300" indent="0">
                        <a:lnSpc>
                          <a:spcPts val="1450"/>
                        </a:lnSpc>
                      </a:pPr>
                      <a:r>
                        <a:rPr lang="en-US" sz="1100">
                          <a:latin typeface="Arial"/>
                        </a:rPr>
                        <a:t>4/5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4812">
                <a:tc>
                  <a:txBody>
                    <a:bodyPr/>
                    <a:lstStyle/>
                    <a:p>
                      <a:pPr indent="0" algn="ctr">
                        <a:lnSpc>
                          <a:spcPts val="1230"/>
                        </a:lnSpc>
                      </a:pPr>
                      <a:r>
                        <a:rPr lang="en-US" sz="1000" i="1">
                          <a:latin typeface="Arial"/>
                        </a:rPr>
                        <a:t>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8300" indent="0">
                        <a:lnSpc>
                          <a:spcPts val="1450"/>
                        </a:lnSpc>
                      </a:pPr>
                      <a:r>
                        <a:rPr lang="en-US" sz="1100">
                          <a:latin typeface="Arial"/>
                        </a:rPr>
                        <a:t>3/5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831489" y="3170817"/>
            <a:ext cx="669664" cy="1250576"/>
          </a:xfrm>
          <a:prstGeom prst="rect">
            <a:avLst/>
          </a:prstGeom>
        </p:spPr>
        <p:txBody>
          <a:bodyPr lIns="0" tIns="0" rIns="0" bIns="0">
            <a:normAutofit fontScale="97500"/>
          </a:bodyPr>
          <a:lstStyle/>
          <a:p>
            <a:pPr marR="257749" algn="r">
              <a:lnSpc>
                <a:spcPts val="1279"/>
              </a:lnSpc>
            </a:pPr>
            <a:r>
              <a:rPr lang="en-US" sz="1147" u="sng">
                <a:latin typeface="Arial"/>
              </a:rPr>
              <a:t>C</a:t>
            </a:r>
            <a:r>
              <a:rPr lang="en-US" sz="794" b="1" u="sng">
                <a:latin typeface="Arial"/>
              </a:rPr>
              <a:t>2</a:t>
            </a:r>
          </a:p>
          <a:p>
            <a:pPr>
              <a:lnSpc>
                <a:spcPts val="1228"/>
              </a:lnSpc>
            </a:pPr>
            <a:r>
              <a:rPr lang="en-US" sz="1147">
                <a:latin typeface="Arial"/>
              </a:rPr>
              <a:t>Itemset</a:t>
            </a:r>
          </a:p>
          <a:p>
            <a:pPr algn="ctr">
              <a:lnSpc>
                <a:spcPts val="1228"/>
              </a:lnSpc>
            </a:pPr>
            <a:r>
              <a:rPr lang="en-US" sz="971" i="1">
                <a:latin typeface="Arial"/>
              </a:rPr>
              <a:t>ab</a:t>
            </a:r>
          </a:p>
          <a:p>
            <a:pPr algn="ctr">
              <a:lnSpc>
                <a:spcPts val="1228"/>
              </a:lnSpc>
            </a:pPr>
            <a:r>
              <a:rPr lang="en-US" sz="971" i="1">
                <a:latin typeface="Arial"/>
              </a:rPr>
              <a:t>ac</a:t>
            </a:r>
          </a:p>
          <a:p>
            <a:pPr algn="ctr">
              <a:lnSpc>
                <a:spcPts val="1228"/>
              </a:lnSpc>
            </a:pPr>
            <a:r>
              <a:rPr lang="en-US" sz="971" i="1">
                <a:latin typeface="Arial"/>
              </a:rPr>
              <a:t>ad</a:t>
            </a:r>
          </a:p>
          <a:p>
            <a:pPr algn="ctr">
              <a:lnSpc>
                <a:spcPts val="1228"/>
              </a:lnSpc>
            </a:pPr>
            <a:r>
              <a:rPr lang="en-US" sz="971" i="1">
                <a:latin typeface="Arial"/>
              </a:rPr>
              <a:t>bc</a:t>
            </a:r>
          </a:p>
          <a:p>
            <a:pPr algn="ctr">
              <a:lnSpc>
                <a:spcPts val="1228"/>
              </a:lnSpc>
            </a:pPr>
            <a:r>
              <a:rPr lang="en-US" sz="971" i="1">
                <a:latin typeface="Arial"/>
              </a:rPr>
              <a:t>bd</a:t>
            </a:r>
          </a:p>
          <a:p>
            <a:pPr algn="ctr">
              <a:lnSpc>
                <a:spcPts val="1228"/>
              </a:lnSpc>
            </a:pPr>
            <a:r>
              <a:rPr lang="en-US" sz="971" i="1">
                <a:latin typeface="Arial"/>
              </a:rPr>
              <a:t>cd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630706" y="3160059"/>
          <a:ext cx="1801906" cy="1312433"/>
        </p:xfrm>
        <a:graphic>
          <a:graphicData uri="http://schemas.openxmlformats.org/drawingml/2006/table">
            <a:tbl>
              <a:tblPr/>
              <a:tblGrid>
                <a:gridCol w="882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9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088">
                <a:tc gridSpan="2">
                  <a:txBody>
                    <a:bodyPr/>
                    <a:lstStyle/>
                    <a:p>
                      <a:pPr indent="0" algn="ctr">
                        <a:lnSpc>
                          <a:spcPts val="1450"/>
                        </a:lnSpc>
                      </a:pPr>
                      <a:r>
                        <a:rPr lang="en-US" sz="1100">
                          <a:latin typeface="Arial"/>
                        </a:rPr>
                        <a:t>C</a:t>
                      </a:r>
                      <a:r>
                        <a:rPr lang="en-US" sz="800" b="1">
                          <a:latin typeface="Arial"/>
                        </a:rPr>
                        <a:t>2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9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088">
                <a:tc>
                  <a:txBody>
                    <a:bodyPr/>
                    <a:lstStyle/>
                    <a:p>
                      <a:pPr marL="139700" indent="0">
                        <a:lnSpc>
                          <a:spcPts val="1450"/>
                        </a:lnSpc>
                      </a:pPr>
                      <a:r>
                        <a:rPr lang="en-US" sz="1100">
                          <a:latin typeface="Arial"/>
                        </a:rPr>
                        <a:t>Itemset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0" indent="0">
                        <a:lnSpc>
                          <a:spcPts val="1450"/>
                        </a:lnSpc>
                      </a:pPr>
                      <a:r>
                        <a:rPr lang="en-US" sz="1100">
                          <a:latin typeface="Arial"/>
                        </a:rPr>
                        <a:t>Support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088">
                <a:tc>
                  <a:txBody>
                    <a:bodyPr/>
                    <a:lstStyle/>
                    <a:p>
                      <a:pPr indent="0" algn="ctr">
                        <a:lnSpc>
                          <a:spcPts val="1230"/>
                        </a:lnSpc>
                      </a:pPr>
                      <a:r>
                        <a:rPr lang="en-US" sz="1000" i="1">
                          <a:latin typeface="Arial"/>
                        </a:rPr>
                        <a:t>ab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450"/>
                        </a:lnSpc>
                      </a:pPr>
                      <a:r>
                        <a:rPr lang="en-US" sz="1100">
                          <a:latin typeface="Arial"/>
                        </a:rPr>
                        <a:t>2/5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088">
                <a:tc>
                  <a:txBody>
                    <a:bodyPr/>
                    <a:lstStyle/>
                    <a:p>
                      <a:pPr indent="0" algn="ctr">
                        <a:lnSpc>
                          <a:spcPts val="1230"/>
                        </a:lnSpc>
                      </a:pPr>
                      <a:r>
                        <a:rPr lang="en-US" sz="1000" i="1">
                          <a:latin typeface="Arial"/>
                        </a:rPr>
                        <a:t>ac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450"/>
                        </a:lnSpc>
                      </a:pPr>
                      <a:r>
                        <a:rPr lang="en-US" sz="1100">
                          <a:latin typeface="Arial"/>
                        </a:rPr>
                        <a:t>2/5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088">
                <a:tc>
                  <a:txBody>
                    <a:bodyPr/>
                    <a:lstStyle/>
                    <a:p>
                      <a:pPr indent="0" algn="ctr">
                        <a:lnSpc>
                          <a:spcPts val="1230"/>
                        </a:lnSpc>
                      </a:pPr>
                      <a:r>
                        <a:rPr lang="en-US" sz="1000" i="1">
                          <a:latin typeface="Arial"/>
                        </a:rPr>
                        <a:t>ad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450"/>
                        </a:lnSpc>
                      </a:pPr>
                      <a:r>
                        <a:rPr lang="en-US" sz="1100">
                          <a:latin typeface="Arial"/>
                        </a:rPr>
                        <a:t>1/5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8088">
                <a:tc>
                  <a:txBody>
                    <a:bodyPr/>
                    <a:lstStyle/>
                    <a:p>
                      <a:pPr indent="0" algn="ctr">
                        <a:lnSpc>
                          <a:spcPts val="1230"/>
                        </a:lnSpc>
                      </a:pPr>
                      <a:r>
                        <a:rPr lang="en-US" sz="1000" i="1">
                          <a:latin typeface="Arial"/>
                        </a:rPr>
                        <a:t>bc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450"/>
                        </a:lnSpc>
                      </a:pPr>
                      <a:r>
                        <a:rPr lang="en-US" sz="1100">
                          <a:latin typeface="Arial"/>
                        </a:rPr>
                        <a:t>2/5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8088">
                <a:tc>
                  <a:txBody>
                    <a:bodyPr/>
                    <a:lstStyle/>
                    <a:p>
                      <a:pPr indent="0" algn="ctr">
                        <a:lnSpc>
                          <a:spcPts val="1230"/>
                        </a:lnSpc>
                      </a:pPr>
                      <a:r>
                        <a:rPr lang="en-US" sz="1000" i="1">
                          <a:latin typeface="Arial"/>
                        </a:rPr>
                        <a:t>bd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450"/>
                        </a:lnSpc>
                      </a:pPr>
                      <a:r>
                        <a:rPr lang="en-US" sz="1100">
                          <a:latin typeface="Arial"/>
                        </a:rPr>
                        <a:t>2/5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4812">
                <a:tc>
                  <a:txBody>
                    <a:bodyPr/>
                    <a:lstStyle/>
                    <a:p>
                      <a:pPr indent="0" algn="ctr">
                        <a:lnSpc>
                          <a:spcPts val="1230"/>
                        </a:lnSpc>
                      </a:pPr>
                      <a:r>
                        <a:rPr lang="en-US" sz="1000" i="1">
                          <a:latin typeface="Arial"/>
                        </a:rPr>
                        <a:t>cd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450"/>
                        </a:lnSpc>
                      </a:pPr>
                      <a:r>
                        <a:rPr lang="en-US" sz="1100">
                          <a:latin typeface="Arial"/>
                        </a:rPr>
                        <a:t>3/5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924774" y="3240741"/>
          <a:ext cx="1801906" cy="1151068"/>
        </p:xfrm>
        <a:graphic>
          <a:graphicData uri="http://schemas.openxmlformats.org/drawingml/2006/table">
            <a:tbl>
              <a:tblPr/>
              <a:tblGrid>
                <a:gridCol w="882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9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088">
                <a:tc gridSpan="2">
                  <a:txBody>
                    <a:bodyPr/>
                    <a:lstStyle/>
                    <a:p>
                      <a:pPr indent="0" algn="ctr">
                        <a:lnSpc>
                          <a:spcPts val="1450"/>
                        </a:lnSpc>
                      </a:pPr>
                      <a:r>
                        <a:rPr lang="en-US" sz="1100">
                          <a:latin typeface="Arial"/>
                        </a:rPr>
                        <a:t>F</a:t>
                      </a:r>
                      <a:r>
                        <a:rPr lang="en-US" sz="800" b="1">
                          <a:latin typeface="Arial"/>
                        </a:rPr>
                        <a:t>2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9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088">
                <a:tc>
                  <a:txBody>
                    <a:bodyPr/>
                    <a:lstStyle/>
                    <a:p>
                      <a:pPr marL="139700" indent="0">
                        <a:lnSpc>
                          <a:spcPts val="1450"/>
                        </a:lnSpc>
                      </a:pPr>
                      <a:r>
                        <a:rPr lang="en-US" sz="1100">
                          <a:latin typeface="Arial"/>
                        </a:rPr>
                        <a:t>Itemset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0" indent="0">
                        <a:lnSpc>
                          <a:spcPts val="1450"/>
                        </a:lnSpc>
                      </a:pPr>
                      <a:r>
                        <a:rPr lang="en-US" sz="1100">
                          <a:latin typeface="Arial"/>
                        </a:rPr>
                        <a:t>Support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088">
                <a:tc>
                  <a:txBody>
                    <a:bodyPr/>
                    <a:lstStyle/>
                    <a:p>
                      <a:pPr indent="0" algn="ctr">
                        <a:lnSpc>
                          <a:spcPts val="1230"/>
                        </a:lnSpc>
                      </a:pPr>
                      <a:r>
                        <a:rPr lang="en-US" sz="1000" i="1">
                          <a:latin typeface="Arial"/>
                        </a:rPr>
                        <a:t>ab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450"/>
                        </a:lnSpc>
                      </a:pPr>
                      <a:r>
                        <a:rPr lang="en-US" sz="1100">
                          <a:latin typeface="Arial"/>
                        </a:rPr>
                        <a:t>2/5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088">
                <a:tc>
                  <a:txBody>
                    <a:bodyPr/>
                    <a:lstStyle/>
                    <a:p>
                      <a:pPr indent="0" algn="ctr">
                        <a:lnSpc>
                          <a:spcPts val="1230"/>
                        </a:lnSpc>
                      </a:pPr>
                      <a:r>
                        <a:rPr lang="en-US" sz="1000" i="1">
                          <a:latin typeface="Arial"/>
                        </a:rPr>
                        <a:t>ac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450"/>
                        </a:lnSpc>
                      </a:pPr>
                      <a:r>
                        <a:rPr lang="en-US" sz="1100">
                          <a:latin typeface="Arial"/>
                        </a:rPr>
                        <a:t>2/5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088">
                <a:tc>
                  <a:txBody>
                    <a:bodyPr/>
                    <a:lstStyle/>
                    <a:p>
                      <a:pPr indent="0" algn="ctr">
                        <a:lnSpc>
                          <a:spcPts val="1230"/>
                        </a:lnSpc>
                      </a:pPr>
                      <a:r>
                        <a:rPr lang="en-US" sz="1000" i="1">
                          <a:latin typeface="Arial"/>
                        </a:rPr>
                        <a:t>bc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450"/>
                        </a:lnSpc>
                      </a:pPr>
                      <a:r>
                        <a:rPr lang="en-US" sz="1100">
                          <a:latin typeface="Arial"/>
                        </a:rPr>
                        <a:t>2/5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8088">
                <a:tc>
                  <a:txBody>
                    <a:bodyPr/>
                    <a:lstStyle/>
                    <a:p>
                      <a:pPr indent="0" algn="ctr">
                        <a:lnSpc>
                          <a:spcPts val="1230"/>
                        </a:lnSpc>
                      </a:pPr>
                      <a:r>
                        <a:rPr lang="en-US" sz="1000" i="1">
                          <a:latin typeface="Arial"/>
                        </a:rPr>
                        <a:t>bd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450"/>
                        </a:lnSpc>
                      </a:pPr>
                      <a:r>
                        <a:rPr lang="en-US" sz="1100">
                          <a:latin typeface="Arial"/>
                        </a:rPr>
                        <a:t>2/5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4812">
                <a:tc>
                  <a:txBody>
                    <a:bodyPr/>
                    <a:lstStyle/>
                    <a:p>
                      <a:pPr indent="0" algn="ctr">
                        <a:lnSpc>
                          <a:spcPts val="1230"/>
                        </a:lnSpc>
                      </a:pPr>
                      <a:r>
                        <a:rPr lang="en-US" sz="1000" i="1">
                          <a:latin typeface="Arial"/>
                        </a:rPr>
                        <a:t>cd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450"/>
                        </a:lnSpc>
                      </a:pPr>
                      <a:r>
                        <a:rPr lang="en-US" sz="1100">
                          <a:latin typeface="Arial"/>
                        </a:rPr>
                        <a:t>3/5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812663" y="4652683"/>
          <a:ext cx="3617259" cy="661595"/>
        </p:xfrm>
        <a:graphic>
          <a:graphicData uri="http://schemas.openxmlformats.org/drawingml/2006/table">
            <a:tbl>
              <a:tblPr/>
              <a:tblGrid>
                <a:gridCol w="793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7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9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70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8088">
                <a:tc>
                  <a:txBody>
                    <a:bodyPr/>
                    <a:lstStyle/>
                    <a:p>
                      <a:pPr marL="76200" indent="0" algn="ctr">
                        <a:lnSpc>
                          <a:spcPts val="1450"/>
                        </a:lnSpc>
                      </a:pPr>
                      <a:r>
                        <a:rPr lang="en-US" sz="1100">
                          <a:latin typeface="Arial"/>
                        </a:rPr>
                        <a:t>C</a:t>
                      </a:r>
                      <a:r>
                        <a:rPr lang="en-US" sz="800" b="1">
                          <a:latin typeface="Arial"/>
                        </a:rPr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indent="0" algn="ctr">
                        <a:lnSpc>
                          <a:spcPts val="1230"/>
                        </a:lnSpc>
                      </a:pPr>
                      <a:r>
                        <a:rPr lang="en-US" sz="1000" i="1">
                          <a:latin typeface="Arial"/>
                        </a:rPr>
                        <a:t>C3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9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088">
                <a:tc>
                  <a:txBody>
                    <a:bodyPr/>
                    <a:lstStyle/>
                    <a:p>
                      <a:pPr indent="0">
                        <a:lnSpc>
                          <a:spcPts val="1450"/>
                        </a:lnSpc>
                      </a:pPr>
                      <a:r>
                        <a:rPr lang="en-US" sz="1100">
                          <a:latin typeface="Arial"/>
                        </a:rPr>
                        <a:t>Itemset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0" indent="0">
                        <a:lnSpc>
                          <a:spcPts val="840"/>
                        </a:lnSpc>
                      </a:pPr>
                      <a:r>
                        <a:rPr lang="en-US" sz="700" i="1">
                          <a:latin typeface="Arial"/>
                        </a:rPr>
                        <a:t>Scan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0" indent="0">
                        <a:lnSpc>
                          <a:spcPts val="1450"/>
                        </a:lnSpc>
                      </a:pPr>
                      <a:r>
                        <a:rPr lang="en-US" sz="1100">
                          <a:latin typeface="Arial"/>
                        </a:rPr>
                        <a:t>Itemset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0" indent="0">
                        <a:lnSpc>
                          <a:spcPts val="1450"/>
                        </a:lnSpc>
                      </a:pPr>
                      <a:r>
                        <a:rPr lang="en-US" sz="1100">
                          <a:latin typeface="Arial"/>
                        </a:rPr>
                        <a:t>Support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118">
                <a:tc>
                  <a:txBody>
                    <a:bodyPr/>
                    <a:lstStyle/>
                    <a:p>
                      <a:pPr marL="76200" indent="0" algn="ctr">
                        <a:lnSpc>
                          <a:spcPts val="1230"/>
                        </a:lnSpc>
                      </a:pPr>
                      <a:r>
                        <a:rPr lang="en-US" sz="1000" i="1">
                          <a:latin typeface="Arial"/>
                        </a:rPr>
                        <a:t>abc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0" indent="0" algn="just">
                        <a:lnSpc>
                          <a:spcPts val="1230"/>
                        </a:lnSpc>
                      </a:pPr>
                      <a:r>
                        <a:rPr lang="en-US" sz="1000">
                          <a:latin typeface="Arial"/>
                        </a:rPr>
                        <a:t>-</a:t>
                      </a:r>
                      <a:r>
                        <a:rPr lang="en-US" sz="1000" i="1">
                          <a:latin typeface="Arial"/>
                        </a:rPr>
                        <a:t>T</a:t>
                      </a:r>
                    </a:p>
                    <a:p>
                      <a:pPr marL="622300" indent="0" algn="just">
                        <a:lnSpc>
                          <a:spcPts val="840"/>
                        </a:lnSpc>
                      </a:pPr>
                      <a:r>
                        <a:rPr lang="en-US" sz="700" i="1">
                          <a:latin typeface="Arial"/>
                        </a:rPr>
                        <a:t>of 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230"/>
                        </a:lnSpc>
                      </a:pPr>
                      <a:r>
                        <a:rPr lang="en-US" sz="1000" i="1">
                          <a:latin typeface="Arial"/>
                        </a:rPr>
                        <a:t>abc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450"/>
                        </a:lnSpc>
                      </a:pPr>
                      <a:r>
                        <a:rPr lang="en-US" sz="1100">
                          <a:latin typeface="Arial"/>
                        </a:rPr>
                        <a:t>1/5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122">
                <a:tc>
                  <a:txBody>
                    <a:bodyPr/>
                    <a:lstStyle/>
                    <a:p>
                      <a:pPr marL="76200" indent="0" algn="ctr">
                        <a:lnSpc>
                          <a:spcPts val="1230"/>
                        </a:lnSpc>
                      </a:pPr>
                      <a:r>
                        <a:rPr lang="en-US" sz="1000" i="1">
                          <a:latin typeface="Arial"/>
                        </a:rPr>
                        <a:t>bcd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230"/>
                        </a:lnSpc>
                      </a:pPr>
                      <a:r>
                        <a:rPr lang="en-US" sz="1000" i="1">
                          <a:latin typeface="Arial"/>
                        </a:rPr>
                        <a:t>bcd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450"/>
                        </a:lnSpc>
                      </a:pPr>
                      <a:r>
                        <a:rPr lang="en-US" sz="1100">
                          <a:latin typeface="Arial"/>
                        </a:rPr>
                        <a:t>2/5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927464" y="4733365"/>
          <a:ext cx="1799216" cy="500231"/>
        </p:xfrm>
        <a:graphic>
          <a:graphicData uri="http://schemas.openxmlformats.org/drawingml/2006/table">
            <a:tbl>
              <a:tblPr/>
              <a:tblGrid>
                <a:gridCol w="879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9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088">
                <a:tc gridSpan="2">
                  <a:txBody>
                    <a:bodyPr/>
                    <a:lstStyle/>
                    <a:p>
                      <a:pPr indent="0" algn="ctr">
                        <a:lnSpc>
                          <a:spcPts val="1450"/>
                        </a:lnSpc>
                      </a:pPr>
                      <a:r>
                        <a:rPr lang="en-US" sz="1100">
                          <a:latin typeface="Arial"/>
                        </a:rPr>
                        <a:t>F</a:t>
                      </a:r>
                      <a:r>
                        <a:rPr lang="en-US" sz="800" b="1">
                          <a:latin typeface="Arial"/>
                        </a:rPr>
                        <a:t>3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9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088">
                <a:tc>
                  <a:txBody>
                    <a:bodyPr/>
                    <a:lstStyle/>
                    <a:p>
                      <a:pPr marL="139700" indent="0">
                        <a:lnSpc>
                          <a:spcPts val="1450"/>
                        </a:lnSpc>
                      </a:pPr>
                      <a:r>
                        <a:rPr lang="en-US" sz="1100">
                          <a:latin typeface="Arial"/>
                        </a:rPr>
                        <a:t>Itemset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0" indent="0">
                        <a:lnSpc>
                          <a:spcPts val="1450"/>
                        </a:lnSpc>
                      </a:pPr>
                      <a:r>
                        <a:rPr lang="en-US" sz="1100">
                          <a:latin typeface="Arial"/>
                        </a:rPr>
                        <a:t>Support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122">
                <a:tc>
                  <a:txBody>
                    <a:bodyPr/>
                    <a:lstStyle/>
                    <a:p>
                      <a:pPr indent="0" algn="ctr">
                        <a:lnSpc>
                          <a:spcPts val="1230"/>
                        </a:lnSpc>
                      </a:pPr>
                      <a:r>
                        <a:rPr lang="en-US" sz="1000" i="1">
                          <a:latin typeface="Arial"/>
                        </a:rPr>
                        <a:t>bcd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450"/>
                        </a:lnSpc>
                      </a:pPr>
                      <a:r>
                        <a:rPr lang="en-US" sz="1100">
                          <a:latin typeface="Arial"/>
                        </a:rPr>
                        <a:t>2/5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8680" y="306593"/>
            <a:ext cx="4615031" cy="416859"/>
          </a:xfrm>
          <a:prstGeom prst="rect">
            <a:avLst/>
          </a:prstGeom>
        </p:spPr>
        <p:txBody>
          <a:bodyPr wrap="none" lIns="0" tIns="0" rIns="0" bIns="0">
            <a:normAutofit fontScale="25000" lnSpcReduction="20000"/>
          </a:bodyPr>
          <a:lstStyle/>
          <a:p>
            <a:pPr>
              <a:lnSpc>
                <a:spcPts val="4536"/>
              </a:lnSpc>
              <a:spcAft>
                <a:spcPts val="1482"/>
              </a:spcAft>
            </a:pPr>
            <a:r>
              <a:rPr lang="en-US" sz="4059" b="1">
                <a:solidFill>
                  <a:srgbClr val="000080"/>
                </a:solidFill>
                <a:latin typeface="Arial"/>
              </a:rPr>
              <a:t>Apriori bottleneck</a:t>
            </a:r>
          </a:p>
        </p:txBody>
      </p:sp>
      <p:sp>
        <p:nvSpPr>
          <p:cNvPr id="3" name="Rectangle 2"/>
          <p:cNvSpPr/>
          <p:nvPr/>
        </p:nvSpPr>
        <p:spPr>
          <a:xfrm>
            <a:off x="841786" y="1323191"/>
            <a:ext cx="7463118" cy="3593054"/>
          </a:xfrm>
          <a:prstGeom prst="rect">
            <a:avLst/>
          </a:prstGeom>
        </p:spPr>
        <p:txBody>
          <a:bodyPr lIns="0" tIns="0" rIns="0" bIns="0">
            <a:normAutofit fontScale="82500" lnSpcReduction="10000"/>
          </a:bodyPr>
          <a:lstStyle/>
          <a:p>
            <a:pPr marL="437053" indent="-347401">
              <a:lnSpc>
                <a:spcPts val="1871"/>
              </a:lnSpc>
              <a:spcBef>
                <a:spcPts val="1482"/>
              </a:spcBef>
              <a:spcAft>
                <a:spcPts val="1174"/>
              </a:spcAft>
            </a:pPr>
            <a:r>
              <a:rPr lang="en-US" sz="1677">
                <a:latin typeface="Arial"/>
              </a:rPr>
              <a:t>Characteristics of real-life datasets:</a:t>
            </a:r>
          </a:p>
          <a:p>
            <a:pPr marL="437053" indent="-347401">
              <a:lnSpc>
                <a:spcPts val="3748"/>
              </a:lnSpc>
            </a:pPr>
            <a:r>
              <a:rPr lang="en-US" sz="1677">
                <a:latin typeface="Arial"/>
              </a:rPr>
              <a:t>1.    Billions of transactions,</a:t>
            </a:r>
          </a:p>
          <a:p>
            <a:pPr marL="437053" indent="-347401">
              <a:lnSpc>
                <a:spcPts val="3748"/>
              </a:lnSpc>
            </a:pPr>
            <a:r>
              <a:rPr lang="en-US" sz="1677">
                <a:latin typeface="Arial"/>
              </a:rPr>
              <a:t>2.    Tens of thousands of items,</a:t>
            </a:r>
          </a:p>
          <a:p>
            <a:pPr marL="437053" indent="-347401">
              <a:lnSpc>
                <a:spcPts val="3748"/>
              </a:lnSpc>
              <a:spcAft>
                <a:spcPts val="556"/>
              </a:spcAft>
            </a:pPr>
            <a:r>
              <a:rPr lang="en-US" sz="1677">
                <a:latin typeface="Arial"/>
              </a:rPr>
              <a:t>3.    Tera-bytes of data.</a:t>
            </a:r>
          </a:p>
          <a:p>
            <a:pPr algn="ctr">
              <a:lnSpc>
                <a:spcPts val="1871"/>
              </a:lnSpc>
              <a:spcAft>
                <a:spcPts val="1853"/>
              </a:spcAft>
            </a:pPr>
            <a:r>
              <a:rPr lang="en-US" sz="1677">
                <a:latin typeface="Arial"/>
              </a:rPr>
              <a:t>This leads to:</a:t>
            </a:r>
          </a:p>
          <a:p>
            <a:pPr marL="437053" indent="-347401">
              <a:lnSpc>
                <a:spcPts val="2478"/>
              </a:lnSpc>
              <a:spcAft>
                <a:spcPts val="1174"/>
              </a:spcAft>
            </a:pPr>
            <a:r>
              <a:rPr lang="en-US" sz="1677">
                <a:latin typeface="Arial"/>
              </a:rPr>
              <a:t>1.    Multiple scans of the dataset residing in the disk (costly I/O</a:t>
            </a:r>
            <a:br>
              <a:rPr sz="1588"/>
            </a:br>
            <a:r>
              <a:rPr lang="en-US" sz="1677">
                <a:latin typeface="Arial"/>
              </a:rPr>
              <a:t>operations)</a:t>
            </a:r>
          </a:p>
          <a:p>
            <a:pPr marL="437053" indent="-347401">
              <a:lnSpc>
                <a:spcPts val="3847"/>
              </a:lnSpc>
            </a:pPr>
            <a:r>
              <a:rPr lang="en-US" sz="1677">
                <a:latin typeface="Arial"/>
              </a:rPr>
              <a:t>2.    A </a:t>
            </a:r>
            <a:r>
              <a:rPr lang="en-US" sz="3441" b="1" spc="221">
                <a:latin typeface="Arial"/>
              </a:rPr>
              <a:t>HUGE </a:t>
            </a:r>
            <a:r>
              <a:rPr lang="en-US" sz="1677">
                <a:latin typeface="Arial"/>
              </a:rPr>
              <a:t>number of candidates sets.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498881"/>
            <a:ext cx="7772400" cy="2387600"/>
          </a:xfrm>
        </p:spPr>
        <p:txBody>
          <a:bodyPr>
            <a:normAutofit/>
          </a:bodyPr>
          <a:lstStyle/>
          <a:p>
            <a:r>
              <a:rPr lang="id-ID" dirty="0"/>
              <a:t>Sesi </a:t>
            </a:r>
            <a:r>
              <a:rPr lang="en-US" dirty="0"/>
              <a:t>29</a:t>
            </a:r>
            <a:br>
              <a:rPr lang="id-ID" dirty="0"/>
            </a:b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Asosiasi</a:t>
            </a:r>
            <a:endParaRPr lang="id-ID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56447" y="4576810"/>
            <a:ext cx="6858000" cy="465837"/>
          </a:xfrm>
        </p:spPr>
        <p:txBody>
          <a:bodyPr/>
          <a:lstStyle/>
          <a:p>
            <a:r>
              <a:rPr lang="id-ID" dirty="0"/>
              <a:t>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41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873" y="1678193"/>
            <a:ext cx="1522207" cy="149800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90195" y="303904"/>
            <a:ext cx="5160981" cy="419548"/>
          </a:xfrm>
          <a:prstGeom prst="rect">
            <a:avLst/>
          </a:prstGeom>
        </p:spPr>
        <p:txBody>
          <a:bodyPr wrap="none" lIns="0" tIns="0" rIns="0" bIns="0">
            <a:normAutofit fontScale="25000" lnSpcReduction="20000"/>
          </a:bodyPr>
          <a:lstStyle/>
          <a:p>
            <a:pPr>
              <a:lnSpc>
                <a:spcPts val="4536"/>
              </a:lnSpc>
              <a:spcAft>
                <a:spcPts val="4447"/>
              </a:spcAft>
            </a:pPr>
            <a:r>
              <a:rPr lang="en-US" sz="4059" b="1">
                <a:solidFill>
                  <a:srgbClr val="000080"/>
                </a:solidFill>
                <a:latin typeface="Arial"/>
              </a:rPr>
              <a:t>Representation of D</a:t>
            </a:r>
          </a:p>
        </p:txBody>
      </p:sp>
      <p:sp>
        <p:nvSpPr>
          <p:cNvPr id="4" name="Rectangle 3"/>
          <p:cNvSpPr/>
          <p:nvPr/>
        </p:nvSpPr>
        <p:spPr>
          <a:xfrm>
            <a:off x="2541494" y="1460351"/>
            <a:ext cx="984325" cy="164054"/>
          </a:xfrm>
          <a:prstGeom prst="rect">
            <a:avLst/>
          </a:prstGeom>
        </p:spPr>
        <p:txBody>
          <a:bodyPr wrap="none" lIns="0" tIns="0" rIns="0" bIns="0">
            <a:normAutofit fontScale="25000" lnSpcReduction="20000"/>
          </a:bodyPr>
          <a:lstStyle/>
          <a:p>
            <a:pPr>
              <a:lnSpc>
                <a:spcPts val="1677"/>
              </a:lnSpc>
            </a:pPr>
            <a:r>
              <a:rPr lang="en-US" sz="1500" b="1">
                <a:latin typeface="Arial"/>
              </a:rPr>
              <a:t>Row-wise</a:t>
            </a:r>
          </a:p>
        </p:txBody>
      </p:sp>
      <p:sp>
        <p:nvSpPr>
          <p:cNvPr id="5" name="Rectangle 4"/>
          <p:cNvSpPr/>
          <p:nvPr/>
        </p:nvSpPr>
        <p:spPr>
          <a:xfrm>
            <a:off x="4714539" y="1460351"/>
            <a:ext cx="1737360" cy="387275"/>
          </a:xfrm>
          <a:prstGeom prst="rect">
            <a:avLst/>
          </a:prstGeom>
        </p:spPr>
        <p:txBody>
          <a:bodyPr lIns="0" tIns="0" rIns="0" bIns="0">
            <a:normAutofit fontScale="25000" lnSpcReduction="20000"/>
          </a:bodyPr>
          <a:lstStyle/>
          <a:p>
            <a:pPr>
              <a:lnSpc>
                <a:spcPts val="1677"/>
              </a:lnSpc>
            </a:pPr>
            <a:r>
              <a:rPr lang="en-US" sz="1500" b="1">
                <a:latin typeface="Arial"/>
              </a:rPr>
              <a:t>Column-wise</a:t>
            </a:r>
          </a:p>
          <a:p>
            <a:pPr>
              <a:lnSpc>
                <a:spcPts val="1871"/>
              </a:lnSpc>
            </a:pPr>
            <a:r>
              <a:rPr lang="en-US" sz="1677" i="1">
                <a:latin typeface="Arial"/>
              </a:rPr>
              <a:t>a b c d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09652" y="1885278"/>
          <a:ext cx="2081605" cy="903642"/>
        </p:xfrm>
        <a:graphic>
          <a:graphicData uri="http://schemas.openxmlformats.org/drawingml/2006/table">
            <a:tbl>
              <a:tblPr/>
              <a:tblGrid>
                <a:gridCol w="349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2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1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96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5324">
                <a:tc>
                  <a:txBody>
                    <a:bodyPr/>
                    <a:lstStyle/>
                    <a:p>
                      <a:pPr marL="152400" indent="0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1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0" indent="0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1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0" indent="0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1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0" indent="0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324">
                <a:tc>
                  <a:txBody>
                    <a:bodyPr/>
                    <a:lstStyle/>
                    <a:p>
                      <a:pPr marL="152400" indent="0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1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0" indent="0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0" indent="0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0" indent="0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4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324">
                <a:tc>
                  <a:txBody>
                    <a:bodyPr/>
                    <a:lstStyle/>
                    <a:p>
                      <a:pPr marL="152400" indent="0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0" indent="0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0" indent="0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0" indent="0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5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184">
                <a:tc gridSpan="2">
                  <a:txBody>
                    <a:bodyPr/>
                    <a:lstStyle/>
                    <a:p>
                      <a:endParaRPr sz="12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40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12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0" indent="0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5</a:t>
                      </a: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12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4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843169" y="3498925"/>
            <a:ext cx="847165" cy="164054"/>
          </a:xfrm>
          <a:prstGeom prst="rect">
            <a:avLst/>
          </a:prstGeom>
        </p:spPr>
        <p:txBody>
          <a:bodyPr wrap="none" lIns="0" tIns="0" rIns="0" bIns="0">
            <a:normAutofit fontScale="25000" lnSpcReduction="20000"/>
          </a:bodyPr>
          <a:lstStyle/>
          <a:p>
            <a:pPr>
              <a:lnSpc>
                <a:spcPts val="1677"/>
              </a:lnSpc>
            </a:pPr>
            <a:r>
              <a:rPr lang="en-US" sz="1500" b="1">
                <a:latin typeface="Arial"/>
              </a:rPr>
              <a:t>Boolean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622638" y="3719456"/>
          <a:ext cx="1624405" cy="1285539"/>
        </p:xfrm>
        <a:graphic>
          <a:graphicData uri="http://schemas.openxmlformats.org/drawingml/2006/table">
            <a:tbl>
              <a:tblPr/>
              <a:tblGrid>
                <a:gridCol w="239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6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6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6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5324">
                <a:tc>
                  <a:txBody>
                    <a:bodyPr/>
                    <a:lstStyle/>
                    <a:p>
                      <a:endParaRPr sz="1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2400" indent="0">
                        <a:lnSpc>
                          <a:spcPts val="2120"/>
                        </a:lnSpc>
                      </a:pPr>
                      <a:r>
                        <a:rPr lang="en-US" sz="1700" i="1">
                          <a:latin typeface="Arial"/>
                        </a:rPr>
                        <a:t>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2400" indent="0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b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2400" indent="0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c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2400" indent="0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d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324">
                <a:tc>
                  <a:txBody>
                    <a:bodyPr/>
                    <a:lstStyle/>
                    <a:p>
                      <a:pPr indent="0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52400" indent="0">
                        <a:lnSpc>
                          <a:spcPts val="2120"/>
                        </a:lnSpc>
                      </a:pPr>
                      <a:r>
                        <a:rPr lang="en-US" sz="1700" i="1"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52400" indent="0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52400" indent="0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52400" indent="0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324">
                <a:tc>
                  <a:txBody>
                    <a:bodyPr/>
                    <a:lstStyle/>
                    <a:p>
                      <a:pPr indent="0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52400" indent="0">
                        <a:lnSpc>
                          <a:spcPts val="2120"/>
                        </a:lnSpc>
                      </a:pPr>
                      <a:r>
                        <a:rPr lang="en-US" sz="1700" i="1"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52400" indent="0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52400" indent="0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52400" indent="0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324">
                <a:tc>
                  <a:txBody>
                    <a:bodyPr/>
                    <a:lstStyle/>
                    <a:p>
                      <a:pPr indent="0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2400" indent="0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52400" indent="0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52400" indent="0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52400" indent="0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324">
                <a:tc>
                  <a:txBody>
                    <a:bodyPr/>
                    <a:lstStyle/>
                    <a:p>
                      <a:pPr indent="0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2400" indent="0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52400" indent="0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52400" indent="0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52400" indent="0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5324">
                <a:tc>
                  <a:txBody>
                    <a:bodyPr/>
                    <a:lstStyle/>
                    <a:p>
                      <a:pPr indent="0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2400" indent="0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52400" indent="0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52400" indent="0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52400" indent="0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0195" y="303904"/>
            <a:ext cx="4555864" cy="360381"/>
          </a:xfrm>
          <a:prstGeom prst="rect">
            <a:avLst/>
          </a:prstGeom>
        </p:spPr>
        <p:txBody>
          <a:bodyPr wrap="none" lIns="0" tIns="0" rIns="0" bIns="0">
            <a:normAutofit fontScale="25000" lnSpcReduction="20000"/>
          </a:bodyPr>
          <a:lstStyle/>
          <a:p>
            <a:pPr>
              <a:lnSpc>
                <a:spcPts val="4536"/>
              </a:lnSpc>
              <a:spcAft>
                <a:spcPts val="679"/>
              </a:spcAft>
            </a:pPr>
            <a:r>
              <a:rPr lang="en-US" sz="4059" b="1">
                <a:solidFill>
                  <a:srgbClr val="000080"/>
                </a:solidFill>
                <a:latin typeface="Arial"/>
              </a:rPr>
              <a:t>Definitions cont’d</a:t>
            </a:r>
          </a:p>
        </p:txBody>
      </p:sp>
      <p:sp>
        <p:nvSpPr>
          <p:cNvPr id="3" name="Rectangle 2"/>
          <p:cNvSpPr/>
          <p:nvPr/>
        </p:nvSpPr>
        <p:spPr>
          <a:xfrm>
            <a:off x="825650" y="1161826"/>
            <a:ext cx="7409329" cy="3958814"/>
          </a:xfrm>
          <a:prstGeom prst="rect">
            <a:avLst/>
          </a:prstGeom>
        </p:spPr>
        <p:txBody>
          <a:bodyPr lIns="0" tIns="0" rIns="0" bIns="0">
            <a:normAutofit fontScale="97500"/>
          </a:bodyPr>
          <a:lstStyle/>
          <a:p>
            <a:pPr marL="224130">
              <a:lnSpc>
                <a:spcPts val="1871"/>
              </a:lnSpc>
              <a:spcBef>
                <a:spcPts val="679"/>
              </a:spcBef>
              <a:spcAft>
                <a:spcPts val="1791"/>
              </a:spcAft>
            </a:pPr>
            <a:r>
              <a:rPr lang="en-US" sz="1677">
                <a:latin typeface="Arial"/>
              </a:rPr>
              <a:t>•    Given F and a Minimum confidence threshold MinConf</a:t>
            </a:r>
          </a:p>
          <a:p>
            <a:pPr marL="224130">
              <a:lnSpc>
                <a:spcPts val="1871"/>
              </a:lnSpc>
              <a:spcAft>
                <a:spcPts val="1050"/>
              </a:spcAft>
            </a:pPr>
            <a:r>
              <a:rPr lang="en-US" sz="1677">
                <a:latin typeface="Arial"/>
              </a:rPr>
              <a:t>•    Generate rules:</a:t>
            </a:r>
          </a:p>
          <a:p>
            <a:pPr marL="3328325">
              <a:lnSpc>
                <a:spcPts val="1871"/>
              </a:lnSpc>
              <a:spcAft>
                <a:spcPts val="1050"/>
              </a:spcAft>
            </a:pPr>
            <a:r>
              <a:rPr lang="en-US" sz="1677">
                <a:latin typeface="Arial"/>
              </a:rPr>
              <a:t>(l - </a:t>
            </a:r>
            <a:r>
              <a:rPr lang="en-US" sz="1677" i="1">
                <a:latin typeface="Arial"/>
              </a:rPr>
              <a:t>C</a:t>
            </a:r>
            <a:r>
              <a:rPr lang="en-US" sz="1677">
                <a:latin typeface="Arial"/>
              </a:rPr>
              <a:t>) ^ </a:t>
            </a:r>
            <a:r>
              <a:rPr lang="en-US" sz="1677" i="1">
                <a:latin typeface="Arial"/>
              </a:rPr>
              <a:t>C</a:t>
            </a:r>
          </a:p>
          <a:p>
            <a:pPr marL="1994753" algn="just">
              <a:lnSpc>
                <a:spcPts val="1271"/>
              </a:lnSpc>
            </a:pPr>
            <a:r>
              <a:rPr lang="en-US" sz="1677" i="1">
                <a:latin typeface="Arial"/>
              </a:rPr>
              <a:t>,,</a:t>
            </a:r>
            <a:r>
              <a:rPr lang="en-US" sz="1677">
                <a:latin typeface="Arial"/>
              </a:rPr>
              <a:t>    .    .    </a:t>
            </a:r>
            <a:r>
              <a:rPr lang="en-US" sz="1677" i="1">
                <a:latin typeface="Arial"/>
              </a:rPr>
              <a:t>supp(l)</a:t>
            </a:r>
          </a:p>
          <a:p>
            <a:pPr marL="1468049" algn="just">
              <a:lnSpc>
                <a:spcPts val="1271"/>
              </a:lnSpc>
            </a:pPr>
            <a:r>
              <a:rPr lang="en-US" sz="1677" i="1">
                <a:latin typeface="Arial"/>
              </a:rPr>
              <a:t>conf((l — C</a:t>
            </a:r>
            <a:r>
              <a:rPr lang="en-US" sz="1677">
                <a:latin typeface="Arial"/>
              </a:rPr>
              <a:t>) ^ C) =    &gt; </a:t>
            </a:r>
            <a:r>
              <a:rPr lang="en-US" sz="1677" i="1">
                <a:latin typeface="Arial"/>
              </a:rPr>
              <a:t>MinConf</a:t>
            </a:r>
          </a:p>
          <a:p>
            <a:pPr marL="3843823">
              <a:lnSpc>
                <a:spcPts val="1271"/>
              </a:lnSpc>
              <a:spcAft>
                <a:spcPts val="1791"/>
              </a:spcAft>
            </a:pPr>
            <a:r>
              <a:rPr lang="en-US" sz="1677" i="1">
                <a:latin typeface="Arial"/>
              </a:rPr>
              <a:t>supp(l — C</a:t>
            </a:r>
            <a:r>
              <a:rPr lang="en-US" sz="1677">
                <a:latin typeface="Arial"/>
              </a:rPr>
              <a:t>)</a:t>
            </a:r>
          </a:p>
          <a:p>
            <a:pPr marL="224130">
              <a:lnSpc>
                <a:spcPts val="3515"/>
              </a:lnSpc>
            </a:pPr>
            <a:r>
              <a:rPr lang="en-US" sz="1677">
                <a:latin typeface="Arial"/>
              </a:rPr>
              <a:t>•    From a </a:t>
            </a:r>
            <a:r>
              <a:rPr lang="en-US" sz="1677" i="1">
                <a:latin typeface="Arial"/>
              </a:rPr>
              <a:t>k — itemset (k &gt;</a:t>
            </a:r>
            <a:r>
              <a:rPr lang="en-US" sz="1677">
                <a:latin typeface="Arial"/>
              </a:rPr>
              <a:t> 1), one can generate 2</a:t>
            </a:r>
            <a:r>
              <a:rPr lang="en-US" sz="1677" baseline="30000">
                <a:latin typeface="Arial"/>
              </a:rPr>
              <a:t>k</a:t>
            </a:r>
            <a:r>
              <a:rPr lang="en-US" sz="1677">
                <a:latin typeface="Arial"/>
              </a:rPr>
              <a:t> — 1 rules.</a:t>
            </a:r>
          </a:p>
          <a:p>
            <a:pPr>
              <a:lnSpc>
                <a:spcPts val="3515"/>
              </a:lnSpc>
            </a:pPr>
            <a:r>
              <a:rPr lang="en-US" sz="1677">
                <a:latin typeface="Arial"/>
              </a:rPr>
              <a:t>Property</a:t>
            </a:r>
          </a:p>
          <a:p>
            <a:pPr>
              <a:lnSpc>
                <a:spcPts val="3515"/>
              </a:lnSpc>
              <a:spcAft>
                <a:spcPts val="679"/>
              </a:spcAft>
            </a:pPr>
            <a:r>
              <a:rPr lang="en-US" sz="1677">
                <a:latin typeface="Arial"/>
              </a:rPr>
              <a:t>Let </a:t>
            </a:r>
            <a:r>
              <a:rPr lang="en-US" sz="1677" i="1">
                <a:latin typeface="Arial"/>
              </a:rPr>
              <a:t>l</a:t>
            </a:r>
            <a:r>
              <a:rPr lang="en-US" sz="1677">
                <a:latin typeface="Arial"/>
              </a:rPr>
              <a:t> be a large (frequent) itemset:</a:t>
            </a:r>
          </a:p>
          <a:p>
            <a:pPr>
              <a:lnSpc>
                <a:spcPts val="1871"/>
              </a:lnSpc>
            </a:pPr>
            <a:r>
              <a:rPr lang="en-US" sz="1677">
                <a:latin typeface="Arial"/>
              </a:rPr>
              <a:t>VC C </a:t>
            </a:r>
            <a:r>
              <a:rPr lang="en-US" sz="1677" i="1">
                <a:latin typeface="Arial"/>
              </a:rPr>
              <a:t>l, C</a:t>
            </a:r>
            <a:r>
              <a:rPr lang="en-US" sz="1677">
                <a:latin typeface="Arial"/>
              </a:rPr>
              <a:t> = </a:t>
            </a:r>
            <a:r>
              <a:rPr lang="en-US" sz="1677" i="1">
                <a:latin typeface="Arial"/>
              </a:rPr>
              <a:t>0,</a:t>
            </a:r>
            <a:r>
              <a:rPr lang="en-US" sz="1677">
                <a:latin typeface="Arial"/>
              </a:rPr>
              <a:t> [(l — </a:t>
            </a:r>
            <a:r>
              <a:rPr lang="en-US" sz="1677" i="1">
                <a:latin typeface="Arial"/>
              </a:rPr>
              <a:t>C</a:t>
            </a:r>
            <a:r>
              <a:rPr lang="en-US" sz="1677">
                <a:latin typeface="Arial"/>
              </a:rPr>
              <a:t>) ^ </a:t>
            </a:r>
            <a:r>
              <a:rPr lang="en-US" sz="1677" i="1">
                <a:latin typeface="Arial"/>
              </a:rPr>
              <a:t>C</a:t>
            </a:r>
            <a:r>
              <a:rPr lang="en-US" sz="1677">
                <a:latin typeface="Arial"/>
              </a:rPr>
              <a:t>] </a:t>
            </a:r>
            <a:r>
              <a:rPr lang="en-US" sz="1677" i="1">
                <a:latin typeface="Arial"/>
              </a:rPr>
              <a:t>is strong</a:t>
            </a:r>
            <a:r>
              <a:rPr lang="en-US" sz="1677">
                <a:latin typeface="Arial"/>
              </a:rPr>
              <a:t> ^ VC C </a:t>
            </a:r>
            <a:r>
              <a:rPr lang="en-US" sz="1677" i="1">
                <a:latin typeface="Arial"/>
              </a:rPr>
              <a:t>C, C</a:t>
            </a:r>
            <a:r>
              <a:rPr lang="en-US" sz="1677">
                <a:latin typeface="Arial"/>
              </a:rPr>
              <a:t> = 0, [(l — (?) ^ C] is </a:t>
            </a:r>
            <a:r>
              <a:rPr lang="en-US" sz="1677" i="1">
                <a:latin typeface="Arial"/>
              </a:rPr>
              <a:t>strong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2885" y="306593"/>
            <a:ext cx="2164976" cy="416859"/>
          </a:xfrm>
          <a:prstGeom prst="rect">
            <a:avLst/>
          </a:prstGeom>
        </p:spPr>
        <p:txBody>
          <a:bodyPr wrap="none" lIns="0" tIns="0" rIns="0" bIns="0">
            <a:normAutofit fontScale="25000" lnSpcReduction="20000"/>
          </a:bodyPr>
          <a:lstStyle/>
          <a:p>
            <a:pPr>
              <a:lnSpc>
                <a:spcPts val="4633"/>
              </a:lnSpc>
            </a:pPr>
            <a:r>
              <a:rPr lang="en-US" sz="4147" b="1">
                <a:solidFill>
                  <a:srgbClr val="000080"/>
                </a:solidFill>
                <a:latin typeface="Arial"/>
              </a:rPr>
              <a:t>Example</a:t>
            </a:r>
          </a:p>
        </p:txBody>
      </p:sp>
      <p:sp>
        <p:nvSpPr>
          <p:cNvPr id="3" name="Rectangle 2"/>
          <p:cNvSpPr/>
          <p:nvPr/>
        </p:nvSpPr>
        <p:spPr>
          <a:xfrm>
            <a:off x="3714077" y="1164515"/>
            <a:ext cx="1629784" cy="217842"/>
          </a:xfrm>
          <a:prstGeom prst="rect">
            <a:avLst/>
          </a:prstGeom>
        </p:spPr>
        <p:txBody>
          <a:bodyPr wrap="none" lIns="0" tIns="0" rIns="0" bIns="0">
            <a:normAutofit fontScale="67500" lnSpcReduction="20000"/>
          </a:bodyPr>
          <a:lstStyle/>
          <a:p>
            <a:pPr>
              <a:lnSpc>
                <a:spcPts val="1871"/>
              </a:lnSpc>
            </a:pPr>
            <a:r>
              <a:rPr lang="en-US" sz="1677">
                <a:latin typeface="Arial"/>
              </a:rPr>
              <a:t>Minconf=60%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92132" y="1511449"/>
          <a:ext cx="5959736" cy="2998694"/>
        </p:xfrm>
        <a:graphic>
          <a:graphicData uri="http://schemas.openxmlformats.org/drawingml/2006/table">
            <a:tbl>
              <a:tblPr/>
              <a:tblGrid>
                <a:gridCol w="107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32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95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7009">
                <a:tc>
                  <a:txBody>
                    <a:bodyPr/>
                    <a:lstStyle/>
                    <a:p>
                      <a:pPr marL="139700" indent="0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Itemset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2400" indent="0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Rule#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2400" indent="0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Rule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Confidence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2400" indent="0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Strong?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115">
                <a:tc>
                  <a:txBody>
                    <a:bodyPr/>
                    <a:lstStyle/>
                    <a:p>
                      <a:endParaRPr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10"/>
                        </a:lnSpc>
                      </a:pPr>
                      <a:r>
                        <a:rPr lang="en-US" sz="1600" b="1"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52400" indent="0">
                        <a:lnSpc>
                          <a:spcPts val="2120"/>
                        </a:lnSpc>
                      </a:pPr>
                      <a:r>
                        <a:rPr lang="en-US" sz="1700" i="1">
                          <a:latin typeface="Arial"/>
                        </a:rPr>
                        <a:t>a — b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215900" indent="0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2/3 = </a:t>
                      </a:r>
                      <a:r>
                        <a:rPr lang="en-US" sz="1600" b="1">
                          <a:latin typeface="Arial"/>
                        </a:rPr>
                        <a:t>66</a:t>
                      </a:r>
                      <a:r>
                        <a:rPr lang="en-US" sz="1700">
                          <a:latin typeface="Arial"/>
                        </a:rPr>
                        <a:t>.</a:t>
                      </a:r>
                      <a:r>
                        <a:rPr lang="en-US" sz="1600" b="1">
                          <a:latin typeface="Arial"/>
                        </a:rPr>
                        <a:t>66</a:t>
                      </a:r>
                      <a:r>
                        <a:rPr lang="en-US" sz="1700">
                          <a:latin typeface="Arial"/>
                        </a:rPr>
                        <a:t>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yes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146">
                <a:tc>
                  <a:txBody>
                    <a:bodyPr/>
                    <a:lstStyle/>
                    <a:p>
                      <a:pPr marR="482600" indent="0" algn="r">
                        <a:lnSpc>
                          <a:spcPts val="2120"/>
                        </a:lnSpc>
                      </a:pPr>
                      <a:r>
                        <a:rPr lang="en-US" sz="1700" i="1">
                          <a:latin typeface="Arial"/>
                        </a:rPr>
                        <a:t>ab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10"/>
                        </a:lnSpc>
                      </a:pPr>
                      <a:r>
                        <a:rPr lang="en-US" sz="1600" b="1"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52400" indent="0">
                        <a:lnSpc>
                          <a:spcPts val="2120"/>
                        </a:lnSpc>
                      </a:pPr>
                      <a:r>
                        <a:rPr lang="en-US" sz="1700" i="1">
                          <a:latin typeface="Arial"/>
                        </a:rPr>
                        <a:t>b — a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215900" indent="0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2/3 = </a:t>
                      </a:r>
                      <a:r>
                        <a:rPr lang="en-US" sz="1600" b="1">
                          <a:latin typeface="Arial"/>
                        </a:rPr>
                        <a:t>66</a:t>
                      </a:r>
                      <a:r>
                        <a:rPr lang="en-US" sz="1700">
                          <a:latin typeface="Arial"/>
                        </a:rPr>
                        <a:t>.</a:t>
                      </a:r>
                      <a:r>
                        <a:rPr lang="en-US" sz="1600" b="1">
                          <a:latin typeface="Arial"/>
                        </a:rPr>
                        <a:t>66</a:t>
                      </a:r>
                      <a:r>
                        <a:rPr lang="en-US" sz="1700">
                          <a:latin typeface="Arial"/>
                        </a:rPr>
                        <a:t>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yes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647">
                <a:tc>
                  <a:txBody>
                    <a:bodyPr/>
                    <a:lstStyle/>
                    <a:p>
                      <a:endParaRPr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52400" indent="0">
                        <a:lnSpc>
                          <a:spcPts val="2120"/>
                        </a:lnSpc>
                      </a:pPr>
                      <a:r>
                        <a:rPr lang="en-US" sz="1700" i="1">
                          <a:latin typeface="Arial"/>
                        </a:rPr>
                        <a:t>a</a:t>
                      </a:r>
                      <a:r>
                        <a:rPr lang="en-US" sz="1700">
                          <a:latin typeface="Arial"/>
                        </a:rPr>
                        <a:t> —— </a:t>
                      </a:r>
                      <a:r>
                        <a:rPr lang="en-US" sz="1700" i="1">
                          <a:latin typeface="Arial"/>
                        </a:rPr>
                        <a:t>c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215900" indent="0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2/3 = </a:t>
                      </a:r>
                      <a:r>
                        <a:rPr lang="en-US" sz="1600" b="1">
                          <a:latin typeface="Arial"/>
                        </a:rPr>
                        <a:t>66</a:t>
                      </a:r>
                      <a:r>
                        <a:rPr lang="en-US" sz="1700">
                          <a:latin typeface="Arial"/>
                        </a:rPr>
                        <a:t>.</a:t>
                      </a:r>
                      <a:r>
                        <a:rPr lang="en-US" sz="1600" b="1">
                          <a:latin typeface="Arial"/>
                        </a:rPr>
                        <a:t>66</a:t>
                      </a:r>
                      <a:r>
                        <a:rPr lang="en-US" sz="1700">
                          <a:latin typeface="Arial"/>
                        </a:rPr>
                        <a:t>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yes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647">
                <a:tc>
                  <a:txBody>
                    <a:bodyPr/>
                    <a:lstStyle/>
                    <a:p>
                      <a:pPr marR="482600" indent="0" algn="r">
                        <a:lnSpc>
                          <a:spcPts val="2120"/>
                        </a:lnSpc>
                      </a:pPr>
                      <a:r>
                        <a:rPr lang="en-US" sz="1700" i="1">
                          <a:latin typeface="Arial"/>
                        </a:rPr>
                        <a:t>ac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2400" indent="0">
                        <a:lnSpc>
                          <a:spcPts val="2120"/>
                        </a:lnSpc>
                      </a:pPr>
                      <a:r>
                        <a:rPr lang="en-US" sz="1700" i="1">
                          <a:latin typeface="Arial"/>
                        </a:rPr>
                        <a:t>c</a:t>
                      </a:r>
                      <a:r>
                        <a:rPr lang="en-US" sz="1700">
                          <a:latin typeface="Arial"/>
                        </a:rPr>
                        <a:t> —— </a:t>
                      </a:r>
                      <a:r>
                        <a:rPr lang="en-US" sz="1700" i="1">
                          <a:latin typeface="Arial"/>
                        </a:rPr>
                        <a:t>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5900" indent="0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2/4 = 50.00%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no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426">
                <a:tc>
                  <a:txBody>
                    <a:bodyPr/>
                    <a:lstStyle/>
                    <a:p>
                      <a:endParaRPr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52400" indent="0">
                        <a:lnSpc>
                          <a:spcPts val="2120"/>
                        </a:lnSpc>
                      </a:pPr>
                      <a:r>
                        <a:rPr lang="en-US" sz="1700" i="1">
                          <a:latin typeface="Arial"/>
                        </a:rPr>
                        <a:t>b — c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215900" indent="0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2/3 = </a:t>
                      </a:r>
                      <a:r>
                        <a:rPr lang="en-US" sz="1600" b="1">
                          <a:latin typeface="Arial"/>
                        </a:rPr>
                        <a:t>66</a:t>
                      </a:r>
                      <a:r>
                        <a:rPr lang="en-US" sz="1700">
                          <a:latin typeface="Arial"/>
                        </a:rPr>
                        <a:t>.</a:t>
                      </a:r>
                      <a:r>
                        <a:rPr lang="en-US" sz="1600" b="1">
                          <a:latin typeface="Arial"/>
                        </a:rPr>
                        <a:t>66</a:t>
                      </a:r>
                      <a:r>
                        <a:rPr lang="en-US" sz="1700">
                          <a:latin typeface="Arial"/>
                        </a:rPr>
                        <a:t>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yes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146">
                <a:tc>
                  <a:txBody>
                    <a:bodyPr/>
                    <a:lstStyle/>
                    <a:p>
                      <a:pPr marR="482600" indent="0" algn="r">
                        <a:lnSpc>
                          <a:spcPts val="2120"/>
                        </a:lnSpc>
                      </a:pPr>
                      <a:r>
                        <a:rPr lang="en-US" sz="1700" i="1">
                          <a:latin typeface="Arial"/>
                        </a:rPr>
                        <a:t>bc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10"/>
                        </a:lnSpc>
                      </a:pPr>
                      <a:r>
                        <a:rPr lang="en-US" sz="1600" b="1">
                          <a:latin typeface="Arial"/>
                        </a:rPr>
                        <a:t>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52400" indent="0">
                        <a:lnSpc>
                          <a:spcPts val="2120"/>
                        </a:lnSpc>
                      </a:pPr>
                      <a:r>
                        <a:rPr lang="en-US" sz="1700" i="1">
                          <a:latin typeface="Arial"/>
                        </a:rPr>
                        <a:t>c — b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215900" indent="0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2/4 = 50.00%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no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0115">
                <a:tc>
                  <a:txBody>
                    <a:bodyPr/>
                    <a:lstStyle/>
                    <a:p>
                      <a:pPr marR="482600" indent="0" algn="r">
                        <a:lnSpc>
                          <a:spcPts val="2010"/>
                        </a:lnSpc>
                      </a:pPr>
                      <a:r>
                        <a:rPr lang="en-US" sz="1600" b="1">
                          <a:latin typeface="Arial"/>
                        </a:rPr>
                        <a:t>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52400" indent="0">
                        <a:lnSpc>
                          <a:spcPts val="2120"/>
                        </a:lnSpc>
                      </a:pPr>
                      <a:r>
                        <a:rPr lang="en-US" sz="1700" i="1">
                          <a:latin typeface="Arial"/>
                        </a:rPr>
                        <a:t>b — d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215900" indent="0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2/3 = </a:t>
                      </a:r>
                      <a:r>
                        <a:rPr lang="en-US" sz="1600" b="1">
                          <a:latin typeface="Arial"/>
                        </a:rPr>
                        <a:t>66</a:t>
                      </a:r>
                      <a:r>
                        <a:rPr lang="en-US" sz="1700">
                          <a:latin typeface="Arial"/>
                        </a:rPr>
                        <a:t>.</a:t>
                      </a:r>
                      <a:r>
                        <a:rPr lang="en-US" sz="1600" b="1">
                          <a:latin typeface="Arial"/>
                        </a:rPr>
                        <a:t>66</a:t>
                      </a:r>
                      <a:r>
                        <a:rPr lang="en-US" sz="1700">
                          <a:latin typeface="Arial"/>
                        </a:rPr>
                        <a:t>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yes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3146">
                <a:tc>
                  <a:txBody>
                    <a:bodyPr/>
                    <a:lstStyle/>
                    <a:p>
                      <a:pPr marR="482600" indent="0" algn="r">
                        <a:lnSpc>
                          <a:spcPts val="2120"/>
                        </a:lnSpc>
                      </a:pPr>
                      <a:r>
                        <a:rPr lang="en-US" sz="1700" i="1">
                          <a:latin typeface="Arial"/>
                        </a:rPr>
                        <a:t>bd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10"/>
                        </a:lnSpc>
                      </a:pPr>
                      <a:r>
                        <a:rPr lang="en-US" sz="1600" b="1">
                          <a:latin typeface="Arial"/>
                        </a:rPr>
                        <a:t>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52400" indent="0">
                        <a:lnSpc>
                          <a:spcPts val="2120"/>
                        </a:lnSpc>
                      </a:pPr>
                      <a:r>
                        <a:rPr lang="en-US" sz="1700" i="1">
                          <a:latin typeface="Arial"/>
                        </a:rPr>
                        <a:t>d — b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215900" indent="0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2/3 = </a:t>
                      </a:r>
                      <a:r>
                        <a:rPr lang="en-US" sz="1600" b="1">
                          <a:latin typeface="Arial"/>
                        </a:rPr>
                        <a:t>66</a:t>
                      </a:r>
                      <a:r>
                        <a:rPr lang="en-US" sz="1700">
                          <a:latin typeface="Arial"/>
                        </a:rPr>
                        <a:t>.</a:t>
                      </a:r>
                      <a:r>
                        <a:rPr lang="en-US" sz="1600" b="1">
                          <a:latin typeface="Arial"/>
                        </a:rPr>
                        <a:t>66</a:t>
                      </a:r>
                      <a:r>
                        <a:rPr lang="en-US" sz="1700">
                          <a:latin typeface="Arial"/>
                        </a:rPr>
                        <a:t>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yes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0647">
                <a:tc>
                  <a:txBody>
                    <a:bodyPr/>
                    <a:lstStyle/>
                    <a:p>
                      <a:endParaRPr sz="13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9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2400" indent="0">
                        <a:lnSpc>
                          <a:spcPts val="2120"/>
                        </a:lnSpc>
                      </a:pPr>
                      <a:r>
                        <a:rPr lang="en-US" sz="1700" i="1">
                          <a:latin typeface="Arial"/>
                        </a:rPr>
                        <a:t>c</a:t>
                      </a:r>
                      <a:r>
                        <a:rPr lang="en-US" sz="1700">
                          <a:latin typeface="Arial"/>
                        </a:rPr>
                        <a:t> —— 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5900" indent="0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3/4 = 75.00%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yes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0647">
                <a:tc>
                  <a:txBody>
                    <a:bodyPr/>
                    <a:lstStyle/>
                    <a:p>
                      <a:pPr marR="482600" indent="0" algn="r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Cd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10"/>
                        </a:lnSpc>
                      </a:pPr>
                      <a:r>
                        <a:rPr lang="en-US" sz="1600" b="1">
                          <a:latin typeface="Arial"/>
                        </a:rPr>
                        <a:t>10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52400" indent="0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d —— c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5900" indent="0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3/3 = 100.00%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yes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2885" y="306593"/>
            <a:ext cx="2164976" cy="416859"/>
          </a:xfrm>
          <a:prstGeom prst="rect">
            <a:avLst/>
          </a:prstGeom>
        </p:spPr>
        <p:txBody>
          <a:bodyPr wrap="none" lIns="0" tIns="0" rIns="0" bIns="0">
            <a:normAutofit fontScale="25000" lnSpcReduction="20000"/>
          </a:bodyPr>
          <a:lstStyle/>
          <a:p>
            <a:pPr>
              <a:lnSpc>
                <a:spcPts val="4633"/>
              </a:lnSpc>
            </a:pPr>
            <a:r>
              <a:rPr lang="en-US" sz="4147" b="1">
                <a:solidFill>
                  <a:srgbClr val="000080"/>
                </a:solidFill>
                <a:latin typeface="Arial"/>
              </a:rPr>
              <a:t>Example</a:t>
            </a:r>
          </a:p>
        </p:txBody>
      </p:sp>
      <p:sp>
        <p:nvSpPr>
          <p:cNvPr id="3" name="Rectangle 2"/>
          <p:cNvSpPr/>
          <p:nvPr/>
        </p:nvSpPr>
        <p:spPr>
          <a:xfrm>
            <a:off x="3714077" y="1298986"/>
            <a:ext cx="1629784" cy="217842"/>
          </a:xfrm>
          <a:prstGeom prst="rect">
            <a:avLst/>
          </a:prstGeom>
        </p:spPr>
        <p:txBody>
          <a:bodyPr wrap="none" lIns="0" tIns="0" rIns="0" bIns="0">
            <a:normAutofit fontScale="67500" lnSpcReduction="20000"/>
          </a:bodyPr>
          <a:lstStyle/>
          <a:p>
            <a:pPr>
              <a:lnSpc>
                <a:spcPts val="1871"/>
              </a:lnSpc>
            </a:pPr>
            <a:r>
              <a:rPr lang="en-US" sz="1677">
                <a:latin typeface="Arial"/>
              </a:rPr>
              <a:t>Minconf=60%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52282" y="1645920"/>
          <a:ext cx="6053866" cy="1097280"/>
        </p:xfrm>
        <a:graphic>
          <a:graphicData uri="http://schemas.openxmlformats.org/drawingml/2006/table">
            <a:tbl>
              <a:tblPr/>
              <a:tblGrid>
                <a:gridCol w="107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9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5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68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7009">
                <a:tc>
                  <a:txBody>
                    <a:bodyPr/>
                    <a:lstStyle/>
                    <a:p>
                      <a:pPr marL="139700" indent="0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Itemset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2400" indent="0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Rule#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6700" indent="0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Rule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Confidence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2400" indent="0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Strong?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184">
                <a:tc>
                  <a:txBody>
                    <a:bodyPr/>
                    <a:lstStyle/>
                    <a:p>
                      <a:endParaRPr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10"/>
                        </a:lnSpc>
                      </a:pPr>
                      <a:r>
                        <a:rPr lang="en-US" sz="1600" b="1">
                          <a:latin typeface="Arial"/>
                        </a:rPr>
                        <a:t>11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39700" indent="0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cd ^ b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65100" indent="0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2/3 = </a:t>
                      </a:r>
                      <a:r>
                        <a:rPr lang="en-US" sz="1600" b="1">
                          <a:latin typeface="Arial"/>
                        </a:rPr>
                        <a:t>66</a:t>
                      </a:r>
                      <a:r>
                        <a:rPr lang="en-US" sz="1700">
                          <a:latin typeface="Arial"/>
                        </a:rPr>
                        <a:t>.</a:t>
                      </a:r>
                      <a:r>
                        <a:rPr lang="en-US" sz="1600" b="1">
                          <a:latin typeface="Arial"/>
                        </a:rPr>
                        <a:t>66</a:t>
                      </a:r>
                      <a:r>
                        <a:rPr lang="en-US" sz="1700">
                          <a:latin typeface="Arial"/>
                        </a:rPr>
                        <a:t>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yes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562">
                <a:tc>
                  <a:txBody>
                    <a:bodyPr/>
                    <a:lstStyle/>
                    <a:p>
                      <a:pPr indent="0" algn="ctr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bcd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10"/>
                        </a:lnSpc>
                      </a:pPr>
                      <a:r>
                        <a:rPr lang="en-US" sz="1600" b="1">
                          <a:latin typeface="Arial"/>
                        </a:rPr>
                        <a:t>12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39700" indent="0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bd ^ c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65100" indent="0">
                        <a:lnSpc>
                          <a:spcPts val="2120"/>
                        </a:lnSpc>
                      </a:pPr>
                      <a:r>
                        <a:rPr lang="en-US" sz="1600" b="1">
                          <a:latin typeface="Arial"/>
                        </a:rPr>
                        <a:t>2</a:t>
                      </a:r>
                      <a:r>
                        <a:rPr lang="en-US" sz="1700">
                          <a:latin typeface="Arial"/>
                        </a:rPr>
                        <a:t>/</a:t>
                      </a:r>
                      <a:r>
                        <a:rPr lang="en-US" sz="1600" b="1">
                          <a:latin typeface="Arial"/>
                        </a:rPr>
                        <a:t>2</a:t>
                      </a:r>
                      <a:r>
                        <a:rPr lang="en-US" sz="1700">
                          <a:latin typeface="Arial"/>
                        </a:rPr>
                        <a:t> = </a:t>
                      </a:r>
                      <a:r>
                        <a:rPr lang="en-US" sz="1600" b="1">
                          <a:latin typeface="Arial"/>
                        </a:rPr>
                        <a:t>100</a:t>
                      </a:r>
                      <a:r>
                        <a:rPr lang="en-US" sz="1700">
                          <a:latin typeface="Arial"/>
                        </a:rPr>
                        <a:t>.</a:t>
                      </a:r>
                      <a:r>
                        <a:rPr lang="en-US" sz="1600" b="1">
                          <a:latin typeface="Arial"/>
                        </a:rPr>
                        <a:t>00</a:t>
                      </a:r>
                      <a:r>
                        <a:rPr lang="en-US" sz="1700">
                          <a:latin typeface="Arial"/>
                        </a:rPr>
                        <a:t>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yes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525">
                <a:tc>
                  <a:txBody>
                    <a:bodyPr/>
                    <a:lstStyle/>
                    <a:p>
                      <a:endParaRPr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13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0" indent="0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bc ^ 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100" indent="0">
                        <a:lnSpc>
                          <a:spcPts val="2120"/>
                        </a:lnSpc>
                      </a:pPr>
                      <a:r>
                        <a:rPr lang="en-US" sz="1600" b="1">
                          <a:latin typeface="Arial"/>
                        </a:rPr>
                        <a:t>2</a:t>
                      </a:r>
                      <a:r>
                        <a:rPr lang="en-US" sz="1700">
                          <a:latin typeface="Arial"/>
                        </a:rPr>
                        <a:t>/</a:t>
                      </a:r>
                      <a:r>
                        <a:rPr lang="en-US" sz="1600" b="1">
                          <a:latin typeface="Arial"/>
                        </a:rPr>
                        <a:t>2</a:t>
                      </a:r>
                      <a:r>
                        <a:rPr lang="en-US" sz="1700">
                          <a:latin typeface="Arial"/>
                        </a:rPr>
                        <a:t> = </a:t>
                      </a:r>
                      <a:r>
                        <a:rPr lang="en-US" sz="1600" b="1">
                          <a:latin typeface="Arial"/>
                        </a:rPr>
                        <a:t>100</a:t>
                      </a:r>
                      <a:r>
                        <a:rPr lang="en-US" sz="1700">
                          <a:latin typeface="Arial"/>
                        </a:rPr>
                        <a:t>.</a:t>
                      </a:r>
                      <a:r>
                        <a:rPr lang="en-US" sz="1600" b="1">
                          <a:latin typeface="Arial"/>
                        </a:rPr>
                        <a:t>00</a:t>
                      </a:r>
                      <a:r>
                        <a:rPr lang="en-US" sz="1700">
                          <a:latin typeface="Arial"/>
                        </a:rPr>
                        <a:t>%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yes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67927" y="3291840"/>
          <a:ext cx="5916706" cy="1097280"/>
        </p:xfrm>
        <a:graphic>
          <a:graphicData uri="http://schemas.openxmlformats.org/drawingml/2006/table">
            <a:tbl>
              <a:tblPr/>
              <a:tblGrid>
                <a:gridCol w="107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9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61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95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7009">
                <a:tc>
                  <a:txBody>
                    <a:bodyPr/>
                    <a:lstStyle/>
                    <a:p>
                      <a:pPr marL="139700" indent="0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Itemset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100" indent="0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Rule#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6700" indent="0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Rule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0" indent="0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Confidence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2400" indent="0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Strong?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494">
                <a:tc>
                  <a:txBody>
                    <a:bodyPr/>
                    <a:lstStyle/>
                    <a:p>
                      <a:endParaRPr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14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39700" indent="0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d ^ bc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39700" indent="0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2/3 = </a:t>
                      </a:r>
                      <a:r>
                        <a:rPr lang="en-US" sz="1600" b="1">
                          <a:latin typeface="Arial"/>
                        </a:rPr>
                        <a:t>66</a:t>
                      </a:r>
                      <a:r>
                        <a:rPr lang="en-US" sz="1700">
                          <a:latin typeface="Arial"/>
                        </a:rPr>
                        <a:t>.</a:t>
                      </a:r>
                      <a:r>
                        <a:rPr lang="en-US" sz="1600" b="1">
                          <a:latin typeface="Arial"/>
                        </a:rPr>
                        <a:t>66</a:t>
                      </a:r>
                      <a:r>
                        <a:rPr lang="en-US" sz="1700">
                          <a:latin typeface="Arial"/>
                        </a:rPr>
                        <a:t>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yes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941">
                <a:tc>
                  <a:txBody>
                    <a:bodyPr/>
                    <a:lstStyle/>
                    <a:p>
                      <a:pPr indent="0" algn="ctr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bcd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15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39700" indent="0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c ^ bd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39700" indent="0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2/4 = 50.00%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no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835">
                <a:tc>
                  <a:txBody>
                    <a:bodyPr/>
                    <a:lstStyle/>
                    <a:p>
                      <a:endParaRPr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16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39700" indent="0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b ^ cd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0" indent="0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2/3 = </a:t>
                      </a:r>
                      <a:r>
                        <a:rPr lang="en-US" sz="1600" b="1">
                          <a:latin typeface="Arial"/>
                        </a:rPr>
                        <a:t>66</a:t>
                      </a:r>
                      <a:r>
                        <a:rPr lang="en-US" sz="1700">
                          <a:latin typeface="Arial"/>
                        </a:rPr>
                        <a:t>.</a:t>
                      </a:r>
                      <a:r>
                        <a:rPr lang="en-US" sz="1600" b="1">
                          <a:latin typeface="Arial"/>
                        </a:rPr>
                        <a:t>66</a:t>
                      </a:r>
                      <a:r>
                        <a:rPr lang="en-US" sz="1700">
                          <a:latin typeface="Arial"/>
                        </a:rPr>
                        <a:t>%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yes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2885" y="306593"/>
            <a:ext cx="6836485" cy="416859"/>
          </a:xfrm>
          <a:prstGeom prst="rect">
            <a:avLst/>
          </a:prstGeom>
        </p:spPr>
        <p:txBody>
          <a:bodyPr wrap="none" lIns="0" tIns="0" rIns="0" bIns="0">
            <a:normAutofit fontScale="25000" lnSpcReduction="20000"/>
          </a:bodyPr>
          <a:lstStyle/>
          <a:p>
            <a:pPr>
              <a:lnSpc>
                <a:spcPts val="4536"/>
              </a:lnSpc>
              <a:spcAft>
                <a:spcPts val="556"/>
              </a:spcAft>
            </a:pPr>
            <a:r>
              <a:rPr lang="en-US" sz="4059" b="1">
                <a:solidFill>
                  <a:srgbClr val="000080"/>
                </a:solidFill>
                <a:latin typeface="Arial"/>
              </a:rPr>
              <a:t>Probabilistic Interpretation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847165" y="1161826"/>
            <a:ext cx="1551791" cy="190948"/>
          </a:xfrm>
          <a:prstGeom prst="rect">
            <a:avLst/>
          </a:prstGeom>
        </p:spPr>
        <p:txBody>
          <a:bodyPr wrap="none" lIns="0" tIns="0" rIns="0" bIns="0">
            <a:normAutofit fontScale="25000" lnSpcReduction="20000"/>
          </a:bodyPr>
          <a:lstStyle/>
          <a:p>
            <a:pPr>
              <a:lnSpc>
                <a:spcPts val="1871"/>
              </a:lnSpc>
              <a:spcBef>
                <a:spcPts val="556"/>
              </a:spcBef>
              <a:spcAft>
                <a:spcPts val="2718"/>
              </a:spcAft>
            </a:pPr>
            <a:r>
              <a:rPr lang="en-US" sz="1677">
                <a:latin typeface="Arial"/>
              </a:rPr>
              <a:t>Brin et al. 97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6275" y="1912172"/>
            <a:ext cx="1516828" cy="161365"/>
          </a:xfrm>
          <a:prstGeom prst="rect">
            <a:avLst/>
          </a:prstGeom>
        </p:spPr>
        <p:txBody>
          <a:bodyPr wrap="none" lIns="0" tIns="0" rIns="0" bIns="0">
            <a:normAutofit fontScale="25000" lnSpcReduction="20000"/>
          </a:bodyPr>
          <a:lstStyle/>
          <a:p>
            <a:pPr algn="just">
              <a:lnSpc>
                <a:spcPts val="1871"/>
              </a:lnSpc>
              <a:spcAft>
                <a:spcPts val="1235"/>
              </a:spcAft>
            </a:pPr>
            <a:r>
              <a:rPr lang="en-US" sz="1677">
                <a:latin typeface="Arial"/>
              </a:rPr>
              <a:t>R :    A —► C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8870" y="2337099"/>
            <a:ext cx="7175351" cy="188259"/>
          </a:xfrm>
          <a:prstGeom prst="rect">
            <a:avLst/>
          </a:prstGeom>
        </p:spPr>
        <p:txBody>
          <a:bodyPr wrap="none" lIns="0" tIns="0" rIns="0" bIns="0">
            <a:normAutofit fontScale="25000" lnSpcReduction="20000"/>
          </a:bodyPr>
          <a:lstStyle/>
          <a:p>
            <a:pPr indent="-235336">
              <a:lnSpc>
                <a:spcPts val="1871"/>
              </a:lnSpc>
              <a:spcAft>
                <a:spcPts val="1235"/>
              </a:spcAft>
            </a:pPr>
            <a:r>
              <a:rPr lang="en-US" sz="1677" i="1">
                <a:latin typeface="Arial"/>
              </a:rPr>
              <a:t>•    R</a:t>
            </a:r>
            <a:r>
              <a:rPr lang="en-US" sz="1677">
                <a:latin typeface="Arial"/>
              </a:rPr>
              <a:t> measures the distribution of A and C in the finite space D.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8871" y="2810435"/>
            <a:ext cx="3719456" cy="161365"/>
          </a:xfrm>
          <a:prstGeom prst="rect">
            <a:avLst/>
          </a:prstGeom>
        </p:spPr>
        <p:txBody>
          <a:bodyPr wrap="none" lIns="0" tIns="0" rIns="0" bIns="0">
            <a:normAutofit fontScale="25000" lnSpcReduction="20000"/>
          </a:bodyPr>
          <a:lstStyle/>
          <a:p>
            <a:pPr indent="-235336">
              <a:lnSpc>
                <a:spcPts val="1871"/>
              </a:lnSpc>
              <a:spcAft>
                <a:spcPts val="1235"/>
              </a:spcAft>
            </a:pPr>
            <a:r>
              <a:rPr lang="en-US" sz="1677">
                <a:latin typeface="Arial"/>
              </a:rPr>
              <a:t>•    The sets A and C are 2 events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8870" y="3273014"/>
            <a:ext cx="7234518" cy="516367"/>
          </a:xfrm>
          <a:prstGeom prst="rect">
            <a:avLst/>
          </a:prstGeom>
        </p:spPr>
        <p:txBody>
          <a:bodyPr lIns="0" tIns="0" rIns="0" bIns="0">
            <a:normAutofit fontScale="25000" lnSpcReduction="20000"/>
          </a:bodyPr>
          <a:lstStyle/>
          <a:p>
            <a:pPr indent="-235336">
              <a:lnSpc>
                <a:spcPts val="2478"/>
              </a:lnSpc>
              <a:spcAft>
                <a:spcPts val="2285"/>
              </a:spcAft>
            </a:pPr>
            <a:r>
              <a:rPr lang="en-US" sz="1677">
                <a:latin typeface="Arial"/>
              </a:rPr>
              <a:t>•    </a:t>
            </a:r>
            <a:r>
              <a:rPr lang="en-US" sz="1677" i="1">
                <a:latin typeface="Arial"/>
              </a:rPr>
              <a:t>P</a:t>
            </a:r>
            <a:r>
              <a:rPr lang="en-US" sz="1677">
                <a:latin typeface="Arial"/>
              </a:rPr>
              <a:t>(A) and </a:t>
            </a:r>
            <a:r>
              <a:rPr lang="en-US" sz="1677" i="1">
                <a:latin typeface="Arial"/>
              </a:rPr>
              <a:t>P</a:t>
            </a:r>
            <a:r>
              <a:rPr lang="en-US" sz="1677">
                <a:latin typeface="Arial"/>
              </a:rPr>
              <a:t>(C) the probabilities that events A and C happen</a:t>
            </a:r>
            <a:br>
              <a:rPr sz="1588"/>
            </a:br>
            <a:r>
              <a:rPr lang="en-US" sz="1677">
                <a:latin typeface="Arial"/>
              </a:rPr>
              <a:t>resp. estimated by the the frequency of A and C resp. in D</a:t>
            </a:r>
          </a:p>
        </p:txBody>
      </p:sp>
      <p:sp>
        <p:nvSpPr>
          <p:cNvPr id="8" name="Rectangle 7"/>
          <p:cNvSpPr/>
          <p:nvPr/>
        </p:nvSpPr>
        <p:spPr>
          <a:xfrm>
            <a:off x="2347856" y="4324574"/>
            <a:ext cx="4432151" cy="215153"/>
          </a:xfrm>
          <a:prstGeom prst="rect">
            <a:avLst/>
          </a:prstGeom>
        </p:spPr>
        <p:txBody>
          <a:bodyPr wrap="none" lIns="0" tIns="0" rIns="0" bIns="0">
            <a:normAutofit fontScale="67500" lnSpcReduction="20000"/>
          </a:bodyPr>
          <a:lstStyle/>
          <a:p>
            <a:pPr algn="ctr">
              <a:lnSpc>
                <a:spcPts val="1871"/>
              </a:lnSpc>
              <a:spcAft>
                <a:spcPts val="1235"/>
              </a:spcAft>
            </a:pPr>
            <a:r>
              <a:rPr lang="en-US" sz="1677" i="1">
                <a:latin typeface="Arial"/>
              </a:rPr>
              <a:t>supp(A ^ C</a:t>
            </a:r>
            <a:r>
              <a:rPr lang="en-US" sz="1677">
                <a:latin typeface="Arial"/>
              </a:rPr>
              <a:t>) = </a:t>
            </a:r>
            <a:r>
              <a:rPr lang="en-US" sz="1677" i="1">
                <a:latin typeface="Arial"/>
              </a:rPr>
              <a:t>supp(A</a:t>
            </a:r>
            <a:r>
              <a:rPr lang="en-US" sz="1677">
                <a:latin typeface="Arial"/>
              </a:rPr>
              <a:t> U C) = P(A A C)</a:t>
            </a:r>
          </a:p>
        </p:txBody>
      </p:sp>
      <p:sp>
        <p:nvSpPr>
          <p:cNvPr id="9" name="Rectangle 8"/>
          <p:cNvSpPr/>
          <p:nvPr/>
        </p:nvSpPr>
        <p:spPr>
          <a:xfrm>
            <a:off x="5553635" y="4773706"/>
            <a:ext cx="984325" cy="215153"/>
          </a:xfrm>
          <a:prstGeom prst="rect">
            <a:avLst/>
          </a:prstGeom>
        </p:spPr>
        <p:txBody>
          <a:bodyPr wrap="none" lIns="0" tIns="0" rIns="0" bIns="0">
            <a:normAutofit fontScale="67500" lnSpcReduction="20000"/>
          </a:bodyPr>
          <a:lstStyle/>
          <a:p>
            <a:pPr>
              <a:lnSpc>
                <a:spcPts val="1871"/>
              </a:lnSpc>
              <a:spcAft>
                <a:spcPts val="556"/>
              </a:spcAft>
            </a:pPr>
            <a:r>
              <a:rPr lang="en-US" sz="1677">
                <a:latin typeface="Arial"/>
              </a:rPr>
              <a:t>P(A A C)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60320" y="4913555"/>
            <a:ext cx="2611419" cy="258184"/>
          </a:xfrm>
          <a:prstGeom prst="rect">
            <a:avLst/>
          </a:prstGeom>
        </p:spPr>
        <p:txBody>
          <a:bodyPr wrap="none" lIns="0" tIns="0" rIns="0" bIns="0">
            <a:normAutofit fontScale="97500"/>
          </a:bodyPr>
          <a:lstStyle/>
          <a:p>
            <a:pPr>
              <a:lnSpc>
                <a:spcPts val="1871"/>
              </a:lnSpc>
            </a:pPr>
            <a:r>
              <a:rPr lang="en-US" sz="1677">
                <a:latin typeface="Arial"/>
              </a:rPr>
              <a:t>conf (A ^ C) = P(C|A)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60720" y="5080299"/>
            <a:ext cx="570155" cy="247426"/>
          </a:xfrm>
          <a:prstGeom prst="rect">
            <a:avLst/>
          </a:prstGeom>
        </p:spPr>
        <p:txBody>
          <a:bodyPr wrap="none" lIns="0" tIns="0" rIns="0" bIns="0">
            <a:normAutofit fontScale="97500"/>
          </a:bodyPr>
          <a:lstStyle/>
          <a:p>
            <a:pPr indent="-235336">
              <a:lnSpc>
                <a:spcPts val="1871"/>
              </a:lnSpc>
              <a:spcBef>
                <a:spcPts val="556"/>
              </a:spcBef>
            </a:pPr>
            <a:r>
              <a:rPr lang="en-US" sz="1677">
                <a:latin typeface="Arial"/>
              </a:rPr>
              <a:t>P(A)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71369" y="303904"/>
            <a:ext cx="6718151" cy="419548"/>
          </a:xfrm>
          <a:prstGeom prst="rect">
            <a:avLst/>
          </a:prstGeom>
        </p:spPr>
        <p:txBody>
          <a:bodyPr wrap="none" lIns="0" tIns="0" rIns="0" bIns="0">
            <a:normAutofit fontScale="25000" lnSpcReduction="20000"/>
          </a:bodyPr>
          <a:lstStyle/>
          <a:p>
            <a:pPr>
              <a:lnSpc>
                <a:spcPts val="4536"/>
              </a:lnSpc>
              <a:spcAft>
                <a:spcPts val="679"/>
              </a:spcAft>
            </a:pPr>
            <a:r>
              <a:rPr lang="en-US" sz="4059" b="1">
                <a:solidFill>
                  <a:srgbClr val="000080"/>
                </a:solidFill>
                <a:latin typeface="Arial"/>
              </a:rPr>
              <a:t>Support-Confidence: cons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32734" y="1164515"/>
            <a:ext cx="3055172" cy="247426"/>
          </a:xfrm>
          <a:prstGeom prst="rect">
            <a:avLst/>
          </a:prstGeom>
        </p:spPr>
        <p:txBody>
          <a:bodyPr wrap="none" lIns="0" tIns="0" rIns="0" bIns="0">
            <a:normAutofit fontScale="97500"/>
          </a:bodyPr>
          <a:lstStyle/>
          <a:p>
            <a:pPr>
              <a:lnSpc>
                <a:spcPts val="1871"/>
              </a:lnSpc>
              <a:spcBef>
                <a:spcPts val="679"/>
              </a:spcBef>
            </a:pPr>
            <a:r>
              <a:rPr lang="en-US" sz="1677">
                <a:latin typeface="Arial"/>
              </a:rPr>
              <a:t>• Example (Brin et al. 97)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44676" y="1541033"/>
          <a:ext cx="4254649" cy="1105348"/>
        </p:xfrm>
        <a:graphic>
          <a:graphicData uri="http://schemas.openxmlformats.org/drawingml/2006/table">
            <a:tbl>
              <a:tblPr/>
              <a:tblGrid>
                <a:gridCol w="1374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1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1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77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sz="13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0" indent="0">
                        <a:lnSpc>
                          <a:spcPts val="2120"/>
                        </a:lnSpc>
                      </a:pPr>
                      <a:r>
                        <a:rPr lang="en-US" sz="1700" i="1">
                          <a:latin typeface="Arial"/>
                        </a:rPr>
                        <a:t>coffee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39700" indent="0">
                        <a:lnSpc>
                          <a:spcPts val="2120"/>
                        </a:lnSpc>
                      </a:pPr>
                      <a:r>
                        <a:rPr lang="en-US" sz="1700" i="1">
                          <a:latin typeface="Arial"/>
                        </a:rPr>
                        <a:t>coffee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R="152400" indent="0" algn="r">
                        <a:lnSpc>
                          <a:spcPts val="2120"/>
                        </a:lnSpc>
                      </a:pPr>
                      <a:r>
                        <a:rPr lang="en-US" sz="1700" i="1">
                          <a:latin typeface="Arial"/>
                        </a:rPr>
                        <a:t>rows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494">
                <a:tc>
                  <a:txBody>
                    <a:bodyPr/>
                    <a:lstStyle/>
                    <a:p>
                      <a:pPr indent="0" algn="ctr">
                        <a:lnSpc>
                          <a:spcPts val="2120"/>
                        </a:lnSpc>
                      </a:pPr>
                      <a:r>
                        <a:rPr lang="en-US" sz="1700" i="1">
                          <a:latin typeface="Arial"/>
                        </a:rPr>
                        <a:t>tea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10"/>
                        </a:lnSpc>
                      </a:pPr>
                      <a:r>
                        <a:rPr lang="en-US" sz="1600" b="1">
                          <a:latin typeface="Arial"/>
                        </a:rPr>
                        <a:t>20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25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767">
                <a:tc>
                  <a:txBody>
                    <a:bodyPr/>
                    <a:lstStyle/>
                    <a:p>
                      <a:pPr indent="0" algn="ctr">
                        <a:lnSpc>
                          <a:spcPts val="2120"/>
                        </a:lnSpc>
                      </a:pPr>
                      <a:r>
                        <a:rPr lang="en-US" sz="1700" i="1">
                          <a:latin typeface="Arial"/>
                        </a:rPr>
                        <a:t>tea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70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75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767">
                <a:tc>
                  <a:txBody>
                    <a:bodyPr/>
                    <a:lstStyle/>
                    <a:p>
                      <a:pPr marL="152400" indent="0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X) </a:t>
                      </a:r>
                      <a:r>
                        <a:rPr lang="en-US" sz="1700" i="1">
                          <a:latin typeface="Arial"/>
                        </a:rPr>
                        <a:t>columns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90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10"/>
                        </a:lnSpc>
                      </a:pPr>
                      <a:r>
                        <a:rPr lang="en-US" sz="1600" b="1">
                          <a:latin typeface="Arial"/>
                        </a:rPr>
                        <a:t>10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10"/>
                        </a:lnSpc>
                      </a:pPr>
                      <a:r>
                        <a:rPr lang="en-US" sz="1600" b="1">
                          <a:latin typeface="Arial"/>
                        </a:rPr>
                        <a:t>100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216075" y="3281082"/>
            <a:ext cx="4693024" cy="247426"/>
          </a:xfrm>
          <a:prstGeom prst="rect">
            <a:avLst/>
          </a:prstGeom>
        </p:spPr>
        <p:txBody>
          <a:bodyPr wrap="none" lIns="0" tIns="0" rIns="0" bIns="0">
            <a:normAutofit fontScale="97500"/>
          </a:bodyPr>
          <a:lstStyle/>
          <a:p>
            <a:pPr>
              <a:lnSpc>
                <a:spcPts val="1871"/>
              </a:lnSpc>
            </a:pPr>
            <a:r>
              <a:rPr lang="en-US" sz="1677" i="1">
                <a:latin typeface="Arial"/>
              </a:rPr>
              <a:t>tea ^ coffee (supp</a:t>
            </a:r>
            <a:r>
              <a:rPr lang="en-US" sz="1677">
                <a:latin typeface="Arial"/>
              </a:rPr>
              <a:t> = </a:t>
            </a:r>
            <a:r>
              <a:rPr lang="en-US" sz="1588" b="1">
                <a:latin typeface="Arial"/>
              </a:rPr>
              <a:t>20</a:t>
            </a:r>
            <a:r>
              <a:rPr lang="en-US" sz="1677">
                <a:latin typeface="Arial"/>
              </a:rPr>
              <a:t>%, </a:t>
            </a:r>
            <a:r>
              <a:rPr lang="en-US" sz="1677" i="1">
                <a:latin typeface="Arial"/>
              </a:rPr>
              <a:t>conf</a:t>
            </a:r>
            <a:r>
              <a:rPr lang="en-US" sz="1677">
                <a:latin typeface="Arial"/>
              </a:rPr>
              <a:t> = 80%)</a:t>
            </a:r>
          </a:p>
        </p:txBody>
      </p:sp>
      <p:sp>
        <p:nvSpPr>
          <p:cNvPr id="6" name="Rectangle 5"/>
          <p:cNvSpPr/>
          <p:nvPr/>
        </p:nvSpPr>
        <p:spPr>
          <a:xfrm>
            <a:off x="836407" y="4300369"/>
            <a:ext cx="1409252" cy="220532"/>
          </a:xfrm>
          <a:prstGeom prst="rect">
            <a:avLst/>
          </a:prstGeom>
        </p:spPr>
        <p:txBody>
          <a:bodyPr wrap="none" lIns="0" tIns="0" rIns="0" bIns="0">
            <a:normAutofit fontScale="75000" lnSpcReduction="20000"/>
          </a:bodyPr>
          <a:lstStyle/>
          <a:p>
            <a:pPr>
              <a:lnSpc>
                <a:spcPts val="1871"/>
              </a:lnSpc>
              <a:spcBef>
                <a:spcPts val="4324"/>
              </a:spcBef>
            </a:pPr>
            <a:r>
              <a:rPr lang="en-US" sz="1677">
                <a:latin typeface="Arial"/>
              </a:rPr>
              <a:t>Strong rule?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71369" y="303904"/>
            <a:ext cx="6718151" cy="419548"/>
          </a:xfrm>
          <a:prstGeom prst="rect">
            <a:avLst/>
          </a:prstGeom>
        </p:spPr>
        <p:txBody>
          <a:bodyPr wrap="none" lIns="0" tIns="0" rIns="0" bIns="0">
            <a:normAutofit fontScale="25000" lnSpcReduction="20000"/>
          </a:bodyPr>
          <a:lstStyle/>
          <a:p>
            <a:pPr>
              <a:lnSpc>
                <a:spcPts val="4536"/>
              </a:lnSpc>
              <a:spcAft>
                <a:spcPts val="679"/>
              </a:spcAft>
            </a:pPr>
            <a:r>
              <a:rPr lang="en-US" sz="4059" b="1">
                <a:solidFill>
                  <a:srgbClr val="000080"/>
                </a:solidFill>
                <a:latin typeface="Arial"/>
              </a:rPr>
              <a:t>Support-Confidence: cons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32734" y="1164515"/>
            <a:ext cx="3055172" cy="247426"/>
          </a:xfrm>
          <a:prstGeom prst="rect">
            <a:avLst/>
          </a:prstGeom>
        </p:spPr>
        <p:txBody>
          <a:bodyPr wrap="none" lIns="0" tIns="0" rIns="0" bIns="0">
            <a:normAutofit fontScale="97500"/>
          </a:bodyPr>
          <a:lstStyle/>
          <a:p>
            <a:pPr>
              <a:lnSpc>
                <a:spcPts val="1871"/>
              </a:lnSpc>
              <a:spcBef>
                <a:spcPts val="679"/>
              </a:spcBef>
            </a:pPr>
            <a:r>
              <a:rPr lang="en-US" sz="1677">
                <a:latin typeface="Arial"/>
              </a:rPr>
              <a:t>• Example (Brin et al. 97)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44676" y="1541033"/>
          <a:ext cx="4254649" cy="1105348"/>
        </p:xfrm>
        <a:graphic>
          <a:graphicData uri="http://schemas.openxmlformats.org/drawingml/2006/table">
            <a:tbl>
              <a:tblPr/>
              <a:tblGrid>
                <a:gridCol w="1374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1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1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77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sz="13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0" indent="0">
                        <a:lnSpc>
                          <a:spcPts val="2120"/>
                        </a:lnSpc>
                      </a:pPr>
                      <a:r>
                        <a:rPr lang="en-US" sz="1700" i="1">
                          <a:latin typeface="Arial"/>
                        </a:rPr>
                        <a:t>coffee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39700" indent="0">
                        <a:lnSpc>
                          <a:spcPts val="2120"/>
                        </a:lnSpc>
                      </a:pPr>
                      <a:r>
                        <a:rPr lang="en-US" sz="1700" i="1">
                          <a:latin typeface="Arial"/>
                        </a:rPr>
                        <a:t>coffee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R="152400" indent="0" algn="r">
                        <a:lnSpc>
                          <a:spcPts val="2120"/>
                        </a:lnSpc>
                      </a:pPr>
                      <a:r>
                        <a:rPr lang="en-US" sz="1700" i="1">
                          <a:latin typeface="Arial"/>
                        </a:rPr>
                        <a:t>rows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494">
                <a:tc>
                  <a:txBody>
                    <a:bodyPr/>
                    <a:lstStyle/>
                    <a:p>
                      <a:pPr indent="0" algn="ctr">
                        <a:lnSpc>
                          <a:spcPts val="2120"/>
                        </a:lnSpc>
                      </a:pPr>
                      <a:r>
                        <a:rPr lang="en-US" sz="1700" i="1">
                          <a:latin typeface="Arial"/>
                        </a:rPr>
                        <a:t>tea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10"/>
                        </a:lnSpc>
                      </a:pPr>
                      <a:r>
                        <a:rPr lang="en-US" sz="1600" b="1">
                          <a:latin typeface="Arial"/>
                        </a:rPr>
                        <a:t>20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25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767">
                <a:tc>
                  <a:txBody>
                    <a:bodyPr/>
                    <a:lstStyle/>
                    <a:p>
                      <a:pPr indent="0" algn="ctr">
                        <a:lnSpc>
                          <a:spcPts val="2120"/>
                        </a:lnSpc>
                      </a:pPr>
                      <a:r>
                        <a:rPr lang="en-US" sz="1700" i="1">
                          <a:latin typeface="Arial"/>
                        </a:rPr>
                        <a:t>tea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70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75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767">
                <a:tc>
                  <a:txBody>
                    <a:bodyPr/>
                    <a:lstStyle/>
                    <a:p>
                      <a:pPr marL="152400" indent="0">
                        <a:lnSpc>
                          <a:spcPts val="2570"/>
                        </a:lnSpc>
                      </a:pPr>
                      <a:r>
                        <a:rPr lang="en-US" sz="1900">
                          <a:latin typeface="Arial"/>
                        </a:rPr>
                        <a:t>X) </a:t>
                      </a:r>
                      <a:r>
                        <a:rPr lang="en-US" sz="1700" i="1">
                          <a:latin typeface="Arial"/>
                        </a:rPr>
                        <a:t>columns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90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10"/>
                        </a:lnSpc>
                      </a:pPr>
                      <a:r>
                        <a:rPr lang="en-US" sz="1600" b="1">
                          <a:latin typeface="Arial"/>
                        </a:rPr>
                        <a:t>10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10"/>
                        </a:lnSpc>
                      </a:pPr>
                      <a:r>
                        <a:rPr lang="en-US" sz="1600" b="1">
                          <a:latin typeface="Arial"/>
                        </a:rPr>
                        <a:t>100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216075" y="3281082"/>
            <a:ext cx="4693024" cy="247426"/>
          </a:xfrm>
          <a:prstGeom prst="rect">
            <a:avLst/>
          </a:prstGeom>
        </p:spPr>
        <p:txBody>
          <a:bodyPr wrap="none" lIns="0" tIns="0" rIns="0" bIns="0">
            <a:normAutofit fontScale="97500"/>
          </a:bodyPr>
          <a:lstStyle/>
          <a:p>
            <a:pPr>
              <a:lnSpc>
                <a:spcPts val="1871"/>
              </a:lnSpc>
            </a:pPr>
            <a:r>
              <a:rPr lang="en-US" sz="1677" i="1">
                <a:latin typeface="Arial"/>
              </a:rPr>
              <a:t>tea ^ coffee (supp</a:t>
            </a:r>
            <a:r>
              <a:rPr lang="en-US" sz="1677">
                <a:latin typeface="Arial"/>
              </a:rPr>
              <a:t> = </a:t>
            </a:r>
            <a:r>
              <a:rPr lang="en-US" sz="1588" b="1">
                <a:latin typeface="Arial"/>
              </a:rPr>
              <a:t>20</a:t>
            </a:r>
            <a:r>
              <a:rPr lang="en-US" sz="1677">
                <a:latin typeface="Arial"/>
              </a:rPr>
              <a:t>%, </a:t>
            </a:r>
            <a:r>
              <a:rPr lang="en-US" sz="1677" i="1">
                <a:latin typeface="Arial"/>
              </a:rPr>
              <a:t>conf</a:t>
            </a:r>
            <a:r>
              <a:rPr lang="en-US" sz="1677">
                <a:latin typeface="Arial"/>
              </a:rPr>
              <a:t> = 80%)</a:t>
            </a:r>
          </a:p>
        </p:txBody>
      </p:sp>
      <p:sp>
        <p:nvSpPr>
          <p:cNvPr id="6" name="Rectangle 5"/>
          <p:cNvSpPr/>
          <p:nvPr/>
        </p:nvSpPr>
        <p:spPr>
          <a:xfrm>
            <a:off x="836407" y="4300369"/>
            <a:ext cx="7476565" cy="992393"/>
          </a:xfrm>
          <a:prstGeom prst="rect">
            <a:avLst/>
          </a:prstGeom>
        </p:spPr>
        <p:txBody>
          <a:bodyPr lIns="0" tIns="0" rIns="0" bIns="0">
            <a:normAutofit fontScale="97500"/>
          </a:bodyPr>
          <a:lstStyle/>
          <a:p>
            <a:pPr algn="just">
              <a:lnSpc>
                <a:spcPts val="1871"/>
              </a:lnSpc>
              <a:spcBef>
                <a:spcPts val="4324"/>
              </a:spcBef>
              <a:spcAft>
                <a:spcPts val="1050"/>
              </a:spcAft>
            </a:pPr>
            <a:r>
              <a:rPr lang="en-US" sz="1677">
                <a:latin typeface="Arial"/>
              </a:rPr>
              <a:t>Strong rule? Yes but a misleading one!</a:t>
            </a:r>
          </a:p>
          <a:p>
            <a:pPr algn="just">
              <a:lnSpc>
                <a:spcPts val="2457"/>
              </a:lnSpc>
            </a:pPr>
            <a:r>
              <a:rPr lang="en-US" sz="1677" i="1">
                <a:latin typeface="Arial"/>
              </a:rPr>
              <a:t>Support (coffee)</a:t>
            </a:r>
            <a:r>
              <a:rPr lang="en-US" sz="1677">
                <a:latin typeface="Arial"/>
              </a:rPr>
              <a:t> = 90% is a bias that the confidence cannot detect</a:t>
            </a:r>
            <a:br>
              <a:rPr sz="1588"/>
            </a:br>
            <a:r>
              <a:rPr lang="en-US" sz="1677">
                <a:latin typeface="Arial"/>
              </a:rPr>
              <a:t>because it ignores support(coffee).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79438" y="303903"/>
            <a:ext cx="6949440" cy="363071"/>
          </a:xfrm>
          <a:prstGeom prst="rect">
            <a:avLst/>
          </a:prstGeom>
        </p:spPr>
        <p:txBody>
          <a:bodyPr wrap="none" lIns="0" tIns="0" rIns="0" bIns="0">
            <a:normAutofit fontScale="25000" lnSpcReduction="20000"/>
          </a:bodyPr>
          <a:lstStyle/>
          <a:p>
            <a:pPr>
              <a:lnSpc>
                <a:spcPts val="4536"/>
              </a:lnSpc>
              <a:spcAft>
                <a:spcPts val="679"/>
              </a:spcAft>
            </a:pPr>
            <a:r>
              <a:rPr lang="en-US" sz="4059" b="1">
                <a:solidFill>
                  <a:srgbClr val="000080"/>
                </a:solidFill>
                <a:latin typeface="Arial"/>
              </a:rPr>
              <a:t>Other evaluation Measures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32734" y="1164515"/>
            <a:ext cx="6879515" cy="247426"/>
          </a:xfrm>
          <a:prstGeom prst="rect">
            <a:avLst/>
          </a:prstGeom>
        </p:spPr>
        <p:txBody>
          <a:bodyPr wrap="none" lIns="0" tIns="0" rIns="0" bIns="0">
            <a:normAutofit fontScale="97500"/>
          </a:bodyPr>
          <a:lstStyle/>
          <a:p>
            <a:pPr>
              <a:lnSpc>
                <a:spcPts val="1871"/>
              </a:lnSpc>
              <a:spcBef>
                <a:spcPts val="679"/>
              </a:spcBef>
            </a:pPr>
            <a:r>
              <a:rPr lang="en-US" sz="1677">
                <a:latin typeface="Arial"/>
              </a:rPr>
              <a:t>• Interest (Piatetsky-Shapiro 91) or Lift (Bayardo et al. 99)</a:t>
            </a:r>
          </a:p>
        </p:txBody>
      </p:sp>
      <p:sp>
        <p:nvSpPr>
          <p:cNvPr id="4" name="Rectangle 3"/>
          <p:cNvSpPr/>
          <p:nvPr/>
        </p:nvSpPr>
        <p:spPr>
          <a:xfrm>
            <a:off x="1748118" y="1847626"/>
            <a:ext cx="1815353" cy="247426"/>
          </a:xfrm>
          <a:prstGeom prst="rect">
            <a:avLst/>
          </a:prstGeom>
        </p:spPr>
        <p:txBody>
          <a:bodyPr wrap="none" lIns="0" tIns="0" rIns="0" bIns="0">
            <a:normAutofit fontScale="97500"/>
          </a:bodyPr>
          <a:lstStyle/>
          <a:p>
            <a:pPr>
              <a:lnSpc>
                <a:spcPts val="1871"/>
              </a:lnSpc>
            </a:pPr>
            <a:r>
              <a:rPr lang="en-US" sz="1677" i="1" spc="88">
                <a:latin typeface="Arial"/>
              </a:rPr>
              <a:t>Interest(A ^ C</a:t>
            </a:r>
            <a:r>
              <a:rPr lang="en-US" sz="1677">
                <a:latin typeface="Arial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3926541" y="1694329"/>
            <a:ext cx="1444214" cy="567466"/>
          </a:xfrm>
          <a:prstGeom prst="rect">
            <a:avLst/>
          </a:prstGeom>
        </p:spPr>
        <p:txBody>
          <a:bodyPr lIns="0" tIns="0" rIns="0" bIns="0">
            <a:normAutofit fontScale="97500"/>
          </a:bodyPr>
          <a:lstStyle/>
          <a:p>
            <a:pPr marL="224130">
              <a:lnSpc>
                <a:spcPts val="1871"/>
              </a:lnSpc>
              <a:spcAft>
                <a:spcPts val="432"/>
              </a:spcAft>
            </a:pPr>
            <a:r>
              <a:rPr lang="en-US" sz="1677" i="1" spc="88">
                <a:latin typeface="Arial"/>
              </a:rPr>
              <a:t>P (A</a:t>
            </a:r>
            <a:r>
              <a:rPr lang="en-US" sz="1677">
                <a:latin typeface="Arial"/>
              </a:rPr>
              <a:t> A C)</a:t>
            </a:r>
          </a:p>
          <a:p>
            <a:pPr>
              <a:lnSpc>
                <a:spcPts val="1871"/>
              </a:lnSpc>
            </a:pPr>
            <a:r>
              <a:rPr lang="en-US" sz="1677" i="1" spc="88">
                <a:latin typeface="Arial"/>
              </a:rPr>
              <a:t>P</a:t>
            </a:r>
            <a:r>
              <a:rPr lang="en-US" sz="1677">
                <a:latin typeface="Arial"/>
              </a:rPr>
              <a:t>(A) x </a:t>
            </a:r>
            <a:r>
              <a:rPr lang="en-US" sz="1677" i="1" spc="88">
                <a:latin typeface="Arial"/>
              </a:rPr>
              <a:t>P(C</a:t>
            </a:r>
            <a:r>
              <a:rPr lang="en-US" sz="1677">
                <a:latin typeface="Arial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5747273" y="1694329"/>
            <a:ext cx="2046642" cy="567466"/>
          </a:xfrm>
          <a:prstGeom prst="rect">
            <a:avLst/>
          </a:prstGeom>
        </p:spPr>
        <p:txBody>
          <a:bodyPr lIns="0" tIns="0" rIns="0" bIns="0">
            <a:normAutofit fontScale="25000" lnSpcReduction="20000"/>
          </a:bodyPr>
          <a:lstStyle/>
          <a:p>
            <a:pPr algn="ctr">
              <a:lnSpc>
                <a:spcPts val="2520"/>
              </a:lnSpc>
            </a:pPr>
            <a:r>
              <a:rPr lang="en-US" sz="1677" i="1" spc="88">
                <a:latin typeface="Arial"/>
              </a:rPr>
              <a:t>supp(A</a:t>
            </a:r>
            <a:r>
              <a:rPr lang="en-US" sz="1677">
                <a:latin typeface="Arial"/>
              </a:rPr>
              <a:t> U C)</a:t>
            </a:r>
            <a:br>
              <a:rPr sz="1588"/>
            </a:br>
            <a:r>
              <a:rPr lang="en-US" sz="1677" i="1" spc="88">
                <a:latin typeface="Arial"/>
              </a:rPr>
              <a:t>supp(A) x supp(C</a:t>
            </a:r>
            <a:r>
              <a:rPr lang="en-US" sz="1677">
                <a:latin typeface="Arial"/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1253266" y="2485017"/>
            <a:ext cx="6005456" cy="680421"/>
          </a:xfrm>
          <a:prstGeom prst="rect">
            <a:avLst/>
          </a:prstGeom>
        </p:spPr>
        <p:txBody>
          <a:bodyPr lIns="0" tIns="0" rIns="0" bIns="0">
            <a:normAutofit fontScale="97500"/>
          </a:bodyPr>
          <a:lstStyle/>
          <a:p>
            <a:pPr>
              <a:lnSpc>
                <a:spcPts val="1871"/>
              </a:lnSpc>
              <a:spcAft>
                <a:spcPts val="1235"/>
              </a:spcAft>
            </a:pPr>
            <a:r>
              <a:rPr lang="en-US" sz="1677">
                <a:latin typeface="Arial"/>
              </a:rPr>
              <a:t>Interest is between 0 and</a:t>
            </a:r>
          </a:p>
          <a:p>
            <a:pPr>
              <a:lnSpc>
                <a:spcPts val="1871"/>
              </a:lnSpc>
              <a:spcAft>
                <a:spcPts val="1235"/>
              </a:spcAft>
            </a:pPr>
            <a:r>
              <a:rPr lang="en-US" sz="1677">
                <a:latin typeface="Arial"/>
              </a:rPr>
              <a:t>1. If </a:t>
            </a:r>
            <a:r>
              <a:rPr lang="en-US" sz="1677" i="1" spc="88">
                <a:latin typeface="Arial"/>
              </a:rPr>
              <a:t>Interest(R)</a:t>
            </a:r>
            <a:r>
              <a:rPr lang="en-US" sz="1677">
                <a:latin typeface="Arial"/>
              </a:rPr>
              <a:t> = 1 then </a:t>
            </a:r>
            <a:r>
              <a:rPr lang="en-US" sz="1677" i="1" spc="88">
                <a:latin typeface="Arial"/>
              </a:rPr>
              <a:t>A</a:t>
            </a:r>
            <a:r>
              <a:rPr lang="en-US" sz="1677">
                <a:latin typeface="Arial"/>
              </a:rPr>
              <a:t> and </a:t>
            </a:r>
            <a:r>
              <a:rPr lang="en-US" sz="1677" i="1" spc="88">
                <a:latin typeface="Arial"/>
              </a:rPr>
              <a:t>C</a:t>
            </a:r>
            <a:r>
              <a:rPr lang="en-US" sz="1677">
                <a:latin typeface="Arial"/>
              </a:rPr>
              <a:t> are independent;</a:t>
            </a:r>
          </a:p>
        </p:txBody>
      </p:sp>
      <p:sp>
        <p:nvSpPr>
          <p:cNvPr id="8" name="Rectangle 7"/>
          <p:cNvSpPr/>
          <p:nvPr/>
        </p:nvSpPr>
        <p:spPr>
          <a:xfrm>
            <a:off x="1266713" y="3391348"/>
            <a:ext cx="6898341" cy="247426"/>
          </a:xfrm>
          <a:prstGeom prst="rect">
            <a:avLst/>
          </a:prstGeom>
        </p:spPr>
        <p:txBody>
          <a:bodyPr wrap="none" lIns="0" tIns="0" rIns="0" bIns="0">
            <a:normAutofit fontScale="97500"/>
          </a:bodyPr>
          <a:lstStyle/>
          <a:p>
            <a:pPr>
              <a:lnSpc>
                <a:spcPts val="1871"/>
              </a:lnSpc>
              <a:spcBef>
                <a:spcPts val="1235"/>
              </a:spcBef>
              <a:spcAft>
                <a:spcPts val="1235"/>
              </a:spcAft>
            </a:pPr>
            <a:r>
              <a:rPr lang="en-US" sz="1677">
                <a:latin typeface="Arial"/>
              </a:rPr>
              <a:t>2. If </a:t>
            </a:r>
            <a:r>
              <a:rPr lang="en-US" sz="1677" i="1" spc="88">
                <a:latin typeface="Arial"/>
              </a:rPr>
              <a:t>Interest(R) &gt;</a:t>
            </a:r>
            <a:r>
              <a:rPr lang="en-US" sz="1677">
                <a:latin typeface="Arial"/>
              </a:rPr>
              <a:t> 1 then </a:t>
            </a:r>
            <a:r>
              <a:rPr lang="en-US" sz="1677" i="1" spc="88">
                <a:latin typeface="Arial"/>
              </a:rPr>
              <a:t>A</a:t>
            </a:r>
            <a:r>
              <a:rPr lang="en-US" sz="1677">
                <a:latin typeface="Arial"/>
              </a:rPr>
              <a:t> and </a:t>
            </a:r>
            <a:r>
              <a:rPr lang="en-US" sz="1677" i="1" spc="88">
                <a:latin typeface="Arial"/>
              </a:rPr>
              <a:t>C</a:t>
            </a:r>
            <a:r>
              <a:rPr lang="en-US" sz="1677">
                <a:latin typeface="Arial"/>
              </a:rPr>
              <a:t> are positively dependent;</a:t>
            </a:r>
          </a:p>
        </p:txBody>
      </p:sp>
      <p:sp>
        <p:nvSpPr>
          <p:cNvPr id="9" name="Rectangle 8"/>
          <p:cNvSpPr/>
          <p:nvPr/>
        </p:nvSpPr>
        <p:spPr>
          <a:xfrm>
            <a:off x="1266713" y="3867374"/>
            <a:ext cx="6979024" cy="247426"/>
          </a:xfrm>
          <a:prstGeom prst="rect">
            <a:avLst/>
          </a:prstGeom>
        </p:spPr>
        <p:txBody>
          <a:bodyPr wrap="none" lIns="0" tIns="0" rIns="0" bIns="0">
            <a:normAutofit fontScale="97500"/>
          </a:bodyPr>
          <a:lstStyle/>
          <a:p>
            <a:pPr>
              <a:lnSpc>
                <a:spcPts val="1871"/>
              </a:lnSpc>
              <a:spcBef>
                <a:spcPts val="1235"/>
              </a:spcBef>
            </a:pPr>
            <a:r>
              <a:rPr lang="en-US" sz="1677">
                <a:latin typeface="Arial"/>
              </a:rPr>
              <a:t>3. If </a:t>
            </a:r>
            <a:r>
              <a:rPr lang="en-US" sz="1677" i="1" spc="88">
                <a:latin typeface="Arial"/>
              </a:rPr>
              <a:t>Interest(R) &lt;</a:t>
            </a:r>
            <a:r>
              <a:rPr lang="en-US" sz="1677">
                <a:latin typeface="Arial"/>
              </a:rPr>
              <a:t> 1 then </a:t>
            </a:r>
            <a:r>
              <a:rPr lang="en-US" sz="1677" i="1" spc="88">
                <a:latin typeface="Arial"/>
              </a:rPr>
              <a:t>A</a:t>
            </a:r>
            <a:r>
              <a:rPr lang="en-US" sz="1677">
                <a:latin typeface="Arial"/>
              </a:rPr>
              <a:t> and C are negatively dependent.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52021" y="4625788"/>
            <a:ext cx="1818042" cy="247426"/>
          </a:xfrm>
          <a:prstGeom prst="rect">
            <a:avLst/>
          </a:prstGeom>
        </p:spPr>
        <p:txBody>
          <a:bodyPr wrap="none" lIns="0" tIns="0" rIns="0" bIns="0">
            <a:normAutofit fontScale="97500"/>
          </a:bodyPr>
          <a:lstStyle/>
          <a:p>
            <a:pPr>
              <a:lnSpc>
                <a:spcPts val="1871"/>
              </a:lnSpc>
            </a:pPr>
            <a:r>
              <a:rPr lang="en-US" sz="1677" i="1" spc="88">
                <a:latin typeface="Arial"/>
              </a:rPr>
              <a:t>Interest(A ^ C</a:t>
            </a:r>
            <a:r>
              <a:rPr lang="en-US" sz="1677">
                <a:latin typeface="Arial"/>
              </a:rPr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33134" y="4472492"/>
            <a:ext cx="1438835" cy="567466"/>
          </a:xfrm>
          <a:prstGeom prst="rect">
            <a:avLst/>
          </a:prstGeom>
        </p:spPr>
        <p:txBody>
          <a:bodyPr lIns="0" tIns="0" rIns="0" bIns="0">
            <a:normAutofit fontScale="25000" lnSpcReduction="20000"/>
          </a:bodyPr>
          <a:lstStyle/>
          <a:p>
            <a:pPr algn="ctr">
              <a:lnSpc>
                <a:spcPts val="2520"/>
              </a:lnSpc>
            </a:pPr>
            <a:r>
              <a:rPr lang="en-US" sz="1677" i="1" spc="88">
                <a:latin typeface="Arial"/>
              </a:rPr>
              <a:t>conf (A ^ C</a:t>
            </a:r>
            <a:r>
              <a:rPr lang="en-US" sz="1677">
                <a:latin typeface="Arial"/>
              </a:rPr>
              <a:t>)</a:t>
            </a:r>
            <a:br>
              <a:rPr sz="1588"/>
            </a:br>
            <a:r>
              <a:rPr lang="en-US" sz="1677" i="1" spc="88">
                <a:latin typeface="Arial"/>
              </a:rPr>
              <a:t>supp(C</a:t>
            </a:r>
            <a:r>
              <a:rPr lang="en-US" sz="1677">
                <a:latin typeface="Arial"/>
              </a:rPr>
              <a:t> 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48487" y="4472492"/>
            <a:ext cx="1438835" cy="567466"/>
          </a:xfrm>
          <a:prstGeom prst="rect">
            <a:avLst/>
          </a:prstGeom>
        </p:spPr>
        <p:txBody>
          <a:bodyPr lIns="0" tIns="0" rIns="0" bIns="0">
            <a:normAutofit fontScale="25000" lnSpcReduction="20000"/>
          </a:bodyPr>
          <a:lstStyle/>
          <a:p>
            <a:pPr algn="ctr">
              <a:lnSpc>
                <a:spcPts val="2520"/>
              </a:lnSpc>
            </a:pPr>
            <a:r>
              <a:rPr lang="en-US" sz="1677">
                <a:latin typeface="Arial"/>
              </a:rPr>
              <a:t>conf (C ^ A)</a:t>
            </a:r>
            <a:br>
              <a:rPr sz="1588"/>
            </a:br>
            <a:r>
              <a:rPr lang="en-US" sz="1677" i="1" spc="88">
                <a:latin typeface="Arial"/>
              </a:rPr>
              <a:t>supp(A)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79438" y="303903"/>
            <a:ext cx="6949440" cy="363071"/>
          </a:xfrm>
          <a:prstGeom prst="rect">
            <a:avLst/>
          </a:prstGeom>
        </p:spPr>
        <p:txBody>
          <a:bodyPr wrap="none" lIns="0" tIns="0" rIns="0" bIns="0">
            <a:normAutofit fontScale="25000" lnSpcReduction="20000"/>
          </a:bodyPr>
          <a:lstStyle/>
          <a:p>
            <a:pPr>
              <a:lnSpc>
                <a:spcPts val="4536"/>
              </a:lnSpc>
              <a:spcAft>
                <a:spcPts val="2903"/>
              </a:spcAft>
            </a:pPr>
            <a:r>
              <a:rPr lang="en-US" sz="4059" b="1">
                <a:solidFill>
                  <a:srgbClr val="000080"/>
                </a:solidFill>
                <a:latin typeface="Arial"/>
              </a:rPr>
              <a:t>Other evaluation Measures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444676" y="1177962"/>
          <a:ext cx="4254649" cy="1108038"/>
        </p:xfrm>
        <a:graphic>
          <a:graphicData uri="http://schemas.openxmlformats.org/drawingml/2006/table">
            <a:tbl>
              <a:tblPr/>
              <a:tblGrid>
                <a:gridCol w="1374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1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1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77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7009">
                <a:tc>
                  <a:txBody>
                    <a:bodyPr/>
                    <a:lstStyle/>
                    <a:p>
                      <a:endParaRPr sz="13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0" indent="0">
                        <a:lnSpc>
                          <a:spcPts val="2120"/>
                        </a:lnSpc>
                      </a:pPr>
                      <a:r>
                        <a:rPr lang="en-US" sz="1700" i="1" spc="100">
                          <a:latin typeface="Arial"/>
                        </a:rPr>
                        <a:t>coffee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39700" indent="0">
                        <a:lnSpc>
                          <a:spcPts val="2120"/>
                        </a:lnSpc>
                      </a:pPr>
                      <a:r>
                        <a:rPr lang="en-US" sz="1700" i="1" spc="100">
                          <a:latin typeface="Arial"/>
                        </a:rPr>
                        <a:t>coffee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R="152400" indent="0" algn="r">
                        <a:lnSpc>
                          <a:spcPts val="2120"/>
                        </a:lnSpc>
                      </a:pPr>
                      <a:r>
                        <a:rPr lang="en-US" sz="1700" i="1" spc="100">
                          <a:latin typeface="Arial"/>
                        </a:rPr>
                        <a:t>rows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494">
                <a:tc>
                  <a:txBody>
                    <a:bodyPr/>
                    <a:lstStyle/>
                    <a:p>
                      <a:pPr indent="0" algn="ctr">
                        <a:lnSpc>
                          <a:spcPts val="2120"/>
                        </a:lnSpc>
                      </a:pPr>
                      <a:r>
                        <a:rPr lang="en-US" sz="1700" i="1" spc="100">
                          <a:latin typeface="Arial"/>
                        </a:rPr>
                        <a:t>tea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120"/>
                        </a:lnSpc>
                      </a:pPr>
                      <a:r>
                        <a:rPr lang="en-US" sz="1700" i="1" spc="100">
                          <a:latin typeface="Arial"/>
                        </a:rPr>
                        <a:t>20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120"/>
                        </a:lnSpc>
                      </a:pPr>
                      <a:r>
                        <a:rPr lang="en-US" sz="1700" i="1" spc="100">
                          <a:latin typeface="Arial"/>
                        </a:rPr>
                        <a:t>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120"/>
                        </a:lnSpc>
                      </a:pPr>
                      <a:r>
                        <a:rPr lang="en-US" sz="1700" i="1" spc="100">
                          <a:latin typeface="Arial"/>
                        </a:rPr>
                        <a:t>25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767">
                <a:tc>
                  <a:txBody>
                    <a:bodyPr/>
                    <a:lstStyle/>
                    <a:p>
                      <a:pPr indent="0" algn="ctr">
                        <a:lnSpc>
                          <a:spcPts val="2120"/>
                        </a:lnSpc>
                      </a:pPr>
                      <a:r>
                        <a:rPr lang="en-US" sz="1700" i="1" spc="100">
                          <a:latin typeface="Arial"/>
                        </a:rPr>
                        <a:t>tea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70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120"/>
                        </a:lnSpc>
                      </a:pPr>
                      <a:r>
                        <a:rPr lang="en-US" sz="1700" i="1" spc="100">
                          <a:latin typeface="Arial"/>
                        </a:rPr>
                        <a:t>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120"/>
                        </a:lnSpc>
                      </a:pPr>
                      <a:r>
                        <a:rPr lang="en-US" sz="1700" i="1" spc="100">
                          <a:latin typeface="Arial"/>
                        </a:rPr>
                        <a:t>75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767">
                <a:tc>
                  <a:txBody>
                    <a:bodyPr/>
                    <a:lstStyle/>
                    <a:p>
                      <a:pPr marR="152400" indent="0" algn="r">
                        <a:lnSpc>
                          <a:spcPts val="2120"/>
                        </a:lnSpc>
                      </a:pPr>
                      <a:r>
                        <a:rPr lang="en-US" sz="1700" i="1" spc="100">
                          <a:latin typeface="Arial"/>
                        </a:rPr>
                        <a:t>columns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90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120"/>
                        </a:lnSpc>
                      </a:pPr>
                      <a:r>
                        <a:rPr lang="en-US" sz="1700" i="1" spc="100">
                          <a:latin typeface="Arial"/>
                        </a:rPr>
                        <a:t>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120"/>
                        </a:lnSpc>
                      </a:pPr>
                      <a:r>
                        <a:rPr lang="en-US" sz="1700" i="1" spc="100">
                          <a:latin typeface="Arial"/>
                        </a:rPr>
                        <a:t>100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833717" y="2710927"/>
            <a:ext cx="6398111" cy="567466"/>
          </a:xfrm>
          <a:prstGeom prst="rect">
            <a:avLst/>
          </a:prstGeom>
        </p:spPr>
        <p:txBody>
          <a:bodyPr lIns="0" tIns="0" rIns="0" bIns="0">
            <a:normAutofit fontScale="97500"/>
          </a:bodyPr>
          <a:lstStyle/>
          <a:p>
            <a:pPr marL="918931" algn="just">
              <a:lnSpc>
                <a:spcPts val="1207"/>
              </a:lnSpc>
              <a:spcBef>
                <a:spcPts val="2409"/>
              </a:spcBef>
            </a:pPr>
            <a:r>
              <a:rPr lang="en-US" sz="1677" i="1" spc="88">
                <a:latin typeface="Arial"/>
              </a:rPr>
              <a:t>,</a:t>
            </a:r>
            <a:r>
              <a:rPr lang="en-US" sz="1677">
                <a:latin typeface="Arial"/>
              </a:rPr>
              <a:t>    „ „ </a:t>
            </a:r>
            <a:r>
              <a:rPr lang="en-US" sz="1677" baseline="-25000">
                <a:latin typeface="Arial"/>
              </a:rPr>
              <a:t>x</a:t>
            </a:r>
            <a:r>
              <a:rPr lang="en-US" sz="1677">
                <a:latin typeface="Arial"/>
              </a:rPr>
              <a:t>    </a:t>
            </a:r>
            <a:r>
              <a:rPr lang="en-US" sz="1677" i="1" spc="88">
                <a:latin typeface="Arial"/>
              </a:rPr>
              <a:t>P(tea A coffee</a:t>
            </a:r>
            <a:r>
              <a:rPr lang="en-US" sz="1677">
                <a:latin typeface="Arial"/>
              </a:rPr>
              <a:t>)    0.2</a:t>
            </a:r>
          </a:p>
          <a:p>
            <a:pPr algn="just">
              <a:lnSpc>
                <a:spcPts val="1207"/>
              </a:lnSpc>
            </a:pPr>
            <a:r>
              <a:rPr lang="en-US" sz="1677" i="1" spc="88">
                <a:latin typeface="Arial"/>
              </a:rPr>
              <a:t>Interest(tea ^ coffee)</a:t>
            </a:r>
            <a:r>
              <a:rPr lang="en-US" sz="1677">
                <a:latin typeface="Arial"/>
              </a:rPr>
              <a:t> =    =</a:t>
            </a:r>
          </a:p>
          <a:p>
            <a:pPr marL="2868859" algn="just">
              <a:lnSpc>
                <a:spcPts val="1871"/>
              </a:lnSpc>
              <a:spcAft>
                <a:spcPts val="2409"/>
              </a:spcAft>
            </a:pPr>
            <a:r>
              <a:rPr lang="en-US" sz="1677">
                <a:latin typeface="Arial"/>
              </a:rPr>
              <a:t>P(tea) x </a:t>
            </a:r>
            <a:r>
              <a:rPr lang="en-US" sz="1677" i="1" spc="88">
                <a:latin typeface="Arial"/>
              </a:rPr>
              <a:t>P(coffee)</a:t>
            </a:r>
            <a:r>
              <a:rPr lang="en-US" sz="1677">
                <a:latin typeface="Arial"/>
              </a:rPr>
              <a:t>    0.25 * 0.9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340250" y="3652221"/>
          <a:ext cx="2463501" cy="833718"/>
        </p:xfrm>
        <a:graphic>
          <a:graphicData uri="http://schemas.openxmlformats.org/drawingml/2006/table">
            <a:tbl>
              <a:tblPr/>
              <a:tblGrid>
                <a:gridCol w="564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1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74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7009">
                <a:tc>
                  <a:txBody>
                    <a:bodyPr/>
                    <a:lstStyle/>
                    <a:p>
                      <a:endParaRPr sz="13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0" indent="0">
                        <a:lnSpc>
                          <a:spcPts val="2120"/>
                        </a:lnSpc>
                      </a:pPr>
                      <a:r>
                        <a:rPr lang="en-US" sz="1700" i="1" spc="100">
                          <a:latin typeface="Arial"/>
                        </a:rPr>
                        <a:t>coffee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39700" indent="0">
                        <a:lnSpc>
                          <a:spcPts val="2120"/>
                        </a:lnSpc>
                      </a:pPr>
                      <a:r>
                        <a:rPr lang="en-US" sz="1700" i="1" spc="100">
                          <a:latin typeface="Arial"/>
                        </a:rPr>
                        <a:t>coffee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805">
                <a:tc>
                  <a:txBody>
                    <a:bodyPr/>
                    <a:lstStyle/>
                    <a:p>
                      <a:pPr marL="152400" indent="0">
                        <a:lnSpc>
                          <a:spcPts val="2120"/>
                        </a:lnSpc>
                      </a:pPr>
                      <a:r>
                        <a:rPr lang="en-US" sz="1700" i="1" spc="100">
                          <a:latin typeface="Arial"/>
                        </a:rPr>
                        <a:t>tea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 indent="0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0.89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120"/>
                        </a:lnSpc>
                      </a:pPr>
                      <a:r>
                        <a:rPr lang="en-US" sz="1700" i="1" spc="100"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904">
                <a:tc>
                  <a:txBody>
                    <a:bodyPr/>
                    <a:lstStyle/>
                    <a:p>
                      <a:pPr marL="152400" indent="0">
                        <a:lnSpc>
                          <a:spcPts val="2120"/>
                        </a:lnSpc>
                      </a:pPr>
                      <a:r>
                        <a:rPr lang="en-US" sz="1700" i="1" spc="100">
                          <a:latin typeface="Arial"/>
                        </a:rPr>
                        <a:t>tea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 indent="0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1.03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6700" indent="0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0.66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589520" y="2883049"/>
            <a:ext cx="930536" cy="196327"/>
          </a:xfrm>
          <a:prstGeom prst="rect">
            <a:avLst/>
          </a:prstGeom>
        </p:spPr>
        <p:txBody>
          <a:bodyPr wrap="none" lIns="0" tIns="0" rIns="0" bIns="0">
            <a:normAutofit fontScale="30000" lnSpcReduction="20000"/>
          </a:bodyPr>
          <a:lstStyle/>
          <a:p>
            <a:pPr>
              <a:lnSpc>
                <a:spcPts val="1871"/>
              </a:lnSpc>
            </a:pPr>
            <a:r>
              <a:rPr lang="en-US" sz="1677">
                <a:latin typeface="Arial"/>
              </a:rPr>
              <a:t>0.89 &lt; 1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5574" y="306593"/>
            <a:ext cx="5908638" cy="357692"/>
          </a:xfrm>
          <a:prstGeom prst="rect">
            <a:avLst/>
          </a:prstGeom>
        </p:spPr>
        <p:txBody>
          <a:bodyPr wrap="none" lIns="0" tIns="0" rIns="0" bIns="0">
            <a:normAutofit fontScale="25000" lnSpcReduction="20000"/>
          </a:bodyPr>
          <a:lstStyle/>
          <a:p>
            <a:pPr>
              <a:lnSpc>
                <a:spcPts val="4536"/>
              </a:lnSpc>
              <a:spcAft>
                <a:spcPts val="618"/>
              </a:spcAft>
            </a:pPr>
            <a:r>
              <a:rPr lang="en-US" sz="4059" b="1">
                <a:solidFill>
                  <a:srgbClr val="000080"/>
                </a:solidFill>
                <a:latin typeface="Arial"/>
              </a:rPr>
              <a:t>Multi-dimensional rules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32734" y="1161826"/>
            <a:ext cx="6403489" cy="3482788"/>
          </a:xfrm>
          <a:prstGeom prst="rect">
            <a:avLst/>
          </a:prstGeom>
        </p:spPr>
        <p:txBody>
          <a:bodyPr lIns="0" tIns="0" rIns="0" bIns="0">
            <a:normAutofit fontScale="97500"/>
          </a:bodyPr>
          <a:lstStyle/>
          <a:p>
            <a:pPr>
              <a:lnSpc>
                <a:spcPts val="1871"/>
              </a:lnSpc>
              <a:spcBef>
                <a:spcPts val="618"/>
              </a:spcBef>
              <a:spcAft>
                <a:spcPts val="2471"/>
              </a:spcAft>
            </a:pPr>
            <a:r>
              <a:rPr lang="en-US" sz="1677">
                <a:latin typeface="Arial"/>
              </a:rPr>
              <a:t>•    One-dimensional rules:</a:t>
            </a:r>
          </a:p>
          <a:p>
            <a:pPr marL="1493151">
              <a:lnSpc>
                <a:spcPts val="1871"/>
              </a:lnSpc>
              <a:spcAft>
                <a:spcPts val="2162"/>
              </a:spcAft>
            </a:pPr>
            <a:r>
              <a:rPr lang="en-US" sz="1677" i="1" spc="88">
                <a:latin typeface="Arial"/>
              </a:rPr>
              <a:t>buy</a:t>
            </a:r>
            <a:r>
              <a:rPr lang="en-US" sz="1677">
                <a:latin typeface="Arial"/>
              </a:rPr>
              <a:t>(x, </a:t>
            </a:r>
            <a:r>
              <a:rPr lang="en-US" sz="1677" i="1" spc="88">
                <a:latin typeface="Arial"/>
              </a:rPr>
              <a:t>“Bread</a:t>
            </a:r>
            <a:r>
              <a:rPr lang="en-US" sz="1677" i="1" spc="88">
                <a:solidFill>
                  <a:srgbClr val="B8B8B8"/>
                </a:solidFill>
                <a:latin typeface="Arial"/>
              </a:rPr>
              <a:t>!'</a:t>
            </a:r>
            <a:r>
              <a:rPr lang="en-US" sz="1677" i="1" spc="88">
                <a:latin typeface="Arial"/>
              </a:rPr>
              <a:t>)</a:t>
            </a:r>
            <a:r>
              <a:rPr lang="en-US" sz="1677">
                <a:latin typeface="Arial"/>
              </a:rPr>
              <a:t> —</a:t>
            </a:r>
            <a:r>
              <a:rPr lang="en-US" sz="1677" i="1" spc="88">
                <a:latin typeface="Arial"/>
              </a:rPr>
              <a:t>&gt; buy</a:t>
            </a:r>
            <a:r>
              <a:rPr lang="en-US" sz="1677">
                <a:latin typeface="Arial"/>
              </a:rPr>
              <a:t>(x, </a:t>
            </a:r>
            <a:r>
              <a:rPr lang="en-US" sz="1677" i="1" spc="88">
                <a:latin typeface="Arial"/>
              </a:rPr>
              <a:t>“Butter</a:t>
            </a:r>
            <a:r>
              <a:rPr lang="en-US" sz="1677" i="1" spc="88">
                <a:solidFill>
                  <a:srgbClr val="B8B8B8"/>
                </a:solidFill>
                <a:latin typeface="Arial"/>
              </a:rPr>
              <a:t>"</a:t>
            </a:r>
            <a:r>
              <a:rPr lang="en-US" sz="1677" i="1" spc="88">
                <a:latin typeface="Arial"/>
              </a:rPr>
              <a:t>)</a:t>
            </a:r>
          </a:p>
          <a:p>
            <a:pPr>
              <a:lnSpc>
                <a:spcPts val="1871"/>
              </a:lnSpc>
              <a:spcAft>
                <a:spcPts val="2471"/>
              </a:spcAft>
            </a:pPr>
            <a:r>
              <a:rPr lang="en-US" sz="1677" i="1" spc="88">
                <a:latin typeface="Arial"/>
              </a:rPr>
              <a:t>•</a:t>
            </a:r>
            <a:r>
              <a:rPr lang="en-US" sz="1677">
                <a:latin typeface="Arial"/>
              </a:rPr>
              <a:t>    Multi-dimensional rules:</a:t>
            </a:r>
          </a:p>
          <a:p>
            <a:pPr marL="551807">
              <a:lnSpc>
                <a:spcPts val="4998"/>
              </a:lnSpc>
            </a:pPr>
            <a:r>
              <a:rPr lang="en-US" sz="1677">
                <a:latin typeface="Arial"/>
              </a:rPr>
              <a:t>buy(x, </a:t>
            </a:r>
            <a:r>
              <a:rPr lang="en-US" sz="1677" i="1" spc="88">
                <a:latin typeface="Arial"/>
              </a:rPr>
              <a:t>“Pizza") A age(x</a:t>
            </a:r>
            <a:r>
              <a:rPr lang="en-US" sz="1677">
                <a:latin typeface="Arial"/>
              </a:rPr>
              <a:t>, </a:t>
            </a:r>
            <a:r>
              <a:rPr lang="en-US" sz="1677" i="1" spc="88">
                <a:latin typeface="Arial"/>
              </a:rPr>
              <a:t>“Young</a:t>
            </a:r>
            <a:r>
              <a:rPr lang="en-US" sz="1677" i="1" spc="88">
                <a:solidFill>
                  <a:srgbClr val="B8B8B8"/>
                </a:solidFill>
                <a:latin typeface="Arial"/>
              </a:rPr>
              <a:t>"</a:t>
            </a:r>
            <a:r>
              <a:rPr lang="en-US" sz="1677" i="1" spc="88">
                <a:latin typeface="Arial"/>
              </a:rPr>
              <a:t>)</a:t>
            </a:r>
            <a:r>
              <a:rPr lang="en-US" sz="1677">
                <a:latin typeface="Arial"/>
              </a:rPr>
              <a:t> —</a:t>
            </a:r>
            <a:r>
              <a:rPr lang="en-US" sz="1677" i="1" spc="88">
                <a:latin typeface="Arial"/>
              </a:rPr>
              <a:t>&gt; buy</a:t>
            </a:r>
            <a:r>
              <a:rPr lang="en-US" sz="1677">
                <a:latin typeface="Arial"/>
              </a:rPr>
              <a:t>(x, </a:t>
            </a:r>
            <a:r>
              <a:rPr lang="en-US" sz="1677" i="1" spc="88">
                <a:latin typeface="Arial"/>
              </a:rPr>
              <a:t>“Coke</a:t>
            </a:r>
            <a:r>
              <a:rPr lang="en-US" sz="1677" i="1" spc="88">
                <a:solidFill>
                  <a:srgbClr val="B8B8B8"/>
                </a:solidFill>
                <a:latin typeface="Arial"/>
              </a:rPr>
              <a:t>"</a:t>
            </a:r>
            <a:r>
              <a:rPr lang="en-US" sz="1677" i="1" spc="88">
                <a:latin typeface="Arial"/>
              </a:rPr>
              <a:t>)</a:t>
            </a:r>
          </a:p>
          <a:p>
            <a:pPr>
              <a:lnSpc>
                <a:spcPts val="4998"/>
              </a:lnSpc>
            </a:pPr>
            <a:r>
              <a:rPr lang="en-US" sz="1677" i="1" spc="88">
                <a:latin typeface="Arial"/>
              </a:rPr>
              <a:t>•</a:t>
            </a:r>
            <a:r>
              <a:rPr lang="en-US" sz="1677">
                <a:latin typeface="Arial"/>
              </a:rPr>
              <a:t>    Construct k-predicatesets instead of k-itemsets</a:t>
            </a:r>
          </a:p>
          <a:p>
            <a:pPr>
              <a:lnSpc>
                <a:spcPts val="4998"/>
              </a:lnSpc>
              <a:spcAft>
                <a:spcPts val="309"/>
              </a:spcAft>
            </a:pPr>
            <a:r>
              <a:rPr lang="en-US" sz="1677">
                <a:latin typeface="Arial"/>
              </a:rPr>
              <a:t>•    How about numerical features?</a:t>
            </a:r>
          </a:p>
        </p:txBody>
      </p:sp>
      <p:sp>
        <p:nvSpPr>
          <p:cNvPr id="4" name="Rectangle 3"/>
          <p:cNvSpPr/>
          <p:nvPr/>
        </p:nvSpPr>
        <p:spPr>
          <a:xfrm>
            <a:off x="1532964" y="5120640"/>
            <a:ext cx="5973184" cy="258184"/>
          </a:xfrm>
          <a:prstGeom prst="rect">
            <a:avLst/>
          </a:prstGeom>
        </p:spPr>
        <p:txBody>
          <a:bodyPr wrap="none" lIns="0" tIns="0" rIns="0" bIns="0">
            <a:normAutofit fontScale="97500"/>
          </a:bodyPr>
          <a:lstStyle/>
          <a:p>
            <a:pPr algn="r">
              <a:lnSpc>
                <a:spcPts val="1871"/>
              </a:lnSpc>
              <a:spcBef>
                <a:spcPts val="309"/>
              </a:spcBef>
            </a:pPr>
            <a:r>
              <a:rPr lang="en-US" sz="1677" i="1" spc="88">
                <a:latin typeface="Arial"/>
              </a:rPr>
              <a:t>buy</a:t>
            </a:r>
            <a:r>
              <a:rPr lang="en-US" sz="1677">
                <a:latin typeface="Arial"/>
              </a:rPr>
              <a:t>(</a:t>
            </a:r>
            <a:r>
              <a:rPr lang="en-US" sz="1677" i="1" spc="88">
                <a:latin typeface="Arial"/>
              </a:rPr>
              <a:t>x, “Pizza") A age(x,</a:t>
            </a:r>
            <a:r>
              <a:rPr lang="en-US" sz="1677">
                <a:latin typeface="Arial"/>
              </a:rPr>
              <a:t> “18 — 22'') —</a:t>
            </a:r>
            <a:r>
              <a:rPr lang="en-US" sz="1677" i="1" spc="88">
                <a:latin typeface="Arial"/>
              </a:rPr>
              <a:t>&gt; buy</a:t>
            </a:r>
            <a:r>
              <a:rPr lang="en-US" sz="1677">
                <a:latin typeface="Arial"/>
              </a:rPr>
              <a:t>(</a:t>
            </a:r>
            <a:r>
              <a:rPr lang="en-US" sz="1677" i="1" spc="88">
                <a:latin typeface="Arial"/>
              </a:rPr>
              <a:t>x, “Coke")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661" y="2853466"/>
            <a:ext cx="3749040" cy="279967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39066" y="680421"/>
            <a:ext cx="5273936" cy="1858384"/>
          </a:xfrm>
          <a:prstGeom prst="rect">
            <a:avLst/>
          </a:prstGeom>
        </p:spPr>
        <p:txBody>
          <a:bodyPr lIns="0" tIns="0" rIns="0" bIns="0">
            <a:normAutofit fontScale="25000" lnSpcReduction="20000"/>
          </a:bodyPr>
          <a:lstStyle/>
          <a:p>
            <a:pPr>
              <a:lnSpc>
                <a:spcPts val="4536"/>
              </a:lnSpc>
              <a:spcAft>
                <a:spcPts val="1421"/>
              </a:spcAft>
            </a:pPr>
            <a:r>
              <a:rPr lang="en-US" sz="4059" b="1">
                <a:solidFill>
                  <a:srgbClr val="000080"/>
                </a:solidFill>
                <a:latin typeface="Arial"/>
              </a:rPr>
              <a:t>Artificial Intelligence</a:t>
            </a:r>
          </a:p>
          <a:p>
            <a:pPr marL="381020">
              <a:lnSpc>
                <a:spcPts val="5294"/>
              </a:lnSpc>
              <a:spcAft>
                <a:spcPts val="1853"/>
              </a:spcAft>
            </a:pPr>
            <a:r>
              <a:rPr lang="en-US" sz="4059" b="1">
                <a:solidFill>
                  <a:srgbClr val="ED008C"/>
                </a:solidFill>
                <a:latin typeface="Arial"/>
              </a:rPr>
              <a:t>Machine Learning</a:t>
            </a:r>
            <a:br>
              <a:rPr sz="1588"/>
            </a:br>
            <a:r>
              <a:rPr lang="en-US" sz="4059" b="1">
                <a:solidFill>
                  <a:srgbClr val="ED008C"/>
                </a:solidFill>
                <a:latin typeface="Arial"/>
              </a:rPr>
              <a:t>Association Rules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2885" y="303904"/>
            <a:ext cx="5755341" cy="427616"/>
          </a:xfrm>
          <a:prstGeom prst="rect">
            <a:avLst/>
          </a:prstGeom>
        </p:spPr>
        <p:txBody>
          <a:bodyPr wrap="none" lIns="0" tIns="0" rIns="0" bIns="0">
            <a:normAutofit fontScale="25000" lnSpcReduction="20000"/>
          </a:bodyPr>
          <a:lstStyle/>
          <a:p>
            <a:pPr>
              <a:lnSpc>
                <a:spcPts val="4536"/>
              </a:lnSpc>
              <a:spcAft>
                <a:spcPts val="679"/>
              </a:spcAft>
            </a:pPr>
            <a:r>
              <a:rPr lang="en-US" sz="4059" b="1">
                <a:solidFill>
                  <a:srgbClr val="000080"/>
                </a:solidFill>
                <a:latin typeface="Arial"/>
              </a:rPr>
              <a:t>Post-processing of AR</a:t>
            </a:r>
          </a:p>
        </p:txBody>
      </p:sp>
      <p:sp>
        <p:nvSpPr>
          <p:cNvPr id="3" name="Rectangle 2"/>
          <p:cNvSpPr/>
          <p:nvPr/>
        </p:nvSpPr>
        <p:spPr>
          <a:xfrm>
            <a:off x="1032734" y="1161826"/>
            <a:ext cx="7261412" cy="3297219"/>
          </a:xfrm>
          <a:prstGeom prst="rect">
            <a:avLst/>
          </a:prstGeom>
        </p:spPr>
        <p:txBody>
          <a:bodyPr lIns="0" tIns="0" rIns="0" bIns="0">
            <a:normAutofit fontScale="97500"/>
          </a:bodyPr>
          <a:lstStyle/>
          <a:p>
            <a:pPr>
              <a:lnSpc>
                <a:spcPts val="1871"/>
              </a:lnSpc>
              <a:spcBef>
                <a:spcPts val="679"/>
              </a:spcBef>
              <a:spcAft>
                <a:spcPts val="2162"/>
              </a:spcAft>
            </a:pPr>
            <a:r>
              <a:rPr lang="en-US" sz="1677">
                <a:latin typeface="Arial"/>
              </a:rPr>
              <a:t>•    AR framework may lead to a large number of rules.</a:t>
            </a:r>
          </a:p>
          <a:p>
            <a:pPr>
              <a:lnSpc>
                <a:spcPts val="1871"/>
              </a:lnSpc>
              <a:spcAft>
                <a:spcPts val="679"/>
              </a:spcAft>
            </a:pPr>
            <a:r>
              <a:rPr lang="en-US" sz="1677">
                <a:latin typeface="Arial"/>
              </a:rPr>
              <a:t>•    How one can reduce the number of rules?</a:t>
            </a:r>
          </a:p>
          <a:p>
            <a:pPr marL="588564" indent="-336194" algn="just">
              <a:lnSpc>
                <a:spcPts val="3706"/>
              </a:lnSpc>
            </a:pPr>
            <a:r>
              <a:rPr lang="en-US" sz="1677">
                <a:latin typeface="Arial"/>
              </a:rPr>
              <a:t>1.    Use many evaluation measures</a:t>
            </a:r>
          </a:p>
          <a:p>
            <a:pPr marL="588564" indent="-336194" algn="just">
              <a:lnSpc>
                <a:spcPts val="3706"/>
              </a:lnSpc>
            </a:pPr>
            <a:r>
              <a:rPr lang="en-US" sz="1677">
                <a:latin typeface="Arial"/>
              </a:rPr>
              <a:t>2.    Increase minimum support</a:t>
            </a:r>
          </a:p>
          <a:p>
            <a:pPr marL="588564" indent="-336194" algn="just">
              <a:lnSpc>
                <a:spcPts val="3706"/>
              </a:lnSpc>
            </a:pPr>
            <a:r>
              <a:rPr lang="en-US" sz="1677">
                <a:latin typeface="Arial"/>
              </a:rPr>
              <a:t>3.    Increase minimum confidence</a:t>
            </a:r>
          </a:p>
          <a:p>
            <a:pPr marL="588564" indent="-336194" algn="just">
              <a:lnSpc>
                <a:spcPts val="2457"/>
              </a:lnSpc>
            </a:pPr>
            <a:r>
              <a:rPr lang="en-US" sz="1677">
                <a:latin typeface="Arial"/>
              </a:rPr>
              <a:t>4.    use rule templates (define constraints on max rule length,</a:t>
            </a:r>
            <a:br>
              <a:rPr sz="1588"/>
            </a:br>
            <a:r>
              <a:rPr lang="en-US" sz="1677">
                <a:latin typeface="Arial"/>
              </a:rPr>
              <a:t>exclude some items, include in the rules specific items)</a:t>
            </a:r>
            <a:br>
              <a:rPr sz="1588"/>
            </a:br>
            <a:r>
              <a:rPr lang="en-US" sz="1677">
                <a:latin typeface="Arial"/>
              </a:rPr>
              <a:t>(Agrawal et al. 1995, Salleb et al. 2007)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5233" y="306593"/>
            <a:ext cx="4262718" cy="416859"/>
          </a:xfrm>
          <a:prstGeom prst="rect">
            <a:avLst/>
          </a:prstGeom>
        </p:spPr>
        <p:txBody>
          <a:bodyPr wrap="none" lIns="0" tIns="0" rIns="0" bIns="0">
            <a:normAutofit fontScale="25000" lnSpcReduction="20000"/>
          </a:bodyPr>
          <a:lstStyle/>
          <a:p>
            <a:pPr>
              <a:lnSpc>
                <a:spcPts val="4536"/>
              </a:lnSpc>
              <a:spcAft>
                <a:spcPts val="618"/>
              </a:spcAft>
            </a:pPr>
            <a:r>
              <a:rPr lang="en-US" sz="4059" b="1">
                <a:solidFill>
                  <a:srgbClr val="000080"/>
                </a:solidFill>
                <a:latin typeface="Arial"/>
              </a:rPr>
              <a:t>Implementations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32734" y="1161826"/>
            <a:ext cx="7280238" cy="3851238"/>
          </a:xfrm>
          <a:prstGeom prst="rect">
            <a:avLst/>
          </a:prstGeom>
        </p:spPr>
        <p:txBody>
          <a:bodyPr lIns="0" tIns="0" rIns="0" bIns="0">
            <a:normAutofit fontScale="97500"/>
          </a:bodyPr>
          <a:lstStyle/>
          <a:p>
            <a:pPr marL="248336" indent="-235336" algn="just">
              <a:lnSpc>
                <a:spcPts val="2478"/>
              </a:lnSpc>
              <a:spcBef>
                <a:spcPts val="618"/>
              </a:spcBef>
              <a:spcAft>
                <a:spcPts val="2038"/>
              </a:spcAft>
            </a:pPr>
            <a:r>
              <a:rPr lang="en-US" sz="1677">
                <a:latin typeface="Arial"/>
              </a:rPr>
              <a:t>•    FIMI Frequent Itemset Mining Implementations Repository</a:t>
            </a:r>
            <a:br>
              <a:rPr sz="1588"/>
            </a:br>
            <a:r>
              <a:rPr lang="en-US" sz="1500" b="1">
                <a:latin typeface="Courier New"/>
                <a:hlinkClick r:id="rId2"/>
              </a:rPr>
              <a:t>http://fimi.cs.helsinki.fi/</a:t>
            </a:r>
            <a:r>
              <a:rPr lang="en-US" sz="1500" b="1">
                <a:latin typeface="Courier New"/>
              </a:rPr>
              <a:t> </a:t>
            </a:r>
            <a:r>
              <a:rPr lang="en-US" sz="1677">
                <a:latin typeface="Arial"/>
              </a:rPr>
              <a:t>FIMI'03 and FIMI'04 workshop,</a:t>
            </a:r>
            <a:br>
              <a:rPr sz="1588"/>
            </a:br>
            <a:r>
              <a:rPr lang="en-US" sz="1677">
                <a:latin typeface="Arial"/>
              </a:rPr>
              <a:t>Bayardo, Goethals &amp; Zaki</a:t>
            </a:r>
          </a:p>
          <a:p>
            <a:pPr marL="248336" indent="-235336" algn="just">
              <a:lnSpc>
                <a:spcPts val="2478"/>
              </a:lnSpc>
              <a:spcAft>
                <a:spcPts val="2038"/>
              </a:spcAft>
            </a:pPr>
            <a:r>
              <a:rPr lang="en-US" sz="1677">
                <a:latin typeface="Arial"/>
              </a:rPr>
              <a:t>•    Apriori </a:t>
            </a:r>
            <a:r>
              <a:rPr lang="en-US" sz="1500" b="1">
                <a:latin typeface="Courier New"/>
                <a:hlinkClick r:id="rId3"/>
              </a:rPr>
              <a:t>http://www.borgelt.net/apriori.html</a:t>
            </a:r>
            <a:r>
              <a:rPr lang="en-US" sz="1500" b="1">
                <a:latin typeface="Courier New"/>
              </a:rPr>
              <a:t> </a:t>
            </a:r>
            <a:r>
              <a:rPr lang="en-US" sz="1677">
                <a:latin typeface="Arial"/>
              </a:rPr>
              <a:t>developed by</a:t>
            </a:r>
            <a:br>
              <a:rPr sz="1588"/>
            </a:br>
            <a:r>
              <a:rPr lang="en-US" sz="1677">
                <a:latin typeface="Arial"/>
              </a:rPr>
              <a:t>Borgelt</a:t>
            </a:r>
          </a:p>
          <a:p>
            <a:pPr marL="248336" indent="-235336" algn="just">
              <a:lnSpc>
                <a:spcPts val="2457"/>
              </a:lnSpc>
              <a:spcAft>
                <a:spcPts val="2038"/>
              </a:spcAft>
            </a:pPr>
            <a:r>
              <a:rPr lang="en-US" sz="1677">
                <a:latin typeface="Arial"/>
              </a:rPr>
              <a:t>•    Weka </a:t>
            </a:r>
            <a:r>
              <a:rPr lang="en-US" sz="1500" b="1">
                <a:latin typeface="Courier New"/>
                <a:hlinkClick r:id="rId4"/>
              </a:rPr>
              <a:t>http://www.cs.waikato.ac.nz/ml/weka/</a:t>
            </a:r>
            <a:r>
              <a:rPr lang="en-US" sz="1500" b="1">
                <a:latin typeface="Courier New"/>
              </a:rPr>
              <a:t> </a:t>
            </a:r>
            <a:r>
              <a:rPr lang="en-US" sz="1677">
                <a:latin typeface="Arial"/>
              </a:rPr>
              <a:t>by Witten &amp;</a:t>
            </a:r>
            <a:br>
              <a:rPr sz="1588"/>
            </a:br>
            <a:r>
              <a:rPr lang="en-US" sz="1677">
                <a:latin typeface="Arial"/>
              </a:rPr>
              <a:t>Frank</a:t>
            </a:r>
          </a:p>
          <a:p>
            <a:pPr marL="248336" indent="-235336" algn="just">
              <a:lnSpc>
                <a:spcPts val="2499"/>
              </a:lnSpc>
            </a:pPr>
            <a:r>
              <a:rPr lang="en-US" sz="1677">
                <a:latin typeface="Arial"/>
              </a:rPr>
              <a:t>•    ARMADA Data Mining Tool version 1.3.2 in matlab available</a:t>
            </a:r>
            <a:br>
              <a:rPr sz="1588"/>
            </a:br>
            <a:r>
              <a:rPr lang="en-US" sz="1677">
                <a:latin typeface="Arial"/>
              </a:rPr>
              <a:t>at Mathworks, by Malone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2885" y="306593"/>
            <a:ext cx="3625327" cy="424927"/>
          </a:xfrm>
          <a:prstGeom prst="rect">
            <a:avLst/>
          </a:prstGeom>
        </p:spPr>
        <p:txBody>
          <a:bodyPr wrap="none" lIns="0" tIns="0" rIns="0" bIns="0">
            <a:normAutofit fontScale="25000" lnSpcReduction="20000"/>
          </a:bodyPr>
          <a:lstStyle/>
          <a:p>
            <a:pPr>
              <a:lnSpc>
                <a:spcPts val="4536"/>
              </a:lnSpc>
              <a:spcAft>
                <a:spcPts val="1915"/>
              </a:spcAft>
            </a:pPr>
            <a:r>
              <a:rPr lang="en-US" sz="4059" b="1">
                <a:solidFill>
                  <a:srgbClr val="000080"/>
                </a:solidFill>
                <a:latin typeface="Arial"/>
              </a:rPr>
              <a:t>FP algorithms</a:t>
            </a:r>
          </a:p>
        </p:txBody>
      </p:sp>
      <p:sp>
        <p:nvSpPr>
          <p:cNvPr id="3" name="Rectangle 2"/>
          <p:cNvSpPr/>
          <p:nvPr/>
        </p:nvSpPr>
        <p:spPr>
          <a:xfrm>
            <a:off x="833718" y="1403873"/>
            <a:ext cx="7393193" cy="814892"/>
          </a:xfrm>
          <a:prstGeom prst="rect">
            <a:avLst/>
          </a:prstGeom>
        </p:spPr>
        <p:txBody>
          <a:bodyPr lIns="0" tIns="0" rIns="0" bIns="0">
            <a:normAutofit fontScale="97500"/>
          </a:bodyPr>
          <a:lstStyle/>
          <a:p>
            <a:pPr>
              <a:lnSpc>
                <a:spcPts val="1871"/>
              </a:lnSpc>
              <a:spcBef>
                <a:spcPts val="1915"/>
              </a:spcBef>
              <a:spcAft>
                <a:spcPts val="1915"/>
              </a:spcAft>
            </a:pPr>
            <a:r>
              <a:rPr lang="en-US" sz="1677">
                <a:latin typeface="Arial"/>
              </a:rPr>
              <a:t>According to the strategy to traverse the search space:</a:t>
            </a:r>
          </a:p>
          <a:p>
            <a:pPr marL="459466" indent="-246543">
              <a:lnSpc>
                <a:spcPts val="1871"/>
              </a:lnSpc>
              <a:spcAft>
                <a:spcPts val="2594"/>
              </a:spcAft>
            </a:pPr>
            <a:r>
              <a:rPr lang="en-US" sz="1677">
                <a:latin typeface="Arial"/>
              </a:rPr>
              <a:t>• Breadth First Search (ex: Apriori, AprioriTid, Partition, DIC)</a:t>
            </a:r>
          </a:p>
        </p:txBody>
      </p:sp>
      <p:sp>
        <p:nvSpPr>
          <p:cNvPr id="4" name="Rectangle 3"/>
          <p:cNvSpPr/>
          <p:nvPr/>
        </p:nvSpPr>
        <p:spPr>
          <a:xfrm>
            <a:off x="1032734" y="2686722"/>
            <a:ext cx="6349701" cy="247426"/>
          </a:xfrm>
          <a:prstGeom prst="rect">
            <a:avLst/>
          </a:prstGeom>
        </p:spPr>
        <p:txBody>
          <a:bodyPr wrap="none" lIns="0" tIns="0" rIns="0" bIns="0">
            <a:normAutofit fontScale="97500"/>
          </a:bodyPr>
          <a:lstStyle/>
          <a:p>
            <a:pPr marL="260439" indent="-246543">
              <a:lnSpc>
                <a:spcPts val="1871"/>
              </a:lnSpc>
              <a:spcBef>
                <a:spcPts val="2594"/>
              </a:spcBef>
              <a:spcAft>
                <a:spcPts val="2594"/>
              </a:spcAft>
            </a:pPr>
            <a:r>
              <a:rPr lang="en-US" sz="1677">
                <a:latin typeface="Arial"/>
              </a:rPr>
              <a:t>• Depth First Search (ex: Eclat, Clique, Depth project)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32734" y="3404795"/>
            <a:ext cx="5537499" cy="247426"/>
          </a:xfrm>
          <a:prstGeom prst="rect">
            <a:avLst/>
          </a:prstGeom>
        </p:spPr>
        <p:txBody>
          <a:bodyPr wrap="none" lIns="0" tIns="0" rIns="0" bIns="0">
            <a:normAutofit fontScale="97500"/>
          </a:bodyPr>
          <a:lstStyle/>
          <a:p>
            <a:pPr marL="260439" indent="-246543">
              <a:lnSpc>
                <a:spcPts val="1871"/>
              </a:lnSpc>
              <a:spcBef>
                <a:spcPts val="2594"/>
              </a:spcBef>
              <a:spcAft>
                <a:spcPts val="2594"/>
              </a:spcAft>
            </a:pPr>
            <a:r>
              <a:rPr lang="en-US" sz="1677">
                <a:latin typeface="Arial"/>
              </a:rPr>
              <a:t>• Hybrid (ex: AprioriHybrid, Hybrid, Viper, Kdci)</a:t>
            </a:r>
          </a:p>
        </p:txBody>
      </p:sp>
      <p:sp>
        <p:nvSpPr>
          <p:cNvPr id="6" name="Rectangle 5"/>
          <p:cNvSpPr/>
          <p:nvPr/>
        </p:nvSpPr>
        <p:spPr>
          <a:xfrm>
            <a:off x="1032734" y="4120179"/>
            <a:ext cx="7258722" cy="559398"/>
          </a:xfrm>
          <a:prstGeom prst="rect">
            <a:avLst/>
          </a:prstGeom>
        </p:spPr>
        <p:txBody>
          <a:bodyPr lIns="0" tIns="0" rIns="0" bIns="0">
            <a:normAutofit fontScale="52500" lnSpcReduction="20000"/>
          </a:bodyPr>
          <a:lstStyle/>
          <a:p>
            <a:pPr marL="260439" indent="-246543">
              <a:lnSpc>
                <a:spcPts val="2435"/>
              </a:lnSpc>
              <a:spcBef>
                <a:spcPts val="2594"/>
              </a:spcBef>
            </a:pPr>
            <a:r>
              <a:rPr lang="en-US" sz="1677">
                <a:latin typeface="Arial"/>
              </a:rPr>
              <a:t>• Pattern growth, i.e. no candidate generation (ex: Fpgrowth,</a:t>
            </a:r>
            <a:br>
              <a:rPr sz="1588"/>
            </a:br>
            <a:r>
              <a:rPr lang="en-US" sz="1677">
                <a:latin typeface="Arial"/>
              </a:rPr>
              <a:t>HMine, Cofi)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2885" y="303903"/>
            <a:ext cx="5916706" cy="363071"/>
          </a:xfrm>
          <a:prstGeom prst="rect">
            <a:avLst/>
          </a:prstGeom>
        </p:spPr>
        <p:txBody>
          <a:bodyPr wrap="none" lIns="0" tIns="0" rIns="0" bIns="0">
            <a:normAutofit fontScale="25000" lnSpcReduction="20000"/>
          </a:bodyPr>
          <a:lstStyle/>
          <a:p>
            <a:pPr>
              <a:lnSpc>
                <a:spcPts val="4536"/>
              </a:lnSpc>
            </a:pPr>
            <a:r>
              <a:rPr lang="en-US" sz="4059" b="1">
                <a:solidFill>
                  <a:srgbClr val="000080"/>
                </a:solidFill>
                <a:latin typeface="Arial"/>
              </a:rPr>
              <a:t>Uniform notion of item</a:t>
            </a:r>
          </a:p>
        </p:txBody>
      </p:sp>
      <p:sp>
        <p:nvSpPr>
          <p:cNvPr id="3" name="Rectangle 2"/>
          <p:cNvSpPr/>
          <p:nvPr/>
        </p:nvSpPr>
        <p:spPr>
          <a:xfrm>
            <a:off x="1032734" y="841786"/>
            <a:ext cx="7272169" cy="1309744"/>
          </a:xfrm>
          <a:prstGeom prst="rect">
            <a:avLst/>
          </a:prstGeom>
        </p:spPr>
        <p:txBody>
          <a:bodyPr lIns="0" tIns="0" rIns="0" bIns="0">
            <a:normAutofit fontScale="97500"/>
          </a:bodyPr>
          <a:lstStyle/>
          <a:p>
            <a:pPr marL="252370" indent="-235336" algn="just">
              <a:lnSpc>
                <a:spcPts val="2457"/>
              </a:lnSpc>
              <a:spcAft>
                <a:spcPts val="927"/>
              </a:spcAft>
            </a:pPr>
            <a:r>
              <a:rPr lang="en-US" sz="1677">
                <a:latin typeface="Arial"/>
              </a:rPr>
              <a:t>• Apriori has been initially designed for boolean tables (trans¬</a:t>
            </a:r>
            <a:br>
              <a:rPr sz="1588"/>
            </a:br>
            <a:r>
              <a:rPr lang="en-US" sz="1677">
                <a:latin typeface="Arial"/>
              </a:rPr>
              <a:t>actional datasets) thus propositional logic was sufficient to ex¬</a:t>
            </a:r>
            <a:br>
              <a:rPr sz="1588"/>
            </a:br>
            <a:r>
              <a:rPr lang="en-US" sz="1677">
                <a:latin typeface="Arial"/>
              </a:rPr>
              <a:t>press: items, itemsets and rules.</a:t>
            </a:r>
          </a:p>
          <a:p>
            <a:pPr marR="339332" algn="ctr">
              <a:lnSpc>
                <a:spcPts val="1871"/>
              </a:lnSpc>
              <a:spcAft>
                <a:spcPts val="2594"/>
              </a:spcAft>
            </a:pPr>
            <a:r>
              <a:rPr lang="en-US" sz="1677" i="1" spc="88">
                <a:latin typeface="Arial"/>
              </a:rPr>
              <a:t>milk</a:t>
            </a:r>
            <a:r>
              <a:rPr lang="en-US" sz="1677">
                <a:latin typeface="Arial"/>
              </a:rPr>
              <a:t> —&gt; </a:t>
            </a:r>
            <a:r>
              <a:rPr lang="en-US" sz="1677" i="1" spc="88">
                <a:latin typeface="Arial"/>
              </a:rPr>
              <a:t>cereals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32734" y="2675965"/>
            <a:ext cx="7280238" cy="2721685"/>
          </a:xfrm>
          <a:prstGeom prst="rect">
            <a:avLst/>
          </a:prstGeom>
        </p:spPr>
        <p:txBody>
          <a:bodyPr lIns="0" tIns="0" rIns="0" bIns="0">
            <a:normAutofit fontScale="25000" lnSpcReduction="20000"/>
          </a:bodyPr>
          <a:lstStyle/>
          <a:p>
            <a:pPr marL="252370" indent="-235336" algn="just">
              <a:lnSpc>
                <a:spcPts val="2457"/>
              </a:lnSpc>
              <a:spcBef>
                <a:spcPts val="2594"/>
              </a:spcBef>
              <a:spcAft>
                <a:spcPts val="618"/>
              </a:spcAft>
            </a:pPr>
            <a:r>
              <a:rPr lang="en-US" sz="1677" i="1" spc="88">
                <a:latin typeface="Arial"/>
              </a:rPr>
              <a:t>•</a:t>
            </a:r>
            <a:r>
              <a:rPr lang="en-US" sz="1677">
                <a:latin typeface="Arial"/>
              </a:rPr>
              <a:t> For relational tables, one need to extend the notion of items</a:t>
            </a:r>
            <a:br>
              <a:rPr sz="1588"/>
            </a:br>
            <a:r>
              <a:rPr lang="en-US" sz="1677">
                <a:latin typeface="Arial"/>
              </a:rPr>
              <a:t>to literals:</a:t>
            </a:r>
          </a:p>
          <a:p>
            <a:pPr marR="347401" algn="ctr">
              <a:lnSpc>
                <a:spcPts val="1871"/>
              </a:lnSpc>
              <a:spcAft>
                <a:spcPts val="927"/>
              </a:spcAft>
            </a:pPr>
            <a:r>
              <a:rPr lang="en-US" sz="1677">
                <a:latin typeface="Arial"/>
              </a:rPr>
              <a:t>item = (</a:t>
            </a:r>
            <a:r>
              <a:rPr lang="en-US" sz="1677" i="1" spc="88">
                <a:latin typeface="Arial"/>
              </a:rPr>
              <a:t>attribute, value)</a:t>
            </a:r>
          </a:p>
          <a:p>
            <a:pPr marL="252370">
              <a:lnSpc>
                <a:spcPts val="1871"/>
              </a:lnSpc>
              <a:spcAft>
                <a:spcPts val="927"/>
              </a:spcAft>
            </a:pPr>
            <a:r>
              <a:rPr lang="en-US" sz="1677">
                <a:latin typeface="Arial"/>
              </a:rPr>
              <a:t>An attribute could be:</a:t>
            </a:r>
          </a:p>
          <a:p>
            <a:pPr marL="252370">
              <a:lnSpc>
                <a:spcPts val="3727"/>
              </a:lnSpc>
            </a:pPr>
            <a:r>
              <a:rPr lang="en-US" sz="1677">
                <a:latin typeface="Arial"/>
              </a:rPr>
              <a:t>1.    categorical, forex. </a:t>
            </a:r>
            <a:r>
              <a:rPr lang="en-US" sz="1677" i="1" spc="88">
                <a:latin typeface="Arial"/>
              </a:rPr>
              <a:t>(color,blue),</a:t>
            </a:r>
          </a:p>
          <a:p>
            <a:pPr marL="252370">
              <a:lnSpc>
                <a:spcPts val="3727"/>
              </a:lnSpc>
            </a:pPr>
            <a:r>
              <a:rPr lang="en-US" sz="1677">
                <a:latin typeface="Arial"/>
              </a:rPr>
              <a:t>2.    quantitatif with a few numerical values, for ex. </a:t>
            </a:r>
            <a:r>
              <a:rPr lang="en-US" sz="1677" i="1" spc="88">
                <a:latin typeface="Arial"/>
              </a:rPr>
              <a:t>(#cars,</a:t>
            </a:r>
            <a:r>
              <a:rPr lang="en-US" sz="1677">
                <a:latin typeface="Arial"/>
              </a:rPr>
              <a:t> 2),</a:t>
            </a:r>
          </a:p>
          <a:p>
            <a:pPr marL="252370">
              <a:lnSpc>
                <a:spcPts val="3727"/>
              </a:lnSpc>
            </a:pPr>
            <a:r>
              <a:rPr lang="en-US" sz="1677">
                <a:latin typeface="Arial"/>
              </a:rPr>
              <a:t>3.    quantitatif with a large domain values, for ex. </a:t>
            </a:r>
            <a:r>
              <a:rPr lang="en-US" sz="1677" i="1" spc="88">
                <a:latin typeface="Arial"/>
              </a:rPr>
              <a:t>(age,</a:t>
            </a:r>
            <a:r>
              <a:rPr lang="en-US" sz="1677">
                <a:latin typeface="Arial"/>
              </a:rPr>
              <a:t> [20,40]).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2885" y="306593"/>
            <a:ext cx="2164976" cy="416859"/>
          </a:xfrm>
          <a:prstGeom prst="rect">
            <a:avLst/>
          </a:prstGeom>
        </p:spPr>
        <p:txBody>
          <a:bodyPr wrap="none" lIns="0" tIns="0" rIns="0" bIns="0">
            <a:normAutofit fontScale="25000" lnSpcReduction="20000"/>
          </a:bodyPr>
          <a:lstStyle/>
          <a:p>
            <a:pPr>
              <a:lnSpc>
                <a:spcPts val="4633"/>
              </a:lnSpc>
            </a:pPr>
            <a:r>
              <a:rPr lang="en-US" sz="4147" b="1">
                <a:solidFill>
                  <a:srgbClr val="000080"/>
                </a:solidFill>
                <a:latin typeface="Arial"/>
              </a:rPr>
              <a:t>Example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079377" y="863301"/>
          <a:ext cx="2985247" cy="1519518"/>
        </p:xfrm>
        <a:graphic>
          <a:graphicData uri="http://schemas.openxmlformats.org/drawingml/2006/table">
            <a:tbl>
              <a:tblPr/>
              <a:tblGrid>
                <a:gridCol w="414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6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5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5324">
                <a:tc gridSpan="4">
                  <a:txBody>
                    <a:bodyPr/>
                    <a:lstStyle/>
                    <a:p>
                      <a:pPr indent="0" algn="ctr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D : people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2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2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532">
                <a:tc>
                  <a:txBody>
                    <a:bodyPr/>
                    <a:lstStyle/>
                    <a:p>
                      <a:pPr marL="177800" indent="0">
                        <a:lnSpc>
                          <a:spcPts val="1900"/>
                        </a:lnSpc>
                      </a:pPr>
                      <a:r>
                        <a:rPr lang="en-US" sz="1500" b="1">
                          <a:latin typeface="Arial"/>
                        </a:rPr>
                        <a:t>id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0" indent="0">
                        <a:lnSpc>
                          <a:spcPts val="1900"/>
                        </a:lnSpc>
                      </a:pPr>
                      <a:r>
                        <a:rPr lang="en-US" sz="1500" b="1">
                          <a:latin typeface="Arial"/>
                        </a:rPr>
                        <a:t>age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2400" indent="0">
                        <a:lnSpc>
                          <a:spcPts val="1900"/>
                        </a:lnSpc>
                      </a:pPr>
                      <a:r>
                        <a:rPr lang="en-US" sz="1500" b="1">
                          <a:latin typeface="Arial"/>
                        </a:rPr>
                        <a:t>married?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0" indent="0">
                        <a:lnSpc>
                          <a:spcPts val="1900"/>
                        </a:lnSpc>
                      </a:pPr>
                      <a:r>
                        <a:rPr lang="en-US" sz="1500" b="1">
                          <a:latin typeface="Arial"/>
                        </a:rPr>
                        <a:t>#cars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324">
                <a:tc>
                  <a:txBody>
                    <a:bodyPr/>
                    <a:lstStyle/>
                    <a:p>
                      <a:pPr marL="177800" indent="0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215900" indent="0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23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no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324">
                <a:tc>
                  <a:txBody>
                    <a:bodyPr/>
                    <a:lstStyle/>
                    <a:p>
                      <a:pPr marL="177800" indent="0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15900" indent="0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25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yes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324">
                <a:tc>
                  <a:txBody>
                    <a:bodyPr/>
                    <a:lstStyle/>
                    <a:p>
                      <a:pPr marL="177800" indent="0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5900" indent="0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29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no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5324">
                <a:tc>
                  <a:txBody>
                    <a:bodyPr/>
                    <a:lstStyle/>
                    <a:p>
                      <a:pPr marL="177800" indent="0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215900" indent="0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34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yes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5324">
                <a:tc>
                  <a:txBody>
                    <a:bodyPr/>
                    <a:lstStyle/>
                    <a:p>
                      <a:pPr marL="177800" indent="0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5900" indent="0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38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yes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84525" y="2573767"/>
          <a:ext cx="3974951" cy="1944445"/>
        </p:xfrm>
        <a:graphic>
          <a:graphicData uri="http://schemas.openxmlformats.org/drawingml/2006/table">
            <a:tbl>
              <a:tblPr/>
              <a:tblGrid>
                <a:gridCol w="2963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324">
                <a:tc gridSpan="2">
                  <a:txBody>
                    <a:bodyPr/>
                    <a:lstStyle/>
                    <a:p>
                      <a:pPr indent="0" algn="ctr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Examples of frequent itemsets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842">
                <a:tc>
                  <a:txBody>
                    <a:bodyPr/>
                    <a:lstStyle/>
                    <a:p>
                      <a:pPr indent="0" algn="ctr">
                        <a:lnSpc>
                          <a:spcPts val="1900"/>
                        </a:lnSpc>
                      </a:pPr>
                      <a:r>
                        <a:rPr lang="en-US" sz="1500" b="1">
                          <a:latin typeface="Arial"/>
                        </a:rPr>
                        <a:t>itemset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0" indent="0">
                        <a:lnSpc>
                          <a:spcPts val="1900"/>
                        </a:lnSpc>
                      </a:pPr>
                      <a:r>
                        <a:rPr lang="en-US" sz="1500" b="1">
                          <a:latin typeface="Arial"/>
                        </a:rPr>
                        <a:t>support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324">
                <a:tc>
                  <a:txBody>
                    <a:bodyPr/>
                    <a:lstStyle/>
                    <a:p>
                      <a:pPr indent="0" algn="ctr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(age, 20..29)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3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324">
                <a:tc>
                  <a:txBody>
                    <a:bodyPr/>
                    <a:lstStyle/>
                    <a:p>
                      <a:pPr indent="0" algn="ctr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(age, 30..39)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324">
                <a:tc>
                  <a:txBody>
                    <a:bodyPr/>
                    <a:lstStyle/>
                    <a:p>
                      <a:pPr indent="0" algn="ctr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(married?, yes)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3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5324">
                <a:tc>
                  <a:txBody>
                    <a:bodyPr/>
                    <a:lstStyle/>
                    <a:p>
                      <a:pPr indent="0" algn="ctr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(married?, no)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5324">
                <a:tc>
                  <a:txBody>
                    <a:bodyPr/>
                    <a:lstStyle/>
                    <a:p>
                      <a:pPr indent="0" algn="ctr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(#cars, 1)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5324">
                <a:tc>
                  <a:txBody>
                    <a:bodyPr/>
                    <a:lstStyle/>
                    <a:p>
                      <a:pPr indent="0" algn="ctr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(#cars, 2)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5324">
                <a:tc>
                  <a:txBody>
                    <a:bodyPr/>
                    <a:lstStyle/>
                    <a:p>
                      <a:pPr marL="152400" indent="0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(age, 30..39),(married?, yes)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46181" y="4709160"/>
          <a:ext cx="7051638" cy="879438"/>
        </p:xfrm>
        <a:graphic>
          <a:graphicData uri="http://schemas.openxmlformats.org/drawingml/2006/table">
            <a:tbl>
              <a:tblPr/>
              <a:tblGrid>
                <a:gridCol w="4711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8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5324">
                <a:tc gridSpan="3">
                  <a:txBody>
                    <a:bodyPr/>
                    <a:lstStyle/>
                    <a:p>
                      <a:pPr indent="0" algn="ctr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Examples of rules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2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532">
                <a:tc>
                  <a:txBody>
                    <a:bodyPr/>
                    <a:lstStyle/>
                    <a:p>
                      <a:pPr indent="0" algn="ctr">
                        <a:lnSpc>
                          <a:spcPts val="1900"/>
                        </a:lnSpc>
                      </a:pPr>
                      <a:r>
                        <a:rPr lang="en-US" sz="1500" b="1">
                          <a:latin typeface="Arial"/>
                        </a:rPr>
                        <a:t>rule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0" indent="0">
                        <a:lnSpc>
                          <a:spcPts val="1900"/>
                        </a:lnSpc>
                      </a:pPr>
                      <a:r>
                        <a:rPr lang="en-US" sz="1500" b="1">
                          <a:latin typeface="Arial"/>
                        </a:rPr>
                        <a:t>support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0" indent="0">
                        <a:lnSpc>
                          <a:spcPts val="1900"/>
                        </a:lnSpc>
                      </a:pPr>
                      <a:r>
                        <a:rPr lang="en-US" sz="1500" b="1">
                          <a:latin typeface="Arial"/>
                        </a:rPr>
                        <a:t>confidence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647">
                <a:tc>
                  <a:txBody>
                    <a:bodyPr/>
                    <a:lstStyle/>
                    <a:p>
                      <a:pPr indent="0" algn="ctr">
                        <a:lnSpc>
                          <a:spcPts val="1896"/>
                        </a:lnSpc>
                      </a:pPr>
                      <a:r>
                        <a:rPr lang="en-US" sz="1700">
                          <a:latin typeface="Arial"/>
                        </a:rPr>
                        <a:t>(age, 30..39) et (married?, yes) </a:t>
                      </a:r>
                      <a:r>
                        <a:rPr lang="en-US" sz="1700" i="1" spc="100">
                          <a:latin typeface="Arial"/>
                        </a:rPr>
                        <a:t>—&gt;</a:t>
                      </a:r>
                      <a:r>
                        <a:rPr lang="en-US" sz="1700">
                          <a:latin typeface="Arial"/>
                        </a:rPr>
                        <a:t> (#cars, 2)</a:t>
                      </a:r>
                      <a:br>
                        <a:rPr sz="1600"/>
                      </a:br>
                      <a:r>
                        <a:rPr lang="en-US" sz="1700">
                          <a:latin typeface="Arial"/>
                        </a:rPr>
                        <a:t>(age, 20..29) </a:t>
                      </a:r>
                      <a:r>
                        <a:rPr lang="en-US" sz="1700" i="1" spc="100">
                          <a:latin typeface="Arial"/>
                        </a:rPr>
                        <a:t>—&gt;</a:t>
                      </a:r>
                      <a:r>
                        <a:rPr lang="en-US" sz="1700">
                          <a:latin typeface="Arial"/>
                        </a:rPr>
                        <a:t> (#cars, 1)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40%</a:t>
                      </a:r>
                    </a:p>
                    <a:p>
                      <a:pPr indent="0" algn="ctr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60%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100%</a:t>
                      </a:r>
                    </a:p>
                    <a:p>
                      <a:pPr indent="0" algn="ctr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66.6%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9097" y="303904"/>
            <a:ext cx="7492701" cy="5096435"/>
          </a:xfrm>
          <a:prstGeom prst="rect">
            <a:avLst/>
          </a:prstGeom>
        </p:spPr>
        <p:txBody>
          <a:bodyPr lIns="0" tIns="0" rIns="0" bIns="0">
            <a:normAutofit fontScale="97500"/>
          </a:bodyPr>
          <a:lstStyle/>
          <a:p>
            <a:pPr algn="just">
              <a:lnSpc>
                <a:spcPts val="4536"/>
              </a:lnSpc>
            </a:pPr>
            <a:r>
              <a:rPr lang="en-US" sz="4059" b="1">
                <a:solidFill>
                  <a:srgbClr val="000080"/>
                </a:solidFill>
                <a:latin typeface="Arial"/>
              </a:rPr>
              <a:t>Quantitative AR_</a:t>
            </a:r>
          </a:p>
          <a:p>
            <a:pPr algn="just">
              <a:lnSpc>
                <a:spcPts val="2435"/>
              </a:lnSpc>
              <a:spcAft>
                <a:spcPts val="741"/>
              </a:spcAft>
            </a:pPr>
            <a:r>
              <a:rPr lang="en-US" sz="1677">
                <a:latin typeface="Arial"/>
              </a:rPr>
              <a:t>Question: Mining Quantitative AR is not a simple extension of</a:t>
            </a:r>
            <a:br>
              <a:rPr sz="1588"/>
            </a:br>
            <a:r>
              <a:rPr lang="en-US" sz="1677">
                <a:latin typeface="Arial"/>
              </a:rPr>
              <a:t>mining categorical AR. why?</a:t>
            </a:r>
          </a:p>
          <a:p>
            <a:pPr marL="437053" indent="-224130" algn="just">
              <a:lnSpc>
                <a:spcPts val="2457"/>
              </a:lnSpc>
              <a:spcAft>
                <a:spcPts val="1359"/>
              </a:spcAft>
            </a:pPr>
            <a:r>
              <a:rPr lang="en-US" sz="1677">
                <a:latin typeface="Arial"/>
              </a:rPr>
              <a:t>•    Infinite search space: In Boolean AR, the Ariori property</a:t>
            </a:r>
            <a:br>
              <a:rPr sz="1588"/>
            </a:br>
            <a:r>
              <a:rPr lang="en-US" sz="1677">
                <a:latin typeface="Arial"/>
              </a:rPr>
              <a:t>allows to prune the search space efficiently, but we do explore</a:t>
            </a:r>
            <a:br>
              <a:rPr sz="1588"/>
            </a:br>
            <a:r>
              <a:rPr lang="en-US" sz="1677">
                <a:latin typeface="Arial"/>
              </a:rPr>
              <a:t>the whole space of hypothesis (lattice of itemsets), which is</a:t>
            </a:r>
            <a:br>
              <a:rPr sz="1588"/>
            </a:br>
            <a:r>
              <a:rPr lang="en-US" sz="1677">
                <a:latin typeface="Arial"/>
              </a:rPr>
              <a:t>IMPOSSIBLE for Quantitative AR.</a:t>
            </a:r>
          </a:p>
          <a:p>
            <a:pPr marL="437053" indent="-224130" algn="just">
              <a:lnSpc>
                <a:spcPts val="2478"/>
              </a:lnSpc>
            </a:pPr>
            <a:r>
              <a:rPr lang="en-US" sz="1677">
                <a:latin typeface="Arial"/>
              </a:rPr>
              <a:t>•    The support-confidence tradeoff:    Choosing intervals is</a:t>
            </a:r>
          </a:p>
          <a:p>
            <a:pPr marL="437053">
              <a:lnSpc>
                <a:spcPts val="2478"/>
              </a:lnSpc>
              <a:spcAft>
                <a:spcPts val="1730"/>
              </a:spcAft>
            </a:pPr>
            <a:r>
              <a:rPr lang="en-US" sz="1677">
                <a:latin typeface="Arial"/>
              </a:rPr>
              <a:t>quite sensitive to support and confidence.</a:t>
            </a:r>
          </a:p>
          <a:p>
            <a:pPr marL="582737">
              <a:lnSpc>
                <a:spcPts val="1871"/>
              </a:lnSpc>
              <a:spcAft>
                <a:spcPts val="432"/>
              </a:spcAft>
            </a:pPr>
            <a:r>
              <a:rPr lang="en-US" sz="1677">
                <a:latin typeface="Arial"/>
              </a:rPr>
              <a:t>-    intervals too small, not enough support;</a:t>
            </a:r>
          </a:p>
          <a:p>
            <a:pPr marL="582737">
              <a:lnSpc>
                <a:spcPts val="1871"/>
              </a:lnSpc>
              <a:spcAft>
                <a:spcPts val="1730"/>
              </a:spcAft>
            </a:pPr>
            <a:r>
              <a:rPr lang="en-US" sz="1677">
                <a:latin typeface="Arial"/>
              </a:rPr>
              <a:t>-    intervals too large, not enough confidence.</a:t>
            </a:r>
          </a:p>
          <a:p>
            <a:pPr marL="437053" indent="-224130" algn="just">
              <a:lnSpc>
                <a:spcPts val="2457"/>
              </a:lnSpc>
            </a:pPr>
            <a:r>
              <a:rPr lang="en-US" sz="1677">
                <a:latin typeface="Arial"/>
              </a:rPr>
              <a:t>•    What is the difference between supervised and unsupervised</a:t>
            </a:r>
            <a:br>
              <a:rPr sz="1588"/>
            </a:br>
            <a:r>
              <a:rPr lang="en-US" sz="1677">
                <a:latin typeface="Arial"/>
              </a:rPr>
              <a:t>discretization?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8680" y="303904"/>
            <a:ext cx="6927925" cy="419548"/>
          </a:xfrm>
          <a:prstGeom prst="rect">
            <a:avLst/>
          </a:prstGeom>
        </p:spPr>
        <p:txBody>
          <a:bodyPr wrap="none" lIns="0" tIns="0" rIns="0" bIns="0">
            <a:normAutofit fontScale="25000" lnSpcReduction="20000"/>
          </a:bodyPr>
          <a:lstStyle/>
          <a:p>
            <a:pPr>
              <a:lnSpc>
                <a:spcPts val="4633"/>
              </a:lnSpc>
            </a:pPr>
            <a:r>
              <a:rPr lang="en-US" sz="4147" b="1">
                <a:solidFill>
                  <a:srgbClr val="000080"/>
                </a:solidFill>
                <a:latin typeface="Arial"/>
              </a:rPr>
              <a:t>Approaches to mine QARs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32734" y="1403873"/>
            <a:ext cx="4235824" cy="1489934"/>
          </a:xfrm>
          <a:prstGeom prst="rect">
            <a:avLst/>
          </a:prstGeom>
        </p:spPr>
        <p:txBody>
          <a:bodyPr lIns="0" tIns="0" rIns="0" bIns="0">
            <a:normAutofit fontScale="25000" lnSpcReduction="20000"/>
          </a:bodyPr>
          <a:lstStyle/>
          <a:p>
            <a:pPr>
              <a:lnSpc>
                <a:spcPts val="4998"/>
              </a:lnSpc>
            </a:pPr>
            <a:r>
              <a:rPr lang="en-US" sz="1677">
                <a:latin typeface="Arial"/>
              </a:rPr>
              <a:t>•    Discretization-based approaches</a:t>
            </a:r>
          </a:p>
          <a:p>
            <a:pPr>
              <a:lnSpc>
                <a:spcPts val="4998"/>
              </a:lnSpc>
            </a:pPr>
            <a:r>
              <a:rPr lang="en-US" sz="1677">
                <a:latin typeface="Arial"/>
              </a:rPr>
              <a:t>•    Distribution-based approaches</a:t>
            </a:r>
          </a:p>
          <a:p>
            <a:pPr>
              <a:lnSpc>
                <a:spcPts val="4998"/>
              </a:lnSpc>
            </a:pPr>
            <a:r>
              <a:rPr lang="en-US" sz="1677">
                <a:latin typeface="Arial"/>
              </a:rPr>
              <a:t>•    Optimization-based approaches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8680" y="303904"/>
            <a:ext cx="6927925" cy="419548"/>
          </a:xfrm>
          <a:prstGeom prst="rect">
            <a:avLst/>
          </a:prstGeom>
        </p:spPr>
        <p:txBody>
          <a:bodyPr wrap="none" lIns="0" tIns="0" rIns="0" bIns="0">
            <a:normAutofit fontScale="25000" lnSpcReduction="20000"/>
          </a:bodyPr>
          <a:lstStyle/>
          <a:p>
            <a:pPr>
              <a:lnSpc>
                <a:spcPts val="4633"/>
              </a:lnSpc>
            </a:pPr>
            <a:r>
              <a:rPr lang="en-US" sz="4147" b="1">
                <a:solidFill>
                  <a:srgbClr val="000080"/>
                </a:solidFill>
                <a:latin typeface="Arial"/>
              </a:rPr>
              <a:t>Approaches to mine QARs</a:t>
            </a:r>
          </a:p>
        </p:txBody>
      </p:sp>
      <p:sp>
        <p:nvSpPr>
          <p:cNvPr id="3" name="Rectangle 2"/>
          <p:cNvSpPr/>
          <p:nvPr/>
        </p:nvSpPr>
        <p:spPr>
          <a:xfrm>
            <a:off x="844475" y="1403873"/>
            <a:ext cx="7446981" cy="2643692"/>
          </a:xfrm>
          <a:prstGeom prst="rect">
            <a:avLst/>
          </a:prstGeom>
        </p:spPr>
        <p:txBody>
          <a:bodyPr lIns="0" tIns="0" rIns="0" bIns="0">
            <a:normAutofit fontScale="97500"/>
          </a:bodyPr>
          <a:lstStyle/>
          <a:p>
            <a:pPr>
              <a:lnSpc>
                <a:spcPts val="1871"/>
              </a:lnSpc>
              <a:spcAft>
                <a:spcPts val="1235"/>
              </a:spcAft>
            </a:pPr>
            <a:r>
              <a:rPr lang="en-US" sz="1677">
                <a:latin typeface="Arial"/>
              </a:rPr>
              <a:t>Discretization-based approaches</a:t>
            </a:r>
          </a:p>
          <a:p>
            <a:pPr marL="448259" indent="-246543">
              <a:lnSpc>
                <a:spcPts val="1871"/>
              </a:lnSpc>
              <a:spcAft>
                <a:spcPts val="1730"/>
              </a:spcAft>
            </a:pPr>
            <a:r>
              <a:rPr lang="en-US" sz="1677">
                <a:latin typeface="Arial"/>
              </a:rPr>
              <a:t>•    A pre-processing step</a:t>
            </a:r>
          </a:p>
          <a:p>
            <a:pPr marL="448259" indent="-246543">
              <a:lnSpc>
                <a:spcPts val="1871"/>
              </a:lnSpc>
              <a:spcAft>
                <a:spcPts val="1730"/>
              </a:spcAft>
            </a:pPr>
            <a:r>
              <a:rPr lang="en-US" sz="1677">
                <a:latin typeface="Arial"/>
              </a:rPr>
              <a:t>•    Use equi-depth, equi-width, domain-knowledge</a:t>
            </a:r>
          </a:p>
          <a:p>
            <a:pPr marL="448259" indent="-246543">
              <a:lnSpc>
                <a:spcPts val="2457"/>
              </a:lnSpc>
              <a:spcAft>
                <a:spcPts val="1235"/>
              </a:spcAft>
            </a:pPr>
            <a:r>
              <a:rPr lang="en-US" sz="1677">
                <a:latin typeface="Arial"/>
              </a:rPr>
              <a:t>•    Lent et al., 1997; Miller and Yang, 1997; Srikant and Agrawal,</a:t>
            </a:r>
            <a:br>
              <a:rPr sz="1588"/>
            </a:br>
            <a:r>
              <a:rPr lang="en-US" sz="1677">
                <a:latin typeface="Arial"/>
              </a:rPr>
              <a:t>1996; Wang et al., 1998</a:t>
            </a:r>
          </a:p>
          <a:p>
            <a:pPr marL="448259" indent="-246543">
              <a:lnSpc>
                <a:spcPts val="1871"/>
              </a:lnSpc>
              <a:spcAft>
                <a:spcPts val="1730"/>
              </a:spcAft>
            </a:pPr>
            <a:r>
              <a:rPr lang="en-US" sz="1677">
                <a:latin typeface="Arial"/>
              </a:rPr>
              <a:t>•    Discretization combined with clustering or interval merging.</a:t>
            </a:r>
          </a:p>
        </p:txBody>
      </p:sp>
      <p:sp>
        <p:nvSpPr>
          <p:cNvPr id="4" name="Rectangle 3"/>
          <p:cNvSpPr/>
          <p:nvPr/>
        </p:nvSpPr>
        <p:spPr>
          <a:xfrm>
            <a:off x="1032734" y="4381052"/>
            <a:ext cx="7258722" cy="217842"/>
          </a:xfrm>
          <a:prstGeom prst="rect">
            <a:avLst/>
          </a:prstGeom>
        </p:spPr>
        <p:txBody>
          <a:bodyPr wrap="none" lIns="0" tIns="0" rIns="0" bIns="0">
            <a:normAutofit fontScale="67500" lnSpcReduction="20000"/>
          </a:bodyPr>
          <a:lstStyle/>
          <a:p>
            <a:pPr marL="259990" indent="-246543">
              <a:lnSpc>
                <a:spcPts val="1871"/>
              </a:lnSpc>
              <a:spcBef>
                <a:spcPts val="1730"/>
              </a:spcBef>
            </a:pPr>
            <a:r>
              <a:rPr lang="en-US" sz="1677">
                <a:latin typeface="Arial"/>
              </a:rPr>
              <a:t>• Problems: univariate, sensitive to outliers, loss of information.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8680" y="303904"/>
            <a:ext cx="6927925" cy="419548"/>
          </a:xfrm>
          <a:prstGeom prst="rect">
            <a:avLst/>
          </a:prstGeom>
        </p:spPr>
        <p:txBody>
          <a:bodyPr wrap="none" lIns="0" tIns="0" rIns="0" bIns="0">
            <a:normAutofit fontScale="25000" lnSpcReduction="20000"/>
          </a:bodyPr>
          <a:lstStyle/>
          <a:p>
            <a:pPr>
              <a:lnSpc>
                <a:spcPts val="4633"/>
              </a:lnSpc>
            </a:pPr>
            <a:r>
              <a:rPr lang="en-US" sz="4147" b="1">
                <a:solidFill>
                  <a:srgbClr val="000080"/>
                </a:solidFill>
                <a:latin typeface="Arial"/>
              </a:rPr>
              <a:t>Approaches to mine QARs</a:t>
            </a:r>
          </a:p>
        </p:txBody>
      </p:sp>
      <p:sp>
        <p:nvSpPr>
          <p:cNvPr id="3" name="Rectangle 2"/>
          <p:cNvSpPr/>
          <p:nvPr/>
        </p:nvSpPr>
        <p:spPr>
          <a:xfrm>
            <a:off x="844476" y="1161826"/>
            <a:ext cx="7468496" cy="3173506"/>
          </a:xfrm>
          <a:prstGeom prst="rect">
            <a:avLst/>
          </a:prstGeom>
        </p:spPr>
        <p:txBody>
          <a:bodyPr lIns="0" tIns="0" rIns="0" bIns="0">
            <a:normAutofit fontScale="97500"/>
          </a:bodyPr>
          <a:lstStyle/>
          <a:p>
            <a:pPr>
              <a:lnSpc>
                <a:spcPts val="1871"/>
              </a:lnSpc>
              <a:spcAft>
                <a:spcPts val="1297"/>
              </a:spcAft>
            </a:pPr>
            <a:r>
              <a:rPr lang="en-US" sz="1677">
                <a:latin typeface="Arial"/>
              </a:rPr>
              <a:t>Distribution-based approaches</a:t>
            </a:r>
          </a:p>
          <a:p>
            <a:pPr marL="762041" indent="-324988">
              <a:lnSpc>
                <a:spcPts val="1871"/>
              </a:lnSpc>
              <a:spcAft>
                <a:spcPts val="988"/>
              </a:spcAft>
            </a:pPr>
            <a:r>
              <a:rPr lang="en-US" sz="1677" i="1">
                <a:latin typeface="Arial"/>
              </a:rPr>
              <a:t>Sex</a:t>
            </a:r>
            <a:r>
              <a:rPr lang="en-US" sz="1677">
                <a:latin typeface="Arial"/>
              </a:rPr>
              <a:t> = </a:t>
            </a:r>
            <a:r>
              <a:rPr lang="en-US" sz="1677" i="1">
                <a:latin typeface="Arial"/>
              </a:rPr>
              <a:t>female ^ Heigh</a:t>
            </a:r>
            <a:r>
              <a:rPr lang="en-US" sz="1677" i="1">
                <a:solidFill>
                  <a:srgbClr val="B8B8B8"/>
                </a:solidFill>
                <a:latin typeface="Arial"/>
              </a:rPr>
              <a:t>t</a:t>
            </a:r>
            <a:r>
              <a:rPr lang="en-US" sz="1677">
                <a:solidFill>
                  <a:srgbClr val="B8B8B8"/>
                </a:solidFill>
                <a:latin typeface="Arial"/>
              </a:rPr>
              <a:t> </a:t>
            </a:r>
            <a:r>
              <a:rPr lang="en-US" sz="1677">
                <a:latin typeface="Arial"/>
              </a:rPr>
              <a:t>: </a:t>
            </a:r>
            <a:r>
              <a:rPr lang="en-US" sz="1677" i="1">
                <a:latin typeface="Arial"/>
              </a:rPr>
              <a:t>mean</a:t>
            </a:r>
            <a:r>
              <a:rPr lang="en-US" sz="1677">
                <a:latin typeface="Arial"/>
              </a:rPr>
              <a:t> = 168 A </a:t>
            </a:r>
            <a:r>
              <a:rPr lang="en-US" sz="1677" i="1">
                <a:latin typeface="Arial"/>
              </a:rPr>
              <a:t>Weight</a:t>
            </a:r>
            <a:r>
              <a:rPr lang="en-US" sz="1677">
                <a:latin typeface="Arial"/>
              </a:rPr>
              <a:t> : </a:t>
            </a:r>
            <a:r>
              <a:rPr lang="en-US" sz="1677" i="1">
                <a:latin typeface="Arial"/>
              </a:rPr>
              <a:t>mean</a:t>
            </a:r>
            <a:r>
              <a:rPr lang="en-US" sz="1677">
                <a:latin typeface="Arial"/>
              </a:rPr>
              <a:t> = 68</a:t>
            </a:r>
          </a:p>
          <a:p>
            <a:pPr marL="201717">
              <a:lnSpc>
                <a:spcPts val="1871"/>
              </a:lnSpc>
              <a:spcAft>
                <a:spcPts val="1730"/>
              </a:spcAft>
            </a:pPr>
            <a:r>
              <a:rPr lang="en-US" sz="1677">
                <a:latin typeface="Arial"/>
              </a:rPr>
              <a:t>•    Aumann and Lindell, 1999, Webb 2001.</a:t>
            </a:r>
          </a:p>
          <a:p>
            <a:pPr marL="201717">
              <a:lnSpc>
                <a:spcPts val="1871"/>
              </a:lnSpc>
              <a:spcAft>
                <a:spcPts val="371"/>
              </a:spcAft>
            </a:pPr>
            <a:r>
              <a:rPr lang="en-US" sz="1677">
                <a:latin typeface="Arial"/>
              </a:rPr>
              <a:t>•    Restricted form of rules:</a:t>
            </a:r>
          </a:p>
          <a:p>
            <a:pPr marL="762041" indent="-324988">
              <a:lnSpc>
                <a:spcPts val="2457"/>
              </a:lnSpc>
              <a:spcAft>
                <a:spcPts val="1297"/>
              </a:spcAft>
            </a:pPr>
            <a:r>
              <a:rPr lang="en-US" sz="1677">
                <a:latin typeface="Arial"/>
              </a:rPr>
              <a:t>1.    A set of categorical attributes on the left-hand side and</a:t>
            </a:r>
            <a:br>
              <a:rPr sz="1588"/>
            </a:br>
            <a:r>
              <a:rPr lang="en-US" sz="1677">
                <a:latin typeface="Arial"/>
              </a:rPr>
              <a:t>several distributions on the right-hand side,</a:t>
            </a:r>
          </a:p>
          <a:p>
            <a:pPr marL="762041" indent="-324988">
              <a:lnSpc>
                <a:spcPts val="2478"/>
              </a:lnSpc>
            </a:pPr>
            <a:r>
              <a:rPr lang="en-US" sz="1677">
                <a:latin typeface="Arial"/>
              </a:rPr>
              <a:t>2.    A single discretized numeric attribute on the left-hand side</a:t>
            </a:r>
            <a:br>
              <a:rPr sz="1588"/>
            </a:br>
            <a:r>
              <a:rPr lang="en-US" sz="1677">
                <a:latin typeface="Arial"/>
              </a:rPr>
              <a:t>and a single distribution on the right-hand side.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8680" y="303904"/>
            <a:ext cx="6927925" cy="419548"/>
          </a:xfrm>
          <a:prstGeom prst="rect">
            <a:avLst/>
          </a:prstGeom>
        </p:spPr>
        <p:txBody>
          <a:bodyPr wrap="none" lIns="0" tIns="0" rIns="0" bIns="0">
            <a:normAutofit fontScale="25000" lnSpcReduction="20000"/>
          </a:bodyPr>
          <a:lstStyle/>
          <a:p>
            <a:pPr>
              <a:lnSpc>
                <a:spcPts val="4633"/>
              </a:lnSpc>
            </a:pPr>
            <a:r>
              <a:rPr lang="en-US" sz="4147" b="1">
                <a:solidFill>
                  <a:srgbClr val="000080"/>
                </a:solidFill>
                <a:latin typeface="Arial"/>
              </a:rPr>
              <a:t>Approaches to mine QARs</a:t>
            </a:r>
          </a:p>
        </p:txBody>
      </p:sp>
      <p:sp>
        <p:nvSpPr>
          <p:cNvPr id="3" name="Rectangle 2"/>
          <p:cNvSpPr/>
          <p:nvPr/>
        </p:nvSpPr>
        <p:spPr>
          <a:xfrm>
            <a:off x="839097" y="1161826"/>
            <a:ext cx="7465807" cy="4211619"/>
          </a:xfrm>
          <a:prstGeom prst="rect">
            <a:avLst/>
          </a:prstGeom>
        </p:spPr>
        <p:txBody>
          <a:bodyPr lIns="0" tIns="0" rIns="0" bIns="0">
            <a:normAutofit fontScale="97500"/>
          </a:bodyPr>
          <a:lstStyle/>
          <a:p>
            <a:pPr>
              <a:lnSpc>
                <a:spcPts val="1871"/>
              </a:lnSpc>
              <a:spcAft>
                <a:spcPts val="988"/>
              </a:spcAft>
            </a:pPr>
            <a:r>
              <a:rPr lang="en-US" sz="1677">
                <a:latin typeface="Arial"/>
              </a:rPr>
              <a:t>Optimization-based approaches</a:t>
            </a:r>
          </a:p>
          <a:p>
            <a:pPr marL="437053" indent="-224130">
              <a:lnSpc>
                <a:spcPts val="1871"/>
              </a:lnSpc>
              <a:spcAft>
                <a:spcPts val="1730"/>
              </a:spcAft>
            </a:pPr>
            <a:r>
              <a:rPr lang="en-US" sz="1677">
                <a:latin typeface="Arial"/>
              </a:rPr>
              <a:t>•    Numerical attributes are optimized during the mining process</a:t>
            </a:r>
          </a:p>
          <a:p>
            <a:pPr marL="437053" indent="-224130">
              <a:lnSpc>
                <a:spcPts val="2457"/>
              </a:lnSpc>
              <a:spcAft>
                <a:spcPts val="988"/>
              </a:spcAft>
            </a:pPr>
            <a:r>
              <a:rPr lang="en-US" sz="1677">
                <a:latin typeface="Arial"/>
              </a:rPr>
              <a:t>•    Fukuda et al., 96, Rastogi and Shim 99, Brin et al. 2003.</a:t>
            </a:r>
            <a:br>
              <a:rPr sz="1588"/>
            </a:br>
            <a:r>
              <a:rPr lang="en-US" sz="1677">
                <a:latin typeface="Arial"/>
              </a:rPr>
              <a:t>Techniques inspired from image segmentation.</a:t>
            </a:r>
          </a:p>
          <a:p>
            <a:pPr marL="1243919">
              <a:lnSpc>
                <a:spcPts val="1871"/>
              </a:lnSpc>
              <a:spcAft>
                <a:spcPts val="988"/>
              </a:spcAft>
            </a:pPr>
            <a:r>
              <a:rPr lang="en-US" sz="1677" i="1">
                <a:latin typeface="Arial"/>
              </a:rPr>
              <a:t>Gain(A ^ B</a:t>
            </a:r>
            <a:r>
              <a:rPr lang="en-US" sz="1677">
                <a:latin typeface="Arial"/>
              </a:rPr>
              <a:t>) = </a:t>
            </a:r>
            <a:r>
              <a:rPr lang="en-US" sz="1677" i="1">
                <a:latin typeface="Arial"/>
              </a:rPr>
              <a:t>Supp(AB</a:t>
            </a:r>
            <a:r>
              <a:rPr lang="en-US" sz="1677">
                <a:latin typeface="Arial"/>
              </a:rPr>
              <a:t>) — </a:t>
            </a:r>
            <a:r>
              <a:rPr lang="en-US" sz="1677" i="1">
                <a:latin typeface="Arial"/>
              </a:rPr>
              <a:t>MinConf</a:t>
            </a:r>
            <a:r>
              <a:rPr lang="en-US" sz="1677">
                <a:latin typeface="Arial"/>
              </a:rPr>
              <a:t> * </a:t>
            </a:r>
            <a:r>
              <a:rPr lang="en-US" sz="1677" i="1">
                <a:latin typeface="Arial"/>
              </a:rPr>
              <a:t>Supp(A)</a:t>
            </a:r>
          </a:p>
          <a:p>
            <a:pPr marL="437053">
              <a:lnSpc>
                <a:spcPts val="1871"/>
              </a:lnSpc>
              <a:spcAft>
                <a:spcPts val="1730"/>
              </a:spcAft>
            </a:pPr>
            <a:r>
              <a:rPr lang="en-US" sz="1677">
                <a:latin typeface="Arial"/>
              </a:rPr>
              <a:t>Form of the rules restricted to 1 or 2 numerical attributes.</a:t>
            </a:r>
          </a:p>
          <a:p>
            <a:pPr marL="437053" indent="-224130">
              <a:lnSpc>
                <a:spcPts val="2457"/>
              </a:lnSpc>
              <a:spcAft>
                <a:spcPts val="988"/>
              </a:spcAft>
            </a:pPr>
            <a:r>
              <a:rPr lang="en-US" sz="1677">
                <a:latin typeface="Arial"/>
              </a:rPr>
              <a:t>•    Mata et al. 2002 Use genetic algorithms to optimize the sup¬</a:t>
            </a:r>
            <a:br>
              <a:rPr sz="1588"/>
            </a:br>
            <a:r>
              <a:rPr lang="en-US" sz="1677">
                <a:latin typeface="Arial"/>
              </a:rPr>
              <a:t>port of itemsets with non instantiated intervals.</a:t>
            </a:r>
          </a:p>
          <a:p>
            <a:pPr marL="1053409" algn="just">
              <a:lnSpc>
                <a:spcPts val="3346"/>
              </a:lnSpc>
            </a:pPr>
            <a:r>
              <a:rPr lang="en-US" sz="1677">
                <a:latin typeface="Arial"/>
              </a:rPr>
              <a:t>Fitness = cov —    * ampl) — (u * mark) + (p * nAtr)</a:t>
            </a:r>
          </a:p>
          <a:p>
            <a:pPr marL="437053">
              <a:lnSpc>
                <a:spcPts val="3346"/>
              </a:lnSpc>
            </a:pPr>
            <a:r>
              <a:rPr lang="en-US" sz="1677">
                <a:latin typeface="Arial"/>
              </a:rPr>
              <a:t>Apriori-like algorithm to mine association rules.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79438" y="303903"/>
            <a:ext cx="1887967" cy="363071"/>
          </a:xfrm>
          <a:prstGeom prst="rect">
            <a:avLst/>
          </a:prstGeom>
        </p:spPr>
        <p:txBody>
          <a:bodyPr wrap="none" lIns="0" tIns="0" rIns="0" bIns="0">
            <a:normAutofit fontScale="25000" lnSpcReduction="20000"/>
          </a:bodyPr>
          <a:lstStyle/>
          <a:p>
            <a:pPr>
              <a:lnSpc>
                <a:spcPts val="4536"/>
              </a:lnSpc>
              <a:spcAft>
                <a:spcPts val="1050"/>
              </a:spcAft>
            </a:pPr>
            <a:r>
              <a:rPr lang="en-US" sz="4059" b="1">
                <a:solidFill>
                  <a:srgbClr val="000080"/>
                </a:solidFill>
                <a:latin typeface="Arial"/>
              </a:rPr>
              <a:t>Outline</a:t>
            </a:r>
          </a:p>
        </p:txBody>
      </p:sp>
      <p:sp>
        <p:nvSpPr>
          <p:cNvPr id="3" name="Rectangle 2"/>
          <p:cNvSpPr/>
          <p:nvPr/>
        </p:nvSpPr>
        <p:spPr>
          <a:xfrm>
            <a:off x="771861" y="1239819"/>
            <a:ext cx="5967805" cy="3969572"/>
          </a:xfrm>
          <a:prstGeom prst="rect">
            <a:avLst/>
          </a:prstGeom>
        </p:spPr>
        <p:txBody>
          <a:bodyPr lIns="0" tIns="0" rIns="0" bIns="0">
            <a:normAutofit fontScale="25000" lnSpcReduction="20000"/>
          </a:bodyPr>
          <a:lstStyle/>
          <a:p>
            <a:pPr marL="156891">
              <a:lnSpc>
                <a:spcPts val="2457"/>
              </a:lnSpc>
              <a:spcBef>
                <a:spcPts val="1050"/>
              </a:spcBef>
            </a:pPr>
            <a:r>
              <a:rPr lang="en-US" sz="1677" b="1">
                <a:latin typeface="Arial"/>
              </a:rPr>
              <a:t>1.    Introduction</a:t>
            </a:r>
          </a:p>
          <a:p>
            <a:pPr marL="156891">
              <a:lnSpc>
                <a:spcPts val="2457"/>
              </a:lnSpc>
            </a:pPr>
            <a:r>
              <a:rPr lang="en-US" sz="1677" b="1">
                <a:latin typeface="Arial"/>
              </a:rPr>
              <a:t>2.    A two-step process</a:t>
            </a:r>
          </a:p>
          <a:p>
            <a:pPr marL="156891">
              <a:lnSpc>
                <a:spcPts val="2457"/>
              </a:lnSpc>
            </a:pPr>
            <a:r>
              <a:rPr lang="en-US" sz="1677" b="1">
                <a:latin typeface="Arial"/>
              </a:rPr>
              <a:t>3.    Applications</a:t>
            </a:r>
          </a:p>
          <a:p>
            <a:pPr marL="156891">
              <a:lnSpc>
                <a:spcPts val="2457"/>
              </a:lnSpc>
            </a:pPr>
            <a:r>
              <a:rPr lang="en-US" sz="1677" b="1">
                <a:latin typeface="Arial"/>
              </a:rPr>
              <a:t>4.    Definitions and examples</a:t>
            </a:r>
          </a:p>
          <a:p>
            <a:pPr marL="156891">
              <a:lnSpc>
                <a:spcPts val="2457"/>
              </a:lnSpc>
            </a:pPr>
            <a:r>
              <a:rPr lang="en-US" sz="1677" b="1">
                <a:latin typeface="Arial"/>
              </a:rPr>
              <a:t>5.    Frequent patterns: Apriori algorithm</a:t>
            </a:r>
          </a:p>
          <a:p>
            <a:pPr marL="156891">
              <a:lnSpc>
                <a:spcPts val="2457"/>
              </a:lnSpc>
            </a:pPr>
            <a:r>
              <a:rPr lang="en-US" sz="1677" b="1">
                <a:latin typeface="Arial"/>
              </a:rPr>
              <a:t>6.    Example</a:t>
            </a:r>
          </a:p>
          <a:p>
            <a:pPr marL="156891">
              <a:lnSpc>
                <a:spcPts val="2457"/>
              </a:lnSpc>
            </a:pPr>
            <a:r>
              <a:rPr lang="en-US" sz="1677" b="1">
                <a:latin typeface="Arial"/>
              </a:rPr>
              <a:t>7.    Representation of </a:t>
            </a:r>
            <a:r>
              <a:rPr lang="en-US" sz="1677">
                <a:latin typeface="Arial"/>
              </a:rPr>
              <a:t>D</a:t>
            </a:r>
          </a:p>
          <a:p>
            <a:pPr marL="156891">
              <a:lnSpc>
                <a:spcPts val="2457"/>
              </a:lnSpc>
            </a:pPr>
            <a:r>
              <a:rPr lang="en-US" sz="1677" b="1">
                <a:latin typeface="Arial"/>
              </a:rPr>
              <a:t>8.    Definitions cont’d</a:t>
            </a:r>
          </a:p>
          <a:p>
            <a:pPr marL="156891">
              <a:lnSpc>
                <a:spcPts val="2457"/>
              </a:lnSpc>
            </a:pPr>
            <a:r>
              <a:rPr lang="en-US" sz="1677" b="1">
                <a:latin typeface="Arial"/>
              </a:rPr>
              <a:t>9.    Association rules algorithm</a:t>
            </a:r>
          </a:p>
          <a:p>
            <a:pPr>
              <a:lnSpc>
                <a:spcPts val="2457"/>
              </a:lnSpc>
            </a:pPr>
            <a:r>
              <a:rPr lang="en-US" sz="1677" b="1">
                <a:latin typeface="Arial"/>
              </a:rPr>
              <a:t>10.    Example</a:t>
            </a:r>
          </a:p>
          <a:p>
            <a:pPr>
              <a:lnSpc>
                <a:spcPts val="2457"/>
              </a:lnSpc>
            </a:pPr>
            <a:r>
              <a:rPr lang="en-US" sz="1677" b="1">
                <a:latin typeface="Arial"/>
              </a:rPr>
              <a:t>11.    A probabilistic framework Association Rules</a:t>
            </a:r>
          </a:p>
          <a:p>
            <a:pPr>
              <a:lnSpc>
                <a:spcPts val="2457"/>
              </a:lnSpc>
            </a:pPr>
            <a:r>
              <a:rPr lang="en-US" sz="1677" b="1">
                <a:latin typeface="Arial"/>
              </a:rPr>
              <a:t>12.    Support-confidence cons</a:t>
            </a:r>
          </a:p>
          <a:p>
            <a:pPr>
              <a:lnSpc>
                <a:spcPts val="2457"/>
              </a:lnSpc>
            </a:pPr>
            <a:r>
              <a:rPr lang="en-US" sz="1677" b="1">
                <a:latin typeface="Arial"/>
              </a:rPr>
              <a:t>13.    Quantitative association rules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958" y="4588137"/>
            <a:ext cx="96819" cy="175349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39096" y="303903"/>
            <a:ext cx="7169972" cy="2108499"/>
          </a:xfrm>
          <a:prstGeom prst="rect">
            <a:avLst/>
          </a:prstGeom>
        </p:spPr>
        <p:txBody>
          <a:bodyPr lIns="0" tIns="0" rIns="0" bIns="0">
            <a:normAutofit fontScale="25000" lnSpcReduction="20000"/>
          </a:bodyPr>
          <a:lstStyle/>
          <a:p>
            <a:pPr>
              <a:lnSpc>
                <a:spcPts val="4536"/>
              </a:lnSpc>
            </a:pPr>
            <a:r>
              <a:rPr lang="en-US" sz="4059" b="1">
                <a:solidFill>
                  <a:srgbClr val="000080"/>
                </a:solidFill>
                <a:latin typeface="Arial"/>
              </a:rPr>
              <a:t>Approaches to mine QARs</a:t>
            </a:r>
          </a:p>
          <a:p>
            <a:pPr>
              <a:lnSpc>
                <a:spcPts val="1871"/>
              </a:lnSpc>
              <a:spcAft>
                <a:spcPts val="1297"/>
              </a:spcAft>
            </a:pPr>
            <a:r>
              <a:rPr lang="en-US" sz="1677" b="1">
                <a:latin typeface="Arial"/>
              </a:rPr>
              <a:t>Optimization-based approaches</a:t>
            </a:r>
          </a:p>
          <a:p>
            <a:pPr marL="212923">
              <a:lnSpc>
                <a:spcPts val="1871"/>
              </a:lnSpc>
              <a:spcAft>
                <a:spcPts val="1297"/>
              </a:spcAft>
            </a:pPr>
            <a:r>
              <a:rPr lang="en-US" sz="1677">
                <a:latin typeface="Arial"/>
              </a:rPr>
              <a:t>• Ruckert et al. 2004 use half-spaces to mine such rules like:</a:t>
            </a:r>
          </a:p>
          <a:p>
            <a:pPr marL="437053" marR="1504358" indent="1781830">
              <a:lnSpc>
                <a:spcPts val="3325"/>
              </a:lnSpc>
              <a:spcAft>
                <a:spcPts val="679"/>
              </a:spcAft>
            </a:pPr>
            <a:r>
              <a:rPr lang="en-US" sz="1500" i="1" spc="176">
                <a:latin typeface="Arial"/>
              </a:rPr>
              <a:t>x\</a:t>
            </a:r>
            <a:r>
              <a:rPr lang="en-US" sz="1588">
                <a:latin typeface="Arial"/>
              </a:rPr>
              <a:t> </a:t>
            </a:r>
            <a:r>
              <a:rPr lang="en-US" sz="1677">
                <a:latin typeface="Arial"/>
              </a:rPr>
              <a:t>&gt; 20 —&gt; 0.5^3 + </a:t>
            </a:r>
            <a:r>
              <a:rPr lang="en-US" sz="1588">
                <a:latin typeface="Arial"/>
              </a:rPr>
              <a:t>2.3x0 </a:t>
            </a:r>
            <a:r>
              <a:rPr lang="en-US" sz="1677">
                <a:latin typeface="Arial"/>
              </a:rPr>
              <a:t>&gt; 100</a:t>
            </a:r>
            <a:br>
              <a:rPr sz="1588"/>
            </a:br>
            <a:r>
              <a:rPr lang="en-US" sz="1677">
                <a:latin typeface="Arial"/>
              </a:rPr>
              <a:t>Cannot handle categorical attributes.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1226372" y="2721685"/>
            <a:ext cx="7116184" cy="554019"/>
          </a:xfrm>
          <a:prstGeom prst="rect">
            <a:avLst/>
          </a:prstGeom>
        </p:spPr>
        <p:txBody>
          <a:bodyPr lIns="0" tIns="0" rIns="0" bIns="0">
            <a:normAutofit fontScale="25000" lnSpcReduction="20000"/>
          </a:bodyPr>
          <a:lstStyle/>
          <a:p>
            <a:pPr algn="just">
              <a:lnSpc>
                <a:spcPts val="2457"/>
              </a:lnSpc>
              <a:spcBef>
                <a:spcPts val="679"/>
              </a:spcBef>
            </a:pPr>
            <a:r>
              <a:rPr lang="en-US" sz="1677">
                <a:latin typeface="Arial"/>
              </a:rPr>
              <a:t>Salleb et al 2007: QuantMiner Optimize the </a:t>
            </a:r>
            <a:r>
              <a:rPr lang="en-US" sz="1677" i="1">
                <a:latin typeface="Arial"/>
              </a:rPr>
              <a:t>Gain</a:t>
            </a:r>
            <a:r>
              <a:rPr lang="en-US" sz="1677">
                <a:latin typeface="Arial"/>
              </a:rPr>
              <a:t> of rules</a:t>
            </a:r>
            <a:br>
              <a:rPr sz="1588"/>
            </a:br>
            <a:r>
              <a:rPr lang="en-US" sz="1677">
                <a:latin typeface="Arial"/>
              </a:rPr>
              <a:t>templates using a gene</a:t>
            </a:r>
            <a:r>
              <a:rPr lang="en-US" sz="1677">
                <a:solidFill>
                  <a:srgbClr val="231F20"/>
                </a:solidFill>
                <a:latin typeface="Arial"/>
              </a:rPr>
              <a:t>tic al</a:t>
            </a:r>
            <a:r>
              <a:rPr lang="en-US" sz="1677">
                <a:latin typeface="Arial"/>
              </a:rPr>
              <a:t>gor</a:t>
            </a:r>
            <a:r>
              <a:rPr lang="en-US" sz="1677">
                <a:solidFill>
                  <a:srgbClr val="231F20"/>
                </a:solidFill>
                <a:latin typeface="Arial"/>
              </a:rPr>
              <a:t>i</a:t>
            </a:r>
            <a:r>
              <a:rPr lang="en-US" sz="1677">
                <a:latin typeface="Arial"/>
              </a:rPr>
              <a:t>thm.</a:t>
            </a:r>
          </a:p>
        </p:txBody>
      </p:sp>
      <p:sp>
        <p:nvSpPr>
          <p:cNvPr id="5" name="Rectangle 4"/>
          <p:cNvSpPr/>
          <p:nvPr/>
        </p:nvSpPr>
        <p:spPr>
          <a:xfrm>
            <a:off x="5922085" y="3356386"/>
            <a:ext cx="204395" cy="107576"/>
          </a:xfrm>
          <a:prstGeom prst="rect">
            <a:avLst/>
          </a:prstGeom>
        </p:spPr>
        <p:txBody>
          <a:bodyPr wrap="none" lIns="0" tIns="0" rIns="0" bIns="0">
            <a:normAutofit fontScale="25000" lnSpcReduction="20000"/>
          </a:bodyPr>
          <a:lstStyle/>
          <a:p>
            <a:pPr>
              <a:lnSpc>
                <a:spcPts val="1129"/>
              </a:lnSpc>
              <a:spcAft>
                <a:spcPts val="309"/>
              </a:spcAft>
            </a:pPr>
            <a:r>
              <a:rPr lang="en-US" sz="1015" b="1" i="1" spc="132">
                <a:solidFill>
                  <a:srgbClr val="231F20"/>
                </a:solidFill>
                <a:latin typeface="Arial"/>
              </a:rPr>
              <a:t>Ui</a:t>
            </a:r>
          </a:p>
        </p:txBody>
      </p:sp>
      <p:sp>
        <p:nvSpPr>
          <p:cNvPr id="6" name="Rectangle 5"/>
          <p:cNvSpPr/>
          <p:nvPr/>
        </p:nvSpPr>
        <p:spPr>
          <a:xfrm>
            <a:off x="3219226" y="3566160"/>
            <a:ext cx="954741" cy="94129"/>
          </a:xfrm>
          <a:prstGeom prst="rect">
            <a:avLst/>
          </a:prstGeom>
        </p:spPr>
        <p:txBody>
          <a:bodyPr wrap="none" lIns="0" tIns="0" rIns="0" bIns="0">
            <a:normAutofit fontScale="25000" lnSpcReduction="20000"/>
          </a:bodyPr>
          <a:lstStyle/>
          <a:p>
            <a:pPr algn="r">
              <a:lnSpc>
                <a:spcPts val="979"/>
              </a:lnSpc>
              <a:spcAft>
                <a:spcPts val="679"/>
              </a:spcAft>
            </a:pPr>
            <a:r>
              <a:rPr lang="en-US" sz="882">
                <a:solidFill>
                  <a:srgbClr val="231F20"/>
                </a:solidFill>
                <a:latin typeface="Times New Roman"/>
              </a:rPr>
              <a:t>Domain of Attribute^</a:t>
            </a:r>
          </a:p>
        </p:txBody>
      </p:sp>
      <p:sp>
        <p:nvSpPr>
          <p:cNvPr id="7" name="Rectangle 6"/>
          <p:cNvSpPr/>
          <p:nvPr/>
        </p:nvSpPr>
        <p:spPr>
          <a:xfrm>
            <a:off x="3359075" y="3781313"/>
            <a:ext cx="567466" cy="129092"/>
          </a:xfrm>
          <a:prstGeom prst="rect">
            <a:avLst/>
          </a:prstGeom>
        </p:spPr>
        <p:txBody>
          <a:bodyPr wrap="none" lIns="0" tIns="0" rIns="0" bIns="0">
            <a:normAutofit fontScale="25000" lnSpcReduction="20000"/>
          </a:bodyPr>
          <a:lstStyle/>
          <a:p>
            <a:pPr algn="just">
              <a:lnSpc>
                <a:spcPts val="1271"/>
              </a:lnSpc>
              <a:spcAft>
                <a:spcPts val="1297"/>
              </a:spcAft>
            </a:pPr>
            <a:r>
              <a:rPr lang="en-US" sz="1015" b="1" i="1" spc="132">
                <a:solidFill>
                  <a:srgbClr val="231F20"/>
                </a:solidFill>
                <a:latin typeface="Arial"/>
              </a:rPr>
              <a:t>li</a:t>
            </a:r>
            <a:r>
              <a:rPr lang="en-US" sz="1147" b="1">
                <a:solidFill>
                  <a:srgbClr val="031B9F"/>
                </a:solidFill>
                <a:latin typeface="Times New Roman"/>
              </a:rPr>
              <a:t>_</a:t>
            </a:r>
            <a:r>
              <a:rPr lang="en-US" sz="1147" b="1" u="sng" baseline="30000">
                <a:solidFill>
                  <a:srgbClr val="231F20"/>
                </a:solidFill>
                <a:latin typeface="Times New Roman"/>
              </a:rPr>
              <a:t>u</a:t>
            </a:r>
            <a:r>
              <a:rPr lang="en-US" sz="1147" b="1" u="sng">
                <a:solidFill>
                  <a:srgbClr val="231F20"/>
                </a:solidFill>
                <a:latin typeface="Times New Roman"/>
              </a:rPr>
              <a:t>i</a:t>
            </a:r>
          </a:p>
        </p:txBody>
      </p:sp>
      <p:sp>
        <p:nvSpPr>
          <p:cNvPr id="8" name="Rectangle 7"/>
          <p:cNvSpPr/>
          <p:nvPr/>
        </p:nvSpPr>
        <p:spPr>
          <a:xfrm>
            <a:off x="3582296" y="4125558"/>
            <a:ext cx="521746" cy="172122"/>
          </a:xfrm>
          <a:prstGeom prst="rect">
            <a:avLst/>
          </a:prstGeom>
        </p:spPr>
        <p:txBody>
          <a:bodyPr wrap="none" lIns="0" tIns="0" rIns="0" bIns="0">
            <a:normAutofit fontScale="97500"/>
          </a:bodyPr>
          <a:lstStyle/>
          <a:p>
            <a:pPr algn="just">
              <a:lnSpc>
                <a:spcPts val="1182"/>
              </a:lnSpc>
            </a:pPr>
            <a:r>
              <a:rPr lang="en-US" sz="1059" b="1">
                <a:solidFill>
                  <a:srgbClr val="231F20"/>
                </a:solidFill>
                <a:latin typeface="Arial"/>
              </a:rPr>
              <a:t>ii    ui</a:t>
            </a:r>
          </a:p>
        </p:txBody>
      </p:sp>
      <p:sp>
        <p:nvSpPr>
          <p:cNvPr id="9" name="Rectangle 8"/>
          <p:cNvSpPr/>
          <p:nvPr/>
        </p:nvSpPr>
        <p:spPr>
          <a:xfrm>
            <a:off x="5733826" y="3689873"/>
            <a:ext cx="494852" cy="166744"/>
          </a:xfrm>
          <a:prstGeom prst="rect">
            <a:avLst/>
          </a:prstGeom>
        </p:spPr>
        <p:txBody>
          <a:bodyPr wrap="none" lIns="0" tIns="0" rIns="0" bIns="0">
            <a:normAutofit fontScale="97500"/>
          </a:bodyPr>
          <a:lstStyle/>
          <a:p>
            <a:pPr algn="just">
              <a:lnSpc>
                <a:spcPts val="1182"/>
              </a:lnSpc>
            </a:pPr>
            <a:r>
              <a:rPr lang="en-US" sz="1059" b="1">
                <a:solidFill>
                  <a:srgbClr val="231F20"/>
                </a:solidFill>
                <a:latin typeface="Arial"/>
              </a:rPr>
              <a:t>ii    ui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81021" y="4173967"/>
            <a:ext cx="715384" cy="145228"/>
          </a:xfrm>
          <a:prstGeom prst="rect">
            <a:avLst/>
          </a:prstGeom>
        </p:spPr>
        <p:txBody>
          <a:bodyPr wrap="none" lIns="0" tIns="0" rIns="0" bIns="0">
            <a:normAutofit fontScale="60000" lnSpcReduction="20000"/>
          </a:bodyPr>
          <a:lstStyle/>
          <a:p>
            <a:pPr algn="just">
              <a:lnSpc>
                <a:spcPts val="1271"/>
              </a:lnSpc>
              <a:spcBef>
                <a:spcPts val="1297"/>
              </a:spcBef>
            </a:pPr>
            <a:r>
              <a:rPr lang="en-US" sz="1015" b="1" i="1" spc="132">
                <a:solidFill>
                  <a:srgbClr val="231F20"/>
                </a:solidFill>
                <a:latin typeface="Arial"/>
              </a:rPr>
              <a:t>li</a:t>
            </a:r>
            <a:r>
              <a:rPr lang="en-US" sz="1147" b="1">
                <a:solidFill>
                  <a:srgbClr val="231F20"/>
                </a:solidFill>
                <a:latin typeface="Times New Roman"/>
              </a:rPr>
              <a:t>_</a:t>
            </a:r>
            <a:r>
              <a:rPr lang="en-US" sz="1147" b="1" baseline="30000">
                <a:solidFill>
                  <a:srgbClr val="231F20"/>
                </a:solidFill>
                <a:latin typeface="Times New Roman"/>
              </a:rPr>
              <a:t>u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49962" y="4534348"/>
            <a:ext cx="371139" cy="199016"/>
          </a:xfrm>
          <a:prstGeom prst="rect">
            <a:avLst/>
          </a:prstGeom>
        </p:spPr>
        <p:txBody>
          <a:bodyPr wrap="none" lIns="0" tIns="0" rIns="0" bIns="0">
            <a:normAutofit fontScale="97500"/>
          </a:bodyPr>
          <a:lstStyle/>
          <a:p>
            <a:pPr>
              <a:lnSpc>
                <a:spcPts val="1271"/>
              </a:lnSpc>
            </a:pPr>
            <a:r>
              <a:rPr lang="en-US" sz="1147" b="1" u="sng" baseline="30000">
                <a:solidFill>
                  <a:srgbClr val="231F20"/>
                </a:solidFill>
                <a:latin typeface="Times New Roman"/>
              </a:rPr>
              <a:t>l</a:t>
            </a:r>
            <a:r>
              <a:rPr lang="en-US" sz="1147" b="1" u="sng">
                <a:solidFill>
                  <a:srgbClr val="231F20"/>
                </a:solidFill>
                <a:latin typeface="Times New Roman"/>
              </a:rPr>
              <a:t>i </a:t>
            </a:r>
            <a:r>
              <a:rPr lang="en-US" sz="1147" b="1" u="sng" baseline="30000">
                <a:solidFill>
                  <a:srgbClr val="231F20"/>
                </a:solidFill>
                <a:latin typeface="Times New Roman"/>
              </a:rPr>
              <a:t>u</a:t>
            </a:r>
            <a:r>
              <a:rPr lang="en-US" sz="1147" b="1" u="sng">
                <a:solidFill>
                  <a:srgbClr val="231F20"/>
                </a:solidFill>
                <a:latin typeface="Times New Roman"/>
              </a:rPr>
              <a:t>i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52452" y="5061473"/>
            <a:ext cx="166744" cy="107576"/>
          </a:xfrm>
          <a:prstGeom prst="rect">
            <a:avLst/>
          </a:prstGeom>
        </p:spPr>
        <p:txBody>
          <a:bodyPr wrap="none" lIns="0" tIns="0" rIns="0" bIns="0">
            <a:normAutofit fontScale="25000" lnSpcReduction="20000"/>
          </a:bodyPr>
          <a:lstStyle/>
          <a:p>
            <a:pPr>
              <a:lnSpc>
                <a:spcPts val="1271"/>
              </a:lnSpc>
            </a:pPr>
            <a:r>
              <a:rPr lang="en-US" sz="1147" b="1">
                <a:solidFill>
                  <a:srgbClr val="231F20"/>
                </a:solidFill>
                <a:latin typeface="Times New Roman"/>
              </a:rPr>
              <a:t>ui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28969" y="5131398"/>
            <a:ext cx="424927" cy="80682"/>
          </a:xfrm>
          <a:prstGeom prst="rect">
            <a:avLst/>
          </a:prstGeom>
        </p:spPr>
        <p:txBody>
          <a:bodyPr wrap="none" lIns="0" tIns="0" rIns="0" bIns="0">
            <a:normAutofit fontScale="25000" lnSpcReduction="20000"/>
          </a:bodyPr>
          <a:lstStyle/>
          <a:p>
            <a:pPr>
              <a:lnSpc>
                <a:spcPts val="785"/>
              </a:lnSpc>
            </a:pPr>
            <a:r>
              <a:rPr lang="en-US" sz="706">
                <a:solidFill>
                  <a:srgbClr val="031B9F"/>
                </a:solidFill>
                <a:latin typeface="Times New Roman"/>
              </a:rPr>
              <a:t>1 </a:t>
            </a:r>
            <a:r>
              <a:rPr lang="en-US" sz="706">
                <a:solidFill>
                  <a:srgbClr val="231F20"/>
                </a:solidFill>
                <a:latin typeface="Times New Roman"/>
              </a:rPr>
              <a:t>mutation.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265868" y="4918934"/>
            <a:ext cx="293146" cy="139849"/>
          </a:xfrm>
          <a:prstGeom prst="rect">
            <a:avLst/>
          </a:prstGeom>
        </p:spPr>
        <p:txBody>
          <a:bodyPr wrap="none" lIns="0" tIns="0" rIns="0" bIns="0">
            <a:normAutofit fontScale="75000" lnSpcReduction="20000"/>
          </a:bodyPr>
          <a:lstStyle/>
          <a:p>
            <a:pPr>
              <a:lnSpc>
                <a:spcPts val="1182"/>
              </a:lnSpc>
              <a:spcAft>
                <a:spcPts val="556"/>
              </a:spcAft>
            </a:pPr>
            <a:r>
              <a:rPr lang="en-US" sz="1059" b="1">
                <a:solidFill>
                  <a:srgbClr val="231F20"/>
                </a:solidFill>
                <a:latin typeface="Arial"/>
              </a:rPr>
              <a:t>i </a:t>
            </a:r>
            <a:r>
              <a:rPr lang="en-US" sz="1059" b="1" baseline="-25000">
                <a:solidFill>
                  <a:srgbClr val="231F20"/>
                </a:solidFill>
                <a:latin typeface="Arial"/>
              </a:rPr>
              <a:t>i</a:t>
            </a:r>
            <a:r>
              <a:rPr lang="en-US" sz="1059" b="1">
                <a:solidFill>
                  <a:srgbClr val="231F20"/>
                </a:solidFill>
                <a:latin typeface="Arial"/>
              </a:rPr>
              <a:t> u </a:t>
            </a:r>
            <a:r>
              <a:rPr lang="en-US" sz="1059" b="1" baseline="30000">
                <a:solidFill>
                  <a:srgbClr val="231F20"/>
                </a:solidFill>
                <a:latin typeface="Arial"/>
              </a:rPr>
              <a:t>i</a:t>
            </a:r>
            <a:r>
              <a:rPr lang="en-US" sz="1059" b="1" baseline="-25000">
                <a:solidFill>
                  <a:srgbClr val="231F20"/>
                </a:solidFill>
                <a:latin typeface="Arial"/>
              </a:rPr>
              <a:t>i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06209" y="5015753"/>
            <a:ext cx="182880" cy="258184"/>
          </a:xfrm>
          <a:prstGeom prst="rect">
            <a:avLst/>
          </a:prstGeom>
        </p:spPr>
        <p:txBody>
          <a:bodyPr wrap="none" lIns="0" tIns="0" rIns="0" bIns="0">
            <a:normAutofit fontScale="25000" lnSpcReduction="20000"/>
          </a:bodyPr>
          <a:lstStyle/>
          <a:p>
            <a:pPr>
              <a:lnSpc>
                <a:spcPts val="3053"/>
              </a:lnSpc>
            </a:pPr>
            <a:r>
              <a:rPr lang="en-US" sz="2735" b="1" i="1">
                <a:solidFill>
                  <a:srgbClr val="031B9F"/>
                </a:solidFill>
                <a:latin typeface="Arial"/>
              </a:rPr>
              <a:t>H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631628" y="5201323"/>
            <a:ext cx="166744" cy="107576"/>
          </a:xfrm>
          <a:prstGeom prst="rect">
            <a:avLst/>
          </a:prstGeom>
        </p:spPr>
        <p:txBody>
          <a:bodyPr wrap="none" lIns="0" tIns="0" rIns="0" bIns="0">
            <a:normAutofit fontScale="25000" lnSpcReduction="20000"/>
          </a:bodyPr>
          <a:lstStyle/>
          <a:p>
            <a:pPr>
              <a:lnSpc>
                <a:spcPts val="1271"/>
              </a:lnSpc>
            </a:pPr>
            <a:r>
              <a:rPr lang="en-US" sz="1147" b="1">
                <a:solidFill>
                  <a:srgbClr val="231F20"/>
                </a:solidFill>
                <a:latin typeface="Times New Roman"/>
              </a:rPr>
              <a:t>ui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786692" y="5039958"/>
            <a:ext cx="32273" cy="107576"/>
          </a:xfrm>
          <a:prstGeom prst="rect">
            <a:avLst/>
          </a:prstGeom>
        </p:spPr>
        <p:txBody>
          <a:bodyPr wrap="none" lIns="0" tIns="0" rIns="0" bIns="0">
            <a:normAutofit fontScale="45000" lnSpcReduction="20000"/>
          </a:bodyPr>
          <a:lstStyle/>
          <a:p>
            <a:pPr>
              <a:lnSpc>
                <a:spcPts val="1032"/>
              </a:lnSpc>
            </a:pPr>
            <a:r>
              <a:rPr lang="en-US" sz="927" b="1">
                <a:solidFill>
                  <a:srgbClr val="231F20"/>
                </a:solidFill>
                <a:latin typeface="Arial"/>
              </a:rPr>
              <a:t>i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9097" y="303904"/>
            <a:ext cx="6957508" cy="411480"/>
          </a:xfrm>
          <a:prstGeom prst="rect">
            <a:avLst/>
          </a:prstGeom>
        </p:spPr>
        <p:txBody>
          <a:bodyPr wrap="none" lIns="0" tIns="0" rIns="0" bIns="0">
            <a:normAutofit fontScale="25000" lnSpcReduction="20000"/>
          </a:bodyPr>
          <a:lstStyle/>
          <a:p>
            <a:pPr>
              <a:lnSpc>
                <a:spcPts val="4633"/>
              </a:lnSpc>
            </a:pPr>
            <a:r>
              <a:rPr lang="en-US" sz="4147" b="1">
                <a:solidFill>
                  <a:srgbClr val="000080"/>
                </a:solidFill>
                <a:latin typeface="Arial"/>
              </a:rPr>
              <a:t>Approaches to mine QARs</a:t>
            </a:r>
          </a:p>
        </p:txBody>
      </p:sp>
      <p:sp>
        <p:nvSpPr>
          <p:cNvPr id="3" name="Rectangle 2"/>
          <p:cNvSpPr/>
          <p:nvPr/>
        </p:nvSpPr>
        <p:spPr>
          <a:xfrm>
            <a:off x="839097" y="855233"/>
            <a:ext cx="6957508" cy="513678"/>
          </a:xfrm>
          <a:prstGeom prst="rect">
            <a:avLst/>
          </a:prstGeom>
        </p:spPr>
        <p:txBody>
          <a:bodyPr lIns="0" tIns="0" rIns="0" bIns="0">
            <a:normAutofit fontScale="25000" lnSpcReduction="20000"/>
          </a:bodyPr>
          <a:lstStyle/>
          <a:p>
            <a:pPr>
              <a:lnSpc>
                <a:spcPts val="2457"/>
              </a:lnSpc>
              <a:spcAft>
                <a:spcPts val="1668"/>
              </a:spcAft>
            </a:pPr>
            <a:r>
              <a:rPr lang="en-US" sz="1677">
                <a:latin typeface="Arial"/>
              </a:rPr>
              <a:t>Optimization-based approaches: QuantMiner cont'd.</a:t>
            </a:r>
            <a:br>
              <a:rPr sz="1588"/>
            </a:br>
            <a:r>
              <a:rPr lang="en-US" sz="1677">
                <a:latin typeface="Arial"/>
              </a:rPr>
              <a:t>Example UCI Iris dataset: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1780390"/>
            <a:ext cx="4572000" cy="422238"/>
          </a:xfrm>
          <a:prstGeom prst="rect">
            <a:avLst/>
          </a:prstGeom>
        </p:spPr>
        <p:txBody>
          <a:bodyPr lIns="0" tIns="0" rIns="0" bIns="0">
            <a:normAutofit fontScale="82500" lnSpcReduction="10000"/>
          </a:bodyPr>
          <a:lstStyle/>
          <a:p>
            <a:pPr algn="just">
              <a:lnSpc>
                <a:spcPts val="1652"/>
              </a:lnSpc>
              <a:spcBef>
                <a:spcPts val="1668"/>
              </a:spcBef>
            </a:pPr>
            <a:r>
              <a:rPr lang="en-US" sz="1677">
                <a:latin typeface="Arial"/>
              </a:rPr>
              <a:t>Species=    PW G [1i,ui] SW G [1</a:t>
            </a:r>
            <a:r>
              <a:rPr lang="en-US" sz="1677" baseline="-25000">
                <a:latin typeface="Arial"/>
              </a:rPr>
              <a:t>2</a:t>
            </a:r>
            <a:r>
              <a:rPr lang="en-US" sz="1677">
                <a:latin typeface="Arial"/>
              </a:rPr>
              <a:t>,u</a:t>
            </a:r>
            <a:r>
              <a:rPr lang="en-US" sz="1677" baseline="-25000">
                <a:latin typeface="Arial"/>
              </a:rPr>
              <a:t>2</a:t>
            </a:r>
            <a:r>
              <a:rPr lang="en-US" sz="1677">
                <a:latin typeface="Arial"/>
              </a:rPr>
              <a:t>]    supp%</a:t>
            </a:r>
          </a:p>
          <a:p>
            <a:pPr algn="just">
              <a:lnSpc>
                <a:spcPts val="1652"/>
              </a:lnSpc>
              <a:spcAft>
                <a:spcPts val="4694"/>
              </a:spcAft>
            </a:pPr>
            <a:r>
              <a:rPr lang="en-US" sz="1677">
                <a:latin typeface="Arial"/>
              </a:rPr>
              <a:t>value ^ PL G [l</a:t>
            </a:r>
            <a:r>
              <a:rPr lang="en-US" sz="1677" baseline="-25000">
                <a:latin typeface="Arial"/>
              </a:rPr>
              <a:t>3</a:t>
            </a:r>
            <a:r>
              <a:rPr lang="en-US" sz="1677">
                <a:latin typeface="Arial"/>
              </a:rPr>
              <a:t>,u</a:t>
            </a:r>
            <a:r>
              <a:rPr lang="en-US" sz="1677" baseline="-25000">
                <a:latin typeface="Arial"/>
              </a:rPr>
              <a:t>3</a:t>
            </a:r>
            <a:r>
              <a:rPr lang="en-US" sz="1677">
                <a:latin typeface="Arial"/>
              </a:rPr>
              <a:t>] SL G [l</a:t>
            </a:r>
            <a:r>
              <a:rPr lang="en-US" sz="1677" baseline="-25000">
                <a:latin typeface="Arial"/>
              </a:rPr>
              <a:t>4</a:t>
            </a:r>
            <a:r>
              <a:rPr lang="en-US" sz="1677">
                <a:latin typeface="Arial"/>
              </a:rPr>
              <a:t>,u</a:t>
            </a:r>
            <a:r>
              <a:rPr lang="en-US" sz="1677" baseline="-25000">
                <a:latin typeface="Arial"/>
              </a:rPr>
              <a:t>4</a:t>
            </a:r>
            <a:r>
              <a:rPr lang="en-US" sz="1677">
                <a:latin typeface="Arial"/>
              </a:rPr>
              <a:t>]    conf%</a:t>
            </a:r>
          </a:p>
        </p:txBody>
      </p:sp>
      <p:sp>
        <p:nvSpPr>
          <p:cNvPr id="5" name="Rectangle 4"/>
          <p:cNvSpPr/>
          <p:nvPr/>
        </p:nvSpPr>
        <p:spPr>
          <a:xfrm>
            <a:off x="2173045" y="3060551"/>
            <a:ext cx="4795221" cy="1756186"/>
          </a:xfrm>
          <a:prstGeom prst="rect">
            <a:avLst/>
          </a:prstGeom>
        </p:spPr>
        <p:txBody>
          <a:bodyPr lIns="0" tIns="0" rIns="0" bIns="0">
            <a:normAutofit fontScale="90000"/>
          </a:bodyPr>
          <a:lstStyle/>
          <a:p>
            <a:pPr marL="111617" algn="just">
              <a:lnSpc>
                <a:spcPts val="1673"/>
              </a:lnSpc>
              <a:spcBef>
                <a:spcPts val="4694"/>
              </a:spcBef>
            </a:pPr>
            <a:r>
              <a:rPr lang="en-US" sz="1677">
                <a:latin typeface="Arial"/>
              </a:rPr>
              <a:t>Species=    PW G [1, 6] SW G [31,39]    23%</a:t>
            </a:r>
          </a:p>
          <a:p>
            <a:pPr marL="111617" algn="just">
              <a:lnSpc>
                <a:spcPts val="1673"/>
              </a:lnSpc>
              <a:spcAft>
                <a:spcPts val="1174"/>
              </a:spcAft>
            </a:pPr>
            <a:r>
              <a:rPr lang="en-US" sz="1677">
                <a:latin typeface="Arial"/>
              </a:rPr>
              <a:t>setosa    ^ PL G [10, 19] SL G [46, 54]    70%</a:t>
            </a:r>
          </a:p>
          <a:p>
            <a:pPr marL="111617" algn="just">
              <a:lnSpc>
                <a:spcPts val="1673"/>
              </a:lnSpc>
            </a:pPr>
            <a:r>
              <a:rPr lang="en-US" sz="1677">
                <a:latin typeface="Arial"/>
              </a:rPr>
              <a:t>Species=    PW    G [10, 15]    SW G [22,30]    21%</a:t>
            </a:r>
          </a:p>
          <a:p>
            <a:pPr algn="just">
              <a:lnSpc>
                <a:spcPts val="1673"/>
              </a:lnSpc>
              <a:spcAft>
                <a:spcPts val="1174"/>
              </a:spcAft>
            </a:pPr>
            <a:r>
              <a:rPr lang="en-US" sz="1677">
                <a:latin typeface="Arial"/>
              </a:rPr>
              <a:t>versicolor    ^    PL    G [35,47]    SL G [55, 66]    64%</a:t>
            </a:r>
          </a:p>
          <a:p>
            <a:pPr marL="111617" algn="just">
              <a:lnSpc>
                <a:spcPts val="1673"/>
              </a:lnSpc>
            </a:pPr>
            <a:r>
              <a:rPr lang="en-US" sz="1677">
                <a:latin typeface="Arial"/>
              </a:rPr>
              <a:t>Species=    PW    G [18,25]    SW G [27,33]    20%</a:t>
            </a:r>
          </a:p>
          <a:p>
            <a:pPr marL="111617" algn="just">
              <a:lnSpc>
                <a:spcPts val="1673"/>
              </a:lnSpc>
            </a:pPr>
            <a:r>
              <a:rPr lang="en-US" sz="1677">
                <a:latin typeface="Arial"/>
              </a:rPr>
              <a:t>virginica    ^    PL    G [48, </a:t>
            </a:r>
            <a:r>
              <a:rPr lang="en-US" sz="1588" b="1">
                <a:latin typeface="Arial"/>
              </a:rPr>
              <a:t>60</a:t>
            </a:r>
            <a:r>
              <a:rPr lang="en-US" sz="1677">
                <a:latin typeface="Arial"/>
              </a:rPr>
              <a:t>]    SL G [58, 72]    60%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79438" y="303904"/>
            <a:ext cx="3100892" cy="411480"/>
          </a:xfrm>
          <a:prstGeom prst="rect">
            <a:avLst/>
          </a:prstGeom>
        </p:spPr>
        <p:txBody>
          <a:bodyPr wrap="none" lIns="0" tIns="0" rIns="0" bIns="0">
            <a:normAutofit fontScale="25000" lnSpcReduction="20000"/>
          </a:bodyPr>
          <a:lstStyle/>
          <a:p>
            <a:pPr>
              <a:lnSpc>
                <a:spcPts val="4536"/>
              </a:lnSpc>
              <a:spcAft>
                <a:spcPts val="618"/>
              </a:spcAft>
            </a:pPr>
            <a:r>
              <a:rPr lang="en-US" sz="4059" b="1">
                <a:solidFill>
                  <a:srgbClr val="000080"/>
                </a:solidFill>
                <a:latin typeface="Arial"/>
              </a:rPr>
              <a:t>QuantMiner</a:t>
            </a:r>
          </a:p>
        </p:txBody>
      </p:sp>
      <p:sp>
        <p:nvSpPr>
          <p:cNvPr id="3" name="Rectangle 2"/>
          <p:cNvSpPr/>
          <p:nvPr/>
        </p:nvSpPr>
        <p:spPr>
          <a:xfrm>
            <a:off x="2302137" y="1161826"/>
            <a:ext cx="4620409" cy="236668"/>
          </a:xfrm>
          <a:prstGeom prst="rect">
            <a:avLst/>
          </a:prstGeom>
        </p:spPr>
        <p:txBody>
          <a:bodyPr wrap="none" lIns="0" tIns="0" rIns="0" bIns="0">
            <a:normAutofit fontScale="97500"/>
          </a:bodyPr>
          <a:lstStyle/>
          <a:p>
            <a:pPr>
              <a:lnSpc>
                <a:spcPts val="1703"/>
              </a:lnSpc>
              <a:spcBef>
                <a:spcPts val="618"/>
              </a:spcBef>
            </a:pPr>
            <a:r>
              <a:rPr lang="en-US" sz="1500" b="1">
                <a:latin typeface="Courier New"/>
                <a:hlinkClick r:id="rId2"/>
              </a:rPr>
              <a:t>http://quantminer.github.io/QuantMiner/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689" y="1194099"/>
            <a:ext cx="6858000" cy="438912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79438" y="303904"/>
            <a:ext cx="3100892" cy="411480"/>
          </a:xfrm>
          <a:prstGeom prst="rect">
            <a:avLst/>
          </a:prstGeom>
        </p:spPr>
        <p:txBody>
          <a:bodyPr wrap="none" lIns="0" tIns="0" rIns="0" bIns="0">
            <a:normAutofit fontScale="25000" lnSpcReduction="20000"/>
          </a:bodyPr>
          <a:lstStyle/>
          <a:p>
            <a:pPr>
              <a:lnSpc>
                <a:spcPts val="4536"/>
              </a:lnSpc>
            </a:pPr>
            <a:r>
              <a:rPr lang="en-US" sz="4059" b="1">
                <a:solidFill>
                  <a:srgbClr val="000080"/>
                </a:solidFill>
                <a:latin typeface="Arial"/>
              </a:rPr>
              <a:t>QuantMiner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0195" y="303904"/>
            <a:ext cx="2783541" cy="360381"/>
          </a:xfrm>
          <a:prstGeom prst="rect">
            <a:avLst/>
          </a:prstGeom>
        </p:spPr>
        <p:txBody>
          <a:bodyPr wrap="none" lIns="0" tIns="0" rIns="0" bIns="0">
            <a:normAutofit fontScale="25000" lnSpcReduction="20000"/>
          </a:bodyPr>
          <a:lstStyle/>
          <a:p>
            <a:pPr>
              <a:lnSpc>
                <a:spcPts val="4536"/>
              </a:lnSpc>
            </a:pPr>
            <a:r>
              <a:rPr lang="en-US" sz="4059" b="1">
                <a:solidFill>
                  <a:srgbClr val="000080"/>
                </a:solidFill>
                <a:latin typeface="Arial"/>
              </a:rPr>
              <a:t>References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48871" y="1086522"/>
            <a:ext cx="7264101" cy="3662979"/>
          </a:xfrm>
          <a:prstGeom prst="rect">
            <a:avLst/>
          </a:prstGeom>
        </p:spPr>
        <p:txBody>
          <a:bodyPr lIns="0" tIns="0" rIns="0" bIns="0">
            <a:normAutofit fontScale="97500"/>
          </a:bodyPr>
          <a:lstStyle/>
          <a:p>
            <a:pPr marL="233543" indent="-212923" algn="just">
              <a:lnSpc>
                <a:spcPts val="1694"/>
              </a:lnSpc>
              <a:spcAft>
                <a:spcPts val="432"/>
              </a:spcAft>
            </a:pPr>
            <a:r>
              <a:rPr lang="en-US" sz="1677">
                <a:latin typeface="Arial"/>
              </a:rPr>
              <a:t>•    R. Agrawal, T. Imielinski and A.N. Swami “Mining Association Rules be¬</a:t>
            </a:r>
            <a:br>
              <a:rPr sz="1588"/>
            </a:br>
            <a:r>
              <a:rPr lang="en-US" sz="1677">
                <a:latin typeface="Arial"/>
              </a:rPr>
              <a:t>tween sets of items in large databases”. SIGMOD 1993.</a:t>
            </a:r>
          </a:p>
          <a:p>
            <a:pPr marL="233543" indent="-212923" algn="just">
              <a:lnSpc>
                <a:spcPts val="1673"/>
              </a:lnSpc>
              <a:spcAft>
                <a:spcPts val="432"/>
              </a:spcAft>
            </a:pPr>
            <a:r>
              <a:rPr lang="en-US" sz="1677">
                <a:latin typeface="Arial"/>
              </a:rPr>
              <a:t>•    R. Agrawal, R. Srikant“Fast algorithms for mining association rules ” VLDB</a:t>
            </a:r>
            <a:br>
              <a:rPr sz="1588"/>
            </a:br>
            <a:r>
              <a:rPr lang="en-US" sz="1677">
                <a:latin typeface="Arial"/>
              </a:rPr>
              <a:t>1994.</a:t>
            </a:r>
          </a:p>
          <a:p>
            <a:pPr marL="233543" indent="-212923" algn="just">
              <a:lnSpc>
                <a:spcPts val="1631"/>
              </a:lnSpc>
              <a:spcAft>
                <a:spcPts val="432"/>
              </a:spcAft>
            </a:pPr>
            <a:r>
              <a:rPr lang="en-US" sz="1677">
                <a:latin typeface="Arial"/>
              </a:rPr>
              <a:t>•    B. Goethals “Survey on Frequent Pattern Mining” Technical report,</a:t>
            </a:r>
            <a:br>
              <a:rPr sz="1588"/>
            </a:br>
            <a:r>
              <a:rPr lang="en-US" sz="1677">
                <a:latin typeface="Arial"/>
              </a:rPr>
              <a:t>Helsinki Institute for Information Technology, 2003.</a:t>
            </a:r>
          </a:p>
          <a:p>
            <a:pPr marL="233543" indent="-212923" algn="just">
              <a:lnSpc>
                <a:spcPts val="1673"/>
              </a:lnSpc>
              <a:spcAft>
                <a:spcPts val="432"/>
              </a:spcAft>
            </a:pPr>
            <a:r>
              <a:rPr lang="en-US" sz="1677">
                <a:latin typeface="Arial"/>
              </a:rPr>
              <a:t>•    S. Brin et al. “Beyond Market Baskets: Generalizing Association Rules to</a:t>
            </a:r>
            <a:br>
              <a:rPr sz="1588"/>
            </a:br>
            <a:r>
              <a:rPr lang="en-US" sz="1677">
                <a:latin typeface="Arial"/>
              </a:rPr>
              <a:t>Correlations”. SIGMOD 1997.</a:t>
            </a:r>
          </a:p>
          <a:p>
            <a:pPr marL="233543" indent="-212923" algn="just">
              <a:lnSpc>
                <a:spcPts val="1694"/>
              </a:lnSpc>
              <a:spcAft>
                <a:spcPts val="432"/>
              </a:spcAft>
            </a:pPr>
            <a:r>
              <a:rPr lang="en-US" sz="1677">
                <a:latin typeface="Arial"/>
              </a:rPr>
              <a:t>•    R. Agrawal et al. “Mining association rules with item constraints”. KDD</a:t>
            </a:r>
            <a:br>
              <a:rPr sz="1588"/>
            </a:br>
            <a:r>
              <a:rPr lang="en-US" sz="1677">
                <a:latin typeface="Arial"/>
              </a:rPr>
              <a:t>1997.</a:t>
            </a:r>
          </a:p>
          <a:p>
            <a:pPr marL="233543" indent="-212923" algn="just">
              <a:lnSpc>
                <a:spcPts val="1694"/>
              </a:lnSpc>
              <a:spcAft>
                <a:spcPts val="432"/>
              </a:spcAft>
            </a:pPr>
            <a:r>
              <a:rPr lang="en-US" sz="1677">
                <a:latin typeface="Arial"/>
              </a:rPr>
              <a:t>•    A. Salleb et al. “QuantMiner: A Genetic Algorithm for Mining Quantitative</a:t>
            </a:r>
            <a:br>
              <a:rPr sz="1588"/>
            </a:br>
            <a:r>
              <a:rPr lang="en-US" sz="1677">
                <a:latin typeface="Arial"/>
              </a:rPr>
              <a:t>Association Rules”, IJCAI 2007.</a:t>
            </a:r>
          </a:p>
          <a:p>
            <a:pPr marL="233543" indent="-212923" algn="just">
              <a:lnSpc>
                <a:spcPts val="1673"/>
              </a:lnSpc>
            </a:pPr>
            <a:r>
              <a:rPr lang="en-US" sz="1677">
                <a:latin typeface="Arial"/>
              </a:rPr>
              <a:t>•    U. M. Fayyad, G. Piatetsky-Shapiro, and P. Smyth. “From Data Mining to</a:t>
            </a:r>
            <a:br>
              <a:rPr sz="1588"/>
            </a:br>
            <a:r>
              <a:rPr lang="en-US" sz="1677">
                <a:latin typeface="Arial"/>
              </a:rPr>
              <a:t>Knowledge Discovery: An Overview”. In Advances in Knowledge Discovery</a:t>
            </a:r>
            <a:br>
              <a:rPr sz="1588"/>
            </a:br>
            <a:r>
              <a:rPr lang="en-US" sz="1677">
                <a:latin typeface="Arial"/>
              </a:rPr>
              <a:t>and Data Mining, 1996.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88EDB95-D57D-43D6-839D-F21AFB3EFF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195051" y="0"/>
            <a:ext cx="5061527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39FCA66-5646-4B0E-8DAB-6A9D8EC1C265}"/>
              </a:ext>
            </a:extLst>
          </p:cNvPr>
          <p:cNvGrpSpPr/>
          <p:nvPr/>
        </p:nvGrpSpPr>
        <p:grpSpPr>
          <a:xfrm>
            <a:off x="479456" y="3027641"/>
            <a:ext cx="2716277" cy="1073283"/>
            <a:chOff x="2206243" y="3959676"/>
            <a:chExt cx="2716277" cy="107328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C0680D9-1347-439D-B54E-62825519D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518056"/>
              <a:ext cx="187746" cy="18774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4A983BD-FDF3-467D-B6FC-5262B2783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066816"/>
              <a:ext cx="187746" cy="18774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74C9ED1-F614-40B7-B987-364331AEA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292436"/>
              <a:ext cx="187746" cy="187746"/>
            </a:xfrm>
            <a:prstGeom prst="rect">
              <a:avLst/>
            </a:prstGeom>
          </p:spPr>
        </p:pic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1D067117-5FDC-4612-B064-B663709B1833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3959676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836F539-354E-46E3-8616-C5F4B6531B84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187630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01C47935-32DD-4412-BB89-98F47C0CF21E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422719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DTS_kominfo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CACA51-C325-4023-9C88-859ACDFAD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6243" y="4743676"/>
              <a:ext cx="193040" cy="193040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AB5299A3-9580-4C35-8ACF-51B39D383A60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654540"/>
              <a:ext cx="2498030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 Talent Scholarship 2019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15B4ECB2-1EA2-45BD-A1C4-83B0C6BDA2C2}"/>
              </a:ext>
            </a:extLst>
          </p:cNvPr>
          <p:cNvSpPr txBox="1">
            <a:spLocks/>
          </p:cNvSpPr>
          <p:nvPr/>
        </p:nvSpPr>
        <p:spPr>
          <a:xfrm>
            <a:off x="396745" y="1534458"/>
            <a:ext cx="1827720" cy="587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IKUTI KAMI</a:t>
            </a:r>
            <a:endParaRPr lang="en-US" sz="9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9ECE9BA-4A57-4C40-8543-79ADE3BA9D8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314035" y="2050357"/>
            <a:ext cx="1827720" cy="86584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E69A50C-EA9B-47A2-B1B3-8D385A77FE0F}"/>
              </a:ext>
            </a:extLst>
          </p:cNvPr>
          <p:cNvSpPr/>
          <p:nvPr/>
        </p:nvSpPr>
        <p:spPr>
          <a:xfrm>
            <a:off x="422449" y="4294918"/>
            <a:ext cx="55094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Pusat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Profesi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Sertifikasi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Badan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Penelitian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SDM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Kementerian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Komunikasi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Informatika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Jl. Medan Merdeka Barat No. 9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(Gd.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Belakang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Lt. 4 - 5)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Jakarta Pusat, 10110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8B2030-99C4-4505-9667-DE6CE4B6CE0B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587EFBD-0C26-4194-996D-1BA694E97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D2C9E095-20A3-45B6-B340-94169BBF4AC4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48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5233" y="306593"/>
            <a:ext cx="3143922" cy="357692"/>
          </a:xfrm>
          <a:prstGeom prst="rect">
            <a:avLst/>
          </a:prstGeom>
        </p:spPr>
        <p:txBody>
          <a:bodyPr wrap="none" lIns="0" tIns="0" rIns="0" bIns="0">
            <a:normAutofit fontScale="25000" lnSpcReduction="20000"/>
          </a:bodyPr>
          <a:lstStyle/>
          <a:p>
            <a:pPr>
              <a:lnSpc>
                <a:spcPts val="4536"/>
              </a:lnSpc>
              <a:spcAft>
                <a:spcPts val="618"/>
              </a:spcAft>
            </a:pPr>
            <a:r>
              <a:rPr lang="en-US" sz="4059" b="1">
                <a:solidFill>
                  <a:srgbClr val="000080"/>
                </a:solidFill>
                <a:latin typeface="Arial"/>
              </a:rPr>
              <a:t>Introduction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032734" y="1161826"/>
            <a:ext cx="7280238" cy="2116567"/>
          </a:xfrm>
          <a:prstGeom prst="rect">
            <a:avLst/>
          </a:prstGeom>
        </p:spPr>
        <p:txBody>
          <a:bodyPr lIns="0" tIns="0" rIns="0" bIns="0">
            <a:normAutofit fontScale="97500"/>
          </a:bodyPr>
          <a:lstStyle/>
          <a:p>
            <a:pPr marL="248336" indent="-235336" algn="just">
              <a:lnSpc>
                <a:spcPts val="1871"/>
              </a:lnSpc>
              <a:spcBef>
                <a:spcPts val="618"/>
              </a:spcBef>
              <a:spcAft>
                <a:spcPts val="2162"/>
              </a:spcAft>
            </a:pPr>
            <a:r>
              <a:rPr lang="en-US" sz="1677">
                <a:latin typeface="Arial"/>
              </a:rPr>
              <a:t>•    Unsupervised task.</a:t>
            </a:r>
          </a:p>
          <a:p>
            <a:pPr marL="248336" indent="-235336" algn="just">
              <a:lnSpc>
                <a:spcPts val="2478"/>
              </a:lnSpc>
              <a:spcAft>
                <a:spcPts val="1730"/>
              </a:spcAft>
            </a:pPr>
            <a:r>
              <a:rPr lang="en-US" sz="1677">
                <a:latin typeface="Arial"/>
              </a:rPr>
              <a:t>•    R. Agrawal, T. Imielinski and A.N. Swami Mining Association</a:t>
            </a:r>
            <a:br>
              <a:rPr sz="1588"/>
            </a:br>
            <a:r>
              <a:rPr lang="en-US" sz="1677">
                <a:latin typeface="Arial"/>
              </a:rPr>
              <a:t>Rules between sets of items in large databases. Proceedings</a:t>
            </a:r>
            <a:br>
              <a:rPr sz="1588"/>
            </a:br>
            <a:r>
              <a:rPr lang="en-US" sz="1677">
                <a:latin typeface="Arial"/>
              </a:rPr>
              <a:t>of SIGMOD 1993.</a:t>
            </a:r>
          </a:p>
          <a:p>
            <a:pPr marL="248336" indent="-235336" algn="just">
              <a:lnSpc>
                <a:spcPts val="1871"/>
              </a:lnSpc>
            </a:pPr>
            <a:r>
              <a:rPr lang="en-US" sz="1677">
                <a:latin typeface="Arial"/>
              </a:rPr>
              <a:t>•    Highly cited work because of its wide applicability.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8680" y="306593"/>
            <a:ext cx="3125096" cy="416859"/>
          </a:xfrm>
          <a:prstGeom prst="rect">
            <a:avLst/>
          </a:prstGeom>
        </p:spPr>
        <p:txBody>
          <a:bodyPr wrap="none" lIns="0" tIns="0" rIns="0" bIns="0">
            <a:normAutofit fontScale="25000" lnSpcReduction="20000"/>
          </a:bodyPr>
          <a:lstStyle/>
          <a:p>
            <a:pPr>
              <a:lnSpc>
                <a:spcPts val="4536"/>
              </a:lnSpc>
              <a:spcAft>
                <a:spcPts val="679"/>
              </a:spcAft>
            </a:pPr>
            <a:r>
              <a:rPr lang="en-US" sz="4059" b="1">
                <a:solidFill>
                  <a:srgbClr val="000080"/>
                </a:solidFill>
                <a:latin typeface="Arial"/>
              </a:rPr>
              <a:t>Applications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32734" y="1164516"/>
            <a:ext cx="7280238" cy="2210696"/>
          </a:xfrm>
          <a:prstGeom prst="rect">
            <a:avLst/>
          </a:prstGeom>
        </p:spPr>
        <p:txBody>
          <a:bodyPr lIns="0" tIns="0" rIns="0" bIns="0">
            <a:normAutofit fontScale="25000" lnSpcReduction="20000"/>
          </a:bodyPr>
          <a:lstStyle/>
          <a:p>
            <a:pPr marL="250577" indent="-235336">
              <a:lnSpc>
                <a:spcPts val="2457"/>
              </a:lnSpc>
              <a:spcBef>
                <a:spcPts val="679"/>
              </a:spcBef>
              <a:spcAft>
                <a:spcPts val="1359"/>
              </a:spcAft>
            </a:pPr>
            <a:r>
              <a:rPr lang="en-US" sz="1677">
                <a:latin typeface="Arial"/>
              </a:rPr>
              <a:t>•    Market Basket Analysis: cross-selling (ex. Amazon), product</a:t>
            </a:r>
            <a:br>
              <a:rPr sz="1588"/>
            </a:br>
            <a:r>
              <a:rPr lang="en-US" sz="1677">
                <a:latin typeface="Arial"/>
              </a:rPr>
              <a:t>placement, affinity promotion, customer behavior analysis</a:t>
            </a:r>
          </a:p>
          <a:p>
            <a:pPr marL="250577" indent="-235336">
              <a:lnSpc>
                <a:spcPts val="4384"/>
              </a:lnSpc>
            </a:pPr>
            <a:r>
              <a:rPr lang="en-US" sz="1677">
                <a:latin typeface="Arial"/>
              </a:rPr>
              <a:t>•    Collaborative filtering</a:t>
            </a:r>
          </a:p>
          <a:p>
            <a:pPr marL="250577" indent="-235336">
              <a:lnSpc>
                <a:spcPts val="4384"/>
              </a:lnSpc>
            </a:pPr>
            <a:r>
              <a:rPr lang="en-US" sz="1677">
                <a:latin typeface="Arial"/>
              </a:rPr>
              <a:t>•    Web organization</a:t>
            </a:r>
          </a:p>
          <a:p>
            <a:pPr marL="250577" indent="-235336">
              <a:lnSpc>
                <a:spcPts val="4384"/>
              </a:lnSpc>
            </a:pPr>
            <a:r>
              <a:rPr lang="en-US" sz="1677">
                <a:latin typeface="Arial"/>
              </a:rPr>
              <a:t>•    Symptoms-diseases associations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32734" y="3708699"/>
            <a:ext cx="2961042" cy="217842"/>
          </a:xfrm>
          <a:prstGeom prst="rect">
            <a:avLst/>
          </a:prstGeom>
        </p:spPr>
        <p:txBody>
          <a:bodyPr wrap="none" lIns="0" tIns="0" rIns="0" bIns="0">
            <a:normAutofit fontScale="67500" lnSpcReduction="20000"/>
          </a:bodyPr>
          <a:lstStyle/>
          <a:p>
            <a:pPr marL="250577" indent="-235336">
              <a:lnSpc>
                <a:spcPts val="1871"/>
              </a:lnSpc>
            </a:pPr>
            <a:r>
              <a:rPr lang="en-US" sz="1677">
                <a:latin typeface="Arial"/>
              </a:rPr>
              <a:t>• Supervised classification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8680" y="306593"/>
            <a:ext cx="4937760" cy="416859"/>
          </a:xfrm>
          <a:prstGeom prst="rect">
            <a:avLst/>
          </a:prstGeom>
        </p:spPr>
        <p:txBody>
          <a:bodyPr wrap="none" lIns="0" tIns="0" rIns="0" bIns="0">
            <a:normAutofit fontScale="25000" lnSpcReduction="20000"/>
          </a:bodyPr>
          <a:lstStyle/>
          <a:p>
            <a:pPr>
              <a:lnSpc>
                <a:spcPts val="4536"/>
              </a:lnSpc>
              <a:spcAft>
                <a:spcPts val="2038"/>
              </a:spcAft>
            </a:pPr>
            <a:r>
              <a:rPr lang="en-US" sz="4059" b="1">
                <a:solidFill>
                  <a:srgbClr val="000080"/>
                </a:solidFill>
                <a:latin typeface="Arial"/>
              </a:rPr>
              <a:t>A two-step process</a:t>
            </a:r>
          </a:p>
        </p:txBody>
      </p:sp>
      <p:sp>
        <p:nvSpPr>
          <p:cNvPr id="3" name="Rectangle 2"/>
          <p:cNvSpPr/>
          <p:nvPr/>
        </p:nvSpPr>
        <p:spPr>
          <a:xfrm>
            <a:off x="841786" y="1428077"/>
            <a:ext cx="5378824" cy="2891118"/>
          </a:xfrm>
          <a:prstGeom prst="rect">
            <a:avLst/>
          </a:prstGeom>
        </p:spPr>
        <p:txBody>
          <a:bodyPr lIns="0" tIns="0" rIns="0" bIns="0">
            <a:normAutofit fontScale="25000" lnSpcReduction="20000"/>
          </a:bodyPr>
          <a:lstStyle/>
          <a:p>
            <a:pPr>
              <a:lnSpc>
                <a:spcPts val="1871"/>
              </a:lnSpc>
              <a:spcBef>
                <a:spcPts val="2038"/>
              </a:spcBef>
              <a:spcAft>
                <a:spcPts val="2038"/>
              </a:spcAft>
            </a:pPr>
            <a:r>
              <a:rPr lang="en-US" sz="1677">
                <a:latin typeface="Arial"/>
              </a:rPr>
              <a:t>Given a transaction dataset D</a:t>
            </a:r>
          </a:p>
          <a:p>
            <a:pPr>
              <a:lnSpc>
                <a:spcPts val="1871"/>
              </a:lnSpc>
              <a:spcAft>
                <a:spcPts val="2038"/>
              </a:spcAft>
            </a:pPr>
            <a:r>
              <a:rPr lang="en-US" sz="1677">
                <a:latin typeface="Arial"/>
              </a:rPr>
              <a:t>1.    Mining </a:t>
            </a:r>
            <a:r>
              <a:rPr lang="en-US" sz="1677" b="1">
                <a:latin typeface="Arial"/>
              </a:rPr>
              <a:t>frequent </a:t>
            </a:r>
            <a:r>
              <a:rPr lang="en-US" sz="1677">
                <a:latin typeface="Arial"/>
              </a:rPr>
              <a:t>patterns in D</a:t>
            </a:r>
          </a:p>
          <a:p>
            <a:pPr>
              <a:lnSpc>
                <a:spcPts val="5612"/>
              </a:lnSpc>
            </a:pPr>
            <a:r>
              <a:rPr lang="en-US" sz="1677">
                <a:latin typeface="Arial"/>
              </a:rPr>
              <a:t>2.    Generation of </a:t>
            </a:r>
            <a:r>
              <a:rPr lang="en-US" sz="1677" b="1">
                <a:latin typeface="Arial"/>
              </a:rPr>
              <a:t>strong </a:t>
            </a:r>
            <a:r>
              <a:rPr lang="en-US" sz="1677">
                <a:latin typeface="Arial"/>
              </a:rPr>
              <a:t>association rules</a:t>
            </a:r>
          </a:p>
          <a:p>
            <a:pPr>
              <a:lnSpc>
                <a:spcPts val="5612"/>
              </a:lnSpc>
            </a:pPr>
            <a:r>
              <a:rPr lang="en-US" sz="1677" b="1">
                <a:latin typeface="Arial"/>
              </a:rPr>
              <a:t>Example</a:t>
            </a:r>
            <a:r>
              <a:rPr lang="en-US" sz="1677">
                <a:latin typeface="Arial"/>
              </a:rPr>
              <a:t>:</a:t>
            </a:r>
          </a:p>
          <a:p>
            <a:pPr>
              <a:lnSpc>
                <a:spcPts val="5612"/>
              </a:lnSpc>
            </a:pPr>
            <a:r>
              <a:rPr lang="en-US" sz="1677" i="1" spc="176">
                <a:latin typeface="Arial"/>
              </a:rPr>
              <a:t>{Bread, Butter}</a:t>
            </a:r>
            <a:r>
              <a:rPr lang="en-US" sz="1677">
                <a:latin typeface="Arial"/>
              </a:rPr>
              <a:t> is a frequent pattern (itemset)</a:t>
            </a:r>
          </a:p>
        </p:txBody>
      </p:sp>
      <p:sp>
        <p:nvSpPr>
          <p:cNvPr id="4" name="Rectangle 3"/>
          <p:cNvSpPr/>
          <p:nvPr/>
        </p:nvSpPr>
        <p:spPr>
          <a:xfrm>
            <a:off x="836407" y="4789842"/>
            <a:ext cx="3560781" cy="220532"/>
          </a:xfrm>
          <a:prstGeom prst="rect">
            <a:avLst/>
          </a:prstGeom>
        </p:spPr>
        <p:txBody>
          <a:bodyPr wrap="none" lIns="0" tIns="0" rIns="0" bIns="0">
            <a:normAutofit fontScale="75000" lnSpcReduction="20000"/>
          </a:bodyPr>
          <a:lstStyle/>
          <a:p>
            <a:pPr>
              <a:lnSpc>
                <a:spcPts val="1871"/>
              </a:lnSpc>
            </a:pPr>
            <a:r>
              <a:rPr lang="en-US" sz="1677" i="1" spc="176">
                <a:latin typeface="Arial"/>
              </a:rPr>
              <a:t>Bread ^ Butter</a:t>
            </a:r>
            <a:r>
              <a:rPr lang="en-US" sz="1677">
                <a:latin typeface="Arial"/>
              </a:rPr>
              <a:t> is a strong rule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0195" y="303904"/>
            <a:ext cx="2735132" cy="360381"/>
          </a:xfrm>
          <a:prstGeom prst="rect">
            <a:avLst/>
          </a:prstGeom>
        </p:spPr>
        <p:txBody>
          <a:bodyPr wrap="none" lIns="0" tIns="0" rIns="0" bIns="0">
            <a:normAutofit fontScale="25000" lnSpcReduction="20000"/>
          </a:bodyPr>
          <a:lstStyle/>
          <a:p>
            <a:pPr>
              <a:lnSpc>
                <a:spcPts val="4536"/>
              </a:lnSpc>
              <a:spcAft>
                <a:spcPts val="679"/>
              </a:spcAft>
            </a:pPr>
            <a:r>
              <a:rPr lang="en-US" sz="4059" b="1">
                <a:solidFill>
                  <a:srgbClr val="000080"/>
                </a:solidFill>
                <a:latin typeface="Arial"/>
              </a:rPr>
              <a:t>Definitions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32734" y="1164515"/>
            <a:ext cx="6825727" cy="4136315"/>
          </a:xfrm>
          <a:prstGeom prst="rect">
            <a:avLst/>
          </a:prstGeom>
        </p:spPr>
        <p:txBody>
          <a:bodyPr lIns="0" tIns="0" rIns="0" bIns="0">
            <a:normAutofit fontScale="25000" lnSpcReduction="20000"/>
          </a:bodyPr>
          <a:lstStyle/>
          <a:p>
            <a:pPr>
              <a:lnSpc>
                <a:spcPts val="4363"/>
              </a:lnSpc>
              <a:spcBef>
                <a:spcPts val="679"/>
              </a:spcBef>
            </a:pPr>
            <a:r>
              <a:rPr lang="en-US" sz="1677">
                <a:latin typeface="Arial"/>
              </a:rPr>
              <a:t>•</a:t>
            </a:r>
            <a:r>
              <a:rPr lang="en-US" sz="1677" b="1">
                <a:latin typeface="Arial"/>
              </a:rPr>
              <a:t>    Item</a:t>
            </a:r>
            <a:r>
              <a:rPr lang="en-US" sz="1677">
                <a:latin typeface="Arial"/>
              </a:rPr>
              <a:t>: an object belonging to I = </a:t>
            </a:r>
            <a:r>
              <a:rPr lang="en-US" sz="1677" i="1" spc="176">
                <a:latin typeface="Arial"/>
              </a:rPr>
              <a:t>{x</a:t>
            </a:r>
            <a:r>
              <a:rPr lang="en-US" sz="1677" i="1" spc="176" baseline="-25000">
                <a:latin typeface="Arial"/>
              </a:rPr>
              <a:t>1</a:t>
            </a:r>
            <a:r>
              <a:rPr lang="en-US" sz="1677" i="1" spc="176">
                <a:latin typeface="Arial"/>
              </a:rPr>
              <a:t>,</a:t>
            </a:r>
            <a:r>
              <a:rPr lang="en-US" sz="1677">
                <a:latin typeface="Arial"/>
              </a:rPr>
              <a:t> </a:t>
            </a:r>
            <a:r>
              <a:rPr lang="en-US" sz="1677" spc="529">
                <a:latin typeface="Arial"/>
              </a:rPr>
              <a:t>x</a:t>
            </a:r>
            <a:r>
              <a:rPr lang="en-US" sz="1677" spc="529" baseline="-25000">
                <a:latin typeface="Arial"/>
              </a:rPr>
              <a:t>2</a:t>
            </a:r>
            <a:r>
              <a:rPr lang="en-US" sz="1677" spc="529">
                <a:latin typeface="Arial"/>
              </a:rPr>
              <a:t>,x</a:t>
            </a:r>
            <a:r>
              <a:rPr lang="en-US" sz="1677" spc="529" baseline="-25000">
                <a:latin typeface="Arial"/>
              </a:rPr>
              <a:t>m</a:t>
            </a:r>
            <a:r>
              <a:rPr lang="en-US" sz="1677" spc="529">
                <a:latin typeface="Arial"/>
              </a:rPr>
              <a:t>}.</a:t>
            </a:r>
          </a:p>
          <a:p>
            <a:pPr>
              <a:lnSpc>
                <a:spcPts val="4363"/>
              </a:lnSpc>
            </a:pPr>
            <a:r>
              <a:rPr lang="en-US" sz="1677">
                <a:latin typeface="Arial"/>
              </a:rPr>
              <a:t>•</a:t>
            </a:r>
            <a:r>
              <a:rPr lang="en-US" sz="1677" b="1">
                <a:latin typeface="Arial"/>
              </a:rPr>
              <a:t>    Itemset</a:t>
            </a:r>
            <a:r>
              <a:rPr lang="en-US" sz="1677">
                <a:latin typeface="Arial"/>
              </a:rPr>
              <a:t>: any subset of I.</a:t>
            </a:r>
          </a:p>
          <a:p>
            <a:pPr>
              <a:lnSpc>
                <a:spcPts val="4363"/>
              </a:lnSpc>
            </a:pPr>
            <a:r>
              <a:rPr lang="en-US" sz="1677">
                <a:latin typeface="Arial"/>
              </a:rPr>
              <a:t>•    k</a:t>
            </a:r>
            <a:r>
              <a:rPr lang="en-US" sz="1677" b="1">
                <a:latin typeface="Arial"/>
              </a:rPr>
              <a:t>-itemset</a:t>
            </a:r>
            <a:r>
              <a:rPr lang="en-US" sz="1677">
                <a:latin typeface="Arial"/>
              </a:rPr>
              <a:t>: an itemset of cardinality k.</a:t>
            </a:r>
          </a:p>
          <a:p>
            <a:pPr>
              <a:lnSpc>
                <a:spcPts val="4363"/>
              </a:lnSpc>
            </a:pPr>
            <a:r>
              <a:rPr lang="en-US" sz="1677" i="1" spc="176">
                <a:latin typeface="Arial"/>
              </a:rPr>
              <a:t>•</a:t>
            </a:r>
            <a:r>
              <a:rPr lang="en-US" sz="1677">
                <a:latin typeface="Arial"/>
              </a:rPr>
              <a:t>    We define a total order (I, &lt;) on the items.</a:t>
            </a:r>
          </a:p>
          <a:p>
            <a:pPr>
              <a:lnSpc>
                <a:spcPts val="4363"/>
              </a:lnSpc>
            </a:pPr>
            <a:r>
              <a:rPr lang="en-US" sz="1677">
                <a:latin typeface="Arial"/>
              </a:rPr>
              <a:t>•    P(I) is a </a:t>
            </a:r>
            <a:r>
              <a:rPr lang="en-US" sz="1677" b="1">
                <a:latin typeface="Arial"/>
              </a:rPr>
              <a:t>lattice </a:t>
            </a:r>
            <a:r>
              <a:rPr lang="en-US" sz="1677">
                <a:latin typeface="Arial"/>
              </a:rPr>
              <a:t>with </a:t>
            </a:r>
            <a:r>
              <a:rPr lang="en-US" sz="1677" i="1" spc="176">
                <a:latin typeface="Arial"/>
              </a:rPr>
              <a:t>±</a:t>
            </a:r>
            <a:r>
              <a:rPr lang="en-US" sz="1677">
                <a:latin typeface="Arial"/>
              </a:rPr>
              <a:t> = 0 and T = I.</a:t>
            </a:r>
          </a:p>
          <a:p>
            <a:pPr>
              <a:lnSpc>
                <a:spcPts val="4363"/>
              </a:lnSpc>
            </a:pPr>
            <a:r>
              <a:rPr lang="en-US" sz="1677">
                <a:latin typeface="Arial"/>
              </a:rPr>
              <a:t>•</a:t>
            </a:r>
            <a:r>
              <a:rPr lang="en-US" sz="1677" b="1">
                <a:latin typeface="Arial"/>
              </a:rPr>
              <a:t>    Transaction</a:t>
            </a:r>
            <a:r>
              <a:rPr lang="en-US" sz="1677">
                <a:latin typeface="Arial"/>
              </a:rPr>
              <a:t>: itemset identified by a unique identifier </a:t>
            </a:r>
            <a:r>
              <a:rPr lang="en-US" sz="1677" b="1">
                <a:latin typeface="Arial"/>
              </a:rPr>
              <a:t>tid</a:t>
            </a:r>
            <a:r>
              <a:rPr lang="en-US" sz="1677">
                <a:latin typeface="Arial"/>
              </a:rPr>
              <a:t>.</a:t>
            </a:r>
          </a:p>
          <a:p>
            <a:pPr>
              <a:lnSpc>
                <a:spcPts val="4363"/>
              </a:lnSpc>
            </a:pPr>
            <a:r>
              <a:rPr lang="en-US" sz="1677">
                <a:latin typeface="Arial"/>
              </a:rPr>
              <a:t>•    </a:t>
            </a:r>
            <a:r>
              <a:rPr lang="en-US" sz="1677" i="1" spc="176">
                <a:latin typeface="Arial"/>
              </a:rPr>
              <a:t>T</a:t>
            </a:r>
            <a:r>
              <a:rPr lang="en-US" sz="1677">
                <a:latin typeface="Arial"/>
              </a:rPr>
              <a:t>: the set of all transactions ids. </a:t>
            </a:r>
            <a:r>
              <a:rPr lang="en-US" sz="1677" b="1">
                <a:latin typeface="Arial"/>
              </a:rPr>
              <a:t>Tidset</a:t>
            </a:r>
            <a:r>
              <a:rPr lang="en-US" sz="1677">
                <a:latin typeface="Arial"/>
              </a:rPr>
              <a:t>: a subset of </a:t>
            </a:r>
            <a:r>
              <a:rPr lang="en-US" sz="1677" i="1" spc="176">
                <a:latin typeface="Arial"/>
              </a:rPr>
              <a:t>T.</a:t>
            </a:r>
          </a:p>
          <a:p>
            <a:pPr>
              <a:lnSpc>
                <a:spcPts val="4363"/>
              </a:lnSpc>
            </a:pPr>
            <a:r>
              <a:rPr lang="en-US" sz="1677" i="1" spc="176">
                <a:latin typeface="Arial"/>
              </a:rPr>
              <a:t>•</a:t>
            </a:r>
            <a:r>
              <a:rPr lang="en-US" sz="1677" b="1">
                <a:latin typeface="Arial"/>
              </a:rPr>
              <a:t>    Transaction dataset</a:t>
            </a:r>
            <a:r>
              <a:rPr lang="en-US" sz="1677">
                <a:latin typeface="Arial"/>
              </a:rPr>
              <a:t>: D = </a:t>
            </a:r>
            <a:r>
              <a:rPr lang="en-US" sz="1677" i="1" spc="176">
                <a:latin typeface="Arial"/>
              </a:rPr>
              <a:t>{(tid, X</a:t>
            </a:r>
            <a:r>
              <a:rPr lang="en-US" sz="1677" i="1" spc="176" baseline="-25000">
                <a:latin typeface="Arial"/>
              </a:rPr>
              <a:t>tid</a:t>
            </a:r>
            <a:r>
              <a:rPr lang="en-US" sz="1677" i="1" spc="176">
                <a:latin typeface="Arial"/>
              </a:rPr>
              <a:t>) /tid eT, X</a:t>
            </a:r>
            <a:r>
              <a:rPr lang="en-US" sz="1677" i="1" spc="176" baseline="-25000">
                <a:latin typeface="Arial"/>
              </a:rPr>
              <a:t>tid</a:t>
            </a:r>
            <a:r>
              <a:rPr lang="en-US" sz="1677">
                <a:latin typeface="Arial"/>
              </a:rPr>
              <a:t> c I}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2885" y="306593"/>
            <a:ext cx="2164976" cy="416859"/>
          </a:xfrm>
          <a:prstGeom prst="rect">
            <a:avLst/>
          </a:prstGeom>
        </p:spPr>
        <p:txBody>
          <a:bodyPr wrap="none" lIns="0" tIns="0" rIns="0" bIns="0">
            <a:normAutofit fontScale="25000" lnSpcReduction="20000"/>
          </a:bodyPr>
          <a:lstStyle/>
          <a:p>
            <a:pPr>
              <a:lnSpc>
                <a:spcPts val="4633"/>
              </a:lnSpc>
            </a:pPr>
            <a:r>
              <a:rPr lang="en-US" sz="4147" b="1">
                <a:solidFill>
                  <a:srgbClr val="000080"/>
                </a:solidFill>
                <a:latin typeface="Arial"/>
              </a:rPr>
              <a:t>Example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749501" y="1449593"/>
          <a:ext cx="2181113" cy="1901414"/>
        </p:xfrm>
        <a:graphic>
          <a:graphicData uri="http://schemas.openxmlformats.org/drawingml/2006/table">
            <a:tbl>
              <a:tblPr/>
              <a:tblGrid>
                <a:gridCol w="562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0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009">
                <a:tc gridSpan="2">
                  <a:txBody>
                    <a:bodyPr/>
                    <a:lstStyle/>
                    <a:p>
                      <a:pPr indent="0" algn="ctr">
                        <a:lnSpc>
                          <a:spcPts val="2120"/>
                        </a:lnSpc>
                      </a:pPr>
                      <a:r>
                        <a:rPr lang="en-US" sz="1700" i="1" spc="200">
                          <a:latin typeface="Arial"/>
                        </a:rPr>
                        <a:t>D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39700" indent="0">
                        <a:lnSpc>
                          <a:spcPts val="2120"/>
                        </a:lnSpc>
                      </a:pPr>
                      <a:r>
                        <a:rPr lang="en-US" sz="1700" b="1">
                          <a:latin typeface="Arial"/>
                        </a:rPr>
                        <a:t>tid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0" indent="0">
                        <a:lnSpc>
                          <a:spcPts val="2120"/>
                        </a:lnSpc>
                      </a:pPr>
                      <a:r>
                        <a:rPr lang="en-US" sz="1700" b="1">
                          <a:latin typeface="Arial"/>
                        </a:rPr>
                        <a:t>transaction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184">
                <a:tc>
                  <a:txBody>
                    <a:bodyPr/>
                    <a:lstStyle/>
                    <a:p>
                      <a:pPr marL="254000" indent="0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39700" indent="0">
                        <a:lnSpc>
                          <a:spcPts val="2120"/>
                        </a:lnSpc>
                      </a:pPr>
                      <a:r>
                        <a:rPr lang="en-US" sz="1700" i="1" spc="200">
                          <a:latin typeface="Arial"/>
                        </a:rPr>
                        <a:t>a b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562">
                <a:tc>
                  <a:txBody>
                    <a:bodyPr/>
                    <a:lstStyle/>
                    <a:p>
                      <a:pPr marL="254000" indent="0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39700" indent="0">
                        <a:lnSpc>
                          <a:spcPts val="2120"/>
                        </a:lnSpc>
                      </a:pPr>
                      <a:r>
                        <a:rPr lang="en-US" sz="1700" i="1" spc="200">
                          <a:latin typeface="Arial"/>
                        </a:rPr>
                        <a:t>a 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941">
                <a:tc>
                  <a:txBody>
                    <a:bodyPr/>
                    <a:lstStyle/>
                    <a:p>
                      <a:pPr marL="254000" indent="0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0" indent="0">
                        <a:lnSpc>
                          <a:spcPts val="2120"/>
                        </a:lnSpc>
                      </a:pPr>
                      <a:r>
                        <a:rPr lang="en-US" sz="1700" i="1" spc="200">
                          <a:latin typeface="Arial"/>
                        </a:rPr>
                        <a:t>c d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252">
                <a:tc>
                  <a:txBody>
                    <a:bodyPr/>
                    <a:lstStyle/>
                    <a:p>
                      <a:pPr marL="254000" indent="0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0" indent="0">
                        <a:lnSpc>
                          <a:spcPts val="2120"/>
                        </a:lnSpc>
                      </a:pPr>
                      <a:r>
                        <a:rPr lang="en-US" sz="1700" i="1" spc="200">
                          <a:latin typeface="Arial"/>
                        </a:rPr>
                        <a:t>bed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146">
                <a:tc>
                  <a:txBody>
                    <a:bodyPr/>
                    <a:lstStyle/>
                    <a:p>
                      <a:pPr marL="254000" indent="0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0" indent="0">
                        <a:lnSpc>
                          <a:spcPts val="2120"/>
                        </a:lnSpc>
                      </a:pPr>
                      <a:r>
                        <a:rPr lang="en-US" sz="1700" i="1" spc="600">
                          <a:latin typeface="Arial"/>
                        </a:rPr>
                        <a:t>abed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16075" y="1710466"/>
          <a:ext cx="1715844" cy="1376978"/>
        </p:xfrm>
        <a:graphic>
          <a:graphicData uri="http://schemas.openxmlformats.org/drawingml/2006/table">
            <a:tbl>
              <a:tblPr/>
              <a:tblGrid>
                <a:gridCol w="785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0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009">
                <a:tc>
                  <a:txBody>
                    <a:bodyPr/>
                    <a:lstStyle/>
                    <a:p>
                      <a:pPr marL="152400" indent="0">
                        <a:lnSpc>
                          <a:spcPts val="2120"/>
                        </a:lnSpc>
                      </a:pPr>
                      <a:r>
                        <a:rPr lang="en-US" sz="1700" b="1">
                          <a:latin typeface="Arial"/>
                        </a:rPr>
                        <a:t>item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2400" indent="0">
                        <a:lnSpc>
                          <a:spcPts val="2120"/>
                        </a:lnSpc>
                      </a:pPr>
                      <a:r>
                        <a:rPr lang="en-US" sz="1700" b="1">
                          <a:latin typeface="Arial"/>
                        </a:rPr>
                        <a:t>name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indent="0" algn="ctr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2400" indent="0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coffee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indent="0" algn="ctr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b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2400" indent="0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milk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indent="0" algn="ctr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c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2400" indent="0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butter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009">
                <a:tc>
                  <a:txBody>
                    <a:bodyPr/>
                    <a:lstStyle/>
                    <a:p>
                      <a:pPr indent="0" algn="ctr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2400" indent="0">
                        <a:lnSpc>
                          <a:spcPts val="2120"/>
                        </a:lnSpc>
                      </a:pPr>
                      <a:r>
                        <a:rPr lang="en-US" sz="1700">
                          <a:latin typeface="Arial"/>
                        </a:rPr>
                        <a:t>bread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775012" y="3749040"/>
            <a:ext cx="424927" cy="642769"/>
          </a:xfrm>
          <a:prstGeom prst="rect">
            <a:avLst/>
          </a:prstGeom>
        </p:spPr>
        <p:txBody>
          <a:bodyPr lIns="0" tIns="0" rIns="0" bIns="0">
            <a:normAutofit fontScale="90000"/>
          </a:bodyPr>
          <a:lstStyle/>
          <a:p>
            <a:pPr>
              <a:lnSpc>
                <a:spcPts val="1871"/>
              </a:lnSpc>
              <a:spcAft>
                <a:spcPts val="1297"/>
              </a:spcAft>
            </a:pPr>
            <a:r>
              <a:rPr lang="en-US" sz="1677">
                <a:latin typeface="Arial"/>
              </a:rPr>
              <a:t>I=</a:t>
            </a:r>
          </a:p>
          <a:p>
            <a:pPr>
              <a:lnSpc>
                <a:spcPts val="1871"/>
              </a:lnSpc>
            </a:pPr>
            <a:r>
              <a:rPr lang="en-US" sz="1677">
                <a:latin typeface="Arial"/>
              </a:rPr>
              <a:t>T=</a:t>
            </a:r>
          </a:p>
        </p:txBody>
      </p:sp>
      <p:sp>
        <p:nvSpPr>
          <p:cNvPr id="6" name="Rectangle 5"/>
          <p:cNvSpPr/>
          <p:nvPr/>
        </p:nvSpPr>
        <p:spPr>
          <a:xfrm>
            <a:off x="1783080" y="4641925"/>
            <a:ext cx="416859" cy="182880"/>
          </a:xfrm>
          <a:prstGeom prst="rect">
            <a:avLst/>
          </a:prstGeom>
        </p:spPr>
        <p:txBody>
          <a:bodyPr wrap="none" lIns="0" tIns="0" rIns="0" bIns="0">
            <a:normAutofit fontScale="25000" lnSpcReduction="20000"/>
          </a:bodyPr>
          <a:lstStyle/>
          <a:p>
            <a:pPr>
              <a:lnSpc>
                <a:spcPts val="1774"/>
              </a:lnSpc>
            </a:pPr>
            <a:r>
              <a:rPr lang="en-US" sz="1588" b="1" i="1" spc="265">
                <a:latin typeface="Arial"/>
              </a:rPr>
              <a:t>V=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262</TotalTime>
  <Words>2300</Words>
  <Application>Microsoft Office PowerPoint</Application>
  <PresentationFormat>On-screen Show (4:3)</PresentationFormat>
  <Paragraphs>650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Calibri Light</vt:lpstr>
      <vt:lpstr>Courier New</vt:lpstr>
      <vt:lpstr>HP Simplified</vt:lpstr>
      <vt:lpstr>Times New Roman</vt:lpstr>
      <vt:lpstr>Office Theme</vt:lpstr>
      <vt:lpstr>PowerPoint Presentation</vt:lpstr>
      <vt:lpstr>Sesi 29 Algoritma Asosiasi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Jamal Hardy</dc:creator>
  <cp:lastModifiedBy>fasthae</cp:lastModifiedBy>
  <cp:revision>36</cp:revision>
  <dcterms:created xsi:type="dcterms:W3CDTF">2019-04-10T03:52:40Z</dcterms:created>
  <dcterms:modified xsi:type="dcterms:W3CDTF">2019-06-29T00:21:57Z</dcterms:modified>
</cp:coreProperties>
</file>