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82" r:id="rId5"/>
    <p:sldId id="283" r:id="rId6"/>
    <p:sldId id="279" r:id="rId7"/>
    <p:sldId id="284" r:id="rId8"/>
    <p:sldId id="285" r:id="rId9"/>
    <p:sldId id="287" r:id="rId10"/>
    <p:sldId id="286" r:id="rId11"/>
    <p:sldId id="280" r:id="rId12"/>
    <p:sldId id="316" r:id="rId13"/>
    <p:sldId id="317" r:id="rId14"/>
    <p:sldId id="281" r:id="rId15"/>
    <p:sldId id="288" r:id="rId16"/>
    <p:sldId id="289" r:id="rId17"/>
    <p:sldId id="290" r:id="rId18"/>
    <p:sldId id="293" r:id="rId19"/>
    <p:sldId id="294" r:id="rId20"/>
    <p:sldId id="295" r:id="rId21"/>
    <p:sldId id="296" r:id="rId22"/>
    <p:sldId id="291" r:id="rId23"/>
    <p:sldId id="292" r:id="rId24"/>
    <p:sldId id="327" r:id="rId25"/>
    <p:sldId id="298" r:id="rId26"/>
    <p:sldId id="334" r:id="rId27"/>
    <p:sldId id="297" r:id="rId28"/>
    <p:sldId id="299" r:id="rId29"/>
    <p:sldId id="301" r:id="rId30"/>
    <p:sldId id="302" r:id="rId31"/>
    <p:sldId id="303" r:id="rId32"/>
    <p:sldId id="300" r:id="rId33"/>
    <p:sldId id="304" r:id="rId34"/>
    <p:sldId id="328" r:id="rId35"/>
    <p:sldId id="329" r:id="rId36"/>
    <p:sldId id="305" r:id="rId37"/>
    <p:sldId id="330" r:id="rId38"/>
    <p:sldId id="306" r:id="rId39"/>
    <p:sldId id="318" r:id="rId40"/>
    <p:sldId id="321" r:id="rId41"/>
    <p:sldId id="319" r:id="rId42"/>
    <p:sldId id="322" r:id="rId43"/>
    <p:sldId id="320" r:id="rId44"/>
    <p:sldId id="323" r:id="rId45"/>
    <p:sldId id="324" r:id="rId46"/>
    <p:sldId id="325" r:id="rId47"/>
    <p:sldId id="335" r:id="rId48"/>
    <p:sldId id="307" r:id="rId49"/>
    <p:sldId id="309" r:id="rId50"/>
    <p:sldId id="310" r:id="rId51"/>
    <p:sldId id="311" r:id="rId52"/>
    <p:sldId id="308" r:id="rId53"/>
    <p:sldId id="331" r:id="rId54"/>
    <p:sldId id="332" r:id="rId55"/>
    <p:sldId id="333" r:id="rId56"/>
    <p:sldId id="337" r:id="rId57"/>
    <p:sldId id="312" r:id="rId58"/>
    <p:sldId id="313" r:id="rId59"/>
    <p:sldId id="314" r:id="rId60"/>
    <p:sldId id="336" r:id="rId61"/>
    <p:sldId id="338" r:id="rId62"/>
    <p:sldId id="277" r:id="rId63"/>
    <p:sldId id="257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258"/>
            <p14:sldId id="259"/>
            <p14:sldId id="282"/>
            <p14:sldId id="283"/>
            <p14:sldId id="279"/>
            <p14:sldId id="284"/>
            <p14:sldId id="285"/>
            <p14:sldId id="287"/>
            <p14:sldId id="286"/>
            <p14:sldId id="280"/>
            <p14:sldId id="316"/>
            <p14:sldId id="317"/>
            <p14:sldId id="281"/>
            <p14:sldId id="288"/>
            <p14:sldId id="289"/>
            <p14:sldId id="290"/>
            <p14:sldId id="293"/>
            <p14:sldId id="294"/>
            <p14:sldId id="295"/>
            <p14:sldId id="296"/>
            <p14:sldId id="291"/>
            <p14:sldId id="292"/>
            <p14:sldId id="327"/>
            <p14:sldId id="298"/>
            <p14:sldId id="334"/>
            <p14:sldId id="297"/>
            <p14:sldId id="299"/>
            <p14:sldId id="301"/>
            <p14:sldId id="302"/>
            <p14:sldId id="303"/>
            <p14:sldId id="300"/>
            <p14:sldId id="304"/>
            <p14:sldId id="328"/>
            <p14:sldId id="329"/>
            <p14:sldId id="305"/>
            <p14:sldId id="330"/>
            <p14:sldId id="306"/>
            <p14:sldId id="318"/>
            <p14:sldId id="321"/>
            <p14:sldId id="319"/>
            <p14:sldId id="322"/>
            <p14:sldId id="320"/>
            <p14:sldId id="323"/>
            <p14:sldId id="324"/>
            <p14:sldId id="325"/>
            <p14:sldId id="335"/>
            <p14:sldId id="307"/>
            <p14:sldId id="309"/>
            <p14:sldId id="310"/>
            <p14:sldId id="311"/>
            <p14:sldId id="308"/>
            <p14:sldId id="331"/>
            <p14:sldId id="332"/>
            <p14:sldId id="333"/>
            <p14:sldId id="337"/>
            <p14:sldId id="312"/>
            <p14:sldId id="313"/>
            <p14:sldId id="314"/>
            <p14:sldId id="336"/>
            <p14:sldId id="338"/>
            <p14:sldId id="277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" TargetMode="External"/><Relationship Id="rId2" Type="http://schemas.openxmlformats.org/officeDocument/2006/relationships/hyperlink" Target="https://www.petaniko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edu/python/lists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5139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Data- Numeric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13CDBAC-6D17-46DD-BDEF-C8F94D0492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4070" y="1661252"/>
            <a:ext cx="384755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 –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bilangan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bulat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Panjang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terbatas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long integers(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Python 2.x,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lagi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Python 3.x).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bilangan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pecahan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bilangan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kompleks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CD4787-5F0C-4D61-AFCD-A2AE932AE54F}"/>
              </a:ext>
            </a:extLst>
          </p:cNvPr>
          <p:cNvSpPr/>
          <p:nvPr/>
        </p:nvSpPr>
        <p:spPr>
          <a:xfrm>
            <a:off x="5114363" y="1304294"/>
            <a:ext cx="402963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#create a variable with integer value.</a:t>
            </a:r>
          </a:p>
          <a:p>
            <a:r>
              <a:rPr lang="en-US" sz="1400" dirty="0"/>
              <a:t>a=100</a:t>
            </a:r>
          </a:p>
          <a:p>
            <a:r>
              <a:rPr lang="en-US" sz="1400" dirty="0"/>
              <a:t>print("The type of variable having value", a, " is ", type(a))</a:t>
            </a:r>
          </a:p>
          <a:p>
            <a:endParaRPr lang="en-US" sz="1400" dirty="0"/>
          </a:p>
          <a:p>
            <a:r>
              <a:rPr lang="en-US" sz="1400" dirty="0"/>
              <a:t>#create a variable with float value.</a:t>
            </a:r>
          </a:p>
          <a:p>
            <a:r>
              <a:rPr lang="en-US" sz="1400" dirty="0"/>
              <a:t>b=10.2345</a:t>
            </a:r>
          </a:p>
          <a:p>
            <a:r>
              <a:rPr lang="en-US" sz="1400" dirty="0"/>
              <a:t>print("The type of variable having value", b, " is ", type(b))</a:t>
            </a:r>
          </a:p>
          <a:p>
            <a:endParaRPr lang="en-US" sz="1400" dirty="0"/>
          </a:p>
          <a:p>
            <a:r>
              <a:rPr lang="en-US" sz="1400" dirty="0"/>
              <a:t>#create a variable with complex value.</a:t>
            </a:r>
          </a:p>
          <a:p>
            <a:r>
              <a:rPr lang="en-US" sz="1400" dirty="0"/>
              <a:t>c=100+3j</a:t>
            </a:r>
          </a:p>
          <a:p>
            <a:r>
              <a:rPr lang="en-US" sz="1400" dirty="0"/>
              <a:t>print("The type of variable having value", c, " is ", type(c))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94F6A0-260B-4C70-9107-F1BD662B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626" y="4600451"/>
            <a:ext cx="4732374" cy="1585116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E13D75D8-608E-4754-896A-0485AD72F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429" y="6082861"/>
            <a:ext cx="5231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memeriksa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pada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type()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8009E8-610C-4943-957B-9FB1F66BA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76" y="5879634"/>
            <a:ext cx="22574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8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D25A-E04A-4719-B3F1-11D708B9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- String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14992F-9114-4E5E-A98B-0A2554AB1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2861"/>
            <a:ext cx="3251018" cy="2640115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Char: </a:t>
            </a:r>
            <a:r>
              <a:rPr lang="en-US" dirty="0" err="1"/>
              <a:t>Karakter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'R'.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String: Kumpulan </a:t>
            </a:r>
            <a:r>
              <a:rPr lang="en-US" dirty="0" err="1"/>
              <a:t>karakter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"</a:t>
            </a:r>
            <a:r>
              <a:rPr lang="en-US" dirty="0" err="1"/>
              <a:t>aku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".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36F469-7F08-4CFA-95D7-076EA49EFEF3}"/>
              </a:ext>
            </a:extLst>
          </p:cNvPr>
          <p:cNvSpPr txBox="1">
            <a:spLocks/>
          </p:cNvSpPr>
          <p:nvPr/>
        </p:nvSpPr>
        <p:spPr>
          <a:xfrm>
            <a:off x="4049486" y="4472976"/>
            <a:ext cx="3251018" cy="1760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.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('...'), </a:t>
            </a:r>
            <a:r>
              <a:rPr lang="en-US" dirty="0" err="1"/>
              <a:t>ganda</a:t>
            </a:r>
            <a:r>
              <a:rPr lang="en-US" dirty="0"/>
              <a:t> ("..."), dan </a:t>
            </a:r>
            <a:r>
              <a:rPr lang="en-US" dirty="0" err="1"/>
              <a:t>tiga</a:t>
            </a:r>
            <a:r>
              <a:rPr lang="en-US" dirty="0"/>
              <a:t> ('''...''' </a:t>
            </a:r>
            <a:r>
              <a:rPr lang="en-US" dirty="0" err="1"/>
              <a:t>atau</a:t>
            </a:r>
            <a:r>
              <a:rPr lang="en-US" dirty="0"/>
              <a:t> """...""").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01C5F-29C8-493B-9865-EB4FCA501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6" y="2107114"/>
            <a:ext cx="4465864" cy="21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5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D25A-E04A-4719-B3F1-11D708B9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 - Boolean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70976B-0657-46E5-B2B4-3A229277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6152"/>
            <a:ext cx="7977596" cy="2640115"/>
          </a:xfrm>
        </p:spPr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i="1" dirty="0" err="1"/>
              <a:t>boolean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True dan False </a:t>
            </a:r>
            <a:r>
              <a:rPr lang="en-US" dirty="0" err="1"/>
              <a:t>atau</a:t>
            </a:r>
            <a:r>
              <a:rPr lang="en-US" dirty="0"/>
              <a:t> 0 dan 1.</a:t>
            </a:r>
          </a:p>
          <a:p>
            <a:r>
              <a:rPr lang="en-US" dirty="0" err="1"/>
              <a:t>Penulisan</a:t>
            </a:r>
            <a:r>
              <a:rPr lang="en-US" dirty="0"/>
              <a:t> True dan False,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pertamnya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kapital</a:t>
            </a:r>
            <a:r>
              <a:rPr lang="en-US" dirty="0"/>
              <a:t> dan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3B2CCA-B8C9-4AB5-80C4-60C17B996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46" y="4156880"/>
            <a:ext cx="7772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D25A-E04A-4719-B3F1-11D708B9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- data manipulation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EB77C6-B98A-45E0-BF95-F0D9A7170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654" y="2623128"/>
            <a:ext cx="3943350" cy="1715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/>
              <a:t>A + 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609997-2D8D-4C73-871C-9F9B9A4F39CE}"/>
              </a:ext>
            </a:extLst>
          </p:cNvPr>
          <p:cNvSpPr txBox="1">
            <a:spLocks/>
          </p:cNvSpPr>
          <p:nvPr/>
        </p:nvSpPr>
        <p:spPr>
          <a:xfrm>
            <a:off x="693965" y="3962402"/>
            <a:ext cx="7886700" cy="171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B9FC4E-D1EC-4220-939F-2F6C3D35B000}"/>
              </a:ext>
            </a:extLst>
          </p:cNvPr>
          <p:cNvSpPr txBox="1">
            <a:spLocks/>
          </p:cNvSpPr>
          <p:nvPr/>
        </p:nvSpPr>
        <p:spPr>
          <a:xfrm>
            <a:off x="693965" y="5302150"/>
            <a:ext cx="7886700" cy="8577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Remember : Data dan operator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dikoneksikan</a:t>
            </a:r>
            <a:r>
              <a:rPr lang="en-US" dirty="0"/>
              <a:t> Bersama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b="1" dirty="0"/>
              <a:t>expressions.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90E2E5-6578-4E20-B57B-E5E0A60549A5}"/>
              </a:ext>
            </a:extLst>
          </p:cNvPr>
          <p:cNvCxnSpPr>
            <a:cxnSpLocks/>
          </p:cNvCxnSpPr>
          <p:nvPr/>
        </p:nvCxnSpPr>
        <p:spPr>
          <a:xfrm flipH="1" flipV="1">
            <a:off x="4365329" y="2174979"/>
            <a:ext cx="11043" cy="75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2F94D2-6338-4870-89BC-FC3418C38BE6}"/>
              </a:ext>
            </a:extLst>
          </p:cNvPr>
          <p:cNvSpPr txBox="1">
            <a:spLocks/>
          </p:cNvSpPr>
          <p:nvPr/>
        </p:nvSpPr>
        <p:spPr>
          <a:xfrm>
            <a:off x="3427064" y="1723306"/>
            <a:ext cx="1876527" cy="48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Operator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4F7049-EB5A-42B9-A2F5-9EEFF20BAF8F}"/>
              </a:ext>
            </a:extLst>
          </p:cNvPr>
          <p:cNvCxnSpPr/>
          <p:nvPr/>
        </p:nvCxnSpPr>
        <p:spPr>
          <a:xfrm>
            <a:off x="3274423" y="3962402"/>
            <a:ext cx="0" cy="73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3F85F4-0242-4DB9-9C19-48A6D7453AE4}"/>
              </a:ext>
            </a:extLst>
          </p:cNvPr>
          <p:cNvCxnSpPr/>
          <p:nvPr/>
        </p:nvCxnSpPr>
        <p:spPr>
          <a:xfrm>
            <a:off x="5377543" y="3962402"/>
            <a:ext cx="0" cy="73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614DEE-EC8C-4CD3-A187-4C7907490B78}"/>
              </a:ext>
            </a:extLst>
          </p:cNvPr>
          <p:cNvCxnSpPr>
            <a:cxnSpLocks/>
          </p:cNvCxnSpPr>
          <p:nvPr/>
        </p:nvCxnSpPr>
        <p:spPr>
          <a:xfrm>
            <a:off x="3274423" y="4693920"/>
            <a:ext cx="513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04CEA9-C7CE-4B4D-BEEC-1DA2662CEA8C}"/>
              </a:ext>
            </a:extLst>
          </p:cNvPr>
          <p:cNvCxnSpPr>
            <a:cxnSpLocks/>
          </p:cNvCxnSpPr>
          <p:nvPr/>
        </p:nvCxnSpPr>
        <p:spPr>
          <a:xfrm flipH="1">
            <a:off x="4894218" y="4689567"/>
            <a:ext cx="4833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5713E9E-104D-460E-8BE6-D08606897DC1}"/>
              </a:ext>
            </a:extLst>
          </p:cNvPr>
          <p:cNvSpPr txBox="1">
            <a:spLocks/>
          </p:cNvSpPr>
          <p:nvPr/>
        </p:nvSpPr>
        <p:spPr>
          <a:xfrm>
            <a:off x="3427065" y="4505418"/>
            <a:ext cx="1876527" cy="48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Operands</a:t>
            </a:r>
          </a:p>
        </p:txBody>
      </p:sp>
    </p:spTree>
    <p:extLst>
      <p:ext uri="{BB962C8B-B14F-4D97-AF65-F5344CB8AC3E}">
        <p14:creationId xmlns:p14="http://schemas.microsoft.com/office/powerpoint/2010/main" val="207897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Kategori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016D-66E1-4CEC-B339-3F0C83B9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Arithmetic (</a:t>
            </a:r>
            <a:r>
              <a:rPr lang="en-US" dirty="0" err="1"/>
              <a:t>Aritmatika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Comparison (</a:t>
            </a:r>
            <a:r>
              <a:rPr lang="en-US" dirty="0" err="1"/>
              <a:t>Perbandingan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(</a:t>
            </a:r>
            <a:r>
              <a:rPr lang="en-US" dirty="0" err="1"/>
              <a:t>Penugasan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Logical (</a:t>
            </a:r>
            <a:r>
              <a:rPr lang="en-US" dirty="0" err="1"/>
              <a:t>logika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Bitwise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Identity (</a:t>
            </a:r>
            <a:r>
              <a:rPr lang="en-US" dirty="0" err="1"/>
              <a:t>identitas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Membership (</a:t>
            </a:r>
            <a:r>
              <a:rPr lang="en-US" dirty="0" err="1"/>
              <a:t>keanggotaan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5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- Arithmetic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5D19C5-F5B1-40A1-8428-6967C420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26" y="1932174"/>
            <a:ext cx="2772095" cy="8469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Python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akses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i="1" dirty="0"/>
              <a:t>library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menyelesaikan</a:t>
            </a:r>
            <a:r>
              <a:rPr lang="en-US" sz="1800" dirty="0"/>
              <a:t> </a:t>
            </a:r>
            <a:r>
              <a:rPr lang="en-US" sz="1800" dirty="0" err="1"/>
              <a:t>perhitungan</a:t>
            </a:r>
            <a:r>
              <a:rPr lang="en-US" sz="1800" dirty="0"/>
              <a:t> </a:t>
            </a:r>
            <a:r>
              <a:rPr lang="en-US" sz="1800" dirty="0" err="1"/>
              <a:t>matematika</a:t>
            </a:r>
            <a:r>
              <a:rPr lang="en-US" sz="1800" dirty="0"/>
              <a:t> yang </a:t>
            </a:r>
            <a:r>
              <a:rPr lang="en-US" sz="1800" dirty="0" err="1"/>
              <a:t>kompleks</a:t>
            </a:r>
            <a:endParaRPr lang="en-US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0C14D1-0F6D-453A-8436-780EA3FD3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37957"/>
              </p:ext>
            </p:extLst>
          </p:nvPr>
        </p:nvGraphicFramePr>
        <p:xfrm>
          <a:off x="3246634" y="1690689"/>
          <a:ext cx="5975318" cy="464534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99856">
                  <a:extLst>
                    <a:ext uri="{9D8B030D-6E8A-4147-A177-3AD203B41FA5}">
                      <a16:colId xmlns:a16="http://schemas.microsoft.com/office/drawing/2014/main" val="4115948729"/>
                    </a:ext>
                  </a:extLst>
                </a:gridCol>
                <a:gridCol w="3488796">
                  <a:extLst>
                    <a:ext uri="{9D8B030D-6E8A-4147-A177-3AD203B41FA5}">
                      <a16:colId xmlns:a16="http://schemas.microsoft.com/office/drawing/2014/main" val="3659813212"/>
                    </a:ext>
                  </a:extLst>
                </a:gridCol>
                <a:gridCol w="1486666">
                  <a:extLst>
                    <a:ext uri="{9D8B030D-6E8A-4147-A177-3AD203B41FA5}">
                      <a16:colId xmlns:a16="http://schemas.microsoft.com/office/drawing/2014/main" val="3746581354"/>
                    </a:ext>
                  </a:extLst>
                </a:gridCol>
              </a:tblGrid>
              <a:tr h="6061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Nama dan </a:t>
                      </a:r>
                      <a:r>
                        <a:rPr lang="en-US" sz="1800" b="1" dirty="0" err="1">
                          <a:effectLst/>
                        </a:rPr>
                        <a:t>Fungsi</a:t>
                      </a:r>
                      <a:endParaRPr lang="en-US" sz="1800" b="1" dirty="0">
                        <a:effectLst/>
                      </a:endParaRP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effectLst/>
                        </a:rPr>
                        <a:t>Contoh</a:t>
                      </a:r>
                      <a:endParaRPr lang="en-US" sz="1800" b="1" dirty="0">
                        <a:effectLst/>
                      </a:endParaRP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2374649816"/>
                  </a:ext>
                </a:extLst>
              </a:tr>
              <a:tr h="614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+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Penjumlahan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menjumlahkan</a:t>
                      </a:r>
                      <a:r>
                        <a:rPr lang="en-US" sz="1600" dirty="0"/>
                        <a:t> 2 </a:t>
                      </a:r>
                      <a:r>
                        <a:rPr lang="en-US" sz="1600" dirty="0" err="1"/>
                        <a:t>buah</a:t>
                      </a:r>
                      <a:r>
                        <a:rPr lang="en-US" sz="1600" dirty="0"/>
                        <a:t> operand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 + y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768741473"/>
                  </a:ext>
                </a:extLst>
              </a:tr>
              <a:tr h="6140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–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Pengurangan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mengurangkan</a:t>
                      </a:r>
                      <a:r>
                        <a:rPr lang="en-US" sz="1600" dirty="0"/>
                        <a:t> 2 </a:t>
                      </a:r>
                      <a:r>
                        <a:rPr lang="en-US" sz="1600" dirty="0" err="1"/>
                        <a:t>buah</a:t>
                      </a:r>
                      <a:r>
                        <a:rPr lang="en-US" sz="1600" dirty="0"/>
                        <a:t> operand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 – y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2910235828"/>
                  </a:ext>
                </a:extLst>
              </a:tr>
              <a:tr h="54642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*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Perkalian, mengalikan 2 buah operand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 * y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714491736"/>
                  </a:ext>
                </a:extLst>
              </a:tr>
              <a:tr h="54642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/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Pembagian, membagi 2 buah operand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 / y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2845067234"/>
                  </a:ext>
                </a:extLst>
              </a:tr>
              <a:tr h="54642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**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Pemangkatan, memangkatkan bilangan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 **y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742835913"/>
                  </a:ext>
                </a:extLst>
              </a:tr>
              <a:tr h="6140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//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Pembagian bulat, menghasilkan hasil bagi tanpa koma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 // y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3523505177"/>
                  </a:ext>
                </a:extLst>
              </a:tr>
              <a:tr h="54642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%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Modulus, </a:t>
                      </a:r>
                      <a:r>
                        <a:rPr lang="en-US" sz="1600" dirty="0" err="1"/>
                        <a:t>menghasilkan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sisa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pembagian</a:t>
                      </a:r>
                      <a:r>
                        <a:rPr lang="en-US" sz="1600" dirty="0"/>
                        <a:t> 2 </a:t>
                      </a:r>
                      <a:r>
                        <a:rPr lang="en-US" sz="1600" dirty="0" err="1"/>
                        <a:t>bilangan</a:t>
                      </a:r>
                      <a:endParaRPr lang="en-US" sz="1600" dirty="0"/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x % y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792776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50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- Comparison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4BE375-DF3C-42E4-B2DF-14D77C60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74" y="2271848"/>
            <a:ext cx="2227760" cy="2314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Membandingkan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dan </a:t>
            </a:r>
            <a:r>
              <a:rPr lang="en-US" sz="2000" dirty="0" err="1"/>
              <a:t>menampilakan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perbandingan</a:t>
            </a:r>
            <a:r>
              <a:rPr lang="en-US" sz="2000" dirty="0"/>
              <a:t> (True dan False)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A84EC9-5533-4B55-8C4D-F1C2C0270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46013"/>
              </p:ext>
            </p:extLst>
          </p:nvPr>
        </p:nvGraphicFramePr>
        <p:xfrm>
          <a:off x="2797572" y="1581982"/>
          <a:ext cx="6005454" cy="509923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09349">
                  <a:extLst>
                    <a:ext uri="{9D8B030D-6E8A-4147-A177-3AD203B41FA5}">
                      <a16:colId xmlns:a16="http://schemas.microsoft.com/office/drawing/2014/main" val="2106118603"/>
                    </a:ext>
                  </a:extLst>
                </a:gridCol>
                <a:gridCol w="3472665">
                  <a:extLst>
                    <a:ext uri="{9D8B030D-6E8A-4147-A177-3AD203B41FA5}">
                      <a16:colId xmlns:a16="http://schemas.microsoft.com/office/drawing/2014/main" val="220067177"/>
                    </a:ext>
                  </a:extLst>
                </a:gridCol>
                <a:gridCol w="1323440">
                  <a:extLst>
                    <a:ext uri="{9D8B030D-6E8A-4147-A177-3AD203B41FA5}">
                      <a16:colId xmlns:a16="http://schemas.microsoft.com/office/drawing/2014/main" val="3670261569"/>
                    </a:ext>
                  </a:extLst>
                </a:gridCol>
              </a:tblGrid>
              <a:tr h="2182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Operator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Nama dan </a:t>
                      </a:r>
                      <a:r>
                        <a:rPr lang="en-US" sz="2000" b="1" dirty="0" err="1"/>
                        <a:t>Fungsi</a:t>
                      </a:r>
                      <a:endParaRPr lang="en-US" sz="2000" b="1" dirty="0"/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Contoh</a:t>
                      </a:r>
                      <a:endParaRPr lang="en-US" sz="2000" b="1" dirty="0"/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454475046"/>
                  </a:ext>
                </a:extLst>
              </a:tr>
              <a:tr h="7092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&gt;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Lebih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besar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dari</a:t>
                      </a:r>
                      <a:r>
                        <a:rPr lang="en-US" sz="1400" dirty="0"/>
                        <a:t> – </a:t>
                      </a:r>
                      <a:r>
                        <a:rPr lang="en-US" sz="1400" dirty="0" err="1"/>
                        <a:t>Hasilnya</a:t>
                      </a:r>
                      <a:r>
                        <a:rPr lang="en-US" sz="1400" dirty="0"/>
                        <a:t> True </a:t>
                      </a:r>
                      <a:r>
                        <a:rPr lang="en-US" sz="1400" dirty="0" err="1"/>
                        <a:t>jika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nilai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sebelah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kiri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lebih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besar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nilai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sebelah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kanan</a:t>
                      </a:r>
                      <a:endParaRPr lang="en-US" sz="1400" dirty="0"/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x &gt; y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3324205031"/>
                  </a:ext>
                </a:extLst>
              </a:tr>
              <a:tr h="70926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Lebih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kecil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dari</a:t>
                      </a:r>
                      <a:r>
                        <a:rPr lang="en-US" sz="1400" dirty="0"/>
                        <a:t> – </a:t>
                      </a:r>
                      <a:r>
                        <a:rPr lang="en-US" sz="1400" dirty="0" err="1"/>
                        <a:t>Hasilnya</a:t>
                      </a:r>
                      <a:r>
                        <a:rPr lang="en-US" sz="1400" dirty="0"/>
                        <a:t> True </a:t>
                      </a:r>
                      <a:r>
                        <a:rPr lang="en-US" sz="1400" dirty="0" err="1"/>
                        <a:t>jika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nilai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sebelah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kiri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lebih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kecil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nilai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sebelah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kanan</a:t>
                      </a:r>
                      <a:endParaRPr lang="en-US" sz="1400" dirty="0"/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x &lt; y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3799689114"/>
                  </a:ext>
                </a:extLst>
              </a:tr>
              <a:tr h="70926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==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Sama dengan – Hasilnya True jika nilai sebelah kiri sama dengan nilai sebelah kanan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x == y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127289729"/>
                  </a:ext>
                </a:extLst>
              </a:tr>
              <a:tr h="8729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!=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Tidak sama dengan – Hasilnya True jika nilai sebelah kiri tidak sama dengan nilai sebelah kanan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x != y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511650483"/>
                  </a:ext>
                </a:extLst>
              </a:tr>
              <a:tr h="8729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&gt;=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Lebih besar atau sama dengan – Hasilnya True jika nilai sebelah kiri lebih besar atau sama dengan nilai sebelah kanan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x &gt;= y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4042780694"/>
                  </a:ext>
                </a:extLst>
              </a:tr>
              <a:tr h="8729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Lebih kecil atau sama dengan – Hasilnya True jika nilai sebelah kiri lebih kecil atau sama dengan nilai sebelah kanan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x &lt;= y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3355159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97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– Assignment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4B10B-35FC-416A-ACF7-A296A85D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60" y="2501955"/>
            <a:ext cx="2723105" cy="1854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Operator </a:t>
            </a:r>
            <a:r>
              <a:rPr lang="en-US" sz="1800" i="1" dirty="0"/>
              <a:t>Assignment </a:t>
            </a:r>
            <a:r>
              <a:rPr lang="en-US" sz="1800" dirty="0" err="1"/>
              <a:t>menempatkan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 variable.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6413D2-643C-406E-879A-B4ED69F09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48323"/>
              </p:ext>
            </p:extLst>
          </p:nvPr>
        </p:nvGraphicFramePr>
        <p:xfrm>
          <a:off x="3298459" y="1577240"/>
          <a:ext cx="5557864" cy="492603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68058">
                  <a:extLst>
                    <a:ext uri="{9D8B030D-6E8A-4147-A177-3AD203B41FA5}">
                      <a16:colId xmlns:a16="http://schemas.microsoft.com/office/drawing/2014/main" val="1931063891"/>
                    </a:ext>
                  </a:extLst>
                </a:gridCol>
                <a:gridCol w="2547991">
                  <a:extLst>
                    <a:ext uri="{9D8B030D-6E8A-4147-A177-3AD203B41FA5}">
                      <a16:colId xmlns:a16="http://schemas.microsoft.com/office/drawing/2014/main" val="498733551"/>
                    </a:ext>
                  </a:extLst>
                </a:gridCol>
                <a:gridCol w="1941815">
                  <a:extLst>
                    <a:ext uri="{9D8B030D-6E8A-4147-A177-3AD203B41FA5}">
                      <a16:colId xmlns:a16="http://schemas.microsoft.com/office/drawing/2014/main" val="1438468535"/>
                    </a:ext>
                  </a:extLst>
                </a:gridCol>
              </a:tblGrid>
              <a:tr h="8716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Operator</a:t>
                      </a:r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Penjelasan</a:t>
                      </a:r>
                      <a:endParaRPr lang="en-US" sz="1800" b="1" dirty="0"/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Contoh</a:t>
                      </a:r>
                      <a:endParaRPr lang="en-US" sz="1800" b="1" dirty="0"/>
                    </a:p>
                  </a:txBody>
                  <a:tcPr marL="34534" marR="34534" marT="17267" marB="17267" anchor="ctr"/>
                </a:tc>
                <a:extLst>
                  <a:ext uri="{0D108BD9-81ED-4DB2-BD59-A6C34878D82A}">
                    <a16:rowId xmlns:a16="http://schemas.microsoft.com/office/drawing/2014/main" val="312492457"/>
                  </a:ext>
                </a:extLst>
              </a:tr>
              <a:tr h="37808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=</a:t>
                      </a:r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Menugaskan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nilai</a:t>
                      </a:r>
                      <a:r>
                        <a:rPr lang="en-US" sz="1100" dirty="0"/>
                        <a:t> yang </a:t>
                      </a:r>
                      <a:r>
                        <a:rPr lang="en-US" sz="1100" dirty="0" err="1"/>
                        <a:t>ada</a:t>
                      </a:r>
                      <a:r>
                        <a:rPr lang="en-US" sz="1100" dirty="0"/>
                        <a:t> di </a:t>
                      </a:r>
                      <a:r>
                        <a:rPr lang="en-US" sz="1100" dirty="0" err="1"/>
                        <a:t>kanan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ke</a:t>
                      </a:r>
                      <a:r>
                        <a:rPr lang="en-US" sz="1100" dirty="0"/>
                        <a:t> operand yang </a:t>
                      </a:r>
                      <a:r>
                        <a:rPr lang="en-US" sz="1100" dirty="0" err="1"/>
                        <a:t>ada</a:t>
                      </a:r>
                      <a:r>
                        <a:rPr lang="en-US" sz="1100" dirty="0"/>
                        <a:t> di </a:t>
                      </a:r>
                      <a:r>
                        <a:rPr lang="en-US" sz="1100" dirty="0" err="1"/>
                        <a:t>sebelah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kiri</a:t>
                      </a:r>
                      <a:endParaRPr lang="en-US" sz="1100" dirty="0"/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 = a + b </a:t>
                      </a:r>
                      <a:r>
                        <a:rPr lang="en-US" sz="1100" dirty="0" err="1"/>
                        <a:t>menugaskan</a:t>
                      </a:r>
                      <a:r>
                        <a:rPr lang="en-US" sz="1100" dirty="0"/>
                        <a:t> a + b </a:t>
                      </a:r>
                      <a:r>
                        <a:rPr lang="en-US" sz="1100" dirty="0" err="1"/>
                        <a:t>ke</a:t>
                      </a:r>
                      <a:r>
                        <a:rPr lang="en-US" sz="1100" dirty="0"/>
                        <a:t> c</a:t>
                      </a:r>
                    </a:p>
                  </a:txBody>
                  <a:tcPr marL="34534" marR="34534" marT="17267" marB="17267" anchor="ctr"/>
                </a:tc>
                <a:extLst>
                  <a:ext uri="{0D108BD9-81ED-4DB2-BD59-A6C34878D82A}">
                    <a16:rowId xmlns:a16="http://schemas.microsoft.com/office/drawing/2014/main" val="90466658"/>
                  </a:ext>
                </a:extLst>
              </a:tr>
              <a:tr h="6055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+=</a:t>
                      </a:r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r>
                        <a:rPr lang="nn-NO" sz="1100" dirty="0"/>
                        <a:t>Menambahkan operand yang di kanan dengan operand yang ada di kiri dan hasilnya di tugaskan ke operand yang di kiri</a:t>
                      </a:r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 += a sama dengan c = c + a</a:t>
                      </a:r>
                    </a:p>
                  </a:txBody>
                  <a:tcPr marL="34534" marR="34534" marT="17267" marB="17267" anchor="ctr"/>
                </a:tc>
                <a:extLst>
                  <a:ext uri="{0D108BD9-81ED-4DB2-BD59-A6C34878D82A}">
                    <a16:rowId xmlns:a16="http://schemas.microsoft.com/office/drawing/2014/main" val="2187837224"/>
                  </a:ext>
                </a:extLst>
              </a:tr>
              <a:tr h="605585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-=</a:t>
                      </a:r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r>
                        <a:rPr lang="nn-NO" sz="1100"/>
                        <a:t>Mengurangi operand yang di kanan dengan operand yang ada di kiri dan hasilnya di tugaskan ke operand yang di kiri</a:t>
                      </a:r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 -= a sama dengan c = c + a</a:t>
                      </a:r>
                    </a:p>
                  </a:txBody>
                  <a:tcPr marL="34534" marR="34534" marT="17267" marB="17267" anchor="ctr"/>
                </a:tc>
                <a:extLst>
                  <a:ext uri="{0D108BD9-81ED-4DB2-BD59-A6C34878D82A}">
                    <a16:rowId xmlns:a16="http://schemas.microsoft.com/office/drawing/2014/main" val="4120795163"/>
                  </a:ext>
                </a:extLst>
              </a:tr>
              <a:tr h="605585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*=</a:t>
                      </a:r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r>
                        <a:rPr lang="nn-NO" sz="1100"/>
                        <a:t>Mengalikan operand yang di kanan dengan operand yang ada di kiri dan hasilnya di tugaskan ke operand yang di kiri</a:t>
                      </a:r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 *= a sama dengan c = c * a</a:t>
                      </a:r>
                    </a:p>
                  </a:txBody>
                  <a:tcPr marL="34534" marR="34534" marT="17267" marB="17267" anchor="ctr"/>
                </a:tc>
                <a:extLst>
                  <a:ext uri="{0D108BD9-81ED-4DB2-BD59-A6C34878D82A}">
                    <a16:rowId xmlns:a16="http://schemas.microsoft.com/office/drawing/2014/main" val="4136129494"/>
                  </a:ext>
                </a:extLst>
              </a:tr>
              <a:tr h="605585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/=</a:t>
                      </a:r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Membagi operand yang di kanan dengan operand yang ada di kiri dan hasilnya di tugaskan ke operand yang di kiri</a:t>
                      </a:r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 /= a sama dengan c = c * a</a:t>
                      </a:r>
                    </a:p>
                  </a:txBody>
                  <a:tcPr marL="34534" marR="34534" marT="17267" marB="17267" anchor="ctr"/>
                </a:tc>
                <a:extLst>
                  <a:ext uri="{0D108BD9-81ED-4DB2-BD59-A6C34878D82A}">
                    <a16:rowId xmlns:a16="http://schemas.microsoft.com/office/drawing/2014/main" val="218885445"/>
                  </a:ext>
                </a:extLst>
              </a:tr>
              <a:tr h="605585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**=</a:t>
                      </a:r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r>
                        <a:rPr lang="nn-NO" sz="1100"/>
                        <a:t>Memangkatkan operand yang di kanan dengan operand yang ada di kiri dan hasilnya ditugaskan ke operand yang di kiri</a:t>
                      </a:r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 **= a sama dengan c = c ** a</a:t>
                      </a:r>
                    </a:p>
                  </a:txBody>
                  <a:tcPr marL="34534" marR="34534" marT="17267" marB="17267" anchor="ctr"/>
                </a:tc>
                <a:extLst>
                  <a:ext uri="{0D108BD9-81ED-4DB2-BD59-A6C34878D82A}">
                    <a16:rowId xmlns:a16="http://schemas.microsoft.com/office/drawing/2014/main" val="3052726404"/>
                  </a:ext>
                </a:extLst>
              </a:tr>
              <a:tr h="605585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//=</a:t>
                      </a:r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Melakukan pembagian bulat operand di kanan terhadap operand di kiri dan hasilnya disimpan di operand yang di kiri</a:t>
                      </a:r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 //= a sama dengan c = c // a</a:t>
                      </a:r>
                    </a:p>
                  </a:txBody>
                  <a:tcPr marL="34534" marR="34534" marT="17267" marB="17267" anchor="ctr"/>
                </a:tc>
                <a:extLst>
                  <a:ext uri="{0D108BD9-81ED-4DB2-BD59-A6C34878D82A}">
                    <a16:rowId xmlns:a16="http://schemas.microsoft.com/office/drawing/2014/main" val="3675860404"/>
                  </a:ext>
                </a:extLst>
              </a:tr>
              <a:tr h="605585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%=</a:t>
                      </a:r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Melakukan operasi sisa bagi operand di kanan dengan operand di kiri dan hasilnya di simpan di operand yang di kiri</a:t>
                      </a:r>
                    </a:p>
                  </a:txBody>
                  <a:tcPr marL="34534" marR="34534" marT="17267" marB="17267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 %= a </a:t>
                      </a:r>
                      <a:r>
                        <a:rPr lang="en-US" sz="1100" dirty="0" err="1"/>
                        <a:t>sama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dengan</a:t>
                      </a:r>
                      <a:r>
                        <a:rPr lang="en-US" sz="1100" dirty="0"/>
                        <a:t> c = c % a</a:t>
                      </a:r>
                    </a:p>
                  </a:txBody>
                  <a:tcPr marL="34534" marR="34534" marT="17267" marB="17267" anchor="ctr"/>
                </a:tc>
                <a:extLst>
                  <a:ext uri="{0D108BD9-81ED-4DB2-BD59-A6C34878D82A}">
                    <a16:rowId xmlns:a16="http://schemas.microsoft.com/office/drawing/2014/main" val="3562119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90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– Logical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4B10B-35FC-416A-ACF7-A296A85D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60" y="2501955"/>
            <a:ext cx="2723105" cy="1854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Operator </a:t>
            </a:r>
            <a:r>
              <a:rPr lang="en-US" sz="1800" dirty="0" err="1"/>
              <a:t>logika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operator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</a:t>
            </a:r>
            <a:r>
              <a:rPr lang="en-US" sz="1800" dirty="0" err="1"/>
              <a:t>logika</a:t>
            </a:r>
            <a:r>
              <a:rPr lang="en-US" sz="1800" dirty="0"/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0171D1-7D16-424C-B700-753BB2EEF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72187"/>
              </p:ext>
            </p:extLst>
          </p:nvPr>
        </p:nvGraphicFramePr>
        <p:xfrm>
          <a:off x="3216264" y="1890445"/>
          <a:ext cx="5927736" cy="36653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32446">
                  <a:extLst>
                    <a:ext uri="{9D8B030D-6E8A-4147-A177-3AD203B41FA5}">
                      <a16:colId xmlns:a16="http://schemas.microsoft.com/office/drawing/2014/main" val="3979969705"/>
                    </a:ext>
                  </a:extLst>
                </a:gridCol>
                <a:gridCol w="3308279">
                  <a:extLst>
                    <a:ext uri="{9D8B030D-6E8A-4147-A177-3AD203B41FA5}">
                      <a16:colId xmlns:a16="http://schemas.microsoft.com/office/drawing/2014/main" val="2170694583"/>
                    </a:ext>
                  </a:extLst>
                </a:gridCol>
                <a:gridCol w="1387011">
                  <a:extLst>
                    <a:ext uri="{9D8B030D-6E8A-4147-A177-3AD203B41FA5}">
                      <a16:colId xmlns:a16="http://schemas.microsoft.com/office/drawing/2014/main" val="860769051"/>
                    </a:ext>
                  </a:extLst>
                </a:gridCol>
              </a:tblGrid>
              <a:tr h="4312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Penjelasan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Contoh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098098"/>
                  </a:ext>
                </a:extLst>
              </a:tr>
              <a:tr h="107803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Hasilnya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adalah</a:t>
                      </a:r>
                      <a:r>
                        <a:rPr lang="en-US" sz="2000" dirty="0"/>
                        <a:t> True </a:t>
                      </a:r>
                      <a:r>
                        <a:rPr lang="en-US" sz="2000" dirty="0" err="1"/>
                        <a:t>jika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kedua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operandnya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bernilai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benar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 and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28588"/>
                  </a:ext>
                </a:extLst>
              </a:tr>
              <a:tr h="107803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Hasilnya adalah True jika salah satu atau kedua operandnya bernilai benar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x or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207976"/>
                  </a:ext>
                </a:extLst>
              </a:tr>
              <a:tr h="107803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Hasilnya adalah True jika operandnya bernilai salah (kebalikan nilai)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76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64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– Bitwise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4B10B-35FC-416A-ACF7-A296A85D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60" y="2501954"/>
            <a:ext cx="2723105" cy="3616547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Operator bitwise </a:t>
            </a:r>
            <a:r>
              <a:rPr lang="en-US" sz="1800" dirty="0" err="1"/>
              <a:t>adalah</a:t>
            </a:r>
            <a:r>
              <a:rPr lang="en-US" sz="1800" dirty="0"/>
              <a:t> operator yang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bit </a:t>
            </a:r>
            <a:r>
              <a:rPr lang="en-US" sz="1800" dirty="0" err="1"/>
              <a:t>terhadap</a:t>
            </a:r>
            <a:r>
              <a:rPr lang="en-US" sz="1800" dirty="0"/>
              <a:t> operand. </a:t>
            </a:r>
          </a:p>
          <a:p>
            <a:r>
              <a:rPr lang="en-US" sz="1800" dirty="0"/>
              <a:t>Operator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beroperasi</a:t>
            </a:r>
            <a:r>
              <a:rPr lang="en-US" sz="1800" dirty="0"/>
              <a:t> bit per bit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namanya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misal</a:t>
            </a:r>
            <a:r>
              <a:rPr lang="en-US" sz="1800" dirty="0"/>
              <a:t>, </a:t>
            </a:r>
            <a:r>
              <a:rPr lang="en-US" sz="1800" dirty="0" err="1"/>
              <a:t>angka</a:t>
            </a:r>
            <a:r>
              <a:rPr lang="en-US" sz="1800" dirty="0"/>
              <a:t> 2 </a:t>
            </a:r>
            <a:r>
              <a:rPr lang="en-US" sz="1800" dirty="0" err="1"/>
              <a:t>dalam</a:t>
            </a:r>
            <a:r>
              <a:rPr lang="en-US" sz="1800" dirty="0"/>
              <a:t> bit </a:t>
            </a:r>
            <a:r>
              <a:rPr lang="en-US" sz="1800" dirty="0" err="1"/>
              <a:t>ditulis</a:t>
            </a:r>
            <a:r>
              <a:rPr lang="en-US" sz="1800" dirty="0"/>
              <a:t> 10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notasi</a:t>
            </a:r>
            <a:r>
              <a:rPr lang="en-US" sz="1800" dirty="0"/>
              <a:t> </a:t>
            </a:r>
            <a:r>
              <a:rPr lang="en-US" sz="1800" dirty="0" err="1"/>
              <a:t>biner</a:t>
            </a:r>
            <a:r>
              <a:rPr lang="en-US" sz="1800" dirty="0"/>
              <a:t> dan </a:t>
            </a:r>
            <a:r>
              <a:rPr lang="en-US" sz="1800" dirty="0" err="1"/>
              <a:t>angka</a:t>
            </a:r>
            <a:r>
              <a:rPr lang="en-US" sz="1800" dirty="0"/>
              <a:t> 7 </a:t>
            </a:r>
            <a:r>
              <a:rPr lang="en-US" sz="1800" dirty="0" err="1"/>
              <a:t>ditulis</a:t>
            </a:r>
            <a:r>
              <a:rPr lang="en-US" sz="1800" dirty="0"/>
              <a:t> 111</a:t>
            </a:r>
          </a:p>
          <a:p>
            <a:r>
              <a:rPr lang="it-IT" sz="1800" dirty="0"/>
              <a:t>Pada tabel di bawah ini, misalkan x = 10 (0000 1010) dalam biner dan y = 4 (0000 0100) dalam biner</a:t>
            </a:r>
            <a:endParaRPr lang="en-US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DB8BA-710A-4C80-8926-CFA8BC38B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76115"/>
              </p:ext>
            </p:extLst>
          </p:nvPr>
        </p:nvGraphicFramePr>
        <p:xfrm>
          <a:off x="3216265" y="2122204"/>
          <a:ext cx="5763348" cy="429097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58418">
                  <a:extLst>
                    <a:ext uri="{9D8B030D-6E8A-4147-A177-3AD203B41FA5}">
                      <a16:colId xmlns:a16="http://schemas.microsoft.com/office/drawing/2014/main" val="2746724138"/>
                    </a:ext>
                  </a:extLst>
                </a:gridCol>
                <a:gridCol w="1778085">
                  <a:extLst>
                    <a:ext uri="{9D8B030D-6E8A-4147-A177-3AD203B41FA5}">
                      <a16:colId xmlns:a16="http://schemas.microsoft.com/office/drawing/2014/main" val="460633950"/>
                    </a:ext>
                  </a:extLst>
                </a:gridCol>
                <a:gridCol w="2926845">
                  <a:extLst>
                    <a:ext uri="{9D8B030D-6E8A-4147-A177-3AD203B41FA5}">
                      <a16:colId xmlns:a16="http://schemas.microsoft.com/office/drawing/2014/main" val="2859345648"/>
                    </a:ext>
                  </a:extLst>
                </a:gridCol>
              </a:tblGrid>
              <a:tr h="5149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Contoh</a:t>
                      </a:r>
                      <a:endParaRPr 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060482"/>
                  </a:ext>
                </a:extLst>
              </a:tr>
              <a:tr h="6271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Bitwise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x&amp; y = 0 (0000 0000)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863635"/>
                  </a:ext>
                </a:extLst>
              </a:tr>
              <a:tr h="6271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Bitwise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x | y = 14 (0000 1110)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459987"/>
                  </a:ext>
                </a:extLst>
              </a:tr>
              <a:tr h="6271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Bitwise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~x = -11 (1111 0101)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797349"/>
                  </a:ext>
                </a:extLst>
              </a:tr>
              <a:tr h="6271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Bitwise 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x ^ y = 14 (0000 1110)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071136"/>
                  </a:ext>
                </a:extLst>
              </a:tr>
              <a:tr h="6271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Bitwise right 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x&gt;&gt; 2 = 2 (0000 0010)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293326"/>
                  </a:ext>
                </a:extLst>
              </a:tr>
              <a:tr h="6271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Bitwise left 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x&lt;&lt; 2 = 40 (0010 1000)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97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84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DB470C-8043-4382-B0F0-3E621711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Sesi</a:t>
            </a:r>
            <a:r>
              <a:rPr lang="en-US" dirty="0"/>
              <a:t> 8</a:t>
            </a:r>
            <a:br>
              <a:rPr lang="en-US" dirty="0"/>
            </a:br>
            <a:r>
              <a:rPr lang="en-US" dirty="0" err="1"/>
              <a:t>Pengenalan</a:t>
            </a:r>
            <a:r>
              <a:rPr lang="en-US" dirty="0"/>
              <a:t>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4F87AC-4D08-40D1-9600-B9D759B94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02996"/>
            <a:ext cx="6858000" cy="654803"/>
          </a:xfrm>
        </p:spPr>
        <p:txBody>
          <a:bodyPr/>
          <a:lstStyle/>
          <a:p>
            <a:r>
              <a:rPr lang="en-US" dirty="0"/>
              <a:t>Big Data Analytic</a:t>
            </a:r>
          </a:p>
        </p:txBody>
      </p:sp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– </a:t>
            </a:r>
            <a:r>
              <a:rPr lang="en-US" dirty="0" err="1"/>
              <a:t>Identitas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4B10B-35FC-416A-ACF7-A296A85D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92" y="2501955"/>
            <a:ext cx="2815573" cy="2285802"/>
          </a:xfrm>
        </p:spPr>
        <p:txBody>
          <a:bodyPr>
            <a:normAutofit/>
          </a:bodyPr>
          <a:lstStyle/>
          <a:p>
            <a:r>
              <a:rPr lang="en-US" sz="2000" dirty="0"/>
              <a:t>Operator </a:t>
            </a:r>
            <a:r>
              <a:rPr lang="en-US" sz="2000" dirty="0" err="1"/>
              <a:t>identitas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operator yang </a:t>
            </a:r>
            <a:r>
              <a:rPr lang="en-US" sz="2000" dirty="0" err="1"/>
              <a:t>memeriksa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(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) </a:t>
            </a:r>
            <a:r>
              <a:rPr lang="en-US" sz="2000" dirty="0" err="1"/>
              <a:t>berada</a:t>
            </a:r>
            <a:r>
              <a:rPr lang="en-US" sz="2000" dirty="0"/>
              <a:t> pada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C6CB40-C51F-4330-8886-31B203C40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97133"/>
              </p:ext>
            </p:extLst>
          </p:nvPr>
        </p:nvGraphicFramePr>
        <p:xfrm>
          <a:off x="3292262" y="1690689"/>
          <a:ext cx="5646255" cy="36855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59190">
                  <a:extLst>
                    <a:ext uri="{9D8B030D-6E8A-4147-A177-3AD203B41FA5}">
                      <a16:colId xmlns:a16="http://schemas.microsoft.com/office/drawing/2014/main" val="1472971684"/>
                    </a:ext>
                  </a:extLst>
                </a:gridCol>
                <a:gridCol w="3134472">
                  <a:extLst>
                    <a:ext uri="{9D8B030D-6E8A-4147-A177-3AD203B41FA5}">
                      <a16:colId xmlns:a16="http://schemas.microsoft.com/office/drawing/2014/main" val="3285017963"/>
                    </a:ext>
                  </a:extLst>
                </a:gridCol>
                <a:gridCol w="1252593">
                  <a:extLst>
                    <a:ext uri="{9D8B030D-6E8A-4147-A177-3AD203B41FA5}">
                      <a16:colId xmlns:a16="http://schemas.microsoft.com/office/drawing/2014/main" val="3758361383"/>
                    </a:ext>
                  </a:extLst>
                </a:gridCol>
              </a:tblGrid>
              <a:tr h="6415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effectLst/>
                        </a:rPr>
                        <a:t>Penjelasan</a:t>
                      </a:r>
                      <a:endParaRPr lang="en-US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effectLst/>
                        </a:rPr>
                        <a:t>Contoh</a:t>
                      </a:r>
                      <a:endParaRPr lang="en-US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978899"/>
                  </a:ext>
                </a:extLst>
              </a:tr>
              <a:tr h="1364562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True jika kedua operand identik (menunjuk ke objek yang sama)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x is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317812"/>
                  </a:ext>
                </a:extLst>
              </a:tr>
              <a:tr h="167946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is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True jika kedua operand tidak identik (tidak merujuk ke objek yang sama)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x is not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16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47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– Membership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4B10B-35FC-416A-ACF7-A296A85D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92" y="2501955"/>
            <a:ext cx="2815573" cy="228580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Operator </a:t>
            </a:r>
            <a:r>
              <a:rPr lang="en-US" sz="2000" dirty="0" err="1"/>
              <a:t>keanggotaan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operator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memeriksa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data (string, list, tuple, set, dan dictionary).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CD437B-7CCA-468C-80DB-01AA38CF3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33774"/>
              </p:ext>
            </p:extLst>
          </p:nvPr>
        </p:nvGraphicFramePr>
        <p:xfrm>
          <a:off x="3488477" y="1839074"/>
          <a:ext cx="5552781" cy="342841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04428">
                  <a:extLst>
                    <a:ext uri="{9D8B030D-6E8A-4147-A177-3AD203B41FA5}">
                      <a16:colId xmlns:a16="http://schemas.microsoft.com/office/drawing/2014/main" val="278249164"/>
                    </a:ext>
                  </a:extLst>
                </a:gridCol>
                <a:gridCol w="3312174">
                  <a:extLst>
                    <a:ext uri="{9D8B030D-6E8A-4147-A177-3AD203B41FA5}">
                      <a16:colId xmlns:a16="http://schemas.microsoft.com/office/drawing/2014/main" val="46299680"/>
                    </a:ext>
                  </a:extLst>
                </a:gridCol>
                <a:gridCol w="1036179">
                  <a:extLst>
                    <a:ext uri="{9D8B030D-6E8A-4147-A177-3AD203B41FA5}">
                      <a16:colId xmlns:a16="http://schemas.microsoft.com/office/drawing/2014/main" val="41250951"/>
                    </a:ext>
                  </a:extLst>
                </a:gridCol>
              </a:tblGrid>
              <a:tr h="6780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</a:rPr>
                        <a:t>Penjelasan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effectLst/>
                        </a:rPr>
                        <a:t>Contoh</a:t>
                      </a:r>
                      <a:endParaRPr lang="en-US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634200"/>
                  </a:ext>
                </a:extLst>
              </a:tr>
              <a:tr h="137516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</a:t>
                      </a:r>
                      <a:r>
                        <a:rPr lang="en-US" dirty="0" err="1">
                          <a:effectLst/>
                        </a:rPr>
                        <a:t>jika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nilai</a:t>
                      </a:r>
                      <a:r>
                        <a:rPr lang="en-US" dirty="0">
                          <a:effectLst/>
                        </a:rPr>
                        <a:t>/</a:t>
                      </a:r>
                      <a:r>
                        <a:rPr lang="en-US" dirty="0" err="1">
                          <a:effectLst/>
                        </a:rPr>
                        <a:t>variabel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ditemukan</a:t>
                      </a:r>
                      <a:r>
                        <a:rPr lang="en-US" dirty="0">
                          <a:effectLst/>
                        </a:rPr>
                        <a:t> di </a:t>
                      </a:r>
                      <a:r>
                        <a:rPr lang="en-US" dirty="0" err="1">
                          <a:effectLst/>
                        </a:rPr>
                        <a:t>dalam</a:t>
                      </a:r>
                      <a:r>
                        <a:rPr lang="en-US" dirty="0">
                          <a:effectLst/>
                        </a:rPr>
                        <a:t>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398329"/>
                  </a:ext>
                </a:extLst>
              </a:tr>
              <a:tr h="137516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True jika nilai/variabel tidak ada di dalam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340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251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05" y="1047723"/>
            <a:ext cx="4138559" cy="951191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Operator Precedence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1B7E42-6E06-4230-9C39-F5E87A66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52" y="2435869"/>
            <a:ext cx="2530445" cy="3260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multiple operator,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operator mana yang </a:t>
            </a:r>
            <a:r>
              <a:rPr lang="en-US" sz="2400" dirty="0" err="1"/>
              <a:t>diproses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kali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E25182-C52B-4E41-B1D4-883C34A8E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817" y="734951"/>
            <a:ext cx="5747183" cy="60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7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Variabel</a:t>
            </a:r>
            <a:r>
              <a:rPr lang="en-US" dirty="0"/>
              <a:t> dan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A2762E-EBBC-4C9B-9431-101332EFB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31" y="1690689"/>
            <a:ext cx="4503220" cy="4802185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data,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data yang </a:t>
            </a:r>
            <a:r>
              <a:rPr lang="en-US" sz="2400" dirty="0" err="1"/>
              <a:t>terseimpan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Karakter</a:t>
            </a:r>
            <a:r>
              <a:rPr lang="en-US" sz="2400" dirty="0"/>
              <a:t> pada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b="1" dirty="0" err="1"/>
              <a:t>sensitif</a:t>
            </a:r>
            <a:r>
              <a:rPr lang="en-US" sz="2400" b="1" dirty="0"/>
              <a:t> (</a:t>
            </a:r>
            <a:r>
              <a:rPr lang="en-US" sz="2400" b="1" i="1" dirty="0"/>
              <a:t>case-</a:t>
            </a:r>
            <a:r>
              <a:rPr lang="en-US" sz="2400" b="1" i="1" dirty="0" err="1"/>
              <a:t>sensitif</a:t>
            </a:r>
            <a:r>
              <a:rPr lang="en-US" sz="2400" b="1" dirty="0"/>
              <a:t>).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dan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dibedakan</a:t>
            </a:r>
            <a:r>
              <a:rPr lang="en-US" sz="2400" dirty="0"/>
              <a:t>. </a:t>
            </a:r>
            <a:r>
              <a:rPr lang="en-US" sz="2400" dirty="0" err="1"/>
              <a:t>Misalnya</a:t>
            </a:r>
            <a:r>
              <a:rPr lang="en-US" sz="2400" dirty="0"/>
              <a:t>, </a:t>
            </a:r>
            <a:r>
              <a:rPr lang="en-US" sz="2400" dirty="0" err="1"/>
              <a:t>variabel_Ku</a:t>
            </a:r>
            <a:r>
              <a:rPr lang="en-US" sz="2400" dirty="0"/>
              <a:t> dan </a:t>
            </a:r>
            <a:r>
              <a:rPr lang="en-US" sz="2400" dirty="0" err="1"/>
              <a:t>variabel_ku</a:t>
            </a:r>
            <a:r>
              <a:rPr lang="en-US" sz="2400" dirty="0"/>
              <a:t>, </a:t>
            </a:r>
            <a:r>
              <a:rPr lang="en-US" sz="2400" dirty="0" err="1"/>
              <a:t>keduanya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endParaRPr lang="en-US" sz="2400" dirty="0"/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A808B-0CE2-49F0-BE33-77E6A5CB4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51" y="4497394"/>
            <a:ext cx="318135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7FC4F4-B06D-4AC3-B68A-665A58D5F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651" y="5293877"/>
            <a:ext cx="416242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9C1D0-B491-448D-AFB6-61CB9ADCF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75" y="1570907"/>
            <a:ext cx="2814194" cy="25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6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C9F8-9864-441D-8D2C-AE8BAD6C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 Output – Reading Keyboard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ADD4-39B1-4444-846A-DF3DF068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Fungsi input ([prompt]) </a:t>
            </a:r>
            <a:r>
              <a:rPr lang="en-US" dirty="0" err="1"/>
              <a:t>meminta</a:t>
            </a:r>
            <a:r>
              <a:rPr lang="en-US" dirty="0"/>
              <a:t> input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user.</a:t>
            </a:r>
          </a:p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integer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input()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string dan </a:t>
            </a:r>
            <a:r>
              <a:rPr lang="en-US" dirty="0" err="1"/>
              <a:t>bukan</a:t>
            </a:r>
            <a:r>
              <a:rPr lang="en-US" dirty="0"/>
              <a:t> integer. Kita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mengubahnya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integer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int()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66B4C-9238-4F2E-A33B-35CB9B44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4414838"/>
            <a:ext cx="3848100" cy="176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EC6CD0-3800-4377-9F18-CD1BDE5C2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1" y="4695825"/>
            <a:ext cx="3200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52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– </a:t>
            </a:r>
            <a:r>
              <a:rPr lang="en-US" dirty="0" err="1"/>
              <a:t>Cognitiveclass</a:t>
            </a:r>
            <a:r>
              <a:rPr lang="en-US" dirty="0"/>
              <a:t> </a:t>
            </a:r>
            <a:r>
              <a:rPr lang="en-US" b="0" dirty="0"/>
              <a:t>PY0101EN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9BE7FF-2B85-490F-8858-14800C02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522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Module 1 Lab – Write your first Python code!</a:t>
            </a:r>
          </a:p>
          <a:p>
            <a:pPr marL="514350" indent="-514350">
              <a:buAutoNum type="arabicPeriod"/>
            </a:pPr>
            <a:r>
              <a:rPr lang="en-US" dirty="0"/>
              <a:t>Module 1 Lab –String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16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9BE7FF-2B85-490F-8858-14800C02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5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Buatlah</a:t>
            </a:r>
            <a:r>
              <a:rPr lang="en-US" dirty="0"/>
              <a:t> code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problem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Buatlah</a:t>
            </a:r>
            <a:r>
              <a:rPr lang="en-US" dirty="0"/>
              <a:t> program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Kalkulator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786EE-FA8C-42D7-B609-01B26D4A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42" y="2752725"/>
            <a:ext cx="21812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98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E6C263-8966-4CFA-BD14-D7E30FE5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43" y="1641033"/>
            <a:ext cx="8564857" cy="5216967"/>
          </a:xfrm>
        </p:spPr>
        <p:txBody>
          <a:bodyPr>
            <a:normAutofit/>
          </a:bodyPr>
          <a:lstStyle/>
          <a:p>
            <a:r>
              <a:rPr lang="en-US" sz="3200" dirty="0"/>
              <a:t>4 </a:t>
            </a:r>
            <a:r>
              <a:rPr lang="en-US" sz="3200" dirty="0" err="1"/>
              <a:t>struktur</a:t>
            </a:r>
            <a:r>
              <a:rPr lang="en-US" sz="3200" dirty="0"/>
              <a:t> data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dibahas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List</a:t>
            </a:r>
          </a:p>
          <a:p>
            <a:pPr lvl="1"/>
            <a:r>
              <a:rPr lang="en-US" sz="2800" dirty="0" err="1"/>
              <a:t>Tupple</a:t>
            </a:r>
            <a:endParaRPr lang="en-US" sz="2800" dirty="0"/>
          </a:p>
          <a:p>
            <a:pPr lvl="1"/>
            <a:r>
              <a:rPr lang="en-US" sz="2800" dirty="0"/>
              <a:t>Dictionary</a:t>
            </a:r>
          </a:p>
          <a:p>
            <a:pPr lvl="1"/>
            <a:r>
              <a:rPr lang="en-US" sz="2800" dirty="0"/>
              <a:t>Set</a:t>
            </a:r>
          </a:p>
          <a:p>
            <a:r>
              <a:rPr lang="en-US" sz="3200" dirty="0"/>
              <a:t>Data </a:t>
            </a:r>
            <a:r>
              <a:rPr lang="en-US" sz="3200" dirty="0" err="1"/>
              <a:t>stuktur</a:t>
            </a:r>
            <a:r>
              <a:rPr lang="en-US" sz="3200" dirty="0"/>
              <a:t> yang paling </a:t>
            </a:r>
            <a:r>
              <a:rPr lang="en-US" sz="3200" dirty="0" err="1"/>
              <a:t>dasar</a:t>
            </a:r>
            <a:r>
              <a:rPr lang="en-US" sz="3200" dirty="0"/>
              <a:t> di </a:t>
            </a:r>
            <a:r>
              <a:rPr lang="en-US" sz="3200" dirty="0" err="1"/>
              <a:t>phyton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b="1" dirty="0"/>
              <a:t>sequence</a:t>
            </a:r>
          </a:p>
          <a:p>
            <a:r>
              <a:rPr lang="en-US" sz="3200" dirty="0" err="1"/>
              <a:t>Struktur</a:t>
            </a:r>
            <a:r>
              <a:rPr lang="en-US" sz="3200" dirty="0"/>
              <a:t> data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penyimpanan</a:t>
            </a:r>
            <a:r>
              <a:rPr lang="en-US" sz="3200" dirty="0"/>
              <a:t>, </a:t>
            </a:r>
            <a:r>
              <a:rPr lang="en-US" sz="3200" dirty="0" err="1"/>
              <a:t>pengurutan</a:t>
            </a:r>
            <a:r>
              <a:rPr lang="en-US" sz="3200" dirty="0"/>
              <a:t>, </a:t>
            </a:r>
            <a:r>
              <a:rPr lang="en-US" sz="3200" dirty="0" err="1"/>
              <a:t>pengelompakan</a:t>
            </a:r>
            <a:r>
              <a:rPr lang="en-US" sz="3200" dirty="0"/>
              <a:t> dan </a:t>
            </a:r>
            <a:r>
              <a:rPr lang="en-US" sz="3200" dirty="0" err="1"/>
              <a:t>menampilkan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31935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Struktur</a:t>
            </a:r>
            <a:r>
              <a:rPr lang="en-US" dirty="0"/>
              <a:t> Data - 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CCE9D-6CDD-4213-BD2C-729C99812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43" y="1812316"/>
            <a:ext cx="8564857" cy="2721935"/>
          </a:xfrm>
        </p:spPr>
        <p:txBody>
          <a:bodyPr>
            <a:normAutofit/>
          </a:bodyPr>
          <a:lstStyle/>
          <a:p>
            <a:r>
              <a:rPr lang="en-US" sz="3200" dirty="0"/>
              <a:t>List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struktur</a:t>
            </a:r>
            <a:r>
              <a:rPr lang="en-US" sz="3200" dirty="0"/>
              <a:t> data pada python yang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menyimpan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data, </a:t>
            </a:r>
            <a:r>
              <a:rPr lang="en-US" sz="3200" dirty="0" err="1"/>
              <a:t>seperti</a:t>
            </a:r>
            <a:r>
              <a:rPr lang="en-US" sz="3200" dirty="0"/>
              <a:t> array. </a:t>
            </a:r>
          </a:p>
          <a:p>
            <a:r>
              <a:rPr lang="en-US" sz="3200" dirty="0" err="1"/>
              <a:t>Dimulai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index 0. </a:t>
            </a:r>
            <a:r>
              <a:rPr lang="en-US" sz="3200" dirty="0" err="1"/>
              <a:t>Ditulis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i="1" dirty="0"/>
              <a:t>square brackets </a:t>
            </a:r>
            <a:r>
              <a:rPr lang="en-US" sz="3200" b="1" dirty="0"/>
              <a:t>[]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D1F56-64F2-43BE-88F4-F489D7023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22" y="4643013"/>
            <a:ext cx="6518979" cy="14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9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– Accessing Values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8D42A9-4558-44AE-97FC-C95AF49E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1535"/>
            <a:ext cx="8564857" cy="1297172"/>
          </a:xfrm>
        </p:spPr>
        <p:txBody>
          <a:bodyPr>
            <a:normAutofit/>
          </a:bodyPr>
          <a:lstStyle/>
          <a:p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mengakses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di list, </a:t>
            </a:r>
            <a:r>
              <a:rPr lang="en-US" sz="3200" dirty="0" err="1"/>
              <a:t>gunakan</a:t>
            </a:r>
            <a:r>
              <a:rPr lang="en-US" sz="3200" dirty="0"/>
              <a:t> </a:t>
            </a:r>
            <a:r>
              <a:rPr lang="en-US" sz="3200" dirty="0" err="1"/>
              <a:t>kurung</a:t>
            </a:r>
            <a:r>
              <a:rPr lang="en-US" sz="3200" dirty="0"/>
              <a:t> </a:t>
            </a:r>
            <a:r>
              <a:rPr lang="en-US" sz="3200" dirty="0" err="1"/>
              <a:t>siku</a:t>
            </a:r>
            <a:r>
              <a:rPr lang="en-US" sz="3200" dirty="0"/>
              <a:t> </a:t>
            </a:r>
            <a:r>
              <a:rPr lang="en-US" sz="3200" b="1" dirty="0"/>
              <a:t>[] </a:t>
            </a:r>
            <a:r>
              <a:rPr lang="en-US" sz="3200" b="1" dirty="0" err="1"/>
              <a:t>bersamaan</a:t>
            </a:r>
            <a:r>
              <a:rPr lang="en-US" sz="3200" b="1" dirty="0"/>
              <a:t> </a:t>
            </a:r>
            <a:r>
              <a:rPr lang="en-US" sz="3200" b="1" dirty="0" err="1"/>
              <a:t>dengan</a:t>
            </a:r>
            <a:r>
              <a:rPr lang="en-US" sz="3200" b="1" dirty="0"/>
              <a:t> </a:t>
            </a:r>
            <a:r>
              <a:rPr lang="en-US" sz="3200" b="1" dirty="0" err="1"/>
              <a:t>indeks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BE163-3458-40F4-BBBE-AADDE9708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30" y="3198468"/>
            <a:ext cx="6421639" cy="1297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70A0C5-A706-49DF-B469-343BDA44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69" y="5263768"/>
            <a:ext cx="2457450" cy="6667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AB58ED-A290-4BD9-9D87-0E5B3CE55A82}"/>
              </a:ext>
            </a:extLst>
          </p:cNvPr>
          <p:cNvSpPr txBox="1">
            <a:spLocks/>
          </p:cNvSpPr>
          <p:nvPr/>
        </p:nvSpPr>
        <p:spPr>
          <a:xfrm>
            <a:off x="878830" y="4746059"/>
            <a:ext cx="8564857" cy="5034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8225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Programming - absolute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Program </a:t>
            </a:r>
            <a:r>
              <a:rPr lang="en-US" sz="3200" dirty="0" err="1"/>
              <a:t>membuat</a:t>
            </a:r>
            <a:r>
              <a:rPr lang="en-US" sz="3200" dirty="0"/>
              <a:t> computer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.</a:t>
            </a:r>
            <a:r>
              <a:rPr lang="en-US" sz="3200" b="1" dirty="0"/>
              <a:t> Language</a:t>
            </a:r>
            <a:r>
              <a:rPr lang="en-US" sz="3200" dirty="0"/>
              <a:t> is the keyword. </a:t>
            </a:r>
            <a:r>
              <a:rPr lang="en-US" sz="3200" dirty="0" err="1"/>
              <a:t>Tanpa</a:t>
            </a:r>
            <a:r>
              <a:rPr lang="en-US" sz="3200" dirty="0"/>
              <a:t> program, </a:t>
            </a:r>
            <a:r>
              <a:rPr lang="en-US" sz="3200" dirty="0" err="1"/>
              <a:t>komputer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objek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Pemograman</a:t>
            </a:r>
            <a:r>
              <a:rPr lang="en-US" sz="3200" dirty="0"/>
              <a:t> computer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tindakan</a:t>
            </a:r>
            <a:r>
              <a:rPr lang="en-US" sz="3200" dirty="0"/>
              <a:t> </a:t>
            </a:r>
            <a:r>
              <a:rPr lang="en-US" sz="3200" dirty="0" err="1"/>
              <a:t>menyususn</a:t>
            </a:r>
            <a:r>
              <a:rPr lang="en-US" sz="3200" dirty="0"/>
              <a:t>/</a:t>
            </a:r>
            <a:r>
              <a:rPr lang="en-US" sz="3200" dirty="0" err="1"/>
              <a:t>menulis</a:t>
            </a:r>
            <a:r>
              <a:rPr lang="en-US" sz="3200" dirty="0"/>
              <a:t> </a:t>
            </a:r>
            <a:r>
              <a:rPr lang="en-US" sz="3200" dirty="0" err="1"/>
              <a:t>elemen-elemen</a:t>
            </a:r>
            <a:r>
              <a:rPr lang="en-US" sz="3200" dirty="0"/>
              <a:t> Bahasa </a:t>
            </a:r>
            <a:r>
              <a:rPr lang="en-US" sz="3200" dirty="0" err="1"/>
              <a:t>pemograman</a:t>
            </a:r>
            <a:r>
              <a:rPr lang="en-US" sz="3200" dirty="0"/>
              <a:t> yang </a:t>
            </a:r>
            <a:r>
              <a:rPr lang="en-US" sz="3200" dirty="0" err="1"/>
              <a:t>dipilih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bentuk</a:t>
            </a:r>
            <a:r>
              <a:rPr lang="en-US" sz="3200" dirty="0"/>
              <a:t> </a:t>
            </a:r>
            <a:r>
              <a:rPr lang="en-US" sz="3200" dirty="0" err="1"/>
              <a:t>perintah</a:t>
            </a:r>
            <a:r>
              <a:rPr lang="en-US" sz="3200" dirty="0"/>
              <a:t> yang </a:t>
            </a:r>
            <a:r>
              <a:rPr lang="en-US" sz="3200" dirty="0" err="1"/>
              <a:t>menghasilkan</a:t>
            </a:r>
            <a:r>
              <a:rPr lang="en-US" sz="3200" dirty="0"/>
              <a:t> </a:t>
            </a:r>
            <a:r>
              <a:rPr lang="en-US" sz="3200" dirty="0" err="1"/>
              <a:t>efek</a:t>
            </a:r>
            <a:r>
              <a:rPr lang="en-US" sz="3200" dirty="0"/>
              <a:t> </a:t>
            </a:r>
            <a:r>
              <a:rPr lang="en-US" sz="3200" dirty="0" err="1"/>
              <a:t>sesuai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yang </a:t>
            </a:r>
            <a:r>
              <a:rPr lang="en-US" sz="3200" dirty="0" err="1"/>
              <a:t>diinginkan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Efek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berbeda</a:t>
            </a:r>
            <a:r>
              <a:rPr lang="en-US" sz="3200" dirty="0"/>
              <a:t> </a:t>
            </a:r>
            <a:r>
              <a:rPr lang="en-US" sz="3200" dirty="0" err="1"/>
              <a:t>disetiap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, </a:t>
            </a:r>
            <a:r>
              <a:rPr lang="en-US" sz="3200" dirty="0" err="1"/>
              <a:t>tergantung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imajinasi</a:t>
            </a:r>
            <a:r>
              <a:rPr lang="en-US" sz="3200" dirty="0"/>
              <a:t>, </a:t>
            </a:r>
            <a:r>
              <a:rPr lang="en-US" sz="3200" dirty="0" err="1"/>
              <a:t>pengetahuan</a:t>
            </a:r>
            <a:r>
              <a:rPr lang="en-US" sz="3200" dirty="0"/>
              <a:t>, dan </a:t>
            </a:r>
            <a:r>
              <a:rPr lang="en-US" sz="3200" dirty="0" err="1"/>
              <a:t>pengalaman</a:t>
            </a:r>
            <a:r>
              <a:rPr lang="en-US" sz="3200" dirty="0"/>
              <a:t> </a:t>
            </a:r>
            <a:r>
              <a:rPr lang="en-US" sz="3200" dirty="0" err="1"/>
              <a:t>seorang</a:t>
            </a:r>
            <a:r>
              <a:rPr lang="en-US" sz="3200" dirty="0"/>
              <a:t> </a:t>
            </a:r>
            <a:r>
              <a:rPr lang="en-US" sz="3200" dirty="0" err="1"/>
              <a:t>programer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6343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– Updating List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2C30F1-B826-4D57-ACA9-9C42C9CBCA6A}"/>
              </a:ext>
            </a:extLst>
          </p:cNvPr>
          <p:cNvSpPr txBox="1">
            <a:spLocks/>
          </p:cNvSpPr>
          <p:nvPr/>
        </p:nvSpPr>
        <p:spPr>
          <a:xfrm>
            <a:off x="628650" y="3614550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 – Delete List Element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A0616-13FB-4382-8043-87E96B90DFCF}"/>
              </a:ext>
            </a:extLst>
          </p:cNvPr>
          <p:cNvSpPr txBox="1">
            <a:spLocks/>
          </p:cNvSpPr>
          <p:nvPr/>
        </p:nvSpPr>
        <p:spPr>
          <a:xfrm>
            <a:off x="5534134" y="1477282"/>
            <a:ext cx="1637431" cy="54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73F72E-6F2F-4C8E-AFEC-31EAFCA82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73" y="1776600"/>
            <a:ext cx="4533900" cy="146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09FA1-9489-49A2-AB6A-F7A449EE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128" y="2062350"/>
            <a:ext cx="3190875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AC401-F0BF-4E49-A5C2-7EBEDF880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595733"/>
            <a:ext cx="4714875" cy="1171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1BB06-3CB3-487A-840C-C54508A2B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80" y="4936841"/>
            <a:ext cx="3657600" cy="10191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7EC7A3F-A322-4FBC-B91C-9028D2591D32}"/>
              </a:ext>
            </a:extLst>
          </p:cNvPr>
          <p:cNvSpPr txBox="1">
            <a:spLocks/>
          </p:cNvSpPr>
          <p:nvPr/>
        </p:nvSpPr>
        <p:spPr>
          <a:xfrm>
            <a:off x="5467350" y="4416531"/>
            <a:ext cx="1637431" cy="54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28945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– Adding 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F9AF5A-13B1-49C2-96EB-6498AE778A63}"/>
              </a:ext>
            </a:extLst>
          </p:cNvPr>
          <p:cNvSpPr txBox="1">
            <a:spLocks/>
          </p:cNvSpPr>
          <p:nvPr/>
        </p:nvSpPr>
        <p:spPr>
          <a:xfrm>
            <a:off x="628650" y="1522487"/>
            <a:ext cx="2901359" cy="521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prepend(item)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;</a:t>
            </a: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append(item)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.</a:t>
            </a: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insert(index, item)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sz="24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59564-76C8-4F66-83F6-DF91EEFE7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838" y="1690689"/>
            <a:ext cx="5524500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DDCB21-88BE-4C42-A957-27FA2219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2890839"/>
            <a:ext cx="583882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35EAB1-F9A2-4861-8D68-55CF75CF0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324" y="3705258"/>
            <a:ext cx="5343525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89040-97DE-481B-9B11-DBD7D2AA3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604" y="4542060"/>
            <a:ext cx="5581650" cy="32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FEF7D-7E96-49AA-B14B-B54E303F67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6379" y="5393090"/>
            <a:ext cx="53721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22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– Basic Operations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123572-5167-4CB7-A6FE-087DB573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981"/>
            <a:ext cx="7565397" cy="1773647"/>
          </a:xfrm>
        </p:spPr>
        <p:txBody>
          <a:bodyPr>
            <a:normAutofit/>
          </a:bodyPr>
          <a:lstStyle/>
          <a:p>
            <a:r>
              <a:rPr lang="en-US" sz="3600" dirty="0"/>
              <a:t> + </a:t>
            </a:r>
            <a:r>
              <a:rPr lang="en-US" sz="3600" dirty="0" err="1"/>
              <a:t>Penggabungan</a:t>
            </a:r>
            <a:endParaRPr lang="en-US" sz="3600" dirty="0"/>
          </a:p>
          <a:p>
            <a:r>
              <a:rPr lang="en-US" sz="3600" dirty="0"/>
              <a:t>* </a:t>
            </a:r>
            <a:r>
              <a:rPr lang="en-US" sz="3600" dirty="0" err="1"/>
              <a:t>Pengulangan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09F0D-8034-4207-8998-157CC527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12" y="2864662"/>
            <a:ext cx="9144000" cy="28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91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– Multi </a:t>
            </a:r>
            <a:r>
              <a:rPr lang="en-US" dirty="0" err="1"/>
              <a:t>Dimensi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30330-D3AC-4A11-97B1-7E5A44C6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603620"/>
            <a:ext cx="8233919" cy="1197417"/>
          </a:xfrm>
        </p:spPr>
        <p:txBody>
          <a:bodyPr>
            <a:normAutofit/>
          </a:bodyPr>
          <a:lstStyle/>
          <a:p>
            <a:r>
              <a:rPr lang="en-US" sz="2000" dirty="0"/>
              <a:t>List multi </a:t>
            </a:r>
            <a:r>
              <a:rPr lang="en-US" sz="2000" dirty="0" err="1"/>
              <a:t>dimensi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/>
              <a:t>kompleks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, </a:t>
            </a:r>
            <a:r>
              <a:rPr lang="en-US" sz="2000" dirty="0" err="1"/>
              <a:t>matriks</a:t>
            </a:r>
            <a:r>
              <a:rPr lang="en-US" sz="2000" dirty="0"/>
              <a:t>, graph, tree, </a:t>
            </a:r>
            <a:r>
              <a:rPr lang="en-US" sz="2000" dirty="0" err="1"/>
              <a:t>dsb</a:t>
            </a:r>
            <a:r>
              <a:rPr lang="en-US" sz="2000" dirty="0"/>
              <a:t>.</a:t>
            </a:r>
          </a:p>
          <a:p>
            <a:endParaRPr lang="en-US" sz="18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6437BC-BE01-4F72-9DCE-1DED0553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199" y="1527789"/>
            <a:ext cx="3139801" cy="1465819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FE6715-2570-4D31-A328-1164659A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6" y="1625596"/>
            <a:ext cx="5495925" cy="321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5FF88-423D-4D45-BEE1-456D7EC3D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27" y="5065050"/>
            <a:ext cx="1247775" cy="3524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F0949A-265F-4235-9856-041D35ED21D8}"/>
              </a:ext>
            </a:extLst>
          </p:cNvPr>
          <p:cNvSpPr txBox="1">
            <a:spLocks/>
          </p:cNvSpPr>
          <p:nvPr/>
        </p:nvSpPr>
        <p:spPr>
          <a:xfrm>
            <a:off x="969289" y="5031191"/>
            <a:ext cx="1546926" cy="42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Output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5710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2153739" cy="1742445"/>
          </a:xfrm>
        </p:spPr>
        <p:txBody>
          <a:bodyPr>
            <a:normAutofit fontScale="90000"/>
          </a:bodyPr>
          <a:lstStyle/>
          <a:p>
            <a:r>
              <a:rPr lang="en-US" dirty="0"/>
              <a:t>List – </a:t>
            </a:r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472AA0-843C-4FC0-A871-9BFC7ECA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573405"/>
            <a:ext cx="61055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60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– </a:t>
            </a:r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B2CEB-0AC0-42E1-9145-1C0D1A86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022752"/>
            <a:ext cx="7105650" cy="40957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6D8945-D0B5-4566-9CE6-E5F5B83BD361}"/>
              </a:ext>
            </a:extLst>
          </p:cNvPr>
          <p:cNvSpPr txBox="1">
            <a:spLocks/>
          </p:cNvSpPr>
          <p:nvPr/>
        </p:nvSpPr>
        <p:spPr>
          <a:xfrm>
            <a:off x="1278800" y="1666111"/>
            <a:ext cx="1325300" cy="500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OUTPUT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1767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– Built-in List Functions &amp;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83793-7E44-439B-AC8B-818A01CC3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26" y="1759156"/>
            <a:ext cx="4342178" cy="3219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BBB1EB-0E61-4A93-A11A-19F6D7BA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918" y="1444109"/>
            <a:ext cx="3639867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28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F36C-10F6-4C0B-B1BD-FFA22214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8E5A5-A61D-45DE-ABCB-AB7CC5F3EDC1}"/>
              </a:ext>
            </a:extLst>
          </p:cNvPr>
          <p:cNvSpPr txBox="1">
            <a:spLocks/>
          </p:cNvSpPr>
          <p:nvPr/>
        </p:nvSpPr>
        <p:spPr>
          <a:xfrm>
            <a:off x="455040" y="1580260"/>
            <a:ext cx="8233919" cy="11974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Buatlah</a:t>
            </a:r>
            <a:r>
              <a:rPr lang="en-US" sz="2000" dirty="0"/>
              <a:t> program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mencetak</a:t>
            </a:r>
            <a:r>
              <a:rPr lang="en-US" sz="2000" dirty="0"/>
              <a:t> histogram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list, </a:t>
            </a:r>
            <a:r>
              <a:rPr lang="en-US" sz="2000" dirty="0" err="1"/>
              <a:t>seperti</a:t>
            </a:r>
            <a:r>
              <a:rPr lang="en-US" sz="2000" dirty="0"/>
              <a:t> output </a:t>
            </a:r>
            <a:r>
              <a:rPr lang="en-US" sz="2000" dirty="0" err="1"/>
              <a:t>berikut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A9132-386F-490F-BD2E-FFC86D32C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60" y="1927860"/>
            <a:ext cx="55816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62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Struktur</a:t>
            </a:r>
            <a:r>
              <a:rPr lang="en-US" dirty="0"/>
              <a:t> Data - Tuples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A74239-46A3-43A3-A5F8-70203936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85" y="1690689"/>
            <a:ext cx="8515349" cy="1661845"/>
          </a:xfrm>
        </p:spPr>
        <p:txBody>
          <a:bodyPr>
            <a:normAutofit fontScale="92500"/>
          </a:bodyPr>
          <a:lstStyle/>
          <a:p>
            <a:r>
              <a:rPr lang="en-US" sz="3200" dirty="0" err="1"/>
              <a:t>Tupples</a:t>
            </a:r>
            <a:r>
              <a:rPr lang="en-US" sz="3200" dirty="0"/>
              <a:t> </a:t>
            </a:r>
            <a:r>
              <a:rPr lang="en-US" sz="3200" dirty="0" err="1"/>
              <a:t>hampir</a:t>
            </a:r>
            <a:r>
              <a:rPr lang="en-US" sz="3200" dirty="0"/>
              <a:t> </a:t>
            </a:r>
            <a:r>
              <a:rPr lang="en-US" sz="3200" dirty="0" err="1"/>
              <a:t>sama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list. </a:t>
            </a:r>
            <a:r>
              <a:rPr lang="en-US" sz="3200" dirty="0" err="1"/>
              <a:t>Perbedaannya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b="1" dirty="0"/>
              <a:t>tuples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dirubah</a:t>
            </a:r>
            <a:r>
              <a:rPr lang="en-US" sz="3200" dirty="0"/>
              <a:t> </a:t>
            </a:r>
            <a:r>
              <a:rPr lang="en-US" sz="3200" dirty="0" err="1"/>
              <a:t>bahkan</a:t>
            </a:r>
            <a:r>
              <a:rPr lang="en-US" sz="3200" dirty="0"/>
              <a:t> </a:t>
            </a:r>
            <a:r>
              <a:rPr lang="en-US" sz="3200" dirty="0" err="1"/>
              <a:t>dihapus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Dibuat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tanda</a:t>
            </a:r>
            <a:r>
              <a:rPr lang="en-US" sz="3200" dirty="0"/>
              <a:t> </a:t>
            </a:r>
            <a:r>
              <a:rPr lang="en-US" sz="3200" dirty="0" err="1"/>
              <a:t>kurung</a:t>
            </a:r>
            <a:r>
              <a:rPr lang="en-US" sz="3200" dirty="0"/>
              <a:t> </a:t>
            </a:r>
            <a:r>
              <a:rPr lang="en-US" sz="3200" b="1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94DC1-0637-456F-B467-99A51FC7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83" y="3352534"/>
            <a:ext cx="6140032" cy="12500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605E6A-6877-46E9-9F55-B12ECC71C9EF}"/>
              </a:ext>
            </a:extLst>
          </p:cNvPr>
          <p:cNvSpPr txBox="1">
            <a:spLocks/>
          </p:cNvSpPr>
          <p:nvPr/>
        </p:nvSpPr>
        <p:spPr>
          <a:xfrm>
            <a:off x="538284" y="4797184"/>
            <a:ext cx="8515349" cy="1661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/>
              <a:t>Empty tuple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ditulis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2 </a:t>
            </a:r>
            <a:r>
              <a:rPr lang="en-US" sz="3200" dirty="0" err="1"/>
              <a:t>tanda</a:t>
            </a:r>
            <a:r>
              <a:rPr lang="en-US" sz="3200" dirty="0"/>
              <a:t> </a:t>
            </a:r>
            <a:r>
              <a:rPr lang="en-US" sz="3200" dirty="0" err="1"/>
              <a:t>kurung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mengandung</a:t>
            </a:r>
            <a:r>
              <a:rPr lang="en-US" sz="3200" dirty="0"/>
              <a:t> </a:t>
            </a:r>
            <a:r>
              <a:rPr lang="en-US" sz="3200" dirty="0" err="1"/>
              <a:t>apapun</a:t>
            </a:r>
            <a:endParaRPr lang="en-US" sz="3200" i="1" dirty="0"/>
          </a:p>
          <a:p>
            <a:pPr marL="457200" lvl="1" indent="0">
              <a:buNone/>
            </a:pPr>
            <a:r>
              <a:rPr lang="en-US" sz="2800" dirty="0"/>
              <a:t>Tup1 = ();</a:t>
            </a:r>
          </a:p>
          <a:p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mengisi</a:t>
            </a:r>
            <a:r>
              <a:rPr lang="en-US" sz="3200" dirty="0"/>
              <a:t> tuple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dirty="0" err="1"/>
              <a:t>tunggal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memasukan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koma</a:t>
            </a:r>
            <a:r>
              <a:rPr lang="en-US" sz="3200" dirty="0"/>
              <a:t>   </a:t>
            </a:r>
            <a:r>
              <a:rPr lang="en-US" sz="3200" i="1" dirty="0"/>
              <a:t>Tup1 = (50,);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7968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Tuples – Accessing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0C57FD-80E1-4F01-8447-5FE6F295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66" y="3505467"/>
            <a:ext cx="8724785" cy="234110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7F26FD-50AE-466E-A3FA-7C95BD9E3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85" y="1690689"/>
            <a:ext cx="8515349" cy="1661845"/>
          </a:xfrm>
        </p:spPr>
        <p:txBody>
          <a:bodyPr>
            <a:normAutofit fontScale="77500" lnSpcReduction="20000"/>
          </a:bodyPr>
          <a:lstStyle/>
          <a:p>
            <a:r>
              <a:rPr lang="sv-SE" sz="3200" dirty="0"/>
              <a:t>Seperti halnya list, kita bisa mengakses anggota tuple lewat indeksnya menggunakan format </a:t>
            </a:r>
            <a:r>
              <a:rPr lang="sv-SE" sz="3200" i="1" dirty="0">
                <a:latin typeface="News Gothic MT" panose="020B0504020203020204" pitchFamily="34" charset="0"/>
              </a:rPr>
              <a:t>namatuple[indeks]</a:t>
            </a:r>
            <a:endParaRPr lang="sv-SE" sz="3200" i="1" dirty="0"/>
          </a:p>
          <a:p>
            <a:r>
              <a:rPr lang="en-US" sz="3200" dirty="0" err="1"/>
              <a:t>Indeks</a:t>
            </a:r>
            <a:r>
              <a:rPr lang="en-US" sz="3200" dirty="0"/>
              <a:t> </a:t>
            </a:r>
            <a:r>
              <a:rPr lang="en-US" sz="3200" dirty="0" err="1"/>
              <a:t>dimulai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0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anggota</a:t>
            </a:r>
            <a:r>
              <a:rPr lang="en-US" sz="3200" dirty="0"/>
              <a:t> </a:t>
            </a:r>
            <a:r>
              <a:rPr lang="en-US" sz="3200" dirty="0" err="1"/>
              <a:t>pertama</a:t>
            </a:r>
            <a:r>
              <a:rPr lang="en-US" sz="3200" dirty="0"/>
              <a:t>. </a:t>
            </a:r>
            <a:r>
              <a:rPr lang="en-US" sz="3200" dirty="0" err="1"/>
              <a:t>Selain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, </a:t>
            </a:r>
            <a:r>
              <a:rPr lang="en-US" sz="3200" dirty="0" err="1"/>
              <a:t>indeks</a:t>
            </a:r>
            <a:r>
              <a:rPr lang="en-US" sz="3200" dirty="0"/>
              <a:t> </a:t>
            </a:r>
            <a:r>
              <a:rPr lang="en-US" sz="3200" dirty="0" err="1"/>
              <a:t>negatif</a:t>
            </a:r>
            <a:r>
              <a:rPr lang="en-US" sz="3200" dirty="0"/>
              <a:t> juga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dipakai</a:t>
            </a:r>
            <a:r>
              <a:rPr lang="en-US" sz="3200" dirty="0"/>
              <a:t> </a:t>
            </a:r>
            <a:r>
              <a:rPr lang="en-US" sz="3200" dirty="0" err="1"/>
              <a:t>mulai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-1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anggota</a:t>
            </a:r>
            <a:r>
              <a:rPr lang="en-US" sz="3200" dirty="0"/>
              <a:t> </a:t>
            </a:r>
            <a:r>
              <a:rPr lang="en-US" sz="3200" dirty="0" err="1"/>
              <a:t>terakhir</a:t>
            </a:r>
            <a:r>
              <a:rPr lang="en-US" sz="3200" dirty="0"/>
              <a:t> tuple.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664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Programming - absolute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Bahasa </a:t>
            </a:r>
            <a:r>
              <a:rPr lang="en-US" dirty="0" err="1"/>
              <a:t>pemograman</a:t>
            </a:r>
            <a:endParaRPr lang="en-US" dirty="0"/>
          </a:p>
          <a:p>
            <a:pPr lvl="1"/>
            <a:r>
              <a:rPr lang="en-US" dirty="0" err="1"/>
              <a:t>Alfabet</a:t>
            </a:r>
            <a:r>
              <a:rPr lang="en-US" dirty="0"/>
              <a:t> – Program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script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dikenali</a:t>
            </a:r>
            <a:endParaRPr lang="en-US" dirty="0"/>
          </a:p>
          <a:p>
            <a:pPr lvl="1"/>
            <a:r>
              <a:rPr lang="en-US" dirty="0" err="1"/>
              <a:t>Leksikal</a:t>
            </a:r>
            <a:r>
              <a:rPr lang="en-US" dirty="0"/>
              <a:t> – </a:t>
            </a:r>
            <a:r>
              <a:rPr lang="en-US" dirty="0" err="1"/>
              <a:t>setiap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dictionary</a:t>
            </a:r>
          </a:p>
          <a:p>
            <a:pPr lvl="1"/>
            <a:r>
              <a:rPr lang="en-US" dirty="0"/>
              <a:t>Syntactically – </a:t>
            </a:r>
            <a:r>
              <a:rPr lang="en-US" dirty="0" err="1"/>
              <a:t>setiap</a:t>
            </a:r>
            <a:r>
              <a:rPr lang="en-US" dirty="0"/>
              <a:t> Bahasa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aturan-aturan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dipatuhi</a:t>
            </a:r>
            <a:endParaRPr lang="en-US" dirty="0"/>
          </a:p>
          <a:p>
            <a:pPr lvl="1"/>
            <a:r>
              <a:rPr lang="en-US" dirty="0"/>
              <a:t>Semantically – program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program </a:t>
            </a:r>
            <a:r>
              <a:rPr lang="en-US" dirty="0" err="1"/>
              <a:t>dari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Bahasa </a:t>
            </a:r>
            <a:r>
              <a:rPr lang="en-US" dirty="0" err="1"/>
              <a:t>mesin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COMPILATION</a:t>
            </a:r>
          </a:p>
          <a:p>
            <a:pPr lvl="1"/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011175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Tuples – Accessing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AF052-8B17-48AD-9958-E9D38797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94746"/>
            <a:ext cx="69627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09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Tuples –Updating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1F331-53C5-4D9A-B4AB-1E5FE7B5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352534"/>
            <a:ext cx="8248650" cy="24193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84CDC-6CD1-4C69-8557-80918CD0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85" y="1690689"/>
            <a:ext cx="8515349" cy="1661845"/>
          </a:xfrm>
        </p:spPr>
        <p:txBody>
          <a:bodyPr>
            <a:normAutofit fontScale="92500"/>
          </a:bodyPr>
          <a:lstStyle/>
          <a:p>
            <a:r>
              <a:rPr lang="id-ID" dirty="0"/>
              <a:t>Tuples tidak dapat diubah yang artinya </a:t>
            </a:r>
            <a:r>
              <a:rPr lang="en-US" dirty="0" err="1"/>
              <a:t>kita</a:t>
            </a:r>
            <a:r>
              <a:rPr lang="id-ID" dirty="0"/>
              <a:t> tidak dapat memperbarui atau mengubah nilai elemen tuple.</a:t>
            </a:r>
            <a:endParaRPr lang="en-US" dirty="0"/>
          </a:p>
          <a:p>
            <a:r>
              <a:rPr lang="en-US" dirty="0"/>
              <a:t>Kita</a:t>
            </a:r>
            <a:r>
              <a:rPr lang="id-ID" dirty="0"/>
              <a:t> dapat mengambil porsi tupel yang ada untuk membuat tupel baru seperti yang diperlihatkan contoh berikut 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7224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Tuples –Updating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0637F-5989-4B50-8006-14FF92D03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29431"/>
            <a:ext cx="7785682" cy="49813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4B9E42-82EC-47EE-B236-AAA16AA79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50" y="4017132"/>
            <a:ext cx="4025250" cy="109044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tuple-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tuple </a:t>
            </a:r>
            <a:r>
              <a:rPr lang="en-US" dirty="0" err="1"/>
              <a:t>bersarang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list, </a:t>
            </a:r>
            <a:r>
              <a:rPr lang="en-US" dirty="0" err="1"/>
              <a:t>maka</a:t>
            </a:r>
            <a:r>
              <a:rPr lang="en-US" dirty="0"/>
              <a:t> item pada list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. </a:t>
            </a:r>
            <a:r>
              <a:rPr lang="en-US" dirty="0" err="1"/>
              <a:t>Jelasnya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6537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Tuples –Delete Element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84CDC-6CD1-4C69-8557-80918CD0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85" y="1690689"/>
            <a:ext cx="8515349" cy="1661845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Menghapus elemen tuple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id-ID" dirty="0"/>
              <a:t>individual tidak dimungkinkan.</a:t>
            </a:r>
            <a:endParaRPr lang="en-US" dirty="0"/>
          </a:p>
          <a:p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id-ID" dirty="0"/>
              <a:t>dengan menyusun tuple lain dengan elemen yang tidak diinginkan dibuang.</a:t>
            </a:r>
            <a:endParaRPr lang="en-US" dirty="0"/>
          </a:p>
          <a:p>
            <a:r>
              <a:rPr lang="id-ID" dirty="0"/>
              <a:t>Untuk menghapus seluruh tuple secara eksplisit, cukup gunakan pernyataan del. Sebagai contoh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DBE61-F66A-41DE-B241-4E779E937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3300282"/>
            <a:ext cx="72294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45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Tuple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84CDC-6CD1-4C69-8557-80918CD0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85" y="1690689"/>
            <a:ext cx="8515349" cy="1661845"/>
          </a:xfrm>
        </p:spPr>
        <p:txBody>
          <a:bodyPr>
            <a:normAutofit/>
          </a:bodyPr>
          <a:lstStyle/>
          <a:p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string dan list,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tuple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operator </a:t>
            </a:r>
            <a:r>
              <a:rPr lang="en-US" i="1" dirty="0"/>
              <a:t>in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out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kebalikannya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1B45A-7C56-488E-B1A6-8A0C3A19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01" y="3352533"/>
            <a:ext cx="6123027" cy="294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76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dan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Tuple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84CDC-6CD1-4C69-8557-80918CD0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85" y="1690689"/>
            <a:ext cx="8515349" cy="166184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count(x)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item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x pada tuple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index(x) </a:t>
            </a:r>
            <a:r>
              <a:rPr lang="nn-NO" dirty="0"/>
              <a:t>berfungsi mengembalikan indeks dari item pertama yang sama dengan x.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462B5-5052-4350-80E7-F9A14DD3D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73" y="3429000"/>
            <a:ext cx="7833861" cy="23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61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dan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Tuple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1713F7-9B68-42CA-BDFA-BD21F99EA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320618"/>
              </p:ext>
            </p:extLst>
          </p:nvPr>
        </p:nvGraphicFramePr>
        <p:xfrm>
          <a:off x="628650" y="1525226"/>
          <a:ext cx="8045087" cy="46073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46657">
                  <a:extLst>
                    <a:ext uri="{9D8B030D-6E8A-4147-A177-3AD203B41FA5}">
                      <a16:colId xmlns:a16="http://schemas.microsoft.com/office/drawing/2014/main" val="3696539167"/>
                    </a:ext>
                  </a:extLst>
                </a:gridCol>
                <a:gridCol w="6798430">
                  <a:extLst>
                    <a:ext uri="{9D8B030D-6E8A-4147-A177-3AD203B41FA5}">
                      <a16:colId xmlns:a16="http://schemas.microsoft.com/office/drawing/2014/main" val="943877999"/>
                    </a:ext>
                  </a:extLst>
                </a:gridCol>
              </a:tblGrid>
              <a:tr h="238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Fungsi</a:t>
                      </a:r>
                      <a:endParaRPr lang="en-US" sz="2400" b="1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Deskripsi</a:t>
                      </a:r>
                      <a:endParaRPr lang="en-US" sz="2400" b="1" dirty="0"/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1642691900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all()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Mengembalikan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effectLst/>
                        </a:rPr>
                        <a:t>True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jika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semua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anggota</a:t>
                      </a:r>
                      <a:r>
                        <a:rPr lang="en-US" sz="1400" dirty="0"/>
                        <a:t> tuple </a:t>
                      </a:r>
                      <a:r>
                        <a:rPr lang="en-US" sz="1400" dirty="0" err="1"/>
                        <a:t>adalah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benar</a:t>
                      </a:r>
                      <a:r>
                        <a:rPr lang="en-US" sz="1400" dirty="0"/>
                        <a:t> ( </a:t>
                      </a:r>
                      <a:r>
                        <a:rPr lang="en-US" sz="1400" dirty="0" err="1"/>
                        <a:t>tidak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ada</a:t>
                      </a:r>
                      <a:r>
                        <a:rPr lang="en-US" sz="1400" dirty="0"/>
                        <a:t> yang </a:t>
                      </a:r>
                      <a:r>
                        <a:rPr lang="en-US" sz="1400" dirty="0" err="1"/>
                        <a:t>kosong</a:t>
                      </a:r>
                      <a:r>
                        <a:rPr lang="en-US" sz="1400" dirty="0"/>
                        <a:t> )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1528492815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any()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Mengembalikan </a:t>
                      </a:r>
                      <a:r>
                        <a:rPr lang="en-US" sz="1400">
                          <a:effectLst/>
                        </a:rPr>
                        <a:t>True</a:t>
                      </a:r>
                      <a:r>
                        <a:rPr lang="en-US" sz="1400"/>
                        <a:t> jika salah satu atau semua bernilai benar. Jika tuple kosong, maka akan mengambalikan </a:t>
                      </a:r>
                      <a:r>
                        <a:rPr lang="en-US" sz="1400">
                          <a:effectLst/>
                        </a:rPr>
                        <a:t>False</a:t>
                      </a:r>
                      <a:r>
                        <a:rPr lang="en-US" sz="1400"/>
                        <a:t>.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360730216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enumerate()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Mengembalikan objek enumerasi. Objek enumerasi adalah objek yang terdiri dari pasangan indeks dan nilai.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2977632571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len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Mengembalikan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panjang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jumlah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anggota</a:t>
                      </a:r>
                      <a:r>
                        <a:rPr lang="en-US" sz="1400" dirty="0"/>
                        <a:t>) tuple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48507571"/>
                  </a:ext>
                </a:extLst>
              </a:tr>
              <a:tr h="238429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max()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Mengembalikan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anggota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terbesar</a:t>
                      </a:r>
                      <a:r>
                        <a:rPr lang="en-US" sz="1400" dirty="0"/>
                        <a:t> di tuple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2945536849"/>
                  </a:ext>
                </a:extLst>
              </a:tr>
              <a:tr h="238429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min() 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Mengembalikan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anggota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terkecil</a:t>
                      </a:r>
                      <a:r>
                        <a:rPr lang="en-US" sz="1400" dirty="0"/>
                        <a:t> di tuple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2947689660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sorted()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Mengambil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anggota</a:t>
                      </a:r>
                      <a:r>
                        <a:rPr lang="en-US" sz="1400" dirty="0"/>
                        <a:t> tuple dan </a:t>
                      </a:r>
                      <a:r>
                        <a:rPr lang="en-US" sz="1400" dirty="0" err="1"/>
                        <a:t>mengembalikan</a:t>
                      </a:r>
                      <a:r>
                        <a:rPr lang="en-US" sz="1400" dirty="0"/>
                        <a:t> list </a:t>
                      </a:r>
                      <a:r>
                        <a:rPr lang="en-US" sz="1400" dirty="0" err="1"/>
                        <a:t>baru</a:t>
                      </a:r>
                      <a:r>
                        <a:rPr lang="en-US" sz="1400" dirty="0"/>
                        <a:t> yang </a:t>
                      </a:r>
                      <a:r>
                        <a:rPr lang="en-US" sz="1400" dirty="0" err="1"/>
                        <a:t>sudah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diurutkan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2007816502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sum()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Mengembalikan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jumlah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semua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anggota</a:t>
                      </a:r>
                      <a:r>
                        <a:rPr lang="en-US" sz="1400" dirty="0"/>
                        <a:t> tuple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1584809799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tuple()</a:t>
                      </a:r>
                      <a:endParaRPr lang="en-US" sz="1400" dirty="0"/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Mengubah</a:t>
                      </a:r>
                      <a:r>
                        <a:rPr lang="en-US" sz="1400" dirty="0"/>
                        <a:t> sequence (list, string, set, dictionary) </a:t>
                      </a:r>
                      <a:r>
                        <a:rPr lang="en-US" sz="1400" dirty="0" err="1"/>
                        <a:t>menjadi</a:t>
                      </a:r>
                      <a:r>
                        <a:rPr lang="en-US" sz="1400" dirty="0"/>
                        <a:t> tuple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362322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296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– </a:t>
            </a:r>
            <a:r>
              <a:rPr lang="en-US" dirty="0" err="1"/>
              <a:t>Cognitiveclass</a:t>
            </a:r>
            <a:r>
              <a:rPr lang="en-US" dirty="0"/>
              <a:t> </a:t>
            </a:r>
            <a:r>
              <a:rPr lang="en-US" b="0" dirty="0"/>
              <a:t>PY0101EN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9BE7FF-2B85-490F-8858-14800C02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522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000" dirty="0"/>
              <a:t>Module 2 Lab – Lists and Tuples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4698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Struktur</a:t>
            </a:r>
            <a:r>
              <a:rPr lang="en-US" dirty="0"/>
              <a:t> Data - Dictionary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45062B-6560-43B3-B3C8-4C184D32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71" y="2232837"/>
            <a:ext cx="8564857" cy="2721935"/>
          </a:xfrm>
        </p:spPr>
        <p:txBody>
          <a:bodyPr>
            <a:normAutofit fontScale="85000" lnSpcReduction="10000"/>
          </a:bodyPr>
          <a:lstStyle/>
          <a:p>
            <a:r>
              <a:rPr lang="en-US" sz="3200" i="1" dirty="0"/>
              <a:t>Dictionary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stuktur</a:t>
            </a:r>
            <a:r>
              <a:rPr lang="en-US" sz="3200" dirty="0"/>
              <a:t> data yang </a:t>
            </a:r>
            <a:r>
              <a:rPr lang="en-US" sz="3200" dirty="0" err="1"/>
              <a:t>bentuknya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kamus</a:t>
            </a:r>
            <a:r>
              <a:rPr lang="en-US" sz="3200" dirty="0"/>
              <a:t>. Ada kata </a:t>
            </a:r>
            <a:r>
              <a:rPr lang="en-US" sz="3200" b="1" dirty="0" err="1"/>
              <a:t>kunci</a:t>
            </a:r>
            <a:r>
              <a:rPr lang="en-US" sz="3200" dirty="0"/>
              <a:t> </a:t>
            </a:r>
            <a:r>
              <a:rPr lang="en-US" sz="3200" dirty="0" err="1"/>
              <a:t>kemudian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b="1" dirty="0" err="1"/>
              <a:t>nilaninya</a:t>
            </a:r>
            <a:r>
              <a:rPr lang="en-US" sz="3200" dirty="0"/>
              <a:t>. Kata </a:t>
            </a:r>
            <a:r>
              <a:rPr lang="en-US" sz="3200" dirty="0" err="1"/>
              <a:t>kunci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unik</a:t>
            </a:r>
            <a:r>
              <a:rPr lang="en-US" sz="3200" dirty="0"/>
              <a:t>, </a:t>
            </a:r>
            <a:r>
              <a:rPr lang="en-US" sz="3200" dirty="0" err="1"/>
              <a:t>sedangkan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dirty="0" err="1"/>
              <a:t>boleh</a:t>
            </a:r>
            <a:r>
              <a:rPr lang="en-US" sz="3200" dirty="0"/>
              <a:t> </a:t>
            </a:r>
            <a:r>
              <a:rPr lang="en-US" sz="3200" dirty="0" err="1"/>
              <a:t>diisi</a:t>
            </a:r>
            <a:r>
              <a:rPr lang="en-US" sz="3200" dirty="0"/>
              <a:t> denga </a:t>
            </a:r>
            <a:r>
              <a:rPr lang="en-US" sz="3200" dirty="0" err="1"/>
              <a:t>apa</a:t>
            </a:r>
            <a:r>
              <a:rPr lang="en-US" sz="3200" dirty="0"/>
              <a:t> </a:t>
            </a:r>
            <a:r>
              <a:rPr lang="en-US" sz="3200" dirty="0" err="1"/>
              <a:t>saja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Setiap</a:t>
            </a:r>
            <a:r>
              <a:rPr lang="en-US" sz="3200" dirty="0"/>
              <a:t> key </a:t>
            </a:r>
            <a:r>
              <a:rPr lang="en-US" sz="3200" dirty="0" err="1"/>
              <a:t>dipisahkan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colon </a:t>
            </a:r>
            <a:r>
              <a:rPr lang="en-US" sz="3200" b="1" dirty="0"/>
              <a:t>(:) </a:t>
            </a:r>
            <a:r>
              <a:rPr lang="en-US" sz="3200" dirty="0"/>
              <a:t>, </a:t>
            </a:r>
            <a:r>
              <a:rPr lang="en-US" sz="3200" dirty="0" err="1"/>
              <a:t>semuanya</a:t>
            </a:r>
            <a:r>
              <a:rPr lang="en-US" sz="3200" dirty="0"/>
              <a:t> </a:t>
            </a:r>
            <a:r>
              <a:rPr lang="en-US" sz="3200" dirty="0" err="1"/>
              <a:t>tertutup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kurung</a:t>
            </a:r>
            <a:r>
              <a:rPr lang="en-US" sz="3200" dirty="0"/>
              <a:t> </a:t>
            </a:r>
            <a:r>
              <a:rPr lang="en-US" sz="3200" dirty="0" err="1"/>
              <a:t>kurawal</a:t>
            </a:r>
            <a:r>
              <a:rPr lang="en-US" sz="3200" b="1" dirty="0"/>
              <a:t> </a:t>
            </a:r>
          </a:p>
          <a:p>
            <a:r>
              <a:rPr lang="en-US" sz="3200" dirty="0"/>
              <a:t>Key </a:t>
            </a:r>
            <a:r>
              <a:rPr lang="en-US" sz="3200" dirty="0" err="1"/>
              <a:t>harus</a:t>
            </a:r>
            <a:r>
              <a:rPr lang="en-US" sz="3200" dirty="0"/>
              <a:t> unique </a:t>
            </a:r>
            <a:r>
              <a:rPr lang="en-US" sz="3200" dirty="0" err="1"/>
              <a:t>sementara</a:t>
            </a:r>
            <a:r>
              <a:rPr lang="en-US" sz="3200" dirty="0"/>
              <a:t> value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. Nilai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terdiri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berbagai</a:t>
            </a:r>
            <a:r>
              <a:rPr lang="en-US" sz="3200" dirty="0"/>
              <a:t> </a:t>
            </a:r>
            <a:r>
              <a:rPr lang="en-US" sz="3200" dirty="0" err="1"/>
              <a:t>tipe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4851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Dictionary – Accessing Values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E9A5F5-7971-48FA-8C40-C3DF47AC42C5}"/>
              </a:ext>
            </a:extLst>
          </p:cNvPr>
          <p:cNvSpPr txBox="1">
            <a:spLocks/>
          </p:cNvSpPr>
          <p:nvPr/>
        </p:nvSpPr>
        <p:spPr>
          <a:xfrm>
            <a:off x="6287391" y="1495447"/>
            <a:ext cx="1753281" cy="503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4255C-E3CD-4230-94F5-D832271C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4112"/>
            <a:ext cx="5658741" cy="84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23C70-1246-4DD1-8920-AF32D129E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695" y="1998943"/>
            <a:ext cx="2895980" cy="87913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B9D398-9D39-4121-A46A-62B6C194BB78}"/>
              </a:ext>
            </a:extLst>
          </p:cNvPr>
          <p:cNvSpPr txBox="1">
            <a:spLocks/>
          </p:cNvSpPr>
          <p:nvPr/>
        </p:nvSpPr>
        <p:spPr>
          <a:xfrm>
            <a:off x="628650" y="3040905"/>
            <a:ext cx="8564857" cy="84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Akan </a:t>
            </a:r>
            <a:r>
              <a:rPr lang="en-US" sz="2400" dirty="0" err="1"/>
              <a:t>terjadi</a:t>
            </a:r>
            <a:r>
              <a:rPr lang="en-US" sz="2400" dirty="0"/>
              <a:t> error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data key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di dictionary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D99926-E519-4283-9F2C-D69C0B4DE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39" y="3885305"/>
            <a:ext cx="7206933" cy="743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90DA8F-FF55-41E1-B022-38725ECA8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48" y="5038437"/>
            <a:ext cx="4060803" cy="14229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F90A81-263D-43BE-BA31-E181C7C94964}"/>
              </a:ext>
            </a:extLst>
          </p:cNvPr>
          <p:cNvSpPr txBox="1">
            <a:spLocks/>
          </p:cNvSpPr>
          <p:nvPr/>
        </p:nvSpPr>
        <p:spPr>
          <a:xfrm>
            <a:off x="754148" y="4568854"/>
            <a:ext cx="8564857" cy="503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6569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 err="1"/>
              <a:t>Pengelan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dirty="0" err="1"/>
              <a:t>Pyhton</a:t>
            </a:r>
            <a:r>
              <a:rPr lang="en-US" dirty="0"/>
              <a:t> – Interpreted language. Python is free</a:t>
            </a:r>
          </a:p>
          <a:p>
            <a:r>
              <a:rPr lang="en-US" dirty="0"/>
              <a:t>Widely-used, object-oriented, high-level programming language with dynamic semantics</a:t>
            </a:r>
          </a:p>
          <a:p>
            <a:r>
              <a:rPr lang="en-US" dirty="0"/>
              <a:t>Python </a:t>
            </a:r>
            <a:r>
              <a:rPr lang="en-US" dirty="0" err="1"/>
              <a:t>dibuat</a:t>
            </a:r>
            <a:r>
              <a:rPr lang="en-US" dirty="0"/>
              <a:t> oleh Guido van Rossum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F36F4E5-3C67-4FAE-9600-587E961DA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2" r="-1" b="-1"/>
          <a:stretch/>
        </p:blipFill>
        <p:spPr>
          <a:xfrm>
            <a:off x="4600862" y="1335413"/>
            <a:ext cx="4543138" cy="48852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20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– Updating List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CBABC9-E956-4470-968B-F485CFCBFA09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Dictionary – Delete List Element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2A148D-CCC5-40EA-A343-FF37E9EADD84}"/>
              </a:ext>
            </a:extLst>
          </p:cNvPr>
          <p:cNvSpPr txBox="1">
            <a:spLocks/>
          </p:cNvSpPr>
          <p:nvPr/>
        </p:nvSpPr>
        <p:spPr>
          <a:xfrm>
            <a:off x="5778939" y="1833922"/>
            <a:ext cx="1637431" cy="54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Output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1F637B-8513-4B7A-89CA-7D369219D67D}"/>
              </a:ext>
            </a:extLst>
          </p:cNvPr>
          <p:cNvSpPr txBox="1">
            <a:spLocks/>
          </p:cNvSpPr>
          <p:nvPr/>
        </p:nvSpPr>
        <p:spPr>
          <a:xfrm>
            <a:off x="5514817" y="4223176"/>
            <a:ext cx="1637431" cy="54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82F13C-E778-4C08-818C-00C69D0A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83" y="1794527"/>
            <a:ext cx="4877756" cy="1359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5A45D6-0466-4136-A442-A96EB3DC4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939" y="2319244"/>
            <a:ext cx="3027278" cy="736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EEDC9B-8885-4CAF-9DB6-47915C58D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9" y="4380191"/>
            <a:ext cx="4758828" cy="1426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064149-C23D-40FE-96FB-82AC01498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425" y="4678119"/>
            <a:ext cx="34575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97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36280"/>
            <a:ext cx="8515350" cy="951191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Dictionary – Built-in List Functions &amp; Methods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C29256-DF4F-4928-B5E4-65137A6AF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63" y="1787471"/>
            <a:ext cx="5922553" cy="47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30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494" y="1859622"/>
            <a:ext cx="2496620" cy="260963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Dictionary – Built-in List Functions &amp; Methods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877DCE-220E-4518-8FF7-C567776D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907" y="996592"/>
            <a:ext cx="4503394" cy="55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67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Dictionary – </a:t>
            </a:r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A98818-1072-4E62-BC3E-D417876D769D}"/>
              </a:ext>
            </a:extLst>
          </p:cNvPr>
          <p:cNvGrpSpPr/>
          <p:nvPr/>
        </p:nvGrpSpPr>
        <p:grpSpPr>
          <a:xfrm>
            <a:off x="628650" y="1690689"/>
            <a:ext cx="6648450" cy="4856441"/>
            <a:chOff x="628650" y="1690689"/>
            <a:chExt cx="6648450" cy="48564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749706-4550-488F-A1D9-60C9B12ED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690689"/>
              <a:ext cx="6648450" cy="29051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6D5B26-92BD-4441-BA15-31DA519B3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4546880"/>
              <a:ext cx="6162675" cy="2000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9576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Dictionary – </a:t>
            </a:r>
            <a:r>
              <a:rPr lang="en-US" dirty="0" err="1"/>
              <a:t>Contoh</a:t>
            </a:r>
            <a:r>
              <a:rPr lang="en-US" dirty="0"/>
              <a:t> Program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D2F11-6136-4D8F-B5AF-1E7EC63D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266950"/>
            <a:ext cx="69437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369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Dictionary – </a:t>
            </a:r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56403-E32B-44F9-9EBC-5281251B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42" y="1690689"/>
            <a:ext cx="6610350" cy="234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FF2137-681A-4F0F-A981-9B22E132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47" y="4173166"/>
            <a:ext cx="655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08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– </a:t>
            </a:r>
            <a:r>
              <a:rPr lang="en-US" dirty="0" err="1"/>
              <a:t>Cognitiveclass</a:t>
            </a:r>
            <a:r>
              <a:rPr lang="en-US" dirty="0"/>
              <a:t> </a:t>
            </a:r>
            <a:r>
              <a:rPr lang="en-US" b="0" dirty="0"/>
              <a:t>PY0101EN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9BE7FF-2B85-490F-8858-14800C02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522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000" dirty="0"/>
              <a:t>Module 2 Lab – Dictionaries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56871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Struktur</a:t>
            </a:r>
            <a:r>
              <a:rPr lang="en-US" dirty="0"/>
              <a:t> Data - 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E34143-9468-4D88-8D51-F5E709ED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443"/>
            <a:ext cx="8422883" cy="2587140"/>
          </a:xfrm>
        </p:spPr>
        <p:txBody>
          <a:bodyPr>
            <a:normAutofit fontScale="85000" lnSpcReduction="10000"/>
          </a:bodyPr>
          <a:lstStyle/>
          <a:p>
            <a:r>
              <a:rPr lang="en-US" sz="3200" i="1" dirty="0" err="1"/>
              <a:t>Bersifat</a:t>
            </a:r>
            <a:r>
              <a:rPr lang="en-US" sz="3200" i="1" dirty="0"/>
              <a:t> Unique. </a:t>
            </a:r>
            <a:r>
              <a:rPr lang="en-US" sz="3200" dirty="0" err="1"/>
              <a:t>Apabila</a:t>
            </a:r>
            <a:r>
              <a:rPr lang="en-US" sz="3200" dirty="0"/>
              <a:t> </a:t>
            </a:r>
            <a:r>
              <a:rPr lang="en-US" sz="3200" dirty="0" err="1"/>
              <a:t>menginput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yang </a:t>
            </a:r>
            <a:r>
              <a:rPr lang="en-US" sz="3200" dirty="0" err="1"/>
              <a:t>sama</a:t>
            </a:r>
            <a:r>
              <a:rPr lang="en-US" sz="3200" dirty="0"/>
              <a:t> pada </a:t>
            </a:r>
            <a:r>
              <a:rPr lang="en-US" sz="3200" b="1" dirty="0"/>
              <a:t>set</a:t>
            </a:r>
            <a:r>
              <a:rPr lang="en-US" sz="3200" dirty="0"/>
              <a:t>, </a:t>
            </a:r>
            <a:r>
              <a:rPr lang="en-US" sz="3200" dirty="0" err="1"/>
              <a:t>maka</a:t>
            </a:r>
            <a:r>
              <a:rPr lang="en-US" sz="3200" dirty="0"/>
              <a:t> salah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di replace </a:t>
            </a:r>
          </a:p>
          <a:p>
            <a:r>
              <a:rPr lang="en-US" sz="3200" b="1" dirty="0"/>
              <a:t>Unordered</a:t>
            </a:r>
          </a:p>
          <a:p>
            <a:r>
              <a:rPr lang="en-US" sz="3200" b="1" dirty="0"/>
              <a:t>Unindexed –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indeks</a:t>
            </a:r>
            <a:r>
              <a:rPr lang="en-US" sz="3200" dirty="0"/>
              <a:t> yang </a:t>
            </a:r>
            <a:r>
              <a:rPr lang="en-US" sz="3200" dirty="0" err="1"/>
              <a:t>dilampirkan</a:t>
            </a:r>
            <a:endParaRPr lang="en-US" sz="3200" dirty="0"/>
          </a:p>
          <a:p>
            <a:r>
              <a:rPr lang="en-US" sz="3200" b="1" dirty="0"/>
              <a:t>Immutable </a:t>
            </a:r>
            <a:r>
              <a:rPr lang="en-US" sz="3200" dirty="0"/>
              <a:t>– </a:t>
            </a:r>
            <a:r>
              <a:rPr lang="en-US" sz="3200" dirty="0" err="1"/>
              <a:t>Elemen-elemen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set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dirubah</a:t>
            </a:r>
            <a:r>
              <a:rPr lang="en-US" sz="3200" dirty="0"/>
              <a:t>, </a:t>
            </a:r>
            <a:r>
              <a:rPr lang="en-US" sz="3200" dirty="0" err="1"/>
              <a:t>namun</a:t>
            </a:r>
            <a:r>
              <a:rPr lang="en-US" sz="3200" dirty="0"/>
              <a:t> </a:t>
            </a:r>
            <a:r>
              <a:rPr lang="en-US" sz="3200" b="1" dirty="0"/>
              <a:t>set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keseluruhan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dirubah</a:t>
            </a:r>
            <a:endParaRPr lang="en-US" sz="3200" b="1" dirty="0"/>
          </a:p>
        </p:txBody>
      </p:sp>
      <p:pic>
        <p:nvPicPr>
          <p:cNvPr id="5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F1377456-90A7-4E75-A909-15C1F2C1D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48" y="4122129"/>
            <a:ext cx="5900009" cy="1434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285254-CB75-48B5-AB81-0BE78E830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862" y="5988143"/>
            <a:ext cx="4352925" cy="5905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DA6AAD-B9B5-4518-9F98-87D8856BE4E2}"/>
              </a:ext>
            </a:extLst>
          </p:cNvPr>
          <p:cNvSpPr txBox="1">
            <a:spLocks/>
          </p:cNvSpPr>
          <p:nvPr/>
        </p:nvSpPr>
        <p:spPr>
          <a:xfrm>
            <a:off x="1267369" y="5691882"/>
            <a:ext cx="1637431" cy="445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03033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– Accessing Values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6EDEE-0545-49E6-BA45-C316FDE01379}"/>
              </a:ext>
            </a:extLst>
          </p:cNvPr>
          <p:cNvSpPr txBox="1">
            <a:spLocks/>
          </p:cNvSpPr>
          <p:nvPr/>
        </p:nvSpPr>
        <p:spPr>
          <a:xfrm>
            <a:off x="7170826" y="1275907"/>
            <a:ext cx="1848896" cy="61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Output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C9B26-DC76-4BB5-8584-99288F238D27}"/>
              </a:ext>
            </a:extLst>
          </p:cNvPr>
          <p:cNvSpPr txBox="1">
            <a:spLocks/>
          </p:cNvSpPr>
          <p:nvPr/>
        </p:nvSpPr>
        <p:spPr>
          <a:xfrm>
            <a:off x="226822" y="1727239"/>
            <a:ext cx="6775574" cy="2113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i="1" dirty="0"/>
              <a:t>individual value 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set.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.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i="1" dirty="0"/>
              <a:t>individual element </a:t>
            </a:r>
            <a:r>
              <a:rPr lang="en-US" sz="2400" i="1" dirty="0" err="1"/>
              <a:t>dengan</a:t>
            </a:r>
            <a:r>
              <a:rPr lang="en-US" sz="2400" i="1" dirty="0"/>
              <a:t> </a:t>
            </a:r>
            <a:r>
              <a:rPr lang="en-US" sz="2400" i="1" dirty="0" err="1"/>
              <a:t>menggunakan</a:t>
            </a:r>
            <a:r>
              <a:rPr lang="en-US" sz="2400" i="1" dirty="0"/>
              <a:t> looping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7B9D9-5729-435C-B6AF-6BDFD2B5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67" y="3429000"/>
            <a:ext cx="6570485" cy="1110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F40D0-63BD-45C0-8951-959FA779F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826" y="1907677"/>
            <a:ext cx="1643807" cy="33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050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– Adding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BDC710-B110-4634-AE49-D7C284C12632}"/>
              </a:ext>
            </a:extLst>
          </p:cNvPr>
          <p:cNvSpPr txBox="1">
            <a:spLocks/>
          </p:cNvSpPr>
          <p:nvPr/>
        </p:nvSpPr>
        <p:spPr>
          <a:xfrm>
            <a:off x="628650" y="3523709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– Removing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9CD6B8-2652-41B4-B7E7-D89ADF5E6AB8}"/>
              </a:ext>
            </a:extLst>
          </p:cNvPr>
          <p:cNvSpPr txBox="1">
            <a:spLocks/>
          </p:cNvSpPr>
          <p:nvPr/>
        </p:nvSpPr>
        <p:spPr>
          <a:xfrm>
            <a:off x="628650" y="2605218"/>
            <a:ext cx="1637431" cy="341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Output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56FECC-DA2F-436E-8B70-CECC0BEC074B}"/>
              </a:ext>
            </a:extLst>
          </p:cNvPr>
          <p:cNvSpPr txBox="1">
            <a:spLocks/>
          </p:cNvSpPr>
          <p:nvPr/>
        </p:nvSpPr>
        <p:spPr>
          <a:xfrm>
            <a:off x="628650" y="4421462"/>
            <a:ext cx="8153843" cy="2198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Ada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cara</a:t>
            </a:r>
            <a:r>
              <a:rPr lang="en-US" sz="3200" dirty="0"/>
              <a:t> yang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menghapus</a:t>
            </a:r>
            <a:r>
              <a:rPr lang="en-US" sz="3200" dirty="0"/>
              <a:t> data di </a:t>
            </a:r>
            <a:r>
              <a:rPr lang="en-US" sz="3200" b="1" dirty="0"/>
              <a:t>set:</a:t>
            </a:r>
          </a:p>
          <a:p>
            <a:pPr marL="514350" indent="-514350">
              <a:buAutoNum type="arabicPeriod"/>
            </a:pPr>
            <a:r>
              <a:rPr lang="en-US" sz="3200" dirty="0"/>
              <a:t>remove () – </a:t>
            </a:r>
            <a:r>
              <a:rPr lang="en-US" sz="3200" dirty="0" err="1"/>
              <a:t>menghapus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data pada set. </a:t>
            </a:r>
            <a:r>
              <a:rPr lang="en-US" sz="3200" dirty="0" err="1"/>
              <a:t>Terjadi</a:t>
            </a:r>
            <a:r>
              <a:rPr lang="en-US" sz="3200" dirty="0"/>
              <a:t> error </a:t>
            </a:r>
            <a:r>
              <a:rPr lang="en-US" sz="3200" dirty="0" err="1"/>
              <a:t>jika</a:t>
            </a:r>
            <a:r>
              <a:rPr lang="en-US" sz="3200" dirty="0"/>
              <a:t> data yang </a:t>
            </a:r>
            <a:r>
              <a:rPr lang="en-US" sz="3200" dirty="0" err="1"/>
              <a:t>ingin</a:t>
            </a:r>
            <a:r>
              <a:rPr lang="en-US" sz="3200" dirty="0"/>
              <a:t> </a:t>
            </a:r>
            <a:r>
              <a:rPr lang="en-US" sz="3200" dirty="0" err="1"/>
              <a:t>dihapus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terdapat</a:t>
            </a:r>
            <a:r>
              <a:rPr lang="en-US" sz="3200" dirty="0"/>
              <a:t> di </a:t>
            </a:r>
            <a:r>
              <a:rPr lang="en-US" sz="3200" b="1" dirty="0"/>
              <a:t>set</a:t>
            </a:r>
            <a:r>
              <a:rPr lang="en-US" sz="3200" dirty="0"/>
              <a:t>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200" dirty="0"/>
              <a:t>discard ()</a:t>
            </a:r>
            <a:r>
              <a:rPr lang="en-US" sz="3200" b="1" dirty="0"/>
              <a:t> - </a:t>
            </a:r>
            <a:r>
              <a:rPr lang="en-US" sz="3200" dirty="0" err="1"/>
              <a:t>menghapus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data pada set.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terjadi</a:t>
            </a:r>
            <a:r>
              <a:rPr lang="en-US" sz="3200" dirty="0"/>
              <a:t> error </a:t>
            </a:r>
            <a:r>
              <a:rPr lang="en-US" sz="3200" dirty="0" err="1"/>
              <a:t>jika</a:t>
            </a:r>
            <a:r>
              <a:rPr lang="en-US" sz="3200" dirty="0"/>
              <a:t> data yang </a:t>
            </a:r>
            <a:r>
              <a:rPr lang="en-US" sz="3200" dirty="0" err="1"/>
              <a:t>ingin</a:t>
            </a:r>
            <a:r>
              <a:rPr lang="en-US" sz="3200" dirty="0"/>
              <a:t> </a:t>
            </a:r>
            <a:r>
              <a:rPr lang="en-US" sz="3200" dirty="0" err="1"/>
              <a:t>dihapus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terdapat</a:t>
            </a:r>
            <a:r>
              <a:rPr lang="en-US" sz="3200" dirty="0"/>
              <a:t> di </a:t>
            </a:r>
            <a:r>
              <a:rPr lang="en-US" sz="3200" b="1" dirty="0"/>
              <a:t>set</a:t>
            </a:r>
            <a:r>
              <a:rPr lang="en-US" sz="3200" dirty="0"/>
              <a:t> </a:t>
            </a:r>
          </a:p>
          <a:p>
            <a:pPr marL="514350" indent="-514350">
              <a:buAutoNum type="arabicPeriod"/>
            </a:pPr>
            <a:r>
              <a:rPr lang="en-US" sz="3200" dirty="0"/>
              <a:t>Pop () -  data </a:t>
            </a:r>
            <a:r>
              <a:rPr lang="en-US" sz="3200" dirty="0" err="1"/>
              <a:t>pertama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set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dihapus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DED433-F102-46C7-BC07-375C2F1B4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4497"/>
            <a:ext cx="4533900" cy="812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C6AB2A-9E71-4ABE-8EA8-43B75A0DD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940471"/>
            <a:ext cx="4985034" cy="2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6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15ABBF7-EFDD-49A6-93B5-504B7C08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6" y="914400"/>
            <a:ext cx="3443753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PYPL </a:t>
            </a:r>
            <a:r>
              <a:rPr lang="en-US" dirty="0" err="1"/>
              <a:t>PopularitY</a:t>
            </a:r>
            <a:r>
              <a:rPr lang="en-US" dirty="0"/>
              <a:t> of Programming Language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23CDF6D-C30E-4967-A416-05F9A0539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6" y="4435915"/>
            <a:ext cx="3249230" cy="1507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Pierre </a:t>
            </a:r>
            <a:r>
              <a:rPr lang="en-US" sz="2000" dirty="0" err="1"/>
              <a:t>Carbonnelle</a:t>
            </a:r>
            <a:r>
              <a:rPr lang="en-US" sz="2000" dirty="0"/>
              <a:t>, 2019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3DE102-1F90-4E56-BBBB-75EAF6C9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-18047"/>
            <a:ext cx="3891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289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– </a:t>
            </a:r>
            <a:r>
              <a:rPr lang="en-US" dirty="0" err="1"/>
              <a:t>Cognitiveclass</a:t>
            </a:r>
            <a:r>
              <a:rPr lang="en-US" dirty="0"/>
              <a:t> </a:t>
            </a:r>
            <a:r>
              <a:rPr lang="en-US" b="0" dirty="0"/>
              <a:t>PY0101EN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9BE7FF-2B85-490F-8858-14800C02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522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000" dirty="0"/>
              <a:t>Module 2 Lab – Sets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326390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52FB-4471-47BD-A8F7-5DCF3A4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– </a:t>
            </a:r>
            <a:r>
              <a:rPr lang="it-IT" dirty="0"/>
              <a:t>Review Questions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B4F7-12B2-4956-955A-AA66E463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t-IT" dirty="0"/>
              <a:t>Kerjakan Review Questions Cognitiveclass Module 1 dan 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52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F837-FAD0-4925-9B7D-4D5DA5D7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7A71-4F7D-41D4-9241-F563F7E78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https://courses.cognitiveclass.ai</a:t>
            </a:r>
          </a:p>
          <a:p>
            <a:r>
              <a:rPr lang="en-US" dirty="0"/>
              <a:t>Mueller, John Paul. </a:t>
            </a:r>
            <a:r>
              <a:rPr lang="en-US" i="1" dirty="0"/>
              <a:t>Beginning Programming with Python for Dummies</a:t>
            </a:r>
            <a:r>
              <a:rPr lang="en-US" dirty="0"/>
              <a:t>, John Wiley &amp; Sons, Incorporated, 2014</a:t>
            </a:r>
          </a:p>
          <a:p>
            <a:r>
              <a:rPr lang="en-US" dirty="0" err="1"/>
              <a:t>Deitel</a:t>
            </a:r>
            <a:r>
              <a:rPr lang="en-US" dirty="0"/>
              <a:t>. </a:t>
            </a:r>
            <a:r>
              <a:rPr lang="en-US" i="1" dirty="0"/>
              <a:t>How to program Python</a:t>
            </a:r>
            <a:endParaRPr lang="en-US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https://www.petanikode.com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https://developers.google.com/edu/python/lists</a:t>
            </a:r>
            <a:endParaRPr lang="en-US" dirty="0"/>
          </a:p>
          <a:p>
            <a:r>
              <a:rPr lang="en-US" dirty="0"/>
              <a:t>https://hiwijaya.com/</a:t>
            </a:r>
          </a:p>
          <a:p>
            <a:r>
              <a:rPr lang="en-US" dirty="0"/>
              <a:t>https://www.pythonindo.com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37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5139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Download dan Install </a:t>
            </a:r>
            <a:r>
              <a:rPr lang="en-US" dirty="0" err="1"/>
              <a:t>Pyhton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3660775"/>
          </a:xfrm>
        </p:spPr>
        <p:txBody>
          <a:bodyPr>
            <a:normAutofit/>
          </a:bodyPr>
          <a:lstStyle/>
          <a:p>
            <a:r>
              <a:rPr lang="en-US" b="1" dirty="0" err="1"/>
              <a:t>Aktifitas</a:t>
            </a:r>
            <a:r>
              <a:rPr lang="en-US" b="1" dirty="0"/>
              <a:t> </a:t>
            </a:r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Instalasi</a:t>
            </a:r>
            <a:r>
              <a:rPr lang="en-US" dirty="0"/>
              <a:t> Python </a:t>
            </a:r>
            <a:r>
              <a:rPr lang="en-US" dirty="0" err="1"/>
              <a:t>dengan</a:t>
            </a:r>
            <a:r>
              <a:rPr lang="en-US" dirty="0"/>
              <a:t> Anaconda</a:t>
            </a:r>
          </a:p>
          <a:p>
            <a:r>
              <a:rPr lang="en-US" dirty="0"/>
              <a:t>Anaconda </a:t>
            </a:r>
            <a:r>
              <a:rPr lang="en-US" dirty="0" err="1"/>
              <a:t>merupakan</a:t>
            </a:r>
            <a:r>
              <a:rPr lang="en-US" dirty="0"/>
              <a:t> distribution open source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Python. </a:t>
            </a:r>
            <a:r>
              <a:rPr lang="en-US" dirty="0" err="1"/>
              <a:t>Dpat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di OS: Linux, Windows, and Mac OS X</a:t>
            </a:r>
          </a:p>
          <a:p>
            <a:r>
              <a:rPr lang="en-US" dirty="0"/>
              <a:t>Link download: </a:t>
            </a:r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r>
              <a:rPr lang="en-US" dirty="0"/>
              <a:t>RUN Python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spyder</a:t>
            </a:r>
            <a:r>
              <a:rPr lang="en-US" dirty="0"/>
              <a:t> : </a:t>
            </a:r>
            <a:r>
              <a:rPr lang="en-US" dirty="0" err="1"/>
              <a:t>buat</a:t>
            </a:r>
            <a:r>
              <a:rPr lang="en-US" dirty="0"/>
              <a:t> program hello word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719B9-3637-4B08-9E4A-381D7434F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07" y="5776913"/>
            <a:ext cx="2752725" cy="4000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42423F-E5E6-4388-A9BE-577C1710D9FF}"/>
              </a:ext>
            </a:extLst>
          </p:cNvPr>
          <p:cNvSpPr txBox="1">
            <a:spLocks/>
          </p:cNvSpPr>
          <p:nvPr/>
        </p:nvSpPr>
        <p:spPr>
          <a:xfrm>
            <a:off x="4181889" y="5688703"/>
            <a:ext cx="4460185" cy="57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Print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5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5139"/>
            <a:ext cx="8515350" cy="951191"/>
          </a:xfrm>
        </p:spPr>
        <p:txBody>
          <a:bodyPr>
            <a:normAutofit/>
          </a:bodyPr>
          <a:lstStyle/>
          <a:p>
            <a:r>
              <a:rPr lang="en-US" dirty="0"/>
              <a:t>The print() function - instructions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1F7D66-5A14-4B47-A9F8-073B3AA78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10" y="2635505"/>
            <a:ext cx="6638925" cy="4476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23ED3E-2918-4D21-833E-FC28CBA8B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3285"/>
            <a:ext cx="7886700" cy="57669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masingcode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08066B-6A0C-4097-8143-A368188B9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039" y="3203768"/>
            <a:ext cx="6753225" cy="714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00A10F-240E-43B5-8ED9-8BAF08D18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888" y="4129392"/>
            <a:ext cx="5343525" cy="48577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93B29F-6ECD-4595-A36B-F9461DFB8053}"/>
              </a:ext>
            </a:extLst>
          </p:cNvPr>
          <p:cNvSpPr txBox="1">
            <a:spLocks/>
          </p:cNvSpPr>
          <p:nvPr/>
        </p:nvSpPr>
        <p:spPr>
          <a:xfrm>
            <a:off x="628650" y="4826416"/>
            <a:ext cx="7886700" cy="57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b="1" dirty="0"/>
              <a:t>print </a:t>
            </a:r>
            <a:r>
              <a:rPr lang="en-US" sz="2400" dirty="0" err="1"/>
              <a:t>merupakan</a:t>
            </a:r>
            <a:r>
              <a:rPr lang="en-US" sz="2400" dirty="0"/>
              <a:t> build in function</a:t>
            </a:r>
          </a:p>
        </p:txBody>
      </p:sp>
    </p:spTree>
    <p:extLst>
      <p:ext uri="{BB962C8B-B14F-4D97-AF65-F5344CB8AC3E}">
        <p14:creationId xmlns:p14="http://schemas.microsoft.com/office/powerpoint/2010/main" val="80295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949B04-EDB6-45A0-9319-DE049D4A7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121"/>
          <a:stretch/>
        </p:blipFill>
        <p:spPr>
          <a:xfrm>
            <a:off x="894945" y="899804"/>
            <a:ext cx="7204954" cy="5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2158</TotalTime>
  <Words>2570</Words>
  <Application>Microsoft Office PowerPoint</Application>
  <PresentationFormat>On-screen Show (4:3)</PresentationFormat>
  <Paragraphs>372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Arial Unicode MS</vt:lpstr>
      <vt:lpstr>Calibri</vt:lpstr>
      <vt:lpstr>Calibri Light</vt:lpstr>
      <vt:lpstr>Courier New</vt:lpstr>
      <vt:lpstr>HP Simplified</vt:lpstr>
      <vt:lpstr>News Gothic MT</vt:lpstr>
      <vt:lpstr>Times New Roman</vt:lpstr>
      <vt:lpstr>Office Theme</vt:lpstr>
      <vt:lpstr>PowerPoint Presentation</vt:lpstr>
      <vt:lpstr>Sesi 8 Pengenalan Python</vt:lpstr>
      <vt:lpstr>Programming - absolute basics</vt:lpstr>
      <vt:lpstr>Programming - absolute basics</vt:lpstr>
      <vt:lpstr>Pengelan Python</vt:lpstr>
      <vt:lpstr>PYPL PopularitY of Programming Language</vt:lpstr>
      <vt:lpstr>Download dan Install Pyhton</vt:lpstr>
      <vt:lpstr>The print() function - instructions</vt:lpstr>
      <vt:lpstr>PowerPoint Presentation</vt:lpstr>
      <vt:lpstr>Tipe Data- Numeric</vt:lpstr>
      <vt:lpstr>Tipe Data - String</vt:lpstr>
      <vt:lpstr>Tipe Data - Boolean</vt:lpstr>
      <vt:lpstr>Operators - data manipulation tools</vt:lpstr>
      <vt:lpstr>Kategori Operator</vt:lpstr>
      <vt:lpstr>Operator - Arithmetic</vt:lpstr>
      <vt:lpstr>Operator - Comparison</vt:lpstr>
      <vt:lpstr>Operator – Assignment</vt:lpstr>
      <vt:lpstr>Operator – Logical</vt:lpstr>
      <vt:lpstr>Operator – Bitwise</vt:lpstr>
      <vt:lpstr>Operator – Identitas</vt:lpstr>
      <vt:lpstr>Operator – Membership</vt:lpstr>
      <vt:lpstr>Operator Precedence</vt:lpstr>
      <vt:lpstr>Variabel dan Tipe Data</vt:lpstr>
      <vt:lpstr>Input Output – Reading Keyboard Input</vt:lpstr>
      <vt:lpstr>Lab – Cognitiveclass PY0101EN</vt:lpstr>
      <vt:lpstr>Lab</vt:lpstr>
      <vt:lpstr>Struktur Data</vt:lpstr>
      <vt:lpstr>Struktur Data - List</vt:lpstr>
      <vt:lpstr>List – Accessing Values</vt:lpstr>
      <vt:lpstr>List – Updating List</vt:lpstr>
      <vt:lpstr>List – Adding List</vt:lpstr>
      <vt:lpstr>List – Basic Operations</vt:lpstr>
      <vt:lpstr>List – Multi Dimensi</vt:lpstr>
      <vt:lpstr>List – Contoh Program</vt:lpstr>
      <vt:lpstr>List – Contoh Program</vt:lpstr>
      <vt:lpstr>List – Built-in List Functions &amp; Methods</vt:lpstr>
      <vt:lpstr>Lab</vt:lpstr>
      <vt:lpstr>Struktur Data - Tuples</vt:lpstr>
      <vt:lpstr>Tuples – Accessing Values</vt:lpstr>
      <vt:lpstr>Tuples – Accessing Values</vt:lpstr>
      <vt:lpstr>Tuples –Updating Values</vt:lpstr>
      <vt:lpstr>Tuples –Updating Values</vt:lpstr>
      <vt:lpstr>Tuples –Delete Element</vt:lpstr>
      <vt:lpstr>Menguji Keanggotaan Tuple</vt:lpstr>
      <vt:lpstr>Metode dan Fungsi Bawaan Tuple</vt:lpstr>
      <vt:lpstr>Metode dan Fungsi Bawaan Tuple</vt:lpstr>
      <vt:lpstr>Lab – Cognitiveclass PY0101EN</vt:lpstr>
      <vt:lpstr>Struktur Data - Dictionary</vt:lpstr>
      <vt:lpstr>Dictionary – Accessing Values</vt:lpstr>
      <vt:lpstr>Dictionary – Updating List</vt:lpstr>
      <vt:lpstr>Dictionary – Built-in List Functions &amp; Methods</vt:lpstr>
      <vt:lpstr>Dictionary – Built-in List Functions &amp; Methods</vt:lpstr>
      <vt:lpstr>Dictionary – Contoh Program</vt:lpstr>
      <vt:lpstr>Dictionary – Contoh Program Output</vt:lpstr>
      <vt:lpstr>Dictionary – Contoh Program</vt:lpstr>
      <vt:lpstr>Lab – Cognitiveclass PY0101EN</vt:lpstr>
      <vt:lpstr>Struktur Data - Set</vt:lpstr>
      <vt:lpstr>Set – Accessing Values</vt:lpstr>
      <vt:lpstr>Set – Adding</vt:lpstr>
      <vt:lpstr>Lab – Cognitiveclass PY0101EN</vt:lpstr>
      <vt:lpstr>Tugas – Review Questions 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Diyanatul Husna</cp:lastModifiedBy>
  <cp:revision>105</cp:revision>
  <dcterms:created xsi:type="dcterms:W3CDTF">2019-04-10T03:52:40Z</dcterms:created>
  <dcterms:modified xsi:type="dcterms:W3CDTF">2019-06-23T06:25:01Z</dcterms:modified>
</cp:coreProperties>
</file>