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95" r:id="rId6"/>
    <p:sldId id="296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73" r:id="rId26"/>
    <p:sldId id="314" r:id="rId27"/>
    <p:sldId id="274" r:id="rId28"/>
    <p:sldId id="305" r:id="rId29"/>
    <p:sldId id="306" r:id="rId30"/>
    <p:sldId id="275" r:id="rId31"/>
    <p:sldId id="284" r:id="rId32"/>
    <p:sldId id="286" r:id="rId33"/>
    <p:sldId id="283" r:id="rId34"/>
    <p:sldId id="276" r:id="rId35"/>
    <p:sldId id="280" r:id="rId36"/>
    <p:sldId id="282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8" r:id="rId46"/>
    <p:sldId id="309" r:id="rId47"/>
    <p:sldId id="313" r:id="rId48"/>
    <p:sldId id="310" r:id="rId49"/>
    <p:sldId id="312" r:id="rId50"/>
    <p:sldId id="311" r:id="rId51"/>
    <p:sldId id="315" r:id="rId52"/>
    <p:sldId id="327" r:id="rId53"/>
    <p:sldId id="277" r:id="rId54"/>
    <p:sldId id="25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59"/>
            <p14:sldId id="260"/>
            <p14:sldId id="295"/>
            <p14:sldId id="296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98"/>
            <p14:sldId id="299"/>
            <p14:sldId id="300"/>
            <p14:sldId id="301"/>
            <p14:sldId id="302"/>
            <p14:sldId id="303"/>
            <p14:sldId id="304"/>
            <p14:sldId id="273"/>
            <p14:sldId id="314"/>
            <p14:sldId id="274"/>
            <p14:sldId id="305"/>
            <p14:sldId id="306"/>
            <p14:sldId id="275"/>
            <p14:sldId id="284"/>
            <p14:sldId id="286"/>
            <p14:sldId id="283"/>
            <p14:sldId id="276"/>
            <p14:sldId id="280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  <p14:sldId id="307"/>
            <p14:sldId id="308"/>
            <p14:sldId id="309"/>
            <p14:sldId id="313"/>
            <p14:sldId id="310"/>
            <p14:sldId id="312"/>
            <p14:sldId id="311"/>
            <p14:sldId id="315"/>
            <p14:sldId id="327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" TargetMode="External"/><Relationship Id="rId2" Type="http://schemas.openxmlformats.org/officeDocument/2006/relationships/hyperlink" Target="https://www.petanik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ACCC-5056-4663-91F9-E3713FF9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keyword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5E146-7269-4A2C-B7AE-A7F5F099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90425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Berkaitan dengan cara pemanggilan fungsi</a:t>
            </a:r>
            <a:endParaRPr lang="en-US" dirty="0"/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keyword argument </a:t>
            </a:r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pemanggil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argument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parameter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menempatkannya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urutan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469C-4161-4BAB-AA02-5C1D0141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7" y="4073771"/>
            <a:ext cx="5565608" cy="2190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B00EC-1121-4EC2-AF47-58621840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14" y="5076759"/>
            <a:ext cx="1911894" cy="100965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615D99-86FF-44EA-8706-B047BE94834F}"/>
              </a:ext>
            </a:extLst>
          </p:cNvPr>
          <p:cNvSpPr txBox="1">
            <a:spLocks/>
          </p:cNvSpPr>
          <p:nvPr/>
        </p:nvSpPr>
        <p:spPr>
          <a:xfrm>
            <a:off x="6868474" y="4643595"/>
            <a:ext cx="1666332" cy="433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945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50A-58D2-4A0C-ABC9-0D5DBA80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Default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755AF-4F86-41D0-A781-B5FEDEF4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default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sv-SE" dirty="0"/>
              <a:t>fungsi akan menampilkan </a:t>
            </a:r>
            <a:r>
              <a:rPr lang="sv-SE" i="1" dirty="0"/>
              <a:t>age</a:t>
            </a:r>
            <a:r>
              <a:rPr lang="sv-SE" dirty="0"/>
              <a:t> default bila argumen </a:t>
            </a:r>
            <a:r>
              <a:rPr lang="sv-SE" i="1" dirty="0"/>
              <a:t>age</a:t>
            </a:r>
            <a:r>
              <a:rPr lang="sv-SE" dirty="0"/>
              <a:t> tidak diberikan:</a:t>
            </a:r>
            <a:endParaRPr lang="en-US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9B171-CA69-4632-BC2B-EF2AB7D562E6}"/>
              </a:ext>
            </a:extLst>
          </p:cNvPr>
          <p:cNvSpPr txBox="1">
            <a:spLocks/>
          </p:cNvSpPr>
          <p:nvPr/>
        </p:nvSpPr>
        <p:spPr>
          <a:xfrm>
            <a:off x="6688054" y="3747207"/>
            <a:ext cx="2213108" cy="38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11183-D01C-457F-8BC7-C2AE6F2B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14" y="3747207"/>
            <a:ext cx="5082590" cy="222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6F230-BAAD-44F0-9F06-B33BD0F4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62" y="4159047"/>
            <a:ext cx="2113400" cy="15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2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D78C-1993-4D3E-93E0-326750E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Variable-length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09A96F-20F3-4676-A911-DF24F43B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52" y="1531643"/>
            <a:ext cx="7886700" cy="1148953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Variable-length arguments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argument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endParaRPr lang="en-US" sz="24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C892B-9264-4D6D-8293-25CEF1FBF482}"/>
              </a:ext>
            </a:extLst>
          </p:cNvPr>
          <p:cNvSpPr txBox="1">
            <a:spLocks/>
          </p:cNvSpPr>
          <p:nvPr/>
        </p:nvSpPr>
        <p:spPr>
          <a:xfrm>
            <a:off x="5293221" y="5171239"/>
            <a:ext cx="3654592" cy="42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9C8E12-0B01-438E-9DBF-62A2517FCA21}"/>
              </a:ext>
            </a:extLst>
          </p:cNvPr>
          <p:cNvSpPr txBox="1">
            <a:spLocks/>
          </p:cNvSpPr>
          <p:nvPr/>
        </p:nvSpPr>
        <p:spPr>
          <a:xfrm>
            <a:off x="797652" y="2868114"/>
            <a:ext cx="4736090" cy="1126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def </a:t>
            </a:r>
            <a:r>
              <a:rPr lang="en-US" i="1" dirty="0" err="1"/>
              <a:t>functionname</a:t>
            </a:r>
            <a:r>
              <a:rPr lang="en-US" i="1" dirty="0"/>
              <a:t>([</a:t>
            </a:r>
            <a:r>
              <a:rPr lang="en-US" i="1" dirty="0" err="1"/>
              <a:t>formal_args</a:t>
            </a:r>
            <a:r>
              <a:rPr lang="en-US" i="1" dirty="0"/>
              <a:t>,] *</a:t>
            </a:r>
            <a:r>
              <a:rPr lang="en-US" i="1" dirty="0" err="1"/>
              <a:t>var_args_tuple</a:t>
            </a:r>
            <a:r>
              <a:rPr lang="en-US" i="1" dirty="0"/>
              <a:t> ):</a:t>
            </a:r>
          </a:p>
          <a:p>
            <a:pPr marL="0" indent="0">
              <a:buNone/>
            </a:pPr>
            <a:r>
              <a:rPr lang="en-US" i="1" dirty="0"/>
              <a:t>   "</a:t>
            </a:r>
            <a:r>
              <a:rPr lang="en-US" i="1" dirty="0" err="1"/>
              <a:t>function_docstring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function_suite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return [expression]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9ECE3-6C1E-4DFD-8D11-AE372039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09" y="2622885"/>
            <a:ext cx="4149391" cy="2392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76F239-FDCF-4100-906C-76021F5E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41" y="5028105"/>
            <a:ext cx="1208133" cy="18379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AD505F-52B9-4150-BD04-E3FE00D3B96D}"/>
              </a:ext>
            </a:extLst>
          </p:cNvPr>
          <p:cNvSpPr txBox="1">
            <a:spLocks/>
          </p:cNvSpPr>
          <p:nvPr/>
        </p:nvSpPr>
        <p:spPr>
          <a:xfrm>
            <a:off x="628650" y="4162926"/>
            <a:ext cx="4365959" cy="2529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Tanda</a:t>
            </a:r>
            <a:r>
              <a:rPr lang="en-US" dirty="0"/>
              <a:t> asterisk (*)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. </a:t>
            </a:r>
          </a:p>
          <a:p>
            <a:r>
              <a:rPr lang="en-US" dirty="0"/>
              <a:t>Tuple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0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CBD9-9396-41DE-AF97-888AC60C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Global vs. Local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EF4D6-1E32-4A16-9742-962C7006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4857"/>
            <a:ext cx="3629478" cy="45486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 Python,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i="1" dirty="0"/>
          </a:p>
          <a:p>
            <a:r>
              <a:rPr lang="en-US" i="1" dirty="0"/>
              <a:t>Variable 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/>
              <a:t>local scope.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mendeklarasikan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/>
              <a:t>global scope.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disemua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9D2CD-B2E0-4710-8F8B-9A7729C8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61" y="1896044"/>
            <a:ext cx="4818839" cy="191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1C6E0-5CA0-413E-979A-610C8FD8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61" y="4420382"/>
            <a:ext cx="3929310" cy="6412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3AF8B-7629-4E1B-AD9A-B86F138DFDB0}"/>
              </a:ext>
            </a:extLst>
          </p:cNvPr>
          <p:cNvSpPr txBox="1">
            <a:spLocks/>
          </p:cNvSpPr>
          <p:nvPr/>
        </p:nvSpPr>
        <p:spPr>
          <a:xfrm>
            <a:off x="4258128" y="3993077"/>
            <a:ext cx="2870794" cy="312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5245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860E-3EA3-4146-BB3F-C14B4D15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Decision Making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10822D-5D8F-4522-AF8A-3F2A4A5CE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2695"/>
            <a:ext cx="5207946" cy="474047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Decision Making –</a:t>
            </a:r>
            <a:r>
              <a:rPr lang="en-US" b="1" i="1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terpenuhi</a:t>
            </a:r>
            <a:endParaRPr lang="en-US" dirty="0"/>
          </a:p>
          <a:p>
            <a:r>
              <a:rPr lang="es-ES" dirty="0" err="1"/>
              <a:t>Percabangan</a:t>
            </a:r>
            <a:r>
              <a:rPr lang="es-ES" dirty="0"/>
              <a:t> </a:t>
            </a:r>
            <a:r>
              <a:rPr lang="es-ES" dirty="0" err="1"/>
              <a:t>mengevaluasi</a:t>
            </a:r>
            <a:r>
              <a:rPr lang="es-ES" dirty="0"/>
              <a:t> </a:t>
            </a:r>
            <a:r>
              <a:rPr lang="es-ES" dirty="0" err="1"/>
              <a:t>kondisi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ekspresi</a:t>
            </a:r>
            <a:r>
              <a:rPr lang="es-ES" dirty="0"/>
              <a:t> yang </a:t>
            </a:r>
            <a:r>
              <a:rPr lang="es-ES" dirty="0" err="1"/>
              <a:t>hasilnya</a:t>
            </a:r>
            <a:r>
              <a:rPr lang="es-ES" dirty="0"/>
              <a:t> </a:t>
            </a:r>
            <a:r>
              <a:rPr lang="es-ES" dirty="0" err="1"/>
              <a:t>benar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salah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. 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False. 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(True),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salah (False),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lain yang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13C6A-F886-4B0C-9BB7-9F32D4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923" y="1932695"/>
            <a:ext cx="3095077" cy="41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1E880-A1C0-4BAC-85CC-1B05CD5A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1257175"/>
            <a:ext cx="6056700" cy="71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70486-A0AA-4142-81FE-D2213AAA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129548"/>
            <a:ext cx="3088105" cy="67552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155E42-8620-4E38-8788-19860ED39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29282"/>
              </p:ext>
            </p:extLst>
          </p:nvPr>
        </p:nvGraphicFramePr>
        <p:xfrm>
          <a:off x="708860" y="3046840"/>
          <a:ext cx="8015590" cy="326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368">
                  <a:extLst>
                    <a:ext uri="{9D8B030D-6E8A-4147-A177-3AD203B41FA5}">
                      <a16:colId xmlns:a16="http://schemas.microsoft.com/office/drawing/2014/main" val="238514033"/>
                    </a:ext>
                  </a:extLst>
                </a:gridCol>
                <a:gridCol w="1315869">
                  <a:extLst>
                    <a:ext uri="{9D8B030D-6E8A-4147-A177-3AD203B41FA5}">
                      <a16:colId xmlns:a16="http://schemas.microsoft.com/office/drawing/2014/main" val="3179822502"/>
                    </a:ext>
                  </a:extLst>
                </a:gridCol>
                <a:gridCol w="6196353">
                  <a:extLst>
                    <a:ext uri="{9D8B030D-6E8A-4147-A177-3AD203B41FA5}">
                      <a16:colId xmlns:a16="http://schemas.microsoft.com/office/drawing/2014/main" val="4162947328"/>
                    </a:ext>
                  </a:extLst>
                </a:gridCol>
              </a:tblGrid>
              <a:tr h="630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Pernyataan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Deskripsi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2020854"/>
                  </a:ext>
                </a:extLst>
              </a:tr>
              <a:tr h="667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Pernyataan if terdiri dari ekspresi boolean diikuti oleh satu baris atau lebih pernyataan.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6666695"/>
                  </a:ext>
                </a:extLst>
              </a:tr>
              <a:tr h="943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if…else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Bila pernyataan if benar, maka blok pernyataan if dieksekusi. Bila salah, maka blok pernyataan else yang dieksekusi.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1464044"/>
                  </a:ext>
                </a:extLst>
              </a:tr>
              <a:tr h="943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if…elif…else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Disebut</a:t>
                      </a:r>
                      <a:r>
                        <a:rPr lang="en-US" sz="2000" dirty="0">
                          <a:effectLst/>
                        </a:rPr>
                        <a:t> juga if </a:t>
                      </a:r>
                      <a:r>
                        <a:rPr lang="en-US" sz="2000" dirty="0" err="1">
                          <a:effectLst/>
                        </a:rPr>
                        <a:t>bercabang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en-US" sz="2000" dirty="0" err="1">
                          <a:effectLst/>
                        </a:rPr>
                        <a:t>Bila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ada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kemungkinan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beberapa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kondisi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bisa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benar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maka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digunakan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pernyataan</a:t>
                      </a:r>
                      <a:r>
                        <a:rPr lang="en-US" sz="2000" dirty="0">
                          <a:effectLst/>
                        </a:rPr>
                        <a:t> if…</a:t>
                      </a:r>
                      <a:r>
                        <a:rPr lang="en-US" sz="2000" dirty="0" err="1">
                          <a:effectLst/>
                        </a:rPr>
                        <a:t>elif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atau</a:t>
                      </a:r>
                      <a:r>
                        <a:rPr lang="en-US" sz="2000" dirty="0">
                          <a:effectLst/>
                        </a:rPr>
                        <a:t> if…</a:t>
                      </a:r>
                      <a:r>
                        <a:rPr lang="en-US" sz="2000" dirty="0" err="1">
                          <a:effectLst/>
                        </a:rPr>
                        <a:t>elif</a:t>
                      </a:r>
                      <a:r>
                        <a:rPr lang="en-US" sz="2000" dirty="0">
                          <a:effectLst/>
                        </a:rPr>
                        <a:t>…else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964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20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3EAE-7866-4B24-BA10-FAC7E7EC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Perulangan</a:t>
            </a:r>
            <a:r>
              <a:rPr lang="en-US" dirty="0"/>
              <a:t> (Loops)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FDD6CD-A7B6-4C54-9958-BF0BA960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948"/>
            <a:ext cx="4972801" cy="3922673"/>
          </a:xfrm>
        </p:spPr>
        <p:txBody>
          <a:bodyPr>
            <a:normAutofit/>
          </a:bodyPr>
          <a:lstStyle/>
          <a:p>
            <a:r>
              <a:rPr lang="en-US" i="1" dirty="0"/>
              <a:t>Statement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sequential (</a:t>
            </a:r>
            <a:r>
              <a:rPr lang="en-US" dirty="0" err="1"/>
              <a:t>berurutan</a:t>
            </a:r>
            <a:r>
              <a:rPr lang="en-US" dirty="0"/>
              <a:t>). </a:t>
            </a:r>
          </a:p>
          <a:p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control structure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r>
              <a:rPr lang="en-US" dirty="0"/>
              <a:t>Statement </a:t>
            </a:r>
            <a:r>
              <a:rPr lang="en-US" b="1" dirty="0"/>
              <a:t>loop</a:t>
            </a:r>
            <a:r>
              <a:rPr lang="en-US" dirty="0"/>
              <a:t> – </a:t>
            </a:r>
            <a:r>
              <a:rPr lang="en-US" dirty="0" err="1"/>
              <a:t>mengeksekusi</a:t>
            </a:r>
            <a:r>
              <a:rPr lang="en-US" dirty="0"/>
              <a:t> statement </a:t>
            </a:r>
            <a:r>
              <a:rPr lang="en-US" dirty="0" err="1"/>
              <a:t>beberpa</a:t>
            </a:r>
            <a:r>
              <a:rPr lang="en-US" dirty="0"/>
              <a:t> kali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85726-3D80-4D91-A528-667B3B24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67" y="1852110"/>
            <a:ext cx="3390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7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Perulangan</a:t>
            </a:r>
            <a:r>
              <a:rPr lang="en-US" dirty="0"/>
              <a:t> (Loops)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F0B690-F7E6-4A00-A7C4-415642D2D521}"/>
              </a:ext>
            </a:extLst>
          </p:cNvPr>
          <p:cNvSpPr txBox="1">
            <a:spLocks/>
          </p:cNvSpPr>
          <p:nvPr/>
        </p:nvSpPr>
        <p:spPr>
          <a:xfrm>
            <a:off x="407470" y="1611852"/>
            <a:ext cx="8736529" cy="488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Perulangan</a:t>
            </a:r>
            <a:r>
              <a:rPr lang="en-US" sz="3200" dirty="0"/>
              <a:t> for </a:t>
            </a:r>
            <a:r>
              <a:rPr lang="en-US" sz="3200" dirty="0" err="1"/>
              <a:t>disebut</a:t>
            </a:r>
            <a:r>
              <a:rPr lang="en-US" sz="3200" dirty="0"/>
              <a:t> counted loop (</a:t>
            </a:r>
            <a:r>
              <a:rPr lang="en-US" sz="3200" dirty="0" err="1"/>
              <a:t>perulangan</a:t>
            </a:r>
            <a:r>
              <a:rPr lang="en-US" sz="3200" dirty="0"/>
              <a:t> yang </a:t>
            </a:r>
            <a:r>
              <a:rPr lang="en-US" sz="3200" dirty="0" err="1"/>
              <a:t>terhitung</a:t>
            </a:r>
            <a:r>
              <a:rPr lang="en-US" sz="3200" dirty="0"/>
              <a:t>), </a:t>
            </a:r>
            <a:r>
              <a:rPr lang="en-US" sz="3200" dirty="0" err="1"/>
              <a:t>sementara</a:t>
            </a:r>
            <a:r>
              <a:rPr lang="en-US" sz="3200" dirty="0"/>
              <a:t> </a:t>
            </a:r>
            <a:r>
              <a:rPr lang="en-US" sz="3200" dirty="0" err="1"/>
              <a:t>perulangan</a:t>
            </a:r>
            <a:r>
              <a:rPr lang="en-US" sz="3200" dirty="0"/>
              <a:t> while </a:t>
            </a:r>
            <a:r>
              <a:rPr lang="en-US" sz="3200" dirty="0" err="1"/>
              <a:t>disebut</a:t>
            </a:r>
            <a:r>
              <a:rPr lang="en-US" sz="3200" dirty="0"/>
              <a:t> uncounted loop (</a:t>
            </a:r>
            <a:r>
              <a:rPr lang="en-US" sz="3200" dirty="0" err="1"/>
              <a:t>perulangan</a:t>
            </a:r>
            <a:r>
              <a:rPr lang="en-US" sz="3200" dirty="0"/>
              <a:t> yang </a:t>
            </a:r>
            <a:r>
              <a:rPr lang="en-US" sz="3200" dirty="0" err="1"/>
              <a:t>tak</a:t>
            </a:r>
            <a:r>
              <a:rPr lang="en-US" sz="3200" dirty="0"/>
              <a:t> </a:t>
            </a:r>
            <a:r>
              <a:rPr lang="en-US" sz="3200" dirty="0" err="1"/>
              <a:t>terhitung</a:t>
            </a:r>
            <a:r>
              <a:rPr lang="en-US" sz="3200" dirty="0"/>
              <a:t>).</a:t>
            </a:r>
          </a:p>
          <a:p>
            <a:r>
              <a:rPr lang="en-US" sz="3200" dirty="0"/>
              <a:t>for </a:t>
            </a:r>
            <a:r>
              <a:rPr lang="en-US" sz="3200" dirty="0" err="1"/>
              <a:t>biasanya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mengulangi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diketahui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perulangannya</a:t>
            </a:r>
            <a:r>
              <a:rPr lang="en-US" sz="3200" dirty="0"/>
              <a:t>.</a:t>
            </a:r>
          </a:p>
          <a:p>
            <a:r>
              <a:rPr lang="en-US" sz="3200" dirty="0"/>
              <a:t>while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perulangan</a:t>
            </a:r>
            <a:r>
              <a:rPr lang="en-US" sz="3200" dirty="0"/>
              <a:t> yang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syarat</a:t>
            </a:r>
            <a:r>
              <a:rPr lang="en-US" sz="3200" dirty="0"/>
              <a:t> dan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tentu</a:t>
            </a:r>
            <a:r>
              <a:rPr lang="en-US" sz="3200" dirty="0"/>
              <a:t> </a:t>
            </a:r>
            <a:r>
              <a:rPr lang="en-US" sz="3200" dirty="0" err="1"/>
              <a:t>berapa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perulangannya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30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Perulangan</a:t>
            </a:r>
            <a:r>
              <a:rPr lang="en-US" dirty="0"/>
              <a:t> For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F0B690-F7E6-4A00-A7C4-415642D2D521}"/>
              </a:ext>
            </a:extLst>
          </p:cNvPr>
          <p:cNvSpPr txBox="1">
            <a:spLocks/>
          </p:cNvSpPr>
          <p:nvPr/>
        </p:nvSpPr>
        <p:spPr>
          <a:xfrm>
            <a:off x="518060" y="2917423"/>
            <a:ext cx="8736529" cy="320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var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penampung</a:t>
            </a:r>
            <a:r>
              <a:rPr lang="en-US" sz="3200" dirty="0"/>
              <a:t> </a:t>
            </a:r>
            <a:r>
              <a:rPr lang="en-US" sz="3200" dirty="0" err="1"/>
              <a:t>sementara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i="1" dirty="0"/>
              <a:t>sequence</a:t>
            </a:r>
            <a:r>
              <a:rPr lang="en-US" sz="3200" dirty="0"/>
              <a:t> pada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dirty="0" err="1"/>
              <a:t>perulangan</a:t>
            </a:r>
            <a:r>
              <a:rPr lang="en-US" sz="3200" dirty="0"/>
              <a:t>. </a:t>
            </a:r>
          </a:p>
          <a:p>
            <a:r>
              <a:rPr lang="en-US" sz="3200" dirty="0"/>
              <a:t>Sequence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r>
              <a:rPr lang="en-US" sz="3200" dirty="0"/>
              <a:t> data </a:t>
            </a:r>
            <a:r>
              <a:rPr lang="en-US" sz="3200" dirty="0" err="1"/>
              <a:t>berurut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string, list, dan tuple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435786-CE79-4DF9-9D1A-2EE75E12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55183"/>
            <a:ext cx="429604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var in sequence: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body of for</a:t>
            </a:r>
          </a:p>
        </p:txBody>
      </p:sp>
    </p:spTree>
    <p:extLst>
      <p:ext uri="{BB962C8B-B14F-4D97-AF65-F5344CB8AC3E}">
        <p14:creationId xmlns:p14="http://schemas.microsoft.com/office/powerpoint/2010/main" val="13329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Perulangan</a:t>
            </a:r>
            <a:r>
              <a:rPr lang="en-US" dirty="0"/>
              <a:t> For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F0B690-F7E6-4A00-A7C4-415642D2D521}"/>
              </a:ext>
            </a:extLst>
          </p:cNvPr>
          <p:cNvSpPr txBox="1">
            <a:spLocks/>
          </p:cNvSpPr>
          <p:nvPr/>
        </p:nvSpPr>
        <p:spPr>
          <a:xfrm>
            <a:off x="628650" y="1827926"/>
            <a:ext cx="8736529" cy="23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Perulangan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looping </a:t>
            </a:r>
            <a:r>
              <a:rPr lang="en-US" sz="3200" dirty="0" err="1"/>
              <a:t>mencapai</a:t>
            </a:r>
            <a:r>
              <a:rPr lang="en-US" sz="3200" dirty="0"/>
              <a:t> </a:t>
            </a:r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sequence.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Bila</a:t>
            </a:r>
            <a:r>
              <a:rPr lang="en-US" sz="3200" dirty="0"/>
              <a:t> loop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sequence, </a:t>
            </a:r>
            <a:r>
              <a:rPr lang="en-US" sz="3200" dirty="0" err="1"/>
              <a:t>maka</a:t>
            </a:r>
            <a:r>
              <a:rPr lang="en-US" sz="3200" dirty="0"/>
              <a:t> program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keluar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looping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E647E-21CE-4271-B49C-D483BEB5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0" y="3829353"/>
            <a:ext cx="4714875" cy="24288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2228A8-D197-4E01-B11C-5D2D30391A9C}"/>
              </a:ext>
            </a:extLst>
          </p:cNvPr>
          <p:cNvSpPr txBox="1">
            <a:spLocks/>
          </p:cNvSpPr>
          <p:nvPr/>
        </p:nvSpPr>
        <p:spPr>
          <a:xfrm>
            <a:off x="5869425" y="4621110"/>
            <a:ext cx="1691239" cy="38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9D23E-CD6C-4094-B911-FEF7C7C4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72" y="5029197"/>
            <a:ext cx="2356228" cy="3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Perulangan</a:t>
            </a:r>
            <a:r>
              <a:rPr lang="en-US" dirty="0"/>
              <a:t> While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F0B690-F7E6-4A00-A7C4-415642D2D521}"/>
              </a:ext>
            </a:extLst>
          </p:cNvPr>
          <p:cNvSpPr txBox="1">
            <a:spLocks/>
          </p:cNvSpPr>
          <p:nvPr/>
        </p:nvSpPr>
        <p:spPr>
          <a:xfrm>
            <a:off x="518060" y="2917423"/>
            <a:ext cx="8736529" cy="3201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statement (s)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baris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blok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endParaRPr lang="en-US" sz="3200" dirty="0"/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ekspresi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, dan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selain</a:t>
            </a:r>
            <a:r>
              <a:rPr lang="en-US" sz="3200" dirty="0"/>
              <a:t> </a:t>
            </a:r>
            <a:r>
              <a:rPr lang="en-US" sz="3200" dirty="0" err="1"/>
              <a:t>nol</a:t>
            </a:r>
            <a:r>
              <a:rPr lang="en-US" sz="3200" dirty="0"/>
              <a:t> </a:t>
            </a:r>
            <a:r>
              <a:rPr lang="en-US" sz="3200" dirty="0" err="1"/>
              <a:t>dianggap</a:t>
            </a:r>
            <a:r>
              <a:rPr lang="en-US" sz="3200" dirty="0"/>
              <a:t> True. </a:t>
            </a:r>
          </a:p>
          <a:p>
            <a:r>
              <a:rPr lang="en-US" sz="3200" dirty="0" err="1"/>
              <a:t>Iterasi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terus</a:t>
            </a:r>
            <a:r>
              <a:rPr lang="en-US" sz="3200" dirty="0"/>
              <a:t> </a:t>
            </a:r>
            <a:r>
              <a:rPr lang="en-US" sz="3200" dirty="0" err="1"/>
              <a:t>berlanjut</a:t>
            </a:r>
            <a:r>
              <a:rPr lang="en-US" sz="3200" dirty="0"/>
              <a:t>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benar</a:t>
            </a:r>
            <a:r>
              <a:rPr lang="en-US" sz="3200" dirty="0"/>
              <a:t>. 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salah, </a:t>
            </a:r>
            <a:r>
              <a:rPr lang="en-US" sz="3200" dirty="0" err="1"/>
              <a:t>maka</a:t>
            </a:r>
            <a:r>
              <a:rPr lang="en-US" sz="3200" dirty="0"/>
              <a:t> program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keluar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while dan </a:t>
            </a:r>
            <a:r>
              <a:rPr lang="en-US" sz="3200" dirty="0" err="1"/>
              <a:t>lanjut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baris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r>
              <a:rPr lang="en-US" sz="3200" dirty="0"/>
              <a:t> di </a:t>
            </a:r>
            <a:r>
              <a:rPr lang="en-US" sz="3200" dirty="0" err="1"/>
              <a:t>luar</a:t>
            </a:r>
            <a:r>
              <a:rPr lang="en-US" sz="3200" dirty="0"/>
              <a:t> while.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435786-CE79-4DF9-9D1A-2EE75E12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55183"/>
            <a:ext cx="365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expression: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statement (s)</a:t>
            </a:r>
          </a:p>
        </p:txBody>
      </p:sp>
    </p:spTree>
    <p:extLst>
      <p:ext uri="{BB962C8B-B14F-4D97-AF65-F5344CB8AC3E}">
        <p14:creationId xmlns:p14="http://schemas.microsoft.com/office/powerpoint/2010/main" val="81286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Perulangan</a:t>
            </a:r>
            <a:r>
              <a:rPr lang="en-US" dirty="0"/>
              <a:t>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3BEB5-808A-4394-86D4-826AA34E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19" y="1492081"/>
            <a:ext cx="3390900" cy="4924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D68AB2-139A-49C7-B5C9-DFB13D42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30983"/>
            <a:ext cx="4975191" cy="169801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55C64-63DA-4CE4-B669-434A064C759A}"/>
              </a:ext>
            </a:extLst>
          </p:cNvPr>
          <p:cNvSpPr txBox="1">
            <a:spLocks/>
          </p:cNvSpPr>
          <p:nvPr/>
        </p:nvSpPr>
        <p:spPr>
          <a:xfrm>
            <a:off x="628650" y="3677055"/>
            <a:ext cx="1691239" cy="47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709BA-6E6B-4F1B-BC4E-ED949F628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45216"/>
            <a:ext cx="2218656" cy="21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6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Kendali</a:t>
            </a:r>
            <a:r>
              <a:rPr lang="en-US" dirty="0"/>
              <a:t> Looping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F0B690-F7E6-4A00-A7C4-415642D2D521}"/>
              </a:ext>
            </a:extLst>
          </p:cNvPr>
          <p:cNvSpPr txBox="1">
            <a:spLocks/>
          </p:cNvSpPr>
          <p:nvPr/>
        </p:nvSpPr>
        <p:spPr>
          <a:xfrm>
            <a:off x="518060" y="2917423"/>
            <a:ext cx="8736529" cy="320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Looping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berhenti</a:t>
            </a:r>
            <a:r>
              <a:rPr lang="en-US" sz="3200" dirty="0"/>
              <a:t> 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bernilai</a:t>
            </a:r>
            <a:r>
              <a:rPr lang="en-US" sz="3200" dirty="0"/>
              <a:t> salah. Akan </a:t>
            </a:r>
            <a:r>
              <a:rPr lang="en-US" sz="3200" dirty="0" err="1"/>
              <a:t>tetapi</a:t>
            </a:r>
            <a:r>
              <a:rPr lang="en-US" sz="3200" dirty="0"/>
              <a:t>, </a:t>
            </a:r>
            <a:r>
              <a:rPr lang="en-US" sz="3200" dirty="0" err="1"/>
              <a:t>seringkali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keluar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looping di </a:t>
            </a:r>
            <a:r>
              <a:rPr lang="en-US" sz="3200" dirty="0" err="1"/>
              <a:t>tengah</a:t>
            </a:r>
            <a:r>
              <a:rPr lang="en-US" sz="3200" dirty="0"/>
              <a:t> </a:t>
            </a:r>
            <a:r>
              <a:rPr lang="en-US" sz="3200" dirty="0" err="1"/>
              <a:t>jalan</a:t>
            </a:r>
            <a:r>
              <a:rPr lang="en-US" sz="3200" dirty="0"/>
              <a:t> </a:t>
            </a:r>
            <a:r>
              <a:rPr lang="en-US" sz="3200" dirty="0" err="1"/>
              <a:t>tergantung</a:t>
            </a:r>
            <a:r>
              <a:rPr lang="en-US" sz="3200" dirty="0"/>
              <a:t> </a:t>
            </a:r>
            <a:r>
              <a:rPr lang="en-US" sz="3200" dirty="0" err="1"/>
              <a:t>keperluan</a:t>
            </a:r>
            <a:endParaRPr lang="en-US" sz="3200" dirty="0"/>
          </a:p>
          <a:p>
            <a:r>
              <a:rPr lang="fi-FI" sz="3200" dirty="0"/>
              <a:t>Hal ini bisa kita lakukan dengan menggunakan kata kunci </a:t>
            </a:r>
            <a:r>
              <a:rPr lang="en-US" alt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 </a:t>
            </a:r>
            <a:r>
              <a:rPr lang="fi-FI" sz="3200" dirty="0"/>
              <a:t>dan </a:t>
            </a:r>
            <a:r>
              <a:rPr lang="en-US" alt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continue</a:t>
            </a:r>
            <a:endParaRPr lang="en-US" sz="32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435786-CE79-4DF9-9D1A-2EE75E12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55183"/>
            <a:ext cx="365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expression: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statement (s)</a:t>
            </a:r>
          </a:p>
        </p:txBody>
      </p:sp>
    </p:spTree>
    <p:extLst>
      <p:ext uri="{BB962C8B-B14F-4D97-AF65-F5344CB8AC3E}">
        <p14:creationId xmlns:p14="http://schemas.microsoft.com/office/powerpoint/2010/main" val="77477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Kendali</a:t>
            </a:r>
            <a:r>
              <a:rPr lang="en-US" dirty="0"/>
              <a:t> Looping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F0B690-F7E6-4A00-A7C4-415642D2D521}"/>
              </a:ext>
            </a:extLst>
          </p:cNvPr>
          <p:cNvSpPr txBox="1">
            <a:spLocks/>
          </p:cNvSpPr>
          <p:nvPr/>
        </p:nvSpPr>
        <p:spPr>
          <a:xfrm>
            <a:off x="407471" y="1690689"/>
            <a:ext cx="8736529" cy="2441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Statement break </a:t>
            </a:r>
            <a:r>
              <a:rPr lang="en-US" sz="3200" dirty="0" err="1"/>
              <a:t>memaksa</a:t>
            </a:r>
            <a:r>
              <a:rPr lang="en-US" sz="3200" dirty="0"/>
              <a:t> program </a:t>
            </a:r>
            <a:r>
              <a:rPr lang="en-US" sz="3200" dirty="0" err="1"/>
              <a:t>keluar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blok</a:t>
            </a:r>
            <a:r>
              <a:rPr lang="en-US" sz="3200" dirty="0"/>
              <a:t> looping di </a:t>
            </a:r>
            <a:r>
              <a:rPr lang="en-US" sz="3200" dirty="0" err="1"/>
              <a:t>tengah</a:t>
            </a:r>
            <a:r>
              <a:rPr lang="en-US" sz="3200" dirty="0"/>
              <a:t> </a:t>
            </a:r>
            <a:r>
              <a:rPr lang="en-US" sz="3200" dirty="0" err="1"/>
              <a:t>jalan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Sedangkan</a:t>
            </a:r>
            <a:r>
              <a:rPr lang="en-US" sz="3200" dirty="0"/>
              <a:t> statement continue </a:t>
            </a:r>
            <a:r>
              <a:rPr lang="en-US" sz="3200" dirty="0" err="1"/>
              <a:t>menyebabkan</a:t>
            </a:r>
            <a:r>
              <a:rPr lang="en-US" sz="3200" dirty="0"/>
              <a:t> program </a:t>
            </a:r>
            <a:r>
              <a:rPr lang="en-US" sz="3200" dirty="0" err="1"/>
              <a:t>langsung</a:t>
            </a:r>
            <a:r>
              <a:rPr lang="en-US" sz="3200" dirty="0"/>
              <a:t> </a:t>
            </a:r>
            <a:r>
              <a:rPr lang="en-US" sz="3200" dirty="0" err="1"/>
              <a:t>melanjut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step / interval </a:t>
            </a:r>
            <a:r>
              <a:rPr lang="en-US" sz="3200" dirty="0" err="1"/>
              <a:t>berikutnya</a:t>
            </a:r>
            <a:r>
              <a:rPr lang="en-US" sz="3200" dirty="0"/>
              <a:t> dan </a:t>
            </a:r>
            <a:r>
              <a:rPr lang="en-US" sz="3200" dirty="0" err="1"/>
              <a:t>mengabaikan</a:t>
            </a:r>
            <a:r>
              <a:rPr lang="en-US" sz="3200" dirty="0"/>
              <a:t> (skip) </a:t>
            </a:r>
            <a:r>
              <a:rPr lang="en-US" sz="3200" dirty="0" err="1"/>
              <a:t>baris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di </a:t>
            </a:r>
            <a:r>
              <a:rPr lang="en-US" sz="3200" dirty="0" err="1"/>
              <a:t>bawahnya</a:t>
            </a:r>
            <a:r>
              <a:rPr lang="en-US" sz="3200" dirty="0"/>
              <a:t> (yang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blok</a:t>
            </a:r>
            <a:r>
              <a:rPr lang="en-US" sz="3200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F246D-9DA7-4B63-9DB4-2C2AC92E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82814"/>
            <a:ext cx="4812578" cy="18010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2D323C-67F3-4ADA-B7A5-1CB407CB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28" y="4463450"/>
            <a:ext cx="2229053" cy="12397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D5C3EB-D3E6-4C8A-A38B-40D387C34DD5}"/>
              </a:ext>
            </a:extLst>
          </p:cNvPr>
          <p:cNvSpPr txBox="1">
            <a:spLocks/>
          </p:cNvSpPr>
          <p:nvPr/>
        </p:nvSpPr>
        <p:spPr>
          <a:xfrm>
            <a:off x="628650" y="5983229"/>
            <a:ext cx="8320797" cy="631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 yang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i="1" dirty="0"/>
              <a:t>break </a:t>
            </a:r>
            <a:r>
              <a:rPr lang="en-US" sz="2400" dirty="0" err="1"/>
              <a:t>diganti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continue ?</a:t>
            </a:r>
            <a:r>
              <a:rPr lang="en-US" sz="2400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BA1589-7459-42D5-9D64-38062F6960EA}"/>
              </a:ext>
            </a:extLst>
          </p:cNvPr>
          <p:cNvSpPr txBox="1">
            <a:spLocks/>
          </p:cNvSpPr>
          <p:nvPr/>
        </p:nvSpPr>
        <p:spPr>
          <a:xfrm>
            <a:off x="5441228" y="4036864"/>
            <a:ext cx="1691239" cy="47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5364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613-1E4B-4323-9AF0-25E16EF7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while else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F0B690-F7E6-4A00-A7C4-415642D2D521}"/>
              </a:ext>
            </a:extLst>
          </p:cNvPr>
          <p:cNvSpPr txBox="1">
            <a:spLocks/>
          </p:cNvSpPr>
          <p:nvPr/>
        </p:nvSpPr>
        <p:spPr>
          <a:xfrm>
            <a:off x="407471" y="1690689"/>
            <a:ext cx="8736529" cy="1738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Python </a:t>
            </a:r>
            <a:r>
              <a:rPr lang="en-US" sz="3200" dirty="0" err="1"/>
              <a:t>mendukung</a:t>
            </a:r>
            <a:r>
              <a:rPr lang="en-US" sz="3200" dirty="0"/>
              <a:t> </a:t>
            </a:r>
            <a:r>
              <a:rPr lang="en-US" sz="3200" dirty="0" err="1"/>
              <a:t>penggunaan</a:t>
            </a:r>
            <a:r>
              <a:rPr lang="en-US" sz="3200" dirty="0"/>
              <a:t> else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pasangan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while. </a:t>
            </a:r>
          </a:p>
          <a:p>
            <a:r>
              <a:rPr lang="en-US" sz="3200" dirty="0"/>
              <a:t>Blok </a:t>
            </a:r>
            <a:r>
              <a:rPr lang="en-US" sz="3200" dirty="0" err="1"/>
              <a:t>pernyataan</a:t>
            </a:r>
            <a:r>
              <a:rPr lang="en-US" sz="3200" dirty="0"/>
              <a:t> else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dieksekusi</a:t>
            </a:r>
            <a:r>
              <a:rPr lang="en-US" sz="3200" dirty="0"/>
              <a:t> 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while </a:t>
            </a:r>
            <a:r>
              <a:rPr lang="en-US" sz="3200" dirty="0" err="1"/>
              <a:t>bernilai</a:t>
            </a:r>
            <a:r>
              <a:rPr lang="en-US" sz="3200" dirty="0"/>
              <a:t> salah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E871D8-6608-47F7-BDCA-F5670B558F99}"/>
              </a:ext>
            </a:extLst>
          </p:cNvPr>
          <p:cNvSpPr txBox="1">
            <a:spLocks/>
          </p:cNvSpPr>
          <p:nvPr/>
        </p:nvSpPr>
        <p:spPr>
          <a:xfrm>
            <a:off x="6520814" y="3551845"/>
            <a:ext cx="1691239" cy="47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658C9-8B93-4452-A2EC-1570DF9C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47" y="3551845"/>
            <a:ext cx="5314363" cy="1904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C0B0A-F809-4701-8CDB-CBB7923A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39" y="4022415"/>
            <a:ext cx="2566461" cy="18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44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Module 3 Lab – Conditions and Branching</a:t>
            </a:r>
          </a:p>
          <a:p>
            <a:pPr marL="514350" indent="-514350">
              <a:buAutoNum type="arabicPeriod"/>
            </a:pPr>
            <a:r>
              <a:rPr lang="en-US" dirty="0"/>
              <a:t>Module 3 Lab – Loops</a:t>
            </a:r>
          </a:p>
          <a:p>
            <a:pPr marL="514350" indent="-514350">
              <a:buAutoNum type="arabicPeriod"/>
            </a:pPr>
            <a:r>
              <a:rPr lang="en-US" dirty="0"/>
              <a:t>Module 3 Lab – Functions</a:t>
            </a:r>
          </a:p>
        </p:txBody>
      </p:sp>
    </p:spTree>
    <p:extLst>
      <p:ext uri="{BB962C8B-B14F-4D97-AF65-F5344CB8AC3E}">
        <p14:creationId xmlns:p14="http://schemas.microsoft.com/office/powerpoint/2010/main" val="104622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7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C7F9-E1CB-4F2C-BD87-0B3CEE04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153B-C385-470C-A8E7-3A7605E2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78467" cy="447892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program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(</a:t>
            </a:r>
            <a:r>
              <a:rPr lang="en-US" dirty="0" err="1"/>
              <a:t>blok</a:t>
            </a:r>
            <a:r>
              <a:rPr lang="en-US" dirty="0"/>
              <a:t> statement yang </a:t>
            </a:r>
            <a:r>
              <a:rPr lang="en-US" dirty="0" err="1"/>
              <a:t>memanipulasi</a:t>
            </a:r>
            <a:r>
              <a:rPr lang="en-US" dirty="0"/>
              <a:t> data)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i="1" dirty="0"/>
              <a:t>procedural approach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merupakan</a:t>
            </a:r>
            <a:r>
              <a:rPr lang="en-US" dirty="0"/>
              <a:t> universal tool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/>
              <a:t>object </a:t>
            </a:r>
            <a:r>
              <a:rPr lang="en-US" dirty="0"/>
              <a:t>dan </a:t>
            </a:r>
            <a:r>
              <a:rPr lang="en-US" b="1" dirty="0"/>
              <a:t> procedural</a:t>
            </a:r>
            <a:r>
              <a:rPr lang="en-US" dirty="0"/>
              <a:t>. </a:t>
            </a:r>
          </a:p>
          <a:p>
            <a:r>
              <a:rPr lang="en-US" i="1" dirty="0"/>
              <a:t>Object Oriented Programming</a:t>
            </a:r>
            <a:r>
              <a:rPr lang="en-US" dirty="0"/>
              <a:t>(OOP)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"object“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OOP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object dan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object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1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C7F9-E1CB-4F2C-BD87-0B3CEE04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Terminologi</a:t>
            </a:r>
            <a:r>
              <a:rPr lang="en-US" dirty="0"/>
              <a:t>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153B-C385-470C-A8E7-3A7605E2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78467" cy="48475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Kelas</a:t>
            </a:r>
            <a:r>
              <a:rPr lang="en-US" sz="2400" dirty="0"/>
              <a:t> – Kelas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prototipe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.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member (</a:t>
            </a:r>
            <a:r>
              <a:rPr lang="en-US" sz="2400" dirty="0" err="1"/>
              <a:t>variabel</a:t>
            </a:r>
            <a:r>
              <a:rPr lang="en-US" sz="2400" dirty="0"/>
              <a:t>) dan </a:t>
            </a:r>
            <a:r>
              <a:rPr lang="en-US" sz="2400" dirty="0" err="1"/>
              <a:t>fungsi</a:t>
            </a:r>
            <a:r>
              <a:rPr lang="en-US" sz="2400" dirty="0"/>
              <a:t> (</a:t>
            </a:r>
            <a:r>
              <a:rPr lang="en-US" sz="2400" dirty="0" err="1"/>
              <a:t>metode</a:t>
            </a:r>
            <a:r>
              <a:rPr lang="en-US" sz="2400" dirty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/>
              <a:t>Variabel</a:t>
            </a:r>
            <a:r>
              <a:rPr lang="en-US" sz="2400" b="1" dirty="0"/>
              <a:t> Kelas</a:t>
            </a:r>
            <a:r>
              <a:rPr lang="en-US" sz="2400" dirty="0"/>
              <a:t> –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di</a:t>
            </a:r>
            <a:r>
              <a:rPr lang="en-US" sz="2400" i="1" dirty="0" err="1"/>
              <a:t>share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oleh </a:t>
            </a:r>
            <a:r>
              <a:rPr lang="en-US" sz="2400" dirty="0" err="1"/>
              <a:t>semua</a:t>
            </a:r>
            <a:r>
              <a:rPr lang="en-US" sz="2400" dirty="0"/>
              <a:t> instance (</a:t>
            </a:r>
            <a:r>
              <a:rPr lang="en-US" sz="2400" dirty="0" err="1"/>
              <a:t>turunan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.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di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metode-metode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Data member</a:t>
            </a:r>
            <a:r>
              <a:rPr lang="en-US" sz="2400" dirty="0"/>
              <a:t> – Data member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menyimpan</a:t>
            </a:r>
            <a:r>
              <a:rPr lang="en-US" sz="2400" dirty="0"/>
              <a:t> data yang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dan </a:t>
            </a:r>
            <a:r>
              <a:rPr lang="en-US" sz="2400" dirty="0" err="1"/>
              <a:t>objeknya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Overloading </a:t>
            </a:r>
            <a:r>
              <a:rPr lang="en-US" sz="2400" b="1" dirty="0" err="1"/>
              <a:t>Fungsi</a:t>
            </a:r>
            <a:r>
              <a:rPr lang="en-US" sz="2400" dirty="0"/>
              <a:t> – Overloading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dan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Overloading operator</a:t>
            </a:r>
            <a:r>
              <a:rPr lang="en-US" sz="2400" dirty="0"/>
              <a:t> – Overloading operator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kegunaan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operator. </a:t>
            </a:r>
            <a:r>
              <a:rPr lang="en-US" sz="2400" dirty="0" err="1"/>
              <a:t>Misalnya</a:t>
            </a:r>
            <a:r>
              <a:rPr lang="en-US" sz="2400" dirty="0"/>
              <a:t> operator +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penjumlahan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juga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273474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C7F9-E1CB-4F2C-BD87-0B3CEE04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Terminologi</a:t>
            </a:r>
            <a:r>
              <a:rPr lang="en-US" dirty="0"/>
              <a:t>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153B-C385-470C-A8E7-3A7605E2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28350"/>
            <a:ext cx="8178467" cy="48475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b="1" dirty="0" err="1"/>
              <a:t>instansiasi</a:t>
            </a:r>
            <a:r>
              <a:rPr lang="en-US" dirty="0"/>
              <a:t> –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instance </a:t>
            </a:r>
            <a:r>
              <a:rPr lang="en-US" dirty="0" err="1"/>
              <a:t>kelas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Pewarisan</a:t>
            </a:r>
            <a:r>
              <a:rPr lang="en-US" b="1" dirty="0"/>
              <a:t>/</a:t>
            </a:r>
            <a:r>
              <a:rPr lang="en-US" b="1" dirty="0" err="1"/>
              <a:t>Inheritansi</a:t>
            </a:r>
            <a:r>
              <a:rPr lang="en-US" dirty="0"/>
              <a:t> – </a:t>
            </a:r>
            <a:r>
              <a:rPr lang="en-US" dirty="0" err="1"/>
              <a:t>Inheritansi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Instance</a:t>
            </a:r>
            <a:r>
              <a:rPr lang="en-US" dirty="0"/>
              <a:t> – </a:t>
            </a:r>
            <a:r>
              <a:rPr lang="en-US" i="1" dirty="0"/>
              <a:t>Instance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instance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Instansiasi</a:t>
            </a:r>
            <a:r>
              <a:rPr lang="en-US" dirty="0"/>
              <a:t> –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instance/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Metode</a:t>
            </a:r>
            <a:r>
              <a:rPr lang="en-US" dirty="0"/>
              <a:t>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Objek</a:t>
            </a:r>
            <a:r>
              <a:rPr lang="en-US" dirty="0"/>
              <a:t> –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perwujudan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prototipenya</a:t>
            </a:r>
            <a:r>
              <a:rPr lang="en-US" dirty="0"/>
              <a:t>, dan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82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</a:t>
            </a:r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/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berulang</a:t>
            </a:r>
            <a:r>
              <a:rPr lang="en-US" dirty="0"/>
              <a:t>. 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reusable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di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lain di </a:t>
            </a:r>
            <a:r>
              <a:rPr lang="en-US" dirty="0" err="1"/>
              <a:t>dalam</a:t>
            </a:r>
            <a:r>
              <a:rPr lang="en-US" dirty="0"/>
              <a:t> program.</a:t>
            </a:r>
          </a:p>
          <a:p>
            <a:r>
              <a:rPr lang="en-US" dirty="0"/>
              <a:t>Modularity – </a:t>
            </a:r>
            <a:r>
              <a:rPr lang="en-US" dirty="0" err="1"/>
              <a:t>Memecah</a:t>
            </a:r>
            <a:r>
              <a:rPr lang="en-US" dirty="0"/>
              <a:t> program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sub-sub program</a:t>
            </a:r>
          </a:p>
          <a:p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print (), type (). 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Python</a:t>
            </a:r>
          </a:p>
          <a:p>
            <a:r>
              <a:rPr lang="fi-FI" dirty="0"/>
              <a:t>Kita bisa membuat fungsi kita sendiri sesuai kebutuhan.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4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0888-9F27-40E6-9155-1C5DAF2C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FFF4BD-ECEA-404C-B1A2-50388C68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42" y="1659980"/>
            <a:ext cx="8792357" cy="5061039"/>
          </a:xfrm>
        </p:spPr>
        <p:txBody>
          <a:bodyPr>
            <a:normAutofit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pada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pemograman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: class, object, attribute, behavior, inheritance </a:t>
            </a:r>
            <a:r>
              <a:rPr lang="en-US" sz="2400" dirty="0" err="1"/>
              <a:t>dll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dianalogikan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tubuh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OOP.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abstraksi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blueprint</a:t>
            </a:r>
            <a:r>
              <a:rPr lang="en-US" sz="2400" dirty="0"/>
              <a:t> yang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object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attribute dan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object </a:t>
            </a:r>
            <a:r>
              <a:rPr lang="en-US" sz="2400" dirty="0" err="1"/>
              <a:t>tersebut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89ED8-5C97-4FEC-BC92-40310C4B8083}"/>
              </a:ext>
            </a:extLst>
          </p:cNvPr>
          <p:cNvSpPr/>
          <p:nvPr/>
        </p:nvSpPr>
        <p:spPr>
          <a:xfrm>
            <a:off x="1995439" y="5269634"/>
            <a:ext cx="70734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Class 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dokumentasi</a:t>
            </a:r>
            <a:r>
              <a:rPr lang="en-US" sz="2000" dirty="0"/>
              <a:t> string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i="1" dirty="0" err="1"/>
              <a:t>ClassName</a:t>
            </a:r>
            <a:r>
              <a:rPr lang="en-US" sz="2000" i="1" dirty="0"/>
              <a:t>._doc_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err="1"/>
              <a:t>class_suite</a:t>
            </a:r>
            <a:r>
              <a:rPr lang="en-US" sz="2000" i="1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yang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i="1" dirty="0"/>
              <a:t>class, </a:t>
            </a:r>
            <a:r>
              <a:rPr lang="en-US" sz="2000" dirty="0"/>
              <a:t>data </a:t>
            </a:r>
            <a:r>
              <a:rPr lang="en-US" sz="2000" dirty="0" err="1"/>
              <a:t>atribut</a:t>
            </a:r>
            <a:r>
              <a:rPr lang="en-US" sz="2000" dirty="0"/>
              <a:t>, dan </a:t>
            </a:r>
            <a:r>
              <a:rPr lang="en-US" sz="2000" i="1" dirty="0"/>
              <a:t>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B09EE-2C14-4715-AA0E-1663A42F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0" y="4189223"/>
            <a:ext cx="4077814" cy="10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4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0888-9F27-40E6-9155-1C5DAF2C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FFF4BD-ECEA-404C-B1A2-50388C68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4" y="1690689"/>
            <a:ext cx="4094327" cy="453269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i="1" dirty="0" err="1"/>
              <a:t>empCount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i="1" dirty="0"/>
              <a:t>class </a:t>
            </a:r>
            <a:r>
              <a:rPr lang="en-US" sz="2400" dirty="0"/>
              <a:t>yang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instance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 err="1"/>
              <a:t>Employee</a:t>
            </a:r>
            <a:r>
              <a:rPr lang="en-US" sz="2400" dirty="0" err="1"/>
              <a:t>.</a:t>
            </a:r>
            <a:r>
              <a:rPr lang="en-US" sz="2400" i="1" dirty="0" err="1"/>
              <a:t>empCount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class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diluar</a:t>
            </a:r>
            <a:r>
              <a:rPr lang="en-US" sz="2400" dirty="0"/>
              <a:t> </a:t>
            </a:r>
            <a:r>
              <a:rPr lang="en-US" sz="2400" i="1" dirty="0"/>
              <a:t>class</a:t>
            </a:r>
          </a:p>
          <a:p>
            <a:r>
              <a:rPr lang="en-US" sz="2400" i="1" dirty="0"/>
              <a:t>_</a:t>
            </a:r>
            <a:r>
              <a:rPr lang="en-US" sz="2400" i="1" dirty="0" err="1"/>
              <a:t>init</a:t>
            </a:r>
            <a:r>
              <a:rPr lang="en-US" sz="2400" i="1" dirty="0"/>
              <a:t>_()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i="1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(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),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/>
              <a:t>class</a:t>
            </a:r>
            <a:r>
              <a:rPr lang="en-US" sz="2400" dirty="0"/>
              <a:t> </a:t>
            </a:r>
            <a:r>
              <a:rPr lang="en-US" sz="2400" i="1" dirty="0"/>
              <a:t>constructor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inisialisasi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dipanggil</a:t>
            </a:r>
            <a:r>
              <a:rPr lang="en-US" sz="2400" dirty="0"/>
              <a:t> Python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i="1" dirty="0"/>
              <a:t>instance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  <a:p>
            <a:r>
              <a:rPr lang="en-US" sz="2400" i="1" dirty="0"/>
              <a:t>methods </a:t>
            </a:r>
            <a:r>
              <a:rPr lang="en-US" sz="2400" dirty="0"/>
              <a:t>yang lain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dideklarasikan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i="1" dirty="0"/>
              <a:t>function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menambahkan</a:t>
            </a:r>
            <a:r>
              <a:rPr lang="en-US" sz="2400" i="1" dirty="0"/>
              <a:t> self </a:t>
            </a:r>
            <a:r>
              <a:rPr lang="en-US" sz="2400" dirty="0"/>
              <a:t>pada argument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utnuk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 err="1"/>
              <a:t>methode</a:t>
            </a:r>
            <a:endParaRPr lang="en-US" sz="2400" i="1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3C2DC-0017-47DC-A8C5-4CB79B39267E}"/>
              </a:ext>
            </a:extLst>
          </p:cNvPr>
          <p:cNvSpPr/>
          <p:nvPr/>
        </p:nvSpPr>
        <p:spPr>
          <a:xfrm>
            <a:off x="4148919" y="1699064"/>
            <a:ext cx="471007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class Employee:</a:t>
            </a:r>
          </a:p>
          <a:p>
            <a:r>
              <a:rPr lang="en-US" sz="1600" dirty="0"/>
              <a:t>   'Common base class for all employees'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empCount</a:t>
            </a:r>
            <a:r>
              <a:rPr lang="en-US" sz="1600" dirty="0"/>
              <a:t> = 0</a:t>
            </a:r>
          </a:p>
          <a:p>
            <a:endParaRPr lang="en-US" sz="1600" dirty="0"/>
          </a:p>
          <a:p>
            <a:r>
              <a:rPr lang="en-US" sz="1600" dirty="0"/>
              <a:t>   def __</a:t>
            </a:r>
            <a:r>
              <a:rPr lang="en-US" sz="1600" dirty="0" err="1"/>
              <a:t>init</a:t>
            </a:r>
            <a:r>
              <a:rPr lang="en-US" sz="1600" dirty="0"/>
              <a:t>__(self, name, salary):</a:t>
            </a:r>
          </a:p>
          <a:p>
            <a:r>
              <a:rPr lang="en-US" sz="1600" dirty="0"/>
              <a:t>      self.name = name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self.salary</a:t>
            </a:r>
            <a:r>
              <a:rPr lang="en-US" sz="1600" dirty="0"/>
              <a:t> = salary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Employee.empCount</a:t>
            </a:r>
            <a:r>
              <a:rPr lang="en-US" sz="1600" dirty="0"/>
              <a:t> += 1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displayCount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print ("Total Employee %d" % </a:t>
            </a:r>
            <a:r>
              <a:rPr lang="en-US" sz="1600" dirty="0" err="1"/>
              <a:t>Employee.empCount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def </a:t>
            </a:r>
            <a:r>
              <a:rPr lang="en-US" sz="1600" dirty="0" err="1"/>
              <a:t>displayEmployee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print ("Name : ", self.name,  ", Salary: ", </a:t>
            </a:r>
            <a:r>
              <a:rPr lang="en-US" sz="1600" dirty="0" err="1"/>
              <a:t>self.salary</a:t>
            </a:r>
            <a:r>
              <a:rPr lang="en-US" sz="1600" dirty="0"/>
              <a:t>)</a:t>
            </a:r>
          </a:p>
          <a:p>
            <a:r>
              <a:rPr lang="en-US" sz="1600" dirty="0"/>
              <a:t>      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951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0888-9F27-40E6-9155-1C5DAF2C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Membuat</a:t>
            </a:r>
            <a:r>
              <a:rPr lang="en-US" dirty="0"/>
              <a:t> Instance Objects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FFF4BD-ECEA-404C-B1A2-50388C68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43" y="1924333"/>
            <a:ext cx="8792357" cy="2536851"/>
          </a:xfrm>
        </p:spPr>
        <p:txBody>
          <a:bodyPr>
            <a:norm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i="1" dirty="0"/>
              <a:t>instances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class, </a:t>
            </a:r>
            <a:r>
              <a:rPr lang="en-US" sz="2400" dirty="0" err="1"/>
              <a:t>panggil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i="1" dirty="0"/>
              <a:t>class </a:t>
            </a:r>
            <a:r>
              <a:rPr lang="en-US" sz="2400" dirty="0"/>
              <a:t>dan </a:t>
            </a:r>
            <a:r>
              <a:rPr lang="en-US" sz="2400" dirty="0" err="1"/>
              <a:t>disertai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argument yang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_</a:t>
            </a:r>
            <a:r>
              <a:rPr lang="en-US" sz="2400" dirty="0" err="1"/>
              <a:t>init</a:t>
            </a:r>
            <a:r>
              <a:rPr lang="en-US" sz="2400" dirty="0"/>
              <a:t>_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EF6BC-6F9C-470C-BCB3-2A94ED65FA16}"/>
              </a:ext>
            </a:extLst>
          </p:cNvPr>
          <p:cNvSpPr txBox="1">
            <a:spLocks/>
          </p:cNvSpPr>
          <p:nvPr/>
        </p:nvSpPr>
        <p:spPr>
          <a:xfrm>
            <a:off x="476498" y="3877890"/>
            <a:ext cx="8792357" cy="444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i="1" dirty="0"/>
              <a:t>attributes </a:t>
            </a:r>
            <a:r>
              <a:rPr lang="en-US" sz="2400" dirty="0" err="1"/>
              <a:t>menggunakan</a:t>
            </a:r>
            <a:r>
              <a:rPr lang="en-US" sz="2400" dirty="0"/>
              <a:t> operator dot (</a:t>
            </a:r>
            <a:r>
              <a:rPr lang="en-US" sz="3200" b="1" dirty="0"/>
              <a:t>.</a:t>
            </a:r>
            <a:r>
              <a:rPr lang="en-US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01F46-29E6-446C-A021-40CA26216B04}"/>
              </a:ext>
            </a:extLst>
          </p:cNvPr>
          <p:cNvSpPr/>
          <p:nvPr/>
        </p:nvSpPr>
        <p:spPr>
          <a:xfrm>
            <a:off x="2029891" y="2638252"/>
            <a:ext cx="6735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"This would create first object of Employee class"</a:t>
            </a:r>
          </a:p>
          <a:p>
            <a:r>
              <a:rPr lang="en-US" dirty="0"/>
              <a:t>emp1 = Employee("Zara", 2000)</a:t>
            </a:r>
          </a:p>
          <a:p>
            <a:r>
              <a:rPr lang="en-US" dirty="0"/>
              <a:t>"This would create second object of Employee class"</a:t>
            </a:r>
          </a:p>
          <a:p>
            <a:r>
              <a:rPr lang="en-US" dirty="0"/>
              <a:t>emp2 = Employee("Manni", 5000)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ACD9CE-6BDA-40D7-91D0-A959BFB7830D}"/>
              </a:ext>
            </a:extLst>
          </p:cNvPr>
          <p:cNvSpPr/>
          <p:nvPr/>
        </p:nvSpPr>
        <p:spPr>
          <a:xfrm>
            <a:off x="2125426" y="4410297"/>
            <a:ext cx="6107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emp1.displayEmployee()</a:t>
            </a:r>
          </a:p>
          <a:p>
            <a:r>
              <a:rPr lang="en-US" dirty="0"/>
              <a:t>emp2.displayEmployee()</a:t>
            </a:r>
          </a:p>
          <a:p>
            <a:r>
              <a:rPr lang="en-US" dirty="0"/>
              <a:t>print ("Total Employee %d" % </a:t>
            </a:r>
            <a:r>
              <a:rPr lang="en-US" dirty="0" err="1"/>
              <a:t>Employee.empCount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514361-ECD4-4EE9-9B78-1F2C4F0B4B88}"/>
              </a:ext>
            </a:extLst>
          </p:cNvPr>
          <p:cNvSpPr txBox="1">
            <a:spLocks/>
          </p:cNvSpPr>
          <p:nvPr/>
        </p:nvSpPr>
        <p:spPr>
          <a:xfrm>
            <a:off x="476498" y="5348920"/>
            <a:ext cx="8792357" cy="444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46CB9-DD8A-411F-A030-57C063EF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26" y="5487560"/>
            <a:ext cx="4811333" cy="9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83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B7D4-51DC-4E29-803C-CA97389D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Contoh</a:t>
            </a:r>
            <a:r>
              <a:rPr lang="en-US" dirty="0"/>
              <a:t> Program Lain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42A01-84FF-4E5B-965F-366EB952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5625"/>
            <a:ext cx="5410200" cy="39243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32EBB5-15E3-4416-8BAB-5B5440C63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825625"/>
            <a:ext cx="4244454" cy="4351338"/>
          </a:xfrm>
        </p:spPr>
        <p:txBody>
          <a:bodyPr>
            <a:norm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class </a:t>
            </a:r>
            <a:r>
              <a:rPr lang="en-US" i="1" dirty="0"/>
              <a:t>Car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attribute </a:t>
            </a:r>
            <a:r>
              <a:rPr lang="en-US" i="1" dirty="0" err="1"/>
              <a:t>yaitu</a:t>
            </a:r>
            <a:r>
              <a:rPr lang="en-US" i="1" dirty="0"/>
              <a:t> color = 'black'</a:t>
            </a:r>
            <a:r>
              <a:rPr lang="en-US" dirty="0"/>
              <a:t>, </a:t>
            </a:r>
            <a:r>
              <a:rPr lang="en-US" i="1" dirty="0"/>
              <a:t>transmission = 'manual'</a:t>
            </a:r>
            <a:r>
              <a:rPr lang="en-US" dirty="0"/>
              <a:t> dan </a:t>
            </a:r>
            <a:r>
              <a:rPr lang="en-US" i="1" dirty="0"/>
              <a:t>method </a:t>
            </a:r>
            <a:r>
              <a:rPr lang="en-US" i="1" dirty="0" err="1"/>
              <a:t>yaitu</a:t>
            </a:r>
            <a:r>
              <a:rPr lang="en-US" i="1" dirty="0"/>
              <a:t> drive(), reverse().</a:t>
            </a:r>
          </a:p>
          <a:p>
            <a:r>
              <a:rPr lang="en-US" dirty="0"/>
              <a:t>Method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OOP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'</a:t>
            </a:r>
            <a:r>
              <a:rPr lang="en-US" dirty="0" err="1"/>
              <a:t>behaviour</a:t>
            </a:r>
            <a:r>
              <a:rPr lang="en-US" dirty="0"/>
              <a:t>'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atau</a:t>
            </a:r>
            <a:r>
              <a:rPr lang="en-US" dirty="0"/>
              <a:t> object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229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61BA-73E4-4920-A9A4-90C29D4D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73F8F-42DA-4C96-8883-705F56DC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3254942"/>
            <a:ext cx="603885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8E9CCA-AD89-46CA-B46A-A6499E93AAF6}"/>
              </a:ext>
            </a:extLst>
          </p:cNvPr>
          <p:cNvSpPr/>
          <p:nvPr/>
        </p:nvSpPr>
        <p:spPr>
          <a:xfrm>
            <a:off x="500312" y="1690689"/>
            <a:ext cx="8643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Fungsi</a:t>
            </a:r>
            <a:r>
              <a:rPr lang="en-US" sz="2000" dirty="0"/>
              <a:t> method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OOP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behaviour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object '</a:t>
            </a:r>
            <a:r>
              <a:rPr lang="en-US" sz="2000" dirty="0" err="1"/>
              <a:t>mobil</a:t>
            </a:r>
            <a:r>
              <a:rPr lang="en-US" sz="2000" dirty="0"/>
              <a:t>'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behaviour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lain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dan </a:t>
            </a:r>
            <a:r>
              <a:rPr lang="en-US" sz="2000" dirty="0" err="1"/>
              <a:t>mundur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Suatu</a:t>
            </a:r>
            <a:r>
              <a:rPr lang="en-US" sz="2000" dirty="0"/>
              <a:t> method </a:t>
            </a:r>
            <a:r>
              <a:rPr lang="en-US" sz="2000" dirty="0" err="1"/>
              <a:t>bisa</a:t>
            </a:r>
            <a:r>
              <a:rPr lang="en-US" sz="2000" dirty="0"/>
              <a:t> juga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parameter,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5B9E2-F425-460B-AEB5-A86C53423029}"/>
              </a:ext>
            </a:extLst>
          </p:cNvPr>
          <p:cNvSpPr/>
          <p:nvPr/>
        </p:nvSpPr>
        <p:spPr>
          <a:xfrm>
            <a:off x="535655" y="4733167"/>
            <a:ext cx="87143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pada method </a:t>
            </a:r>
            <a:r>
              <a:rPr lang="en-US" sz="2000" i="1" dirty="0" err="1"/>
              <a:t>change_gear</a:t>
            </a:r>
            <a:r>
              <a:rPr lang="en-US" sz="2000" i="1" dirty="0"/>
              <a:t>()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1 parameter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i="1" dirty="0"/>
              <a:t>gear</a:t>
            </a:r>
            <a:r>
              <a:rPr lang="en-US" sz="2000" dirty="0"/>
              <a:t>. </a:t>
            </a:r>
            <a:r>
              <a:rPr lang="en-US" sz="2000" dirty="0" err="1"/>
              <a:t>Ketika</a:t>
            </a:r>
            <a:r>
              <a:rPr lang="en-US" sz="2000" dirty="0"/>
              <a:t> method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 dan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value pada parameter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melempar</a:t>
            </a:r>
            <a:r>
              <a:rPr lang="en-US" sz="2000" dirty="0"/>
              <a:t>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Bagaimanapun</a:t>
            </a:r>
            <a:r>
              <a:rPr lang="en-US" sz="2000" dirty="0"/>
              <a:t> juga parameter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pada </a:t>
            </a:r>
            <a:r>
              <a:rPr lang="en-US" sz="2000" dirty="0" err="1"/>
              <a:t>suatu</a:t>
            </a:r>
            <a:r>
              <a:rPr lang="en-US" sz="2000" dirty="0"/>
              <a:t> method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value </a:t>
            </a:r>
            <a:r>
              <a:rPr lang="en-US" sz="2000" dirty="0" err="1"/>
              <a:t>meskipun</a:t>
            </a:r>
            <a:r>
              <a:rPr lang="en-US" sz="2000" dirty="0"/>
              <a:t> value </a:t>
            </a:r>
            <a:r>
              <a:rPr lang="en-US" sz="2000" dirty="0" err="1"/>
              <a:t>tersebut</a:t>
            </a:r>
            <a:r>
              <a:rPr lang="en-US" sz="2000" dirty="0"/>
              <a:t> None</a:t>
            </a:r>
          </a:p>
        </p:txBody>
      </p:sp>
    </p:spTree>
    <p:extLst>
      <p:ext uri="{BB962C8B-B14F-4D97-AF65-F5344CB8AC3E}">
        <p14:creationId xmlns:p14="http://schemas.microsoft.com/office/powerpoint/2010/main" val="307942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DF49-2747-4A7B-A0C7-E6461E30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4352-B5A3-4EF7-B461-23C984A0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6441"/>
            <a:ext cx="8515350" cy="1318628"/>
          </a:xfrm>
        </p:spPr>
        <p:txBody>
          <a:bodyPr>
            <a:normAutofit/>
          </a:bodyPr>
          <a:lstStyle/>
          <a:p>
            <a:r>
              <a:rPr lang="en-US" sz="2400" dirty="0"/>
              <a:t>Cara lain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i="1" dirty="0"/>
              <a:t>default value</a:t>
            </a:r>
            <a:r>
              <a:rPr lang="en-US" sz="2400" dirty="0"/>
              <a:t> pada parameter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method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D574C-D854-43BD-925D-CB594333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39" y="2537006"/>
            <a:ext cx="5357311" cy="25718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9937F7-7004-46AF-AA3F-951F1E7B8F0D}"/>
              </a:ext>
            </a:extLst>
          </p:cNvPr>
          <p:cNvSpPr/>
          <p:nvPr/>
        </p:nvSpPr>
        <p:spPr>
          <a:xfrm>
            <a:off x="628650" y="5190758"/>
            <a:ext cx="8036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 </a:t>
            </a:r>
            <a:r>
              <a:rPr lang="en-US" i="1" dirty="0"/>
              <a:t>self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Class Instance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attribute </a:t>
            </a:r>
            <a:r>
              <a:rPr lang="en-US" dirty="0" err="1"/>
              <a:t>atau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Pemberian</a:t>
            </a:r>
            <a:r>
              <a:rPr lang="en-US" dirty="0"/>
              <a:t> keyword </a:t>
            </a:r>
            <a:r>
              <a:rPr lang="en-US" i="1" dirty="0"/>
              <a:t>self </a:t>
            </a:r>
            <a:r>
              <a:rPr lang="en-US" dirty="0"/>
              <a:t>pada parameter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i="1" dirty="0"/>
              <a:t>method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block </a:t>
            </a:r>
            <a:r>
              <a:rPr lang="en-US" dirty="0" err="1"/>
              <a:t>suatu</a:t>
            </a:r>
            <a:r>
              <a:rPr lang="en-US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15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2E8C2-855B-4EAE-822D-D378D571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3" y="1767164"/>
            <a:ext cx="428148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 </a:t>
            </a:r>
            <a:r>
              <a:rPr lang="en-US" dirty="0" err="1"/>
              <a:t>bernama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constructor. </a:t>
            </a:r>
          </a:p>
          <a:p>
            <a:r>
              <a:rPr lang="en-US" dirty="0" err="1"/>
              <a:t>Suatu</a:t>
            </a:r>
            <a:r>
              <a:rPr lang="en-US" dirty="0"/>
              <a:t> constructor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method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constructor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  <a:p>
            <a:r>
              <a:rPr lang="en-US" dirty="0" err="1"/>
              <a:t>Suatu</a:t>
            </a:r>
            <a:r>
              <a:rPr lang="en-US" dirty="0"/>
              <a:t> constructor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constructor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i="1" dirty="0"/>
              <a:t>value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58802-BF59-464F-A2AA-48EE44F4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0689"/>
            <a:ext cx="4619625" cy="333375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7C30F72-B275-4CC1-89DF-013B68FEB92A}"/>
              </a:ext>
            </a:extLst>
          </p:cNvPr>
          <p:cNvSpPr txBox="1">
            <a:spLocks/>
          </p:cNvSpPr>
          <p:nvPr/>
        </p:nvSpPr>
        <p:spPr>
          <a:xfrm>
            <a:off x="4399284" y="5157934"/>
            <a:ext cx="4619625" cy="1156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Ketika</a:t>
            </a:r>
            <a:r>
              <a:rPr lang="en-US" sz="2000" dirty="0"/>
              <a:t> object </a:t>
            </a:r>
            <a:r>
              <a:rPr lang="en-US" sz="2000" i="1" dirty="0" err="1"/>
              <a:t>honda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i="1" dirty="0"/>
              <a:t>Car, </a:t>
            </a:r>
            <a:r>
              <a:rPr lang="en-US" sz="2000" dirty="0"/>
              <a:t>constructor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proses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object </a:t>
            </a:r>
            <a:r>
              <a:rPr lang="en-US" sz="2000" dirty="0" err="1"/>
              <a:t>dibuat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357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2E8C2-855B-4EAE-822D-D378D571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3" y="1690689"/>
            <a:ext cx="4281487" cy="452701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class. </a:t>
            </a:r>
          </a:p>
          <a:p>
            <a:r>
              <a:rPr lang="en-US" dirty="0" err="1"/>
              <a:t>Jika</a:t>
            </a:r>
            <a:r>
              <a:rPr lang="en-US" dirty="0"/>
              <a:t> class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blueprint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object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code program: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6C342-B49C-49C9-A2EA-C4AD1FC0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6630"/>
            <a:ext cx="4723130" cy="64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36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Object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6C342-B49C-49C9-A2EA-C4AD1FC0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6630"/>
            <a:ext cx="4723130" cy="646473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02D782A-249F-498C-AE22-79F5E842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963518"/>
            <a:ext cx="428148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terdapat</a:t>
            </a:r>
            <a:r>
              <a:rPr lang="en-US" altLang="en-US" sz="2400" dirty="0">
                <a:latin typeface="Arial" panose="020B0604020202020204" pitchFamily="34" charset="0"/>
              </a:rPr>
              <a:t> 2 </a:t>
            </a:r>
            <a:r>
              <a:rPr lang="en-US" altLang="en-US" sz="2400" dirty="0" err="1">
                <a:latin typeface="Arial" panose="020B0604020202020204" pitchFamily="34" charset="0"/>
              </a:rPr>
              <a:t>buah</a:t>
            </a:r>
            <a:r>
              <a:rPr lang="en-US" altLang="en-US" sz="2400" dirty="0">
                <a:latin typeface="Arial" panose="020B0604020202020204" pitchFamily="34" charset="0"/>
              </a:rPr>
              <a:t> object </a:t>
            </a:r>
            <a:r>
              <a:rPr lang="en-US" altLang="en-US" sz="2400" i="1" dirty="0">
                <a:latin typeface="Arial" panose="020B0604020202020204" pitchFamily="34" charset="0"/>
              </a:rPr>
              <a:t>car1</a:t>
            </a:r>
            <a:r>
              <a:rPr lang="en-US" altLang="en-US" sz="2400" dirty="0">
                <a:latin typeface="Arial" panose="020B0604020202020204" pitchFamily="34" charset="0"/>
              </a:rPr>
              <a:t> dan </a:t>
            </a:r>
            <a:r>
              <a:rPr lang="en-US" altLang="en-US" sz="2400" i="1" dirty="0">
                <a:latin typeface="Arial" panose="020B0604020202020204" pitchFamily="34" charset="0"/>
              </a:rPr>
              <a:t>car2</a:t>
            </a:r>
            <a:r>
              <a:rPr lang="en-US" altLang="en-US" sz="2400" dirty="0">
                <a:latin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</a:rPr>
              <a:t>dibuat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</a:rPr>
              <a:t> class yang </a:t>
            </a:r>
            <a:r>
              <a:rPr lang="en-US" altLang="en-US" sz="2400" dirty="0" err="1">
                <a:latin typeface="Arial" panose="020B0604020202020204" pitchFamily="34" charset="0"/>
              </a:rPr>
              <a:t>sama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Masing-masing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</a:rPr>
              <a:t> object </a:t>
            </a:r>
            <a:r>
              <a:rPr lang="en-US" altLang="en-US" sz="2400" dirty="0" err="1">
                <a:latin typeface="Arial" panose="020B0604020202020204" pitchFamily="34" charset="0"/>
              </a:rPr>
              <a:t>tersebut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berdiri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sendiri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artinya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jika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terjadi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perubahan</a:t>
            </a:r>
            <a:r>
              <a:rPr lang="en-US" altLang="en-US" sz="2400" dirty="0">
                <a:latin typeface="Arial" panose="020B0604020202020204" pitchFamily="34" charset="0"/>
              </a:rPr>
              <a:t> attribute </a:t>
            </a:r>
            <a:r>
              <a:rPr lang="en-US" altLang="en-US" sz="2400" dirty="0" err="1">
                <a:latin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</a:rPr>
              <a:t> object car1 </a:t>
            </a:r>
            <a:r>
              <a:rPr lang="en-US" altLang="en-US" sz="2400" dirty="0" err="1">
                <a:latin typeface="Arial" panose="020B0604020202020204" pitchFamily="34" charset="0"/>
              </a:rPr>
              <a:t>tidak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akan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mempengaruhi</a:t>
            </a:r>
            <a:r>
              <a:rPr lang="en-US" altLang="en-US" sz="2400" dirty="0">
                <a:latin typeface="Arial" panose="020B0604020202020204" pitchFamily="34" charset="0"/>
              </a:rPr>
              <a:t> object car2 </a:t>
            </a:r>
            <a:r>
              <a:rPr lang="en-US" altLang="en-US" sz="2400" dirty="0" err="1">
                <a:latin typeface="Arial" panose="020B0604020202020204" pitchFamily="34" charset="0"/>
              </a:rPr>
              <a:t>meskipun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</a:rPr>
              <a:t> class yang </a:t>
            </a:r>
            <a:r>
              <a:rPr lang="en-US" altLang="en-US" sz="2400" dirty="0" err="1">
                <a:latin typeface="Arial" panose="020B0604020202020204" pitchFamily="34" charset="0"/>
              </a:rPr>
              <a:t>sama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58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Inheritance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02D782A-249F-498C-AE22-79F5E842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3" y="3717845"/>
            <a:ext cx="851535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Salah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/>
              <a:t>keuntungan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konsep</a:t>
            </a:r>
            <a:r>
              <a:rPr lang="en-US" sz="2600" dirty="0"/>
              <a:t> OOP </a:t>
            </a:r>
            <a:r>
              <a:rPr lang="en-US" sz="2600" dirty="0" err="1"/>
              <a:t>ialah</a:t>
            </a:r>
            <a:r>
              <a:rPr lang="en-US" sz="2600" dirty="0"/>
              <a:t> </a:t>
            </a:r>
            <a:r>
              <a:rPr lang="en-US" sz="2600" i="1" dirty="0"/>
              <a:t>reusable codes</a:t>
            </a:r>
            <a:r>
              <a:rPr lang="en-US" sz="2600" dirty="0"/>
              <a:t> yang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mengoptimalkan</a:t>
            </a:r>
            <a:r>
              <a:rPr lang="en-US" sz="2600" dirty="0"/>
              <a:t> </a:t>
            </a:r>
            <a:r>
              <a:rPr lang="en-US" sz="2600" dirty="0" err="1"/>
              <a:t>penggunaan</a:t>
            </a:r>
            <a:r>
              <a:rPr lang="en-US" sz="2600" dirty="0"/>
              <a:t> code program agar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efisien</a:t>
            </a:r>
            <a:r>
              <a:rPr lang="en-US" sz="2600" dirty="0"/>
              <a:t> dan </a:t>
            </a:r>
            <a:r>
              <a:rPr lang="en-US" sz="2600" dirty="0" err="1"/>
              <a:t>meminimalisir</a:t>
            </a:r>
            <a:r>
              <a:rPr lang="en-US" sz="2600" dirty="0"/>
              <a:t> </a:t>
            </a:r>
            <a:r>
              <a:rPr lang="en-US" sz="2600" dirty="0" err="1"/>
              <a:t>redudansi</a:t>
            </a:r>
            <a:r>
              <a:rPr lang="en-US" sz="2600" dirty="0"/>
              <a:t>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err="1"/>
              <a:t>Semua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berkat</a:t>
            </a:r>
            <a:r>
              <a:rPr lang="en-US" sz="2600" dirty="0"/>
              <a:t> </a:t>
            </a:r>
            <a:r>
              <a:rPr lang="en-US" sz="2600" dirty="0" err="1"/>
              <a:t>adanya</a:t>
            </a:r>
            <a:r>
              <a:rPr lang="en-US" sz="2600" dirty="0"/>
              <a:t> </a:t>
            </a:r>
            <a:r>
              <a:rPr lang="en-US" sz="2600" dirty="0" err="1"/>
              <a:t>fitur</a:t>
            </a:r>
            <a:r>
              <a:rPr lang="en-US" sz="2600" dirty="0"/>
              <a:t> inheritance yang </a:t>
            </a:r>
            <a:r>
              <a:rPr lang="en-US" sz="2600" dirty="0" err="1"/>
              <a:t>memungkinkan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class (parent) </a:t>
            </a:r>
            <a:r>
              <a:rPr lang="en-US" sz="2600" dirty="0" err="1"/>
              <a:t>menurunkan</a:t>
            </a:r>
            <a:r>
              <a:rPr lang="en-US" sz="2600" dirty="0"/>
              <a:t> </a:t>
            </a:r>
            <a:r>
              <a:rPr lang="en-US" sz="2600" dirty="0" err="1"/>
              <a:t>semua</a:t>
            </a:r>
            <a:r>
              <a:rPr lang="en-US" sz="2600" dirty="0"/>
              <a:t> attribute dan </a:t>
            </a:r>
            <a:r>
              <a:rPr lang="en-US" sz="2600" dirty="0" err="1"/>
              <a:t>behaviour</a:t>
            </a:r>
            <a:r>
              <a:rPr lang="en-US" sz="2600" dirty="0"/>
              <a:t> </a:t>
            </a:r>
            <a:r>
              <a:rPr lang="en-US" sz="2600" dirty="0" err="1"/>
              <a:t>nya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class (child) lain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0D010-2C2E-4E95-97B3-5C54D959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84" y="1710144"/>
            <a:ext cx="6332032" cy="18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6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C6F9-9A13-44E1-B759-01CACAF6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C801A8-C34A-4FEB-A7CA-258B071AD4F4}"/>
              </a:ext>
            </a:extLst>
          </p:cNvPr>
          <p:cNvSpPr txBox="1">
            <a:spLocks/>
          </p:cNvSpPr>
          <p:nvPr/>
        </p:nvSpPr>
        <p:spPr>
          <a:xfrm>
            <a:off x="628649" y="1690690"/>
            <a:ext cx="3998713" cy="5002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Kata </a:t>
            </a:r>
            <a:r>
              <a:rPr lang="en-US" sz="2400" dirty="0" err="1"/>
              <a:t>kunci</a:t>
            </a:r>
            <a:r>
              <a:rPr lang="en-US" sz="2400" dirty="0"/>
              <a:t> def </a:t>
            </a:r>
            <a:r>
              <a:rPr lang="en-US" sz="2400" dirty="0" err="1"/>
              <a:t>diikuti</a:t>
            </a:r>
            <a:r>
              <a:rPr lang="en-US" sz="2400" dirty="0"/>
              <a:t> oleh </a:t>
            </a:r>
            <a:r>
              <a:rPr lang="en-US" sz="2400" dirty="0" err="1"/>
              <a:t>function_name</a:t>
            </a:r>
            <a:r>
              <a:rPr lang="en-US" sz="2400" dirty="0"/>
              <a:t> (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),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dan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(:) </a:t>
            </a:r>
            <a:r>
              <a:rPr lang="en-US" sz="2400" dirty="0" err="1"/>
              <a:t>menandai</a:t>
            </a:r>
            <a:r>
              <a:rPr lang="en-US" sz="2400" dirty="0"/>
              <a:t> header (</a:t>
            </a:r>
            <a:r>
              <a:rPr lang="en-US" sz="2400" dirty="0" err="1"/>
              <a:t>kepala</a:t>
            </a:r>
            <a:r>
              <a:rPr lang="en-US" sz="2400" dirty="0"/>
              <a:t>)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Parameter / </a:t>
            </a: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input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diproses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tubuh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"</a:t>
            </a:r>
            <a:r>
              <a:rPr lang="en-US" sz="2400" dirty="0" err="1"/>
              <a:t>function_docstring</a:t>
            </a:r>
            <a:r>
              <a:rPr lang="en-US" sz="2400" dirty="0"/>
              <a:t>"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opsional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string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 “</a:t>
            </a:r>
            <a:r>
              <a:rPr lang="en-US" sz="2400" dirty="0" err="1"/>
              <a:t>function_doctring</a:t>
            </a:r>
            <a:r>
              <a:rPr lang="en-US" sz="2400" dirty="0"/>
              <a:t>” </a:t>
            </a:r>
            <a:r>
              <a:rPr lang="en-US" sz="2400" dirty="0" err="1"/>
              <a:t>diletakkan</a:t>
            </a:r>
            <a:r>
              <a:rPr lang="en-US" sz="2400" dirty="0"/>
              <a:t> paling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def.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42B4E-8979-470D-B05A-2573A2CA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63" y="1690689"/>
            <a:ext cx="4516637" cy="173831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A67E47-A7DE-4777-A92F-6F9E40C99C6F}"/>
              </a:ext>
            </a:extLst>
          </p:cNvPr>
          <p:cNvSpPr txBox="1">
            <a:spLocks/>
          </p:cNvSpPr>
          <p:nvPr/>
        </p:nvSpPr>
        <p:spPr>
          <a:xfrm>
            <a:off x="4886324" y="3617212"/>
            <a:ext cx="4516637" cy="28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Setelah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diletakkan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–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(statements). </a:t>
            </a:r>
            <a:r>
              <a:rPr lang="en-US" sz="2400" dirty="0" err="1"/>
              <a:t>Jangan</a:t>
            </a:r>
            <a:r>
              <a:rPr lang="en-US" sz="2400" dirty="0"/>
              <a:t> </a:t>
            </a:r>
            <a:r>
              <a:rPr lang="en-US" sz="2400" dirty="0" err="1"/>
              <a:t>lupa</a:t>
            </a:r>
            <a:r>
              <a:rPr lang="en-US" sz="2400" dirty="0"/>
              <a:t> </a:t>
            </a:r>
            <a:r>
              <a:rPr lang="en-US" sz="2400" dirty="0" err="1"/>
              <a:t>indentasi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menandai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return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opsional</a:t>
            </a:r>
            <a:r>
              <a:rPr lang="en-US" sz="2400" dirty="0"/>
              <a:t>. </a:t>
            </a:r>
            <a:r>
              <a:rPr lang="en-US" sz="2400" dirty="0" err="1"/>
              <a:t>Gunanya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expression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55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Phyton</a:t>
            </a:r>
            <a:r>
              <a:rPr lang="en-US" dirty="0"/>
              <a:t> – Inheritance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02D782A-249F-498C-AE22-79F5E842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3" y="3625512"/>
            <a:ext cx="85153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Tesla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turunan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Car.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diperhatikan</a:t>
            </a:r>
            <a:r>
              <a:rPr lang="en-US" sz="2400" dirty="0"/>
              <a:t> pada class Tesla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method drive() </a:t>
            </a:r>
            <a:r>
              <a:rPr lang="en-US" sz="2400" dirty="0" err="1"/>
              <a:t>namun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method drive().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Method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parentnya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class Car,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pada class </a:t>
            </a:r>
            <a:r>
              <a:rPr lang="en-US" sz="2400" dirty="0" err="1"/>
              <a:t>childnya</a:t>
            </a:r>
            <a:r>
              <a:rPr lang="en-US" sz="2400" dirty="0"/>
              <a:t>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reusable codes </a:t>
            </a:r>
            <a:r>
              <a:rPr lang="en-US" sz="2400" dirty="0" err="1"/>
              <a:t>sehingga</a:t>
            </a:r>
            <a:r>
              <a:rPr lang="en-US" sz="2400" dirty="0"/>
              <a:t> source code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clean.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0D010-2C2E-4E95-97B3-5C54D959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84" y="1710144"/>
            <a:ext cx="6332032" cy="18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7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Phyton</a:t>
            </a:r>
            <a:r>
              <a:rPr lang="en-US" dirty="0"/>
              <a:t> – Overriding Method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C2B369-AE8C-4656-BA74-82511244D1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5033" y="1552043"/>
            <a:ext cx="851393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/>
              <a:t>Ada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kondisi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dimana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method yang </a:t>
            </a:r>
            <a:r>
              <a:rPr lang="en-US" altLang="en-US" sz="2800" dirty="0" err="1"/>
              <a:t>berasal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parent </a:t>
            </a:r>
            <a:r>
              <a:rPr lang="en-US" altLang="en-US" sz="2800" dirty="0" err="1"/>
              <a:t>ingin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modifikasi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ditambahkan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fitur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sesuai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kebutuhan</a:t>
            </a:r>
            <a:r>
              <a:rPr lang="en-US" altLang="en-US" sz="2800" dirty="0"/>
              <a:t> pada class child, </a:t>
            </a:r>
            <a:r>
              <a:rPr lang="en-US" altLang="en-US" sz="2800" dirty="0" err="1"/>
              <a:t>disinilah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b="1" dirty="0"/>
              <a:t>'overriding</a:t>
            </a:r>
            <a:r>
              <a:rPr lang="en-US" altLang="en-US" sz="2800" dirty="0"/>
              <a:t> method’.</a:t>
            </a:r>
          </a:p>
          <a:p>
            <a:pPr marL="457200" marR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fungsi</a:t>
            </a:r>
            <a:r>
              <a:rPr lang="en-US" altLang="en-US" sz="2800" dirty="0"/>
              <a:t> </a:t>
            </a:r>
            <a:r>
              <a:rPr lang="en-US" altLang="en-US" sz="2800" b="1" i="1" dirty="0"/>
              <a:t>super()</a:t>
            </a:r>
            <a:r>
              <a:rPr lang="en-US" altLang="en-US" sz="2800" dirty="0"/>
              <a:t>,</a:t>
            </a:r>
            <a:r>
              <a:rPr lang="en-US" altLang="en-US" sz="2800" b="1" i="1" dirty="0"/>
              <a:t> </a:t>
            </a:r>
            <a:r>
              <a:rPr lang="en-US" altLang="en-US" sz="2800" dirty="0" err="1"/>
              <a:t>anda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memanggil</a:t>
            </a:r>
            <a:r>
              <a:rPr lang="en-US" altLang="en-US" sz="2800" dirty="0"/>
              <a:t> instance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i="1" dirty="0"/>
              <a:t>class parent </a:t>
            </a:r>
            <a:r>
              <a:rPr lang="en-US" altLang="en-US" sz="2800" dirty="0"/>
              <a:t>di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method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memanggil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fungsi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parent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4A816-DD79-4ECE-9545-F5C1E11B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1" y="4699200"/>
            <a:ext cx="3233739" cy="1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Phyton</a:t>
            </a:r>
            <a:r>
              <a:rPr lang="en-US" dirty="0"/>
              <a:t> – Private Attribute/Method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C2B369-AE8C-4656-BA74-82511244D1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5033" y="1982930"/>
            <a:ext cx="85139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attribute </a:t>
            </a:r>
            <a:r>
              <a:rPr lang="en-US" sz="2800" dirty="0" err="1"/>
              <a:t>maupun</a:t>
            </a:r>
            <a:r>
              <a:rPr lang="en-US" sz="2800" dirty="0"/>
              <a:t> method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diturunkan</a:t>
            </a:r>
            <a:r>
              <a:rPr lang="en-US" sz="2800" dirty="0"/>
              <a:t> pada class child.</a:t>
            </a:r>
          </a:p>
          <a:p>
            <a:pPr marL="457200" marR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attribute </a:t>
            </a:r>
            <a:r>
              <a:rPr lang="en-US" sz="2800" dirty="0" err="1"/>
              <a:t>atau</a:t>
            </a:r>
            <a:r>
              <a:rPr lang="en-US" sz="2800" dirty="0"/>
              <a:t> method yang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diproteksi</a:t>
            </a:r>
            <a:r>
              <a:rPr lang="en-US" sz="2800" dirty="0"/>
              <a:t> agar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pada class </a:t>
            </a:r>
            <a:r>
              <a:rPr lang="en-US" sz="2800" dirty="0" err="1"/>
              <a:t>turunannya</a:t>
            </a:r>
            <a:r>
              <a:rPr lang="en-US" sz="2800" dirty="0"/>
              <a:t>.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:</a:t>
            </a: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61FBE-5FFB-4A7B-ACBA-C3F4AC25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1" y="4521941"/>
            <a:ext cx="5255347" cy="15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90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Phyton</a:t>
            </a:r>
            <a:r>
              <a:rPr lang="en-US" dirty="0"/>
              <a:t> – Polymorphism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C2B369-AE8C-4656-BA74-82511244D1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5033" y="1982930"/>
            <a:ext cx="466552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 err="1"/>
              <a:t>Terakhir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OOP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polimorfisme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object</a:t>
            </a:r>
            <a:endParaRPr lang="en-US" alt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8F94D-E3A1-461A-9D5F-FAB2476D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740" y="1690689"/>
            <a:ext cx="33242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5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5C8-42D6-4B35-8BCE-DFFB207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Phyton</a:t>
            </a:r>
            <a:r>
              <a:rPr lang="en-US" dirty="0"/>
              <a:t> – </a:t>
            </a:r>
            <a:r>
              <a:rPr lang="en-US" dirty="0" err="1"/>
              <a:t>Atribut</a:t>
            </a:r>
            <a:r>
              <a:rPr lang="en-US" dirty="0"/>
              <a:t> Kelas Built-in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C2B369-AE8C-4656-BA74-82511244D1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8650" y="1690689"/>
            <a:ext cx="7886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di Python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i="1" dirty="0"/>
              <a:t>built-in</a:t>
            </a:r>
            <a:r>
              <a:rPr lang="en-US" sz="2400" dirty="0"/>
              <a:t> (</a:t>
            </a:r>
            <a:r>
              <a:rPr lang="en-US" sz="2400" dirty="0" err="1"/>
              <a:t>bawaan</a:t>
            </a:r>
            <a:r>
              <a:rPr lang="en-US" sz="2400" dirty="0"/>
              <a:t>)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operator </a:t>
            </a:r>
            <a:r>
              <a:rPr lang="en-US" sz="2400" dirty="0" err="1"/>
              <a:t>titik</a:t>
            </a:r>
            <a:r>
              <a:rPr lang="en-US" sz="2400" dirty="0"/>
              <a:t>. </a:t>
            </a:r>
            <a:r>
              <a:rPr lang="en-US" sz="2400" dirty="0" err="1"/>
              <a:t>Attribut-attribut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ABE8B-E8A3-4FBD-865C-FE0A7788D9AC}"/>
              </a:ext>
            </a:extLst>
          </p:cNvPr>
          <p:cNvSpPr/>
          <p:nvPr/>
        </p:nvSpPr>
        <p:spPr>
          <a:xfrm>
            <a:off x="628650" y="3140922"/>
            <a:ext cx="7886700" cy="322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dictionary yang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namespace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__doc__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(docstring)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__module__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Nilai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mode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__main__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__bases__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induknya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dalah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30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896-FF90-44A5-9F85-65B6F26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03" y="1092195"/>
            <a:ext cx="2454184" cy="9511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205B8-CF98-4E3C-9830-1AE29C8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58" y="100012"/>
            <a:ext cx="69818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41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896-FF90-44A5-9F85-65B6F26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03" y="1092195"/>
            <a:ext cx="2454184" cy="951191"/>
          </a:xfrm>
        </p:spPr>
        <p:txBody>
          <a:bodyPr>
            <a:no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2AC1A-C295-47C9-9799-55907CFAC322}"/>
              </a:ext>
            </a:extLst>
          </p:cNvPr>
          <p:cNvGrpSpPr/>
          <p:nvPr/>
        </p:nvGrpSpPr>
        <p:grpSpPr>
          <a:xfrm>
            <a:off x="2136866" y="1092195"/>
            <a:ext cx="7124700" cy="3876675"/>
            <a:chOff x="2136866" y="1092195"/>
            <a:chExt cx="7124700" cy="3876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A4BE55-CA0C-41FB-97E5-AB9BC3C4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6866" y="1092195"/>
              <a:ext cx="7124700" cy="26955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295132-07BA-412B-94D7-61C975F2B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6866" y="3787770"/>
              <a:ext cx="70866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242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896-FF90-44A5-9F85-65B6F26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03" y="1092195"/>
            <a:ext cx="2454184" cy="951191"/>
          </a:xfrm>
        </p:spPr>
        <p:txBody>
          <a:bodyPr>
            <a:no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7A51A-CE1C-4A4B-8A77-A7A23C61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092195"/>
            <a:ext cx="7153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896-FF90-44A5-9F85-65B6F26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03" y="1092195"/>
            <a:ext cx="2454184" cy="951191"/>
          </a:xfrm>
        </p:spPr>
        <p:txBody>
          <a:bodyPr>
            <a:no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41B1E-2146-482F-A20D-434BEDD3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1" y="1092195"/>
            <a:ext cx="710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72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896-FF90-44A5-9F85-65B6F26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03" y="1092195"/>
            <a:ext cx="2454184" cy="951191"/>
          </a:xfrm>
        </p:spPr>
        <p:txBody>
          <a:bodyPr>
            <a:no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Program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1790AD-3FEA-45CD-8D1C-C4F075DDEA2D}"/>
              </a:ext>
            </a:extLst>
          </p:cNvPr>
          <p:cNvGrpSpPr/>
          <p:nvPr/>
        </p:nvGrpSpPr>
        <p:grpSpPr>
          <a:xfrm>
            <a:off x="2028825" y="1214549"/>
            <a:ext cx="7115175" cy="4943475"/>
            <a:chOff x="2028825" y="1214549"/>
            <a:chExt cx="7115175" cy="49434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63482C-CDC7-4C3F-BA05-328475A3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825" y="1214549"/>
              <a:ext cx="7115175" cy="4381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FE8A71-A7F0-4BF7-86CD-736B2FCAF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874" y="1652699"/>
              <a:ext cx="7077075" cy="450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552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C6F9-9A13-44E1-B759-01CACAF6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FC4662-81DC-4230-AC15-17075BBE0A4D}"/>
              </a:ext>
            </a:extLst>
          </p:cNvPr>
          <p:cNvSpPr txBox="1">
            <a:spLocks/>
          </p:cNvSpPr>
          <p:nvPr/>
        </p:nvSpPr>
        <p:spPr>
          <a:xfrm>
            <a:off x="860818" y="3504100"/>
            <a:ext cx="3654592" cy="52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Memanggil</a:t>
            </a:r>
            <a:r>
              <a:rPr lang="en-US" sz="2400" b="1" dirty="0"/>
              <a:t> </a:t>
            </a:r>
            <a:r>
              <a:rPr lang="en-US" sz="2400" b="1" dirty="0" err="1"/>
              <a:t>Fungsi</a:t>
            </a:r>
            <a:endParaRPr lang="en-US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C801A8-C34A-4FEB-A7CA-258B071AD4F4}"/>
              </a:ext>
            </a:extLst>
          </p:cNvPr>
          <p:cNvSpPr txBox="1">
            <a:spLocks/>
          </p:cNvSpPr>
          <p:nvPr/>
        </p:nvSpPr>
        <p:spPr>
          <a:xfrm>
            <a:off x="628650" y="3954305"/>
            <a:ext cx="4118928" cy="27389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lain di </a:t>
            </a:r>
            <a:r>
              <a:rPr lang="en-US" sz="2400" dirty="0" err="1"/>
              <a:t>dalam</a:t>
            </a:r>
            <a:r>
              <a:rPr lang="en-US" sz="2400" dirty="0"/>
              <a:t> program. 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caranya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mengetikkan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paramaternya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33145-D157-40F4-B59D-4295488F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41" y="1653642"/>
            <a:ext cx="6699873" cy="1807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B829B7-981E-448B-B667-99DF05AB0239}"/>
              </a:ext>
            </a:extLst>
          </p:cNvPr>
          <p:cNvSpPr/>
          <p:nvPr/>
        </p:nvSpPr>
        <p:spPr>
          <a:xfrm>
            <a:off x="4747578" y="4347879"/>
            <a:ext cx="4572000" cy="19518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sapa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Galih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Hi,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Galih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kabar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sapa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Ratna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Hi,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Ratna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kabar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33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896-FF90-44A5-9F85-65B6F26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03" y="1092195"/>
            <a:ext cx="2454184" cy="951191"/>
          </a:xfrm>
        </p:spPr>
        <p:txBody>
          <a:bodyPr>
            <a:no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7CC16-18D3-48C1-BD9C-657AFF56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05" y="1295400"/>
            <a:ext cx="71437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946C6-BA1C-462E-A659-86212693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05" y="3744822"/>
            <a:ext cx="5524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4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Module 3 Lab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3682379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– </a:t>
            </a:r>
            <a:r>
              <a:rPr lang="it-IT" dirty="0"/>
              <a:t>Review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t-IT" dirty="0"/>
              <a:t>Kerjakan Review Questions Cognitiveclass </a:t>
            </a:r>
            <a:r>
              <a:rPr lang="it-IT"/>
              <a:t>Module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5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https://courses.cognitiveclass.ai</a:t>
            </a:r>
          </a:p>
          <a:p>
            <a:r>
              <a:rPr lang="en-US"/>
              <a:t>Mueller</a:t>
            </a:r>
            <a:r>
              <a:rPr lang="en-US" dirty="0"/>
              <a:t>, John Paul. </a:t>
            </a:r>
            <a:r>
              <a:rPr lang="en-US" i="1" dirty="0"/>
              <a:t>Beginning Programming with Python for Dummies</a:t>
            </a:r>
            <a:r>
              <a:rPr lang="en-US" dirty="0"/>
              <a:t>, John Wiley &amp; Sons, Incorporated, 2014</a:t>
            </a:r>
          </a:p>
          <a:p>
            <a:r>
              <a:rPr lang="en-US" dirty="0" err="1"/>
              <a:t>Deitel</a:t>
            </a:r>
            <a:r>
              <a:rPr lang="en-US" dirty="0"/>
              <a:t>. </a:t>
            </a:r>
            <a:r>
              <a:rPr lang="en-US" i="1" dirty="0"/>
              <a:t>How to program Python</a:t>
            </a:r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https://www.petanikode.com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https://developers.google.com/edu/python/lists</a:t>
            </a:r>
            <a:endParaRPr lang="en-US" dirty="0"/>
          </a:p>
          <a:p>
            <a:r>
              <a:rPr lang="en-US" dirty="0"/>
              <a:t>https://hiwijaya.com/</a:t>
            </a:r>
          </a:p>
          <a:p>
            <a:r>
              <a:rPr lang="en-US" dirty="0"/>
              <a:t>https://www.pythonindo.com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C6F9-9A13-44E1-B759-01CACAF6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Docstring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C801A8-C34A-4FEB-A7CA-258B071AD4F4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165154" cy="3192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documentation string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menuliskan</a:t>
            </a:r>
            <a:r>
              <a:rPr lang="en-US" dirty="0"/>
              <a:t> docstring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docstring. Cara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i="1" dirty="0" err="1"/>
              <a:t>namafungsi</a:t>
            </a:r>
            <a:r>
              <a:rPr lang="en-US" i="1" dirty="0"/>
              <a:t>.__doc__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829B7-981E-448B-B667-99DF05AB0239}"/>
              </a:ext>
            </a:extLst>
          </p:cNvPr>
          <p:cNvSpPr/>
          <p:nvPr/>
        </p:nvSpPr>
        <p:spPr>
          <a:xfrm>
            <a:off x="2600325" y="4883285"/>
            <a:ext cx="4572000" cy="1272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n-NO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print(sapa.__doc__)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n-NO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"""Fungsi ini untuk menyapa seseorang sesuai nama yang dimasukkan sebagai parameter"""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4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E6A8-7A56-4165-A6D5-676F1AA2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Pass by reference vs value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94E5BA-66E6-42F3-8B5A-D5BA6272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36" y="1986528"/>
            <a:ext cx="7886700" cy="1773031"/>
          </a:xfrm>
        </p:spPr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parameter (argument) </a:t>
            </a:r>
            <a:r>
              <a:rPr lang="en-US" dirty="0" err="1"/>
              <a:t>dalam</a:t>
            </a:r>
            <a:r>
              <a:rPr lang="en-US" dirty="0"/>
              <a:t> Bahasa 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passed by reference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parameter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direfleksikan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3FEE1-D4EA-441F-A58D-0E7A13C1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62" y="3783623"/>
            <a:ext cx="5081084" cy="23348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C2AB9-ED8B-41A9-8EE3-CDF49C3278FA}"/>
              </a:ext>
            </a:extLst>
          </p:cNvPr>
          <p:cNvSpPr txBox="1">
            <a:spLocks/>
          </p:cNvSpPr>
          <p:nvPr/>
        </p:nvSpPr>
        <p:spPr>
          <a:xfrm>
            <a:off x="6359352" y="4012222"/>
            <a:ext cx="2619877" cy="202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Jika</a:t>
            </a:r>
            <a:r>
              <a:rPr lang="en-US" sz="2000" b="1" dirty="0">
                <a:solidFill>
                  <a:srgbClr val="FF0000"/>
                </a:solidFill>
              </a:rPr>
              <a:t> error </a:t>
            </a:r>
            <a:r>
              <a:rPr lang="en-US" sz="2000" b="1" dirty="0" err="1">
                <a:solidFill>
                  <a:srgbClr val="FF0000"/>
                </a:solidFill>
              </a:rPr>
              <a:t>saat</a:t>
            </a:r>
            <a:r>
              <a:rPr lang="en-US" sz="2000" b="1" dirty="0">
                <a:solidFill>
                  <a:srgbClr val="FF0000"/>
                </a:solidFill>
              </a:rPr>
              <a:t> running: </a:t>
            </a:r>
            <a:r>
              <a:rPr lang="en-US" sz="2000" b="1" dirty="0" err="1">
                <a:solidFill>
                  <a:srgbClr val="FF0000"/>
                </a:solidFill>
              </a:rPr>
              <a:t>tambahkan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tanda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kurung</a:t>
            </a:r>
            <a:r>
              <a:rPr lang="en-US" sz="2000" b="1" dirty="0">
                <a:solidFill>
                  <a:srgbClr val="FF0000"/>
                </a:solidFill>
              </a:rPr>
              <a:t> di </a:t>
            </a:r>
            <a:r>
              <a:rPr lang="en-US" sz="2000" b="1" dirty="0" err="1">
                <a:solidFill>
                  <a:srgbClr val="FF0000"/>
                </a:solidFill>
              </a:rPr>
              <a:t>bagian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argumen</a:t>
            </a:r>
            <a:r>
              <a:rPr lang="en-US" sz="2000" b="1" dirty="0">
                <a:solidFill>
                  <a:srgbClr val="FF0000"/>
                </a:solidFill>
              </a:rPr>
              <a:t> print</a:t>
            </a:r>
          </a:p>
        </p:txBody>
      </p:sp>
    </p:spTree>
    <p:extLst>
      <p:ext uri="{BB962C8B-B14F-4D97-AF65-F5344CB8AC3E}">
        <p14:creationId xmlns:p14="http://schemas.microsoft.com/office/powerpoint/2010/main" val="363412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9E12-26BD-48ED-BC70-0BB23F21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2479-C0D5-4F34-B243-963E9E8E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Pemanggilan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argument </a:t>
            </a:r>
            <a:r>
              <a:rPr lang="en-US" sz="3600" dirty="0" err="1"/>
              <a:t>berikut</a:t>
            </a:r>
            <a:r>
              <a:rPr lang="en-US" sz="36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Argumen</a:t>
            </a:r>
            <a:r>
              <a:rPr lang="en-US" sz="3600" dirty="0"/>
              <a:t> </a:t>
            </a:r>
            <a:r>
              <a:rPr lang="en-US" sz="3600" dirty="0" err="1"/>
              <a:t>wajib</a:t>
            </a:r>
            <a:r>
              <a:rPr lang="en-US" sz="3600" dirty="0"/>
              <a:t> (required argument)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Argumen</a:t>
            </a:r>
            <a:r>
              <a:rPr lang="en-US" sz="3600" dirty="0"/>
              <a:t> kata </a:t>
            </a:r>
            <a:r>
              <a:rPr lang="en-US" sz="3600" dirty="0" err="1"/>
              <a:t>kunci</a:t>
            </a:r>
            <a:r>
              <a:rPr lang="en-US" sz="3600" dirty="0"/>
              <a:t> (keyword argument)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Argumen</a:t>
            </a:r>
            <a:r>
              <a:rPr lang="en-US" sz="3600" dirty="0"/>
              <a:t> 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Argumen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panjang</a:t>
            </a:r>
            <a:r>
              <a:rPr lang="en-US" sz="3600" dirty="0"/>
              <a:t> </a:t>
            </a:r>
            <a:r>
              <a:rPr lang="en-US" sz="3600" dirty="0" err="1"/>
              <a:t>sembarang</a:t>
            </a:r>
            <a:endParaRPr lang="en-US" sz="3600" dirty="0"/>
          </a:p>
          <a:p>
            <a:pPr marL="457200" lvl="1" indent="0">
              <a:buNone/>
            </a:pP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816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FD69-06A4-456E-A96B-45C5ADA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Required 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2A0F28-4A4D-4ACC-80DD-77C1F00F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42010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dilewatkan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pada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D4086-D3A2-4BC7-9D6D-83C10D7B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5" y="3110794"/>
            <a:ext cx="5084595" cy="1663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418F6-E8B6-4139-8948-C2324386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5" y="5359852"/>
            <a:ext cx="3800475" cy="895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F057F-9866-4E39-8443-CD519086F3BA}"/>
              </a:ext>
            </a:extLst>
          </p:cNvPr>
          <p:cNvSpPr txBox="1">
            <a:spLocks/>
          </p:cNvSpPr>
          <p:nvPr/>
        </p:nvSpPr>
        <p:spPr>
          <a:xfrm>
            <a:off x="882315" y="4930401"/>
            <a:ext cx="3654592" cy="42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271261-7494-433E-8038-19FEF8759FC8}"/>
              </a:ext>
            </a:extLst>
          </p:cNvPr>
          <p:cNvSpPr txBox="1">
            <a:spLocks/>
          </p:cNvSpPr>
          <p:nvPr/>
        </p:nvSpPr>
        <p:spPr>
          <a:xfrm>
            <a:off x="4716382" y="5145126"/>
            <a:ext cx="4356683" cy="1420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 err="1"/>
              <a:t>printme</a:t>
            </a:r>
            <a:r>
              <a:rPr lang="en-US" i="1" dirty="0"/>
              <a:t>(),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mempassingkan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argument,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8410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2719</Words>
  <Application>Microsoft Office PowerPoint</Application>
  <PresentationFormat>On-screen Show (4:3)</PresentationFormat>
  <Paragraphs>268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HP Simplified</vt:lpstr>
      <vt:lpstr>Symbol</vt:lpstr>
      <vt:lpstr>Times New Roman</vt:lpstr>
      <vt:lpstr>Office Theme</vt:lpstr>
      <vt:lpstr>PowerPoint Presentation</vt:lpstr>
      <vt:lpstr>Sesi 9 Python Programming</vt:lpstr>
      <vt:lpstr>Function - Definisi</vt:lpstr>
      <vt:lpstr>Function – Mendefinisikan Fungsi</vt:lpstr>
      <vt:lpstr>Function – Memanggil Fungsi</vt:lpstr>
      <vt:lpstr>Function – Docstring</vt:lpstr>
      <vt:lpstr>Function – Pass by reference vs value</vt:lpstr>
      <vt:lpstr>Function – Argumen Fungsi</vt:lpstr>
      <vt:lpstr>Function – Required arguments</vt:lpstr>
      <vt:lpstr>Function – keyword arguments</vt:lpstr>
      <vt:lpstr>Function – Default arguments</vt:lpstr>
      <vt:lpstr>Function – Variable-length arguments</vt:lpstr>
      <vt:lpstr>Function – Global vs. Local variables</vt:lpstr>
      <vt:lpstr>Phyton – Decision Making</vt:lpstr>
      <vt:lpstr>PowerPoint Presentation</vt:lpstr>
      <vt:lpstr>Phyton – Perulangan (Loops)</vt:lpstr>
      <vt:lpstr>Phyton – Perulangan (Loops)</vt:lpstr>
      <vt:lpstr>Phyton – Perulangan For</vt:lpstr>
      <vt:lpstr>Phyton – Perulangan For</vt:lpstr>
      <vt:lpstr>Phyton – Perulangan While</vt:lpstr>
      <vt:lpstr>Phyton – Perulangan While</vt:lpstr>
      <vt:lpstr>Phyton – Kendali Looping</vt:lpstr>
      <vt:lpstr>Phyton – Kendali Looping</vt:lpstr>
      <vt:lpstr>Phyton – while else</vt:lpstr>
      <vt:lpstr>Lab – Cognitiveclass PY0101EN</vt:lpstr>
      <vt:lpstr>Lab</vt:lpstr>
      <vt:lpstr>Phyton – Object Oriented</vt:lpstr>
      <vt:lpstr>Phyton – Terminologi OOP</vt:lpstr>
      <vt:lpstr>Phyton – Terminologi OOP</vt:lpstr>
      <vt:lpstr>Phyton – Class</vt:lpstr>
      <vt:lpstr>Phyton – Class</vt:lpstr>
      <vt:lpstr>Phyton – Membuat Instance Objects</vt:lpstr>
      <vt:lpstr>Phyton – Contoh Program Lain</vt:lpstr>
      <vt:lpstr>Phyton – Method</vt:lpstr>
      <vt:lpstr>Phyton – Method</vt:lpstr>
      <vt:lpstr>Phyton – Constructor</vt:lpstr>
      <vt:lpstr>Phyton – Object</vt:lpstr>
      <vt:lpstr>Phyton – Object </vt:lpstr>
      <vt:lpstr>Phyton – Inheritance</vt:lpstr>
      <vt:lpstr>Phyton – Inheritance</vt:lpstr>
      <vt:lpstr>Phyton – Overriding Method</vt:lpstr>
      <vt:lpstr>Phyton – Private Attribute/Method</vt:lpstr>
      <vt:lpstr>Phyton – Polymorphism</vt:lpstr>
      <vt:lpstr>Phyton – Atribut Kelas Built-in</vt:lpstr>
      <vt:lpstr>Contoh Program</vt:lpstr>
      <vt:lpstr>Contoh Program</vt:lpstr>
      <vt:lpstr>Contoh Program</vt:lpstr>
      <vt:lpstr>Contoh Program</vt:lpstr>
      <vt:lpstr>Contoh Program</vt:lpstr>
      <vt:lpstr>Contoh Program</vt:lpstr>
      <vt:lpstr>Lab – Cognitiveclass PY0101EN</vt:lpstr>
      <vt:lpstr>Tugas – Review Questions 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Diyanatul Husna</cp:lastModifiedBy>
  <cp:revision>79</cp:revision>
  <dcterms:created xsi:type="dcterms:W3CDTF">2019-04-10T03:52:40Z</dcterms:created>
  <dcterms:modified xsi:type="dcterms:W3CDTF">2019-06-23T06:26:01Z</dcterms:modified>
</cp:coreProperties>
</file>