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7FB-C53D-C3FD-1E76-358BC366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08F1-E95C-3A08-F71E-1F9C3F97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0DD6-0188-F372-09F8-F21B918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0678-720F-5AC3-FC51-AA17684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96E8-DC0C-826E-8059-B7648A5C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6C-2E41-CA59-B5AB-3323564B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069F-0832-87F9-31E3-2C4F77BD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80DD-9FDD-09D2-9A26-64BFD77F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4F6A-8E60-9E6E-AD99-5C06EF87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BAC2-1B7B-1D34-0340-491A373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7BE30-DD06-742E-391C-E7EFB5EF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7371-1CF8-1353-CDC0-69EC93E0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9A98-66E5-F538-FE25-9453EDC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4844-77B8-4806-5BC2-1BE971D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FFFA-D8E6-BC6E-6E55-C1763ED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F56-89A6-501C-2F8D-A7FF2B8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AEEE-8111-8258-1798-162C1AF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A862-23BB-7AD4-1F28-929A6AF8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67D-3B18-0930-4AF0-0621E5B0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1D0F-9191-3509-D38E-3A54D9A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054E-1548-1F60-2904-F92AF41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4597-4994-6CB3-1033-CCBE857B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0B4-0176-237D-E58F-E644A7A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B87C-B3D2-4C90-D53D-E6FEDEAB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BAD7-3165-0CF0-4C1A-63D8FAD9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15E-EAAB-52E6-8CD7-46D7CAB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909D-7984-EBEB-4916-F46C9993C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9A61-D22E-7A0E-3E6D-E3CEDC6C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9E43-694E-BCD0-F23E-5B5F6113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2005-76EA-08ED-18DC-A0109B5B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912C-F825-3681-061D-D8B5BA8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74E7-5E42-9814-7289-328AB108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C1A-F255-669F-2DA8-B6F7121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3028-2C1E-C2AB-6E26-980F44D5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2F1-DC17-EF7E-570D-E254E766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F2B7-1785-4CAE-5E3F-01723961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B5D75-0308-913C-1B6C-4F50CE76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470-6E66-8E2A-4715-9C32753C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3E68-016D-C244-696C-BD6BE2B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C46-976C-08FB-6E42-DF5316E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FA422-9A72-96C9-F068-86F1744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FE60-404C-18AB-7642-58B83D4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ABE19-EE56-6F8A-927E-D832D0D8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551D-5F4D-883C-942E-4C1A669E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F597-7A57-624A-36F3-FDBF87F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925E-8C08-69D9-8FC1-D902AB1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0E3C-EA12-2CB0-E682-1A28CC6B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5C4A-92ED-8883-2823-A1779D44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4D8B-65A2-6CB0-382D-6854DB04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97FD-64B9-463F-672B-AC796D9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1D7-29A5-AB1E-3650-93EB1A4D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52D4-7B9E-3A3E-AF1B-7C8FAB8F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45F-909B-DA13-0160-82035E3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CD75-136F-1EBD-4DE0-350A0E44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65A8-912E-41F7-2ED0-6614566C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81D8-29A0-06A3-F7A7-C18DA9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77D7-8D5C-B85B-00A1-4B4E99A3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F534-F0B6-D3A3-3BB5-05F209C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17B4-8772-8A5E-8A21-03A5B60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4169-E791-ED85-5700-F5D87068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F7A4-946C-578A-B2F7-8BCFF770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0C7A-EF5C-76AC-6FD2-6F61EA3D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0BC-CA59-2CA0-86A8-E0EC261D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038-3194-61C2-09A5-7DF4B2225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assignment – protein interaction probing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680B-878A-3447-B71C-43BE1270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Tiejun Wei</a:t>
            </a:r>
          </a:p>
        </p:txBody>
      </p:sp>
    </p:spTree>
    <p:extLst>
      <p:ext uri="{BB962C8B-B14F-4D97-AF65-F5344CB8AC3E}">
        <p14:creationId xmlns:p14="http://schemas.microsoft.com/office/powerpoint/2010/main" val="1098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50D-7135-CC6E-219D-5F6A9B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AB71E9-BDE9-D26A-7937-0C791F52E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r="1293"/>
          <a:stretch/>
        </p:blipFill>
        <p:spPr>
          <a:xfrm>
            <a:off x="4709236" y="1718762"/>
            <a:ext cx="4588086" cy="2962131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64652-A4C9-78B3-3767-040D47E3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5" r="31040"/>
          <a:stretch/>
        </p:blipFill>
        <p:spPr>
          <a:xfrm>
            <a:off x="445333" y="1690688"/>
            <a:ext cx="3708971" cy="456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89E83-48F9-5BD6-C91E-A296232F805E}"/>
              </a:ext>
            </a:extLst>
          </p:cNvPr>
          <p:cNvSpPr txBox="1"/>
          <p:nvPr/>
        </p:nvSpPr>
        <p:spPr>
          <a:xfrm>
            <a:off x="4554996" y="4890756"/>
            <a:ext cx="3848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pro_a</a:t>
            </a:r>
            <a:r>
              <a:rPr lang="en-US" sz="2400" dirty="0"/>
              <a:t>: S1 spike protein (blue)</a:t>
            </a:r>
          </a:p>
          <a:p>
            <a:r>
              <a:rPr lang="en-US" sz="2400" dirty="0" err="1"/>
              <a:t>pro_b</a:t>
            </a:r>
            <a:r>
              <a:rPr lang="en-US" sz="2400" dirty="0"/>
              <a:t>: Ab P5A 3C8 (red)</a:t>
            </a:r>
          </a:p>
          <a:p>
            <a:r>
              <a:rPr lang="en-US" sz="2400" dirty="0" err="1"/>
              <a:t>pro_c</a:t>
            </a:r>
            <a:r>
              <a:rPr lang="en-US" sz="2400" dirty="0"/>
              <a:t>: ACE2 (grey)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7C3A7-BBBB-C5D0-C229-251229FBB094}"/>
              </a:ext>
            </a:extLst>
          </p:cNvPr>
          <p:cNvSpPr txBox="1"/>
          <p:nvPr/>
        </p:nvSpPr>
        <p:spPr>
          <a:xfrm>
            <a:off x="302967" y="642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https://www.rcsb.org/structure/6m0j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7D946-1F7F-4125-6D79-E85274759112}"/>
              </a:ext>
            </a:extLst>
          </p:cNvPr>
          <p:cNvSpPr txBox="1"/>
          <p:nvPr/>
        </p:nvSpPr>
        <p:spPr>
          <a:xfrm>
            <a:off x="4154304" y="642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https://www.rcsb.org/structure/7Z0X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05C00-37FA-0DA8-BCA2-F9A69907BEC5}"/>
              </a:ext>
            </a:extLst>
          </p:cNvPr>
          <p:cNvGrpSpPr/>
          <p:nvPr/>
        </p:nvGrpSpPr>
        <p:grpSpPr>
          <a:xfrm>
            <a:off x="846025" y="1690688"/>
            <a:ext cx="3863211" cy="2990205"/>
            <a:chOff x="846025" y="1690688"/>
            <a:chExt cx="3863211" cy="2990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89FBAE-1A41-1241-FEE6-06A2E8E7F03B}"/>
                </a:ext>
              </a:extLst>
            </p:cNvPr>
            <p:cNvSpPr/>
            <p:nvPr/>
          </p:nvSpPr>
          <p:spPr>
            <a:xfrm>
              <a:off x="846025" y="3860196"/>
              <a:ext cx="1140432" cy="6061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7EF1F0-E5EF-183B-9C93-CF6C53E15E0F}"/>
                </a:ext>
              </a:extLst>
            </p:cNvPr>
            <p:cNvCxnSpPr/>
            <p:nvPr/>
          </p:nvCxnSpPr>
          <p:spPr>
            <a:xfrm flipV="1">
              <a:off x="1986457" y="1690688"/>
              <a:ext cx="2722779" cy="216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8346DE-2EFB-9967-D281-43A3A577108A}"/>
                </a:ext>
              </a:extLst>
            </p:cNvPr>
            <p:cNvCxnSpPr/>
            <p:nvPr/>
          </p:nvCxnSpPr>
          <p:spPr>
            <a:xfrm>
              <a:off x="1986457" y="4466371"/>
              <a:ext cx="2722779" cy="21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[</a:t>
            </a:r>
            <a:r>
              <a:rPr lang="en-US" dirty="0" err="1"/>
              <a:t>pro_a</a:t>
            </a:r>
            <a:r>
              <a:rPr lang="en-US" dirty="0"/>
              <a:t>, </a:t>
            </a:r>
            <a:r>
              <a:rPr lang="en-US" dirty="0" err="1"/>
              <a:t>pro_b</a:t>
            </a:r>
            <a:r>
              <a:rPr lang="en-US" dirty="0"/>
              <a:t>, </a:t>
            </a:r>
            <a:r>
              <a:rPr lang="en-US" dirty="0" err="1"/>
              <a:t>pro_c</a:t>
            </a:r>
            <a:r>
              <a:rPr lang="en-US" dirty="0"/>
              <a:t>]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Binding free energy on pair A-B, A-C; </a:t>
            </a:r>
          </a:p>
          <a:p>
            <a:pPr lvl="1"/>
            <a:r>
              <a:rPr lang="en-US" dirty="0"/>
              <a:t>FEP on selected CV space.</a:t>
            </a:r>
          </a:p>
          <a:p>
            <a:pPr lvl="1"/>
            <a:endParaRPr lang="en-US" dirty="0"/>
          </a:p>
          <a:p>
            <a:r>
              <a:rPr lang="en-US" dirty="0"/>
              <a:t>Dependency:</a:t>
            </a:r>
          </a:p>
          <a:p>
            <a:pPr lvl="1"/>
            <a:r>
              <a:rPr lang="en-US" dirty="0"/>
              <a:t>Python with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Gromacs</a:t>
            </a:r>
            <a:r>
              <a:rPr lang="en-US" dirty="0"/>
              <a:t>/AMBER/OpenMM as MD engine</a:t>
            </a:r>
          </a:p>
          <a:p>
            <a:pPr lvl="1"/>
            <a:r>
              <a:rPr lang="en-US" dirty="0"/>
              <a:t>Shell (for cluster submission)</a:t>
            </a:r>
          </a:p>
        </p:txBody>
      </p:sp>
    </p:spTree>
    <p:extLst>
      <p:ext uri="{BB962C8B-B14F-4D97-AF65-F5344CB8AC3E}">
        <p14:creationId xmlns:p14="http://schemas.microsoft.com/office/powerpoint/2010/main" val="1473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1: Preparation of structure</a:t>
            </a:r>
          </a:p>
          <a:p>
            <a:pPr lvl="1"/>
            <a:r>
              <a:rPr lang="en-US" dirty="0"/>
              <a:t>Search for binding pattern (skipped since we have structures)</a:t>
            </a:r>
          </a:p>
          <a:p>
            <a:pPr lvl="1"/>
            <a:r>
              <a:rPr lang="en-US" dirty="0"/>
              <a:t>Water/Ion/Protonation state</a:t>
            </a:r>
          </a:p>
          <a:p>
            <a:pPr lvl="1"/>
            <a:r>
              <a:rPr lang="en-US" dirty="0"/>
              <a:t>Generation of classic MD run files (GROMACS)</a:t>
            </a:r>
          </a:p>
          <a:p>
            <a:pPr lvl="1"/>
            <a:r>
              <a:rPr lang="en-US" dirty="0"/>
              <a:t>Generation of complex file for MMPBSA (</a:t>
            </a:r>
            <a:r>
              <a:rPr lang="en-US" dirty="0" err="1"/>
              <a:t>gmx_MMGBSA</a:t>
            </a:r>
            <a:r>
              <a:rPr lang="en-US" dirty="0"/>
              <a:t> in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Phase 2: MD simulations with post-MD analysis</a:t>
            </a:r>
          </a:p>
          <a:p>
            <a:pPr lvl="1"/>
            <a:r>
              <a:rPr lang="en-US" dirty="0"/>
              <a:t>Run MD on GROMACS</a:t>
            </a:r>
          </a:p>
          <a:p>
            <a:pPr lvl="1"/>
            <a:r>
              <a:rPr lang="en-US" dirty="0"/>
              <a:t>Run MMPBSA</a:t>
            </a:r>
          </a:p>
          <a:p>
            <a:pPr lvl="1"/>
            <a:r>
              <a:rPr lang="en-US" dirty="0"/>
              <a:t>Analysis on per-residue decomposition</a:t>
            </a:r>
          </a:p>
          <a:p>
            <a:pPr lvl="1"/>
            <a:r>
              <a:rPr lang="en-US" dirty="0"/>
              <a:t>Select a CV and run </a:t>
            </a:r>
            <a:r>
              <a:rPr lang="en-US" dirty="0" err="1"/>
              <a:t>metaD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9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A12-EF04-9ABF-EF04-D4EAB9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7F2F-6527-2BF9-BD7C-1D783519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26472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Key binding res on </a:t>
                </a:r>
                <a:r>
                  <a:rPr lang="en-US" dirty="0" err="1"/>
                  <a:t>pro_a</a:t>
                </a:r>
                <a:r>
                  <a:rPr lang="en-US" dirty="0"/>
                  <a:t> to </a:t>
                </a:r>
                <a:r>
                  <a:rPr lang="en-US" dirty="0" err="1"/>
                  <a:t>pro_c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[417, 446, 449, 453, 455, 456, 475, 486, </a:t>
                </a:r>
                <a:r>
                  <a:rPr lang="en-US" dirty="0">
                    <a:solidFill>
                      <a:srgbClr val="FF0000"/>
                    </a:solidFill>
                  </a:rPr>
                  <a:t>487</a:t>
                </a:r>
                <a:r>
                  <a:rPr lang="en-US" dirty="0"/>
                  <a:t>, 489, 493, 496, 498, 500, 501, 502, 505]</a:t>
                </a:r>
              </a:p>
              <a:p>
                <a:endParaRPr lang="en-GB" dirty="0"/>
              </a:p>
              <a:p>
                <a:r>
                  <a:rPr lang="en-GB" dirty="0"/>
                  <a:t>Key binding res on </a:t>
                </a:r>
                <a:r>
                  <a:rPr lang="en-GB" dirty="0" err="1"/>
                  <a:t>pro_a</a:t>
                </a:r>
                <a:r>
                  <a:rPr lang="en-GB" dirty="0"/>
                  <a:t> to </a:t>
                </a:r>
                <a:r>
                  <a:rPr lang="en-GB" dirty="0" err="1"/>
                  <a:t>pro_b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[484, 478, 486, </a:t>
                </a:r>
                <a:r>
                  <a:rPr lang="en-GB" dirty="0">
                    <a:solidFill>
                      <a:srgbClr val="FF0000"/>
                    </a:solidFill>
                  </a:rPr>
                  <a:t>487</a:t>
                </a:r>
                <a:r>
                  <a:rPr lang="en-GB" dirty="0"/>
                  <a:t>]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Thus in this case we will use distance of N487 to its </a:t>
                </a:r>
                <a:r>
                  <a:rPr lang="en-GB" dirty="0" err="1"/>
                  <a:t>binded</a:t>
                </a:r>
                <a:r>
                  <a:rPr lang="en-GB" dirty="0"/>
                  <a:t> res as our CV.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7F2F-6527-2BF9-BD7C-1D783519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264720" cy="4351338"/>
              </a:xfrm>
              <a:blipFill>
                <a:blip r:embed="rId2"/>
                <a:stretch>
                  <a:fillRect l="-2003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AFFCA0-4123-E351-43C3-651E7A54F6F4}"/>
              </a:ext>
            </a:extLst>
          </p:cNvPr>
          <p:cNvSpPr txBox="1"/>
          <p:nvPr/>
        </p:nvSpPr>
        <p:spPr>
          <a:xfrm>
            <a:off x="6672649" y="6290359"/>
            <a:ext cx="60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https://www.nature.com/articles/s41586-020-2180-5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CF905-57CF-DE95-6EA3-0F8FCB43582B}"/>
              </a:ext>
            </a:extLst>
          </p:cNvPr>
          <p:cNvGrpSpPr/>
          <p:nvPr/>
        </p:nvGrpSpPr>
        <p:grpSpPr>
          <a:xfrm>
            <a:off x="5102920" y="1124699"/>
            <a:ext cx="6698201" cy="4608602"/>
            <a:chOff x="6437450" y="878745"/>
            <a:chExt cx="6698201" cy="46086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03572F-7DBF-D986-EACF-D3B2090BF73A}"/>
                </a:ext>
              </a:extLst>
            </p:cNvPr>
            <p:cNvGrpSpPr/>
            <p:nvPr/>
          </p:nvGrpSpPr>
          <p:grpSpPr>
            <a:xfrm>
              <a:off x="6437450" y="878745"/>
              <a:ext cx="3349102" cy="4292612"/>
              <a:chOff x="6437450" y="878745"/>
              <a:chExt cx="3349102" cy="42926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1912F42-4DD1-2A02-9F04-BF729D2A6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7450" y="878745"/>
                <a:ext cx="3349102" cy="313127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BC3A4-654F-B5C4-AA44-5EF9AC0FC469}"/>
                  </a:ext>
                </a:extLst>
              </p:cNvPr>
              <p:cNvSpPr txBox="1"/>
              <p:nvPr/>
            </p:nvSpPr>
            <p:spPr>
              <a:xfrm>
                <a:off x="6437450" y="3971028"/>
                <a:ext cx="33491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ACE2(grey).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AB60CC-5B67-ABCC-1B4B-DDFA730BD325}"/>
                </a:ext>
              </a:extLst>
            </p:cNvPr>
            <p:cNvGrpSpPr/>
            <p:nvPr/>
          </p:nvGrpSpPr>
          <p:grpSpPr>
            <a:xfrm>
              <a:off x="9786550" y="878745"/>
              <a:ext cx="3349101" cy="4608602"/>
              <a:chOff x="9786550" y="878745"/>
              <a:chExt cx="3349101" cy="460860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59C6E01-5A8E-2A75-3188-DD60E664A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6550" y="878745"/>
                <a:ext cx="3349101" cy="31312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0DA1D7-F848-EF20-D3AD-D076387B329A}"/>
                  </a:ext>
                </a:extLst>
              </p:cNvPr>
              <p:cNvSpPr txBox="1"/>
              <p:nvPr/>
            </p:nvSpPr>
            <p:spPr>
              <a:xfrm>
                <a:off x="9786550" y="4010019"/>
                <a:ext cx="334910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antibody THSC20.HVTR26 (red).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7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685A-9AD2-71F0-28AF-435A3A6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GB" sz="3200" dirty="0" err="1"/>
              <a:t>etaDynamics</a:t>
            </a:r>
            <a:r>
              <a:rPr lang="en-GB" sz="3200" dirty="0"/>
              <a:t> and other Enhanced 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ECF-7C02-950B-22B8-C209F1E3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22B-F556-35A8-399D-DE0846A0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ES…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0AB91E-4568-3F36-BEDC-FF664443679C}"/>
              </a:ext>
            </a:extLst>
          </p:cNvPr>
          <p:cNvGrpSpPr/>
          <p:nvPr/>
        </p:nvGrpSpPr>
        <p:grpSpPr>
          <a:xfrm>
            <a:off x="1693334" y="1775354"/>
            <a:ext cx="8322196" cy="4431072"/>
            <a:chOff x="-36768" y="0"/>
            <a:chExt cx="4239198" cy="22576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905DD4-EC57-1C8A-D8F5-7A8332464449}"/>
                </a:ext>
              </a:extLst>
            </p:cNvPr>
            <p:cNvGrpSpPr/>
            <p:nvPr/>
          </p:nvGrpSpPr>
          <p:grpSpPr>
            <a:xfrm>
              <a:off x="0" y="0"/>
              <a:ext cx="4202430" cy="1696085"/>
              <a:chOff x="0" y="0"/>
              <a:chExt cx="5016401" cy="20255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C10A549-14EE-F006-2D8D-4A6FC574E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996"/>
                <a:ext cx="2550160" cy="191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E565A5-CF5E-B28F-47C8-E7B96A1D5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3066" y="0"/>
                <a:ext cx="2553335" cy="1915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4CF87EA2-8913-EC20-2B28-B7FD8935C4F5}"/>
                </a:ext>
              </a:extLst>
            </p:cNvPr>
            <p:cNvSpPr txBox="1"/>
            <p:nvPr/>
          </p:nvSpPr>
          <p:spPr>
            <a:xfrm>
              <a:off x="-36768" y="1630372"/>
              <a:ext cx="4127340" cy="62724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Figure 1 Left: Illustration of adaptive MSM guided bias generation, color lines (blue to red): the biased free energy surface, black solid line: the original FES. Right: preliminary benchmark result on time needed for Na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-Cl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ion pair separation task.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Tech assignment – protein interaction probing</vt:lpstr>
      <vt:lpstr>intro</vt:lpstr>
      <vt:lpstr>Analytical pipeline overview</vt:lpstr>
      <vt:lpstr>Analytical pipeline</vt:lpstr>
      <vt:lpstr>CV selection</vt:lpstr>
      <vt:lpstr>MetaDynamics and other Enhanced Sampling techniques</vt:lpstr>
      <vt:lpstr>A bit more on 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assignment – protein interaction probing</dc:title>
  <dc:creator>Wei, Tiejun</dc:creator>
  <cp:lastModifiedBy>Wei, Tiejun</cp:lastModifiedBy>
  <cp:revision>27</cp:revision>
  <dcterms:created xsi:type="dcterms:W3CDTF">2023-12-07T14:35:51Z</dcterms:created>
  <dcterms:modified xsi:type="dcterms:W3CDTF">2023-12-10T11:32:20Z</dcterms:modified>
</cp:coreProperties>
</file>