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61" r:id="rId6"/>
    <p:sldId id="275" r:id="rId7"/>
    <p:sldId id="269" r:id="rId8"/>
    <p:sldId id="270" r:id="rId9"/>
    <p:sldId id="271" r:id="rId10"/>
    <p:sldId id="272" r:id="rId11"/>
    <p:sldId id="273" r:id="rId12"/>
    <p:sldId id="274" r:id="rId13"/>
    <p:sldId id="258" r:id="rId14"/>
    <p:sldId id="263" r:id="rId15"/>
    <p:sldId id="264" r:id="rId16"/>
    <p:sldId id="265" r:id="rId17"/>
    <p:sldId id="266" r:id="rId18"/>
    <p:sldId id="25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963232"/>
    <a:srgbClr val="3C8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7FB-C53D-C3FD-1E76-358BC366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08F1-E95C-3A08-F71E-1F9C3F97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0DD6-0188-F372-09F8-F21B918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0678-720F-5AC3-FC51-AA17684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96E8-DC0C-826E-8059-B7648A5C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6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6C-2E41-CA59-B5AB-3323564B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069F-0832-87F9-31E3-2C4F77BD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80DD-9FDD-09D2-9A26-64BFD77F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4F6A-8E60-9E6E-AD99-5C06EF87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BAC2-1B7B-1D34-0340-491A373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8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7BE30-DD06-742E-391C-E7EFB5EF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7371-1CF8-1353-CDC0-69EC93E0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9A98-66E5-F538-FE25-9453EDC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4844-77B8-4806-5BC2-1BE971D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FFFA-D8E6-BC6E-6E55-C1763ED9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F56-89A6-501C-2F8D-A7FF2B83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AEEE-8111-8258-1798-162C1AFA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A862-23BB-7AD4-1F28-929A6AF8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B67D-3B18-0930-4AF0-0621E5B0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1D0F-9191-3509-D38E-3A54D9A5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054E-1548-1F60-2904-F92AF41D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4597-4994-6CB3-1033-CCBE857B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20B4-0176-237D-E58F-E644A7A8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B87C-B3D2-4C90-D53D-E6FEDEAB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BAD7-3165-0CF0-4C1A-63D8FAD9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8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F15E-EAAB-52E6-8CD7-46D7CAB8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909D-7984-EBEB-4916-F46C9993C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9A61-D22E-7A0E-3E6D-E3CEDC6C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9E43-694E-BCD0-F23E-5B5F6113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2005-76EA-08ED-18DC-A0109B5B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912C-F825-3681-061D-D8B5BA83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74E7-5E42-9814-7289-328AB108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3C1A-F255-669F-2DA8-B6F71211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3028-2C1E-C2AB-6E26-980F44D5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2F1-DC17-EF7E-570D-E254E766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F2B7-1785-4CAE-5E3F-017239610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B5D75-0308-913C-1B6C-4F50CE76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470-6E66-8E2A-4715-9C32753C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53E68-016D-C244-696C-BD6BE2B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AC46-976C-08FB-6E42-DF5316E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FA422-9A72-96C9-F068-86F17447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9FE60-404C-18AB-7642-58B83D41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ABE19-EE56-6F8A-927E-D832D0D8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4551D-5F4D-883C-942E-4C1A669E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0F597-7A57-624A-36F3-FDBF87F4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925E-8C08-69D9-8FC1-D902AB1F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1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0E3C-EA12-2CB0-E682-1A28CC6B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5C4A-92ED-8883-2823-A1779D44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4D8B-65A2-6CB0-382D-6854DB04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97FD-64B9-463F-672B-AC796D9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1D7-29A5-AB1E-3650-93EB1A4D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152D4-7B9E-3A3E-AF1B-7C8FAB8F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45F-909B-DA13-0160-82035E3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5CD75-136F-1EBD-4DE0-350A0E44E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C65A8-912E-41F7-2ED0-6614566C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81D8-29A0-06A3-F7A7-C18DA9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77D7-8D5C-B85B-00A1-4B4E99A3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F534-F0B6-D3A3-3BB5-05F209C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17B4-8772-8A5E-8A21-03A5B60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4169-E791-ED85-5700-F5D87068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F7A4-946C-578A-B2F7-8BCFF770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146D-69C8-4774-A895-81521A170E8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0C7A-EF5C-76AC-6FD2-6F61EA3D5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70BC-CA59-2CA0-86A8-E0EC261D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3/PhysRevLett.100.020603" TargetMode="External"/><Relationship Id="rId2" Type="http://schemas.openxmlformats.org/officeDocument/2006/relationships/hyperlink" Target="http://docs.openmm.org/7.5.0/api-python/generated/simtk.openmm.app.metadynamics.Metadynam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rienFe/InstaD_pro_ab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038-3194-61C2-09A5-7DF4B2225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assignment – protein interaction probing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D680B-878A-3447-B71C-43BE1270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Tiejun Wei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C5E04-4632-6178-0644-CA8DF6F5867B}"/>
              </a:ext>
            </a:extLst>
          </p:cNvPr>
          <p:cNvSpPr txBox="1"/>
          <p:nvPr/>
        </p:nvSpPr>
        <p:spPr>
          <a:xfrm>
            <a:off x="213610" y="631357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https://github.com/DerienFe/InstaD_pro_abc</a:t>
            </a:r>
          </a:p>
        </p:txBody>
      </p:sp>
    </p:spTree>
    <p:extLst>
      <p:ext uri="{BB962C8B-B14F-4D97-AF65-F5344CB8AC3E}">
        <p14:creationId xmlns:p14="http://schemas.microsoft.com/office/powerpoint/2010/main" val="10987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pipeline: implementation (5)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0BF6C-C459-F96A-8B89-E90737D9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44" y="1690688"/>
            <a:ext cx="5008261" cy="4802187"/>
          </a:xfrm>
        </p:spPr>
        <p:txBody>
          <a:bodyPr>
            <a:normAutofit/>
          </a:bodyPr>
          <a:lstStyle/>
          <a:p>
            <a:r>
              <a:rPr lang="en-US" dirty="0"/>
              <a:t>Initialize the correct environment /path</a:t>
            </a:r>
          </a:p>
          <a:p>
            <a:endParaRPr lang="en-US" dirty="0"/>
          </a:p>
          <a:p>
            <a:r>
              <a:rPr lang="en-US" dirty="0"/>
              <a:t>Navigate to each directory and consecutively commence the MD simulations:</a:t>
            </a:r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NVT</a:t>
            </a:r>
          </a:p>
          <a:p>
            <a:pPr lvl="1"/>
            <a:r>
              <a:rPr lang="en-US" dirty="0"/>
              <a:t>NPT</a:t>
            </a:r>
          </a:p>
          <a:p>
            <a:pPr lvl="1"/>
            <a:r>
              <a:rPr lang="en-US" dirty="0"/>
              <a:t>Production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E2581-6A9A-D11A-7221-4294B700EF63}"/>
              </a:ext>
            </a:extLst>
          </p:cNvPr>
          <p:cNvSpPr txBox="1"/>
          <p:nvPr/>
        </p:nvSpPr>
        <p:spPr>
          <a:xfrm>
            <a:off x="128337" y="180459"/>
            <a:ext cx="137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Phase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5EA7E-83BF-6A19-43A2-11403D82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5" y="1690688"/>
            <a:ext cx="6300549" cy="46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pipeline: implementation (6)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0BF6C-C459-F96A-8B89-E90737D9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235" y="1690688"/>
            <a:ext cx="4936158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Initialize the correct environment/path</a:t>
            </a:r>
          </a:p>
          <a:p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mmgbsa</a:t>
            </a:r>
            <a:r>
              <a:rPr lang="en-US" dirty="0"/>
              <a:t> per-residue decomposition</a:t>
            </a:r>
          </a:p>
          <a:p>
            <a:endParaRPr lang="en-US" dirty="0"/>
          </a:p>
          <a:p>
            <a:r>
              <a:rPr lang="en-US" dirty="0"/>
              <a:t>Automated analysis for </a:t>
            </a:r>
            <a:r>
              <a:rPr lang="en-US" dirty="0" err="1"/>
              <a:t>mmgbsa</a:t>
            </a:r>
            <a:r>
              <a:rPr lang="en-US" dirty="0"/>
              <a:t> result.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 residue index, perform the 1D distance based metadynamics.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E2581-6A9A-D11A-7221-4294B700EF63}"/>
              </a:ext>
            </a:extLst>
          </p:cNvPr>
          <p:cNvSpPr txBox="1"/>
          <p:nvPr/>
        </p:nvSpPr>
        <p:spPr>
          <a:xfrm>
            <a:off x="128337" y="180459"/>
            <a:ext cx="137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Phase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E7D11-9B9A-226D-DEA7-73A8EE44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8" y="1690687"/>
            <a:ext cx="6582626" cy="42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3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4883-60FF-4FB1-F381-18EA594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1866-B353-3F2D-F3C0-CF789FB4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Full automation</a:t>
            </a:r>
          </a:p>
          <a:p>
            <a:pPr lvl="1"/>
            <a:r>
              <a:rPr lang="en-US" dirty="0"/>
              <a:t>Good agreement with literature</a:t>
            </a:r>
          </a:p>
          <a:p>
            <a:pPr lvl="1"/>
            <a:r>
              <a:rPr lang="en-US" dirty="0"/>
              <a:t>Direct evidence which residue contributes the binding.</a:t>
            </a:r>
          </a:p>
          <a:p>
            <a:pPr lvl="1"/>
            <a:r>
              <a:rPr lang="en-US" dirty="0"/>
              <a:t>Provided insight into protein (antibody) redesign.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Messy starting structure (Ion, water in pocket kept)</a:t>
            </a:r>
          </a:p>
          <a:p>
            <a:pPr lvl="1"/>
            <a:r>
              <a:rPr lang="en-US" dirty="0"/>
              <a:t>No protonation check (H++ server down)</a:t>
            </a:r>
          </a:p>
          <a:p>
            <a:pPr lvl="1"/>
            <a:r>
              <a:rPr lang="en-US" dirty="0"/>
              <a:t>Residue index hard coded to fix lost </a:t>
            </a:r>
            <a:r>
              <a:rPr lang="en-US" dirty="0" err="1"/>
              <a:t>chainid</a:t>
            </a:r>
            <a:r>
              <a:rPr lang="en-US" dirty="0"/>
              <a:t> info AMBER/GROMCAS</a:t>
            </a:r>
          </a:p>
          <a:p>
            <a:pPr lvl="1"/>
            <a:r>
              <a:rPr lang="en-GB" dirty="0"/>
              <a:t>CV space too large and meta-dynamics very expensive.</a:t>
            </a:r>
          </a:p>
        </p:txBody>
      </p:sp>
    </p:spTree>
    <p:extLst>
      <p:ext uri="{BB962C8B-B14F-4D97-AF65-F5344CB8AC3E}">
        <p14:creationId xmlns:p14="http://schemas.microsoft.com/office/powerpoint/2010/main" val="50920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A12-EF04-9ABF-EF04-D4EAB9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review: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7F2F-6527-2BF9-BD7C-1D783519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64720" cy="4351338"/>
          </a:xfrm>
        </p:spPr>
        <p:txBody>
          <a:bodyPr>
            <a:normAutofit/>
          </a:bodyPr>
          <a:lstStyle/>
          <a:p>
            <a:r>
              <a:rPr lang="en-US" dirty="0"/>
              <a:t>Key binding res on </a:t>
            </a:r>
            <a:r>
              <a:rPr lang="en-US" dirty="0" err="1"/>
              <a:t>pro_a</a:t>
            </a:r>
            <a:r>
              <a:rPr lang="en-US" dirty="0"/>
              <a:t> to </a:t>
            </a:r>
            <a:r>
              <a:rPr lang="en-US" dirty="0" err="1"/>
              <a:t>pro_c</a:t>
            </a:r>
            <a:r>
              <a:rPr lang="en-US" dirty="0"/>
              <a:t> (left): </a:t>
            </a:r>
          </a:p>
          <a:p>
            <a:pPr lvl="1"/>
            <a:r>
              <a:rPr lang="en-US" dirty="0"/>
              <a:t>[417, 446, 449, 453, 455, 456, 475, </a:t>
            </a:r>
            <a:r>
              <a:rPr lang="en-US" dirty="0">
                <a:solidFill>
                  <a:srgbClr val="FF0000"/>
                </a:solidFill>
              </a:rPr>
              <a:t>486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487</a:t>
            </a:r>
            <a:r>
              <a:rPr lang="en-US" dirty="0"/>
              <a:t>, 489, 493, 496, 498, 500, 501, 502, 505]</a:t>
            </a:r>
          </a:p>
          <a:p>
            <a:endParaRPr lang="en-GB" dirty="0"/>
          </a:p>
          <a:p>
            <a:r>
              <a:rPr lang="en-GB" dirty="0"/>
              <a:t>Key binding res on </a:t>
            </a:r>
            <a:r>
              <a:rPr lang="en-GB" dirty="0" err="1"/>
              <a:t>pro_a</a:t>
            </a:r>
            <a:r>
              <a:rPr lang="en-GB" dirty="0"/>
              <a:t> to </a:t>
            </a:r>
            <a:r>
              <a:rPr lang="en-GB" dirty="0" err="1"/>
              <a:t>pro_b</a:t>
            </a:r>
            <a:r>
              <a:rPr lang="en-GB" dirty="0"/>
              <a:t> (right):</a:t>
            </a:r>
          </a:p>
          <a:p>
            <a:pPr lvl="1"/>
            <a:r>
              <a:rPr lang="en-GB" dirty="0"/>
              <a:t>[484, 478, </a:t>
            </a:r>
            <a:r>
              <a:rPr lang="en-GB" dirty="0">
                <a:solidFill>
                  <a:srgbClr val="FF0000"/>
                </a:solidFill>
              </a:rPr>
              <a:t>486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487</a:t>
            </a:r>
            <a:r>
              <a:rPr lang="en-GB" dirty="0"/>
              <a:t>]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FFCA0-4123-E351-43C3-651E7A54F6F4}"/>
              </a:ext>
            </a:extLst>
          </p:cNvPr>
          <p:cNvSpPr txBox="1"/>
          <p:nvPr/>
        </p:nvSpPr>
        <p:spPr>
          <a:xfrm>
            <a:off x="6672649" y="6290359"/>
            <a:ext cx="609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https://www.nature.com/articles/s41586-020-2180-5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CF905-57CF-DE95-6EA3-0F8FCB43582B}"/>
              </a:ext>
            </a:extLst>
          </p:cNvPr>
          <p:cNvGrpSpPr/>
          <p:nvPr/>
        </p:nvGrpSpPr>
        <p:grpSpPr>
          <a:xfrm>
            <a:off x="5102920" y="1124699"/>
            <a:ext cx="6698201" cy="4608602"/>
            <a:chOff x="6437450" y="878745"/>
            <a:chExt cx="6698201" cy="46086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03572F-7DBF-D986-EACF-D3B2090BF73A}"/>
                </a:ext>
              </a:extLst>
            </p:cNvPr>
            <p:cNvGrpSpPr/>
            <p:nvPr/>
          </p:nvGrpSpPr>
          <p:grpSpPr>
            <a:xfrm>
              <a:off x="6437450" y="878745"/>
              <a:ext cx="3349102" cy="4292612"/>
              <a:chOff x="6437450" y="878745"/>
              <a:chExt cx="3349102" cy="42926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1912F42-4DD1-2A02-9F04-BF729D2A6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7450" y="878745"/>
                <a:ext cx="3349102" cy="313127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BC3A4-654F-B5C4-AA44-5EF9AC0FC469}"/>
                  </a:ext>
                </a:extLst>
              </p:cNvPr>
              <p:cNvSpPr txBox="1"/>
              <p:nvPr/>
            </p:nvSpPr>
            <p:spPr>
              <a:xfrm>
                <a:off x="6437450" y="3971028"/>
                <a:ext cx="33491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Binding of S1 spike protein(blue) with ACE2(grey).</a:t>
                </a:r>
                <a:r>
                  <a:rPr lang="en-GB" dirty="0"/>
                  <a:t> contacting residue on S1 protein are shown in blue surface.</a:t>
                </a:r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AB60CC-5B67-ABCC-1B4B-DDFA730BD325}"/>
                </a:ext>
              </a:extLst>
            </p:cNvPr>
            <p:cNvGrpSpPr/>
            <p:nvPr/>
          </p:nvGrpSpPr>
          <p:grpSpPr>
            <a:xfrm>
              <a:off x="9786550" y="878745"/>
              <a:ext cx="3349101" cy="4608602"/>
              <a:chOff x="9786550" y="878745"/>
              <a:chExt cx="3349101" cy="460860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59C6E01-5A8E-2A75-3188-DD60E664A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6550" y="878745"/>
                <a:ext cx="3349101" cy="313127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0DA1D7-F848-EF20-D3AD-D076387B329A}"/>
                  </a:ext>
                </a:extLst>
              </p:cNvPr>
              <p:cNvSpPr txBox="1"/>
              <p:nvPr/>
            </p:nvSpPr>
            <p:spPr>
              <a:xfrm>
                <a:off x="9786550" y="4010019"/>
                <a:ext cx="334910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Binding of S1 spike protein(blue) with antibody THSC20.HVTR26 (red).</a:t>
                </a:r>
                <a:r>
                  <a:rPr lang="en-GB" dirty="0"/>
                  <a:t> contacting residue on S1 protein are shown in blue surface.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78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DB5A-5681-EDB2-C5C9-AB01E268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15D6-8AF5-175D-9B99-3E79407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4C29B-B6C9-EF31-8D2E-0357A15DF2CE}"/>
              </a:ext>
            </a:extLst>
          </p:cNvPr>
          <p:cNvSpPr txBox="1"/>
          <p:nvPr/>
        </p:nvSpPr>
        <p:spPr>
          <a:xfrm>
            <a:off x="406400" y="6169709"/>
            <a:ext cx="10854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Suggest the residue 486 on S1 protein contribute the most </a:t>
            </a:r>
            <a:r>
              <a:rPr lang="en-US" dirty="0">
                <a:solidFill>
                  <a:srgbClr val="FF0000"/>
                </a:solidFill>
              </a:rPr>
              <a:t>(~-9 kcal/mol</a:t>
            </a:r>
            <a:r>
              <a:rPr lang="en-US" dirty="0"/>
              <a:t>), while the Ab has several key residues Tyr 33, Tyr52 and Ser53 etc..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686DD-5783-3845-6C8B-110E113A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690688"/>
            <a:ext cx="1092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D7AD-9868-43D9-84F2-C734147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S1-Ab visualization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F934D-C6D0-E433-64D6-F36B98F6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3" r="38513"/>
          <a:stretch/>
        </p:blipFill>
        <p:spPr>
          <a:xfrm>
            <a:off x="575733" y="1756636"/>
            <a:ext cx="4521200" cy="45631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1D69F-4967-A3A5-58E0-667FBD6F7604}"/>
              </a:ext>
            </a:extLst>
          </p:cNvPr>
          <p:cNvSpPr txBox="1"/>
          <p:nvPr/>
        </p:nvSpPr>
        <p:spPr>
          <a:xfrm>
            <a:off x="2057400" y="231140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Phe486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847E-7836-A54C-161B-2B4581E43433}"/>
              </a:ext>
            </a:extLst>
          </p:cNvPr>
          <p:cNvSpPr txBox="1"/>
          <p:nvPr/>
        </p:nvSpPr>
        <p:spPr>
          <a:xfrm>
            <a:off x="3725333" y="2396066"/>
            <a:ext cx="87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Tyr52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E12EA-C81A-B145-CB2C-53AD49F51BD2}"/>
              </a:ext>
            </a:extLst>
          </p:cNvPr>
          <p:cNvSpPr txBox="1"/>
          <p:nvPr/>
        </p:nvSpPr>
        <p:spPr>
          <a:xfrm>
            <a:off x="4656667" y="3327400"/>
            <a:ext cx="87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Tyr33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83C07-9259-15C2-1D5F-EBC8BBEF199D}"/>
              </a:ext>
            </a:extLst>
          </p:cNvPr>
          <p:cNvSpPr txBox="1"/>
          <p:nvPr/>
        </p:nvSpPr>
        <p:spPr>
          <a:xfrm>
            <a:off x="4392125" y="4495016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A0898-26E4-A1C6-3258-E9AFDC2765EC}"/>
              </a:ext>
            </a:extLst>
          </p:cNvPr>
          <p:cNvSpPr txBox="1"/>
          <p:nvPr/>
        </p:nvSpPr>
        <p:spPr>
          <a:xfrm>
            <a:off x="5993922" y="2324972"/>
            <a:ext cx="5359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agreement with the literature.</a:t>
            </a:r>
          </a:p>
          <a:p>
            <a:endParaRPr lang="en-US" sz="2400" dirty="0"/>
          </a:p>
          <a:p>
            <a:r>
              <a:rPr lang="en-US" sz="2400" dirty="0"/>
              <a:t>Close contact:</a:t>
            </a:r>
          </a:p>
          <a:p>
            <a:r>
              <a:rPr lang="en-US" sz="2400" dirty="0"/>
              <a:t>between the </a:t>
            </a:r>
            <a:r>
              <a:rPr lang="en-US" sz="2400" dirty="0">
                <a:solidFill>
                  <a:srgbClr val="3C86D4"/>
                </a:solidFill>
              </a:rPr>
              <a:t>Phe486 on S1 protein (blue)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963232"/>
                </a:solidFill>
              </a:rPr>
              <a:t>Tyr52, Tyr33 and Ser53 on </a:t>
            </a:r>
            <a:endParaRPr lang="en-GB" sz="2400" dirty="0">
              <a:solidFill>
                <a:srgbClr val="963232"/>
              </a:solidFill>
            </a:endParaRPr>
          </a:p>
          <a:p>
            <a:r>
              <a:rPr lang="en-US" sz="2400" dirty="0">
                <a:solidFill>
                  <a:srgbClr val="963232"/>
                </a:solidFill>
              </a:rPr>
              <a:t>Antibody P5A3C8 (THSC20.HVTR26) (red)</a:t>
            </a:r>
          </a:p>
        </p:txBody>
      </p:sp>
    </p:spTree>
    <p:extLst>
      <p:ext uri="{BB962C8B-B14F-4D97-AF65-F5344CB8AC3E}">
        <p14:creationId xmlns:p14="http://schemas.microsoft.com/office/powerpoint/2010/main" val="372159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011781-E9CF-EA96-2EAB-FB4BDF2D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1383625"/>
            <a:ext cx="10854266" cy="4341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948BA-7D3A-21CC-066D-51015FE9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S1-ACE2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0A76F-1E28-2DAB-86FC-A31F8B3E0525}"/>
              </a:ext>
            </a:extLst>
          </p:cNvPr>
          <p:cNvSpPr txBox="1"/>
          <p:nvPr/>
        </p:nvSpPr>
        <p:spPr>
          <a:xfrm>
            <a:off x="601134" y="5725331"/>
            <a:ext cx="10854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Phe486 contribute ~-3.4 kcal/mol, less than S1-Ab scenario. While the Gln498 contributes the most ~-5.9 kcal/mol.</a:t>
            </a:r>
          </a:p>
          <a:p>
            <a:r>
              <a:rPr lang="en-US" dirty="0"/>
              <a:t>On the other hand, ACE has 3 residues contribute the most: Lys31 (~-3.8 kcal/mol), Asp41 (~-2.9 kcal/mol) Tyr38 ( ~-3.7 kcal/mol).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90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8BA-7D3A-21CC-066D-51015FE9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S1-ACE2: visualization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48B7FE-6F1E-18AE-AF15-DBDF9917BB98}"/>
              </a:ext>
            </a:extLst>
          </p:cNvPr>
          <p:cNvGrpSpPr/>
          <p:nvPr/>
        </p:nvGrpSpPr>
        <p:grpSpPr>
          <a:xfrm>
            <a:off x="2358725" y="4054191"/>
            <a:ext cx="3364396" cy="2523065"/>
            <a:chOff x="39743" y="4213753"/>
            <a:chExt cx="3364396" cy="2523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CC6B3F-8F4F-C48D-7E1A-E5AAC4E3F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4" y="4213753"/>
              <a:ext cx="2472805" cy="25230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77ECE8-2DD3-8B3F-D300-613F8826A400}"/>
                </a:ext>
              </a:extLst>
            </p:cNvPr>
            <p:cNvSpPr txBox="1"/>
            <p:nvPr/>
          </p:nvSpPr>
          <p:spPr>
            <a:xfrm>
              <a:off x="39743" y="535465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Phe486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B85CA9-E1FC-79E9-F045-7C0555F7767B}"/>
                </a:ext>
              </a:extLst>
            </p:cNvPr>
            <p:cNvSpPr txBox="1"/>
            <p:nvPr/>
          </p:nvSpPr>
          <p:spPr>
            <a:xfrm>
              <a:off x="2664834" y="5475285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Gln24</a:t>
              </a:r>
              <a:endParaRPr lang="en-GB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AD8E0F-25BD-5274-7F1B-619D6A859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38" y="5167312"/>
              <a:ext cx="1173928" cy="187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0B4670-E19F-3DC3-7D43-B3DD6B9D2AC6}"/>
                </a:ext>
              </a:extLst>
            </p:cNvPr>
            <p:cNvCxnSpPr>
              <a:cxnSpLocks/>
            </p:cNvCxnSpPr>
            <p:nvPr/>
          </p:nvCxnSpPr>
          <p:spPr>
            <a:xfrm>
              <a:off x="2347857" y="5184781"/>
              <a:ext cx="406400" cy="339738"/>
            </a:xfrm>
            <a:prstGeom prst="line">
              <a:avLst/>
            </a:prstGeom>
            <a:ln w="28575">
              <a:solidFill>
                <a:srgbClr val="7A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57841-4789-BBBC-6110-80DCE9DF1996}"/>
              </a:ext>
            </a:extLst>
          </p:cNvPr>
          <p:cNvGrpSpPr/>
          <p:nvPr/>
        </p:nvGrpSpPr>
        <p:grpSpPr>
          <a:xfrm>
            <a:off x="2443933" y="1531126"/>
            <a:ext cx="3279188" cy="2523065"/>
            <a:chOff x="124951" y="1690688"/>
            <a:chExt cx="3279188" cy="25230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3EE3B9-C92E-53F6-AA72-0B9DA7B71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4" y="1690688"/>
              <a:ext cx="2472805" cy="252306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EE1814-FC12-D053-F4F1-B983698C1D57}"/>
                </a:ext>
              </a:extLst>
            </p:cNvPr>
            <p:cNvSpPr txBox="1"/>
            <p:nvPr/>
          </p:nvSpPr>
          <p:spPr>
            <a:xfrm>
              <a:off x="1087983" y="1901226"/>
              <a:ext cx="73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Lys31</a:t>
              </a:r>
              <a:endParaRPr lang="en-GB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D306EF-D8C9-F8E4-9DE1-273CBF6277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8601" y="2267102"/>
              <a:ext cx="524933" cy="502180"/>
            </a:xfrm>
            <a:prstGeom prst="line">
              <a:avLst/>
            </a:prstGeom>
            <a:ln w="28575">
              <a:solidFill>
                <a:srgbClr val="7A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3B6D7-2539-3D16-0378-A778AA13672F}"/>
                </a:ext>
              </a:extLst>
            </p:cNvPr>
            <p:cNvSpPr txBox="1"/>
            <p:nvPr/>
          </p:nvSpPr>
          <p:spPr>
            <a:xfrm>
              <a:off x="124951" y="2646919"/>
              <a:ext cx="73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His34</a:t>
              </a:r>
              <a:endParaRPr lang="en-GB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077C7F-E96F-F01B-89CF-19443A917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2884069"/>
              <a:ext cx="821266" cy="44694"/>
            </a:xfrm>
            <a:prstGeom prst="line">
              <a:avLst/>
            </a:prstGeom>
            <a:ln w="28575">
              <a:solidFill>
                <a:srgbClr val="7A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BC4893-19FD-38BD-3291-441152B15DE5}"/>
                </a:ext>
              </a:extLst>
            </p:cNvPr>
            <p:cNvSpPr txBox="1"/>
            <p:nvPr/>
          </p:nvSpPr>
          <p:spPr>
            <a:xfrm>
              <a:off x="124951" y="328119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Gln493</a:t>
              </a:r>
              <a:endParaRPr lang="en-GB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57F7E1-756E-E97D-CFC8-E8111E7D2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46" y="3093856"/>
              <a:ext cx="1173928" cy="187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947C2-C446-C41A-24AF-237C0CCA92D3}"/>
              </a:ext>
            </a:extLst>
          </p:cNvPr>
          <p:cNvGrpSpPr/>
          <p:nvPr/>
        </p:nvGrpSpPr>
        <p:grpSpPr>
          <a:xfrm>
            <a:off x="6168917" y="2137479"/>
            <a:ext cx="4927934" cy="3242275"/>
            <a:chOff x="7319182" y="1807862"/>
            <a:chExt cx="4927934" cy="324227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8791142-F531-3209-2015-1D389F1C7E25}"/>
                </a:ext>
              </a:extLst>
            </p:cNvPr>
            <p:cNvGrpSpPr/>
            <p:nvPr/>
          </p:nvGrpSpPr>
          <p:grpSpPr>
            <a:xfrm>
              <a:off x="7319182" y="1807862"/>
              <a:ext cx="4286820" cy="3242275"/>
              <a:chOff x="7319182" y="1807862"/>
              <a:chExt cx="4286820" cy="324227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2CBA774-CC79-B103-4475-9BC08B7D92DB}"/>
                  </a:ext>
                </a:extLst>
              </p:cNvPr>
              <p:cNvGrpSpPr/>
              <p:nvPr/>
            </p:nvGrpSpPr>
            <p:grpSpPr>
              <a:xfrm>
                <a:off x="7319182" y="1843901"/>
                <a:ext cx="4250401" cy="2579622"/>
                <a:chOff x="7285583" y="1849722"/>
                <a:chExt cx="4250401" cy="257962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F51BEE-5378-A1E2-4C8E-2AC2A061B3D0}"/>
                    </a:ext>
                  </a:extLst>
                </p:cNvPr>
                <p:cNvSpPr txBox="1"/>
                <p:nvPr/>
              </p:nvSpPr>
              <p:spPr>
                <a:xfrm>
                  <a:off x="7285583" y="3048704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Glu37</a:t>
                  </a:r>
                  <a:endParaRPr lang="en-GB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29657ED-7BCA-9298-5B14-F6BB63E3E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93156" y="3093856"/>
                  <a:ext cx="981511" cy="73090"/>
                </a:xfrm>
                <a:prstGeom prst="line">
                  <a:avLst/>
                </a:prstGeom>
                <a:ln w="28575">
                  <a:solidFill>
                    <a:srgbClr val="7A7A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D29180A-4E0C-EFCD-2530-5E695CEA71DA}"/>
                    </a:ext>
                  </a:extLst>
                </p:cNvPr>
                <p:cNvSpPr txBox="1"/>
                <p:nvPr/>
              </p:nvSpPr>
              <p:spPr>
                <a:xfrm>
                  <a:off x="9026777" y="1849722"/>
                  <a:ext cx="8524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Asp38</a:t>
                  </a:r>
                  <a:endParaRPr lang="en-GB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FB55078-C91E-B3C3-9EE8-F3C6E720ED91}"/>
                    </a:ext>
                  </a:extLst>
                </p:cNvPr>
                <p:cNvSpPr txBox="1"/>
                <p:nvPr/>
              </p:nvSpPr>
              <p:spPr>
                <a:xfrm>
                  <a:off x="10683522" y="2787112"/>
                  <a:ext cx="8524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Gln42</a:t>
                  </a:r>
                  <a:endParaRPr lang="en-GB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030704B-F562-42BE-F560-017BBB97B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1160" y="2207606"/>
                  <a:ext cx="179165" cy="501727"/>
                </a:xfrm>
                <a:prstGeom prst="line">
                  <a:avLst/>
                </a:prstGeom>
                <a:ln w="28575">
                  <a:solidFill>
                    <a:srgbClr val="7A7A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82C8B8-0AF7-19A9-5C8A-A65DD3AE756A}"/>
                    </a:ext>
                  </a:extLst>
                </p:cNvPr>
                <p:cNvSpPr txBox="1"/>
                <p:nvPr/>
              </p:nvSpPr>
              <p:spPr>
                <a:xfrm>
                  <a:off x="7415521" y="4060012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Gly496</a:t>
                  </a:r>
                  <a:endParaRPr lang="en-GB" dirty="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8E09799-CBF1-CECB-B0EC-151F893A6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61316" y="3810000"/>
                  <a:ext cx="1779009" cy="2500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0BC99961-0E6F-F9F3-F520-5FCFBB86C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8314" y="1807862"/>
                <a:ext cx="3177688" cy="3242275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77240B-8067-0DC7-4365-126B48F37F8E}"/>
                </a:ext>
              </a:extLst>
            </p:cNvPr>
            <p:cNvSpPr txBox="1"/>
            <p:nvPr/>
          </p:nvSpPr>
          <p:spPr>
            <a:xfrm>
              <a:off x="11355525" y="3546422"/>
              <a:ext cx="89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Gln498</a:t>
              </a:r>
              <a:endParaRPr lang="en-GB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D2B7BA-8CE9-5BC8-93DF-FF8092C6001A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10606695" y="3386049"/>
              <a:ext cx="748830" cy="345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82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685A-9AD2-71F0-28AF-435A3A6F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</a:t>
            </a:r>
            <a:r>
              <a:rPr lang="en-GB" sz="3200" dirty="0"/>
              <a:t>eta-Dynamics and other Enhanced Sampling 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2AECF-7C02-950B-22B8-C209F1E30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Thus in this case we will use distance of Phe487 to Tyr52 as our CV.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487, 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52)</m:t>
                    </m:r>
                  </m:oMath>
                </a14:m>
                <a:r>
                  <a:rPr lang="en-GB" dirty="0"/>
                  <a:t> </a:t>
                </a:r>
                <a:endParaRPr lang="en-US" dirty="0"/>
              </a:p>
              <a:p>
                <a:r>
                  <a:rPr lang="en-US" dirty="0"/>
                  <a:t>For detailed introduction please see: </a:t>
                </a:r>
              </a:p>
              <a:p>
                <a:pPr lvl="1"/>
                <a:r>
                  <a:rPr lang="en-GB" dirty="0">
                    <a:hlinkClick r:id="rId2"/>
                  </a:rPr>
                  <a:t>http://docs.openmm.org/7.5.0/api-python/generated/simtk.openmm.app.metadynamics.Metadynamics.html</a:t>
                </a:r>
                <a:endParaRPr lang="en-US" dirty="0"/>
              </a:p>
              <a:p>
                <a:pPr lvl="1"/>
                <a:r>
                  <a:rPr lang="en-GB" dirty="0">
                    <a:hlinkClick r:id="rId3"/>
                  </a:rPr>
                  <a:t>https://doi.org/10.1103/PhysRevLett.100.020603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Due to the large system size the calculation is not done, but a run-able script has been given out at:</a:t>
                </a:r>
              </a:p>
              <a:p>
                <a:pPr lvl="1"/>
                <a:r>
                  <a:rPr lang="en-GB" dirty="0"/>
                  <a:t>metaD_sim.py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2AECF-7C02-950B-22B8-C209F1E30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47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22B-F556-35A8-399D-DE0846A0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ES…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0AB91E-4568-3F36-BEDC-FF664443679C}"/>
              </a:ext>
            </a:extLst>
          </p:cNvPr>
          <p:cNvGrpSpPr/>
          <p:nvPr/>
        </p:nvGrpSpPr>
        <p:grpSpPr>
          <a:xfrm>
            <a:off x="3586302" y="2061803"/>
            <a:ext cx="8322196" cy="4431072"/>
            <a:chOff x="-36768" y="0"/>
            <a:chExt cx="4239198" cy="22576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905DD4-EC57-1C8A-D8F5-7A8332464449}"/>
                </a:ext>
              </a:extLst>
            </p:cNvPr>
            <p:cNvGrpSpPr/>
            <p:nvPr/>
          </p:nvGrpSpPr>
          <p:grpSpPr>
            <a:xfrm>
              <a:off x="0" y="0"/>
              <a:ext cx="4202430" cy="1696085"/>
              <a:chOff x="0" y="0"/>
              <a:chExt cx="5016401" cy="20255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C10A549-14EE-F006-2D8D-4A6FC574E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0996"/>
                <a:ext cx="2550160" cy="191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E565A5-CF5E-B28F-47C8-E7B96A1D5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3066" y="0"/>
                <a:ext cx="2553335" cy="1915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4CF87EA2-8913-EC20-2B28-B7FD8935C4F5}"/>
                </a:ext>
              </a:extLst>
            </p:cNvPr>
            <p:cNvSpPr txBox="1"/>
            <p:nvPr/>
          </p:nvSpPr>
          <p:spPr>
            <a:xfrm>
              <a:off x="-36768" y="1630372"/>
              <a:ext cx="4127340" cy="62724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Figure 1 Left: Illustration of adaptive MSM guided bias generation, color lines (blue to red): the biased free energy surface, black solid line: the original FES. Right: preliminary benchmark result on time needed for Na</a:t>
              </a:r>
              <a:r>
                <a:rPr lang="en-GB" sz="2000" i="1" kern="100" baseline="300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-Cl</a:t>
              </a:r>
              <a:r>
                <a:rPr lang="en-GB" sz="2000" i="1" kern="100" baseline="300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ion pair separation task.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CD7B60-AFB5-E242-430E-24D242799B6F}"/>
              </a:ext>
            </a:extLst>
          </p:cNvPr>
          <p:cNvSpPr txBox="1"/>
          <p:nvPr/>
        </p:nvSpPr>
        <p:spPr>
          <a:xfrm>
            <a:off x="648085" y="2244225"/>
            <a:ext cx="2938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I’ve been working on a MSM optimized biasing technique that sample the target state at least magnitudes faster than meta-dynamics…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2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50D-7135-CC6E-219D-5F6A9B8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24D9A-D354-5DC6-D275-7684F7FA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Task: </a:t>
            </a:r>
          </a:p>
          <a:p>
            <a:r>
              <a:rPr lang="en-US" dirty="0"/>
              <a:t>Probe the interface of </a:t>
            </a:r>
            <a:r>
              <a:rPr lang="en-US" dirty="0" err="1"/>
              <a:t>Prot_A</a:t>
            </a:r>
            <a:r>
              <a:rPr lang="en-US" dirty="0"/>
              <a:t> and </a:t>
            </a:r>
            <a:r>
              <a:rPr lang="en-US" dirty="0" err="1"/>
              <a:t>Prot_B</a:t>
            </a:r>
            <a:r>
              <a:rPr lang="en-US" dirty="0"/>
              <a:t>/</a:t>
            </a:r>
            <a:r>
              <a:rPr lang="en-US" dirty="0" err="1"/>
              <a:t>Prot_C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provide insight how to redesign </a:t>
            </a:r>
            <a:r>
              <a:rPr lang="en-US" dirty="0" err="1"/>
              <a:t>Prot_A</a:t>
            </a:r>
            <a:r>
              <a:rPr lang="en-US" dirty="0"/>
              <a:t> such that it abrogate binding with </a:t>
            </a:r>
            <a:r>
              <a:rPr lang="en-US" dirty="0" err="1"/>
              <a:t>Prot_B</a:t>
            </a:r>
            <a:r>
              <a:rPr lang="en-US" dirty="0"/>
              <a:t> while maintain binding affinity for </a:t>
            </a:r>
            <a:r>
              <a:rPr lang="en-US" dirty="0" err="1"/>
              <a:t>Prot_C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800" dirty="0"/>
              <a:t>Practical use: Redesign the antibody such that</a:t>
            </a:r>
          </a:p>
          <a:p>
            <a:pPr lvl="1"/>
            <a:r>
              <a:rPr lang="en-US" dirty="0"/>
              <a:t>Antibody   Target</a:t>
            </a:r>
          </a:p>
          <a:p>
            <a:pPr lvl="1"/>
            <a:r>
              <a:rPr lang="en-US" dirty="0"/>
              <a:t>Antibody   ADE target</a:t>
            </a:r>
            <a:endParaRPr lang="en-GB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927645D7-8DA0-2C3D-5E6B-DADF4D1E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48" y="5047544"/>
            <a:ext cx="441186" cy="441186"/>
          </a:xfrm>
          <a:prstGeom prst="rect">
            <a:avLst/>
          </a:prstGeom>
        </p:spPr>
      </p:pic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54C6C9AE-0D6D-7B2B-8276-781E3268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7476" y="5473740"/>
            <a:ext cx="441186" cy="4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50D-7135-CC6E-219D-5F6A9B8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example structure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AB71E9-BDE9-D26A-7937-0C791F52E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r="1293"/>
          <a:stretch/>
        </p:blipFill>
        <p:spPr>
          <a:xfrm>
            <a:off x="6096000" y="1718762"/>
            <a:ext cx="4588086" cy="2962131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64652-A4C9-78B3-3767-040D47E3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5" r="31040"/>
          <a:stretch/>
        </p:blipFill>
        <p:spPr>
          <a:xfrm>
            <a:off x="1832097" y="1690688"/>
            <a:ext cx="3708971" cy="4565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289E83-48F9-5BD6-C91E-A296232F805E}"/>
              </a:ext>
            </a:extLst>
          </p:cNvPr>
          <p:cNvSpPr txBox="1"/>
          <p:nvPr/>
        </p:nvSpPr>
        <p:spPr>
          <a:xfrm>
            <a:off x="5941760" y="4890756"/>
            <a:ext cx="5550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pro_a</a:t>
            </a:r>
            <a:r>
              <a:rPr lang="en-US" sz="2400" dirty="0"/>
              <a:t>: S1 spike protein (blue)</a:t>
            </a:r>
          </a:p>
          <a:p>
            <a:r>
              <a:rPr lang="en-US" sz="2400" dirty="0" err="1"/>
              <a:t>pro_b</a:t>
            </a:r>
            <a:r>
              <a:rPr lang="en-US" sz="2400" dirty="0"/>
              <a:t>: Ab P5A 3C8 (THSC20.HVTR26) (red) </a:t>
            </a:r>
          </a:p>
          <a:p>
            <a:r>
              <a:rPr lang="en-US" sz="2400" dirty="0" err="1"/>
              <a:t>pro_c</a:t>
            </a:r>
            <a:r>
              <a:rPr lang="en-US" sz="2400" dirty="0"/>
              <a:t>: ACE2 (grey)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7C3A7-BBBB-C5D0-C229-251229FBB094}"/>
              </a:ext>
            </a:extLst>
          </p:cNvPr>
          <p:cNvSpPr txBox="1"/>
          <p:nvPr/>
        </p:nvSpPr>
        <p:spPr>
          <a:xfrm>
            <a:off x="302967" y="6426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https://www.rcsb.org/structure/6m0j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7D946-1F7F-4125-6D79-E85274759112}"/>
              </a:ext>
            </a:extLst>
          </p:cNvPr>
          <p:cNvSpPr txBox="1"/>
          <p:nvPr/>
        </p:nvSpPr>
        <p:spPr>
          <a:xfrm>
            <a:off x="6398967" y="6426016"/>
            <a:ext cx="4285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https://www.rcsb.org/structure/7Z0X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05C00-37FA-0DA8-BCA2-F9A69907BEC5}"/>
              </a:ext>
            </a:extLst>
          </p:cNvPr>
          <p:cNvGrpSpPr/>
          <p:nvPr/>
        </p:nvGrpSpPr>
        <p:grpSpPr>
          <a:xfrm>
            <a:off x="2232789" y="1690688"/>
            <a:ext cx="3863211" cy="2990205"/>
            <a:chOff x="846025" y="1690688"/>
            <a:chExt cx="3863211" cy="2990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89FBAE-1A41-1241-FEE6-06A2E8E7F03B}"/>
                </a:ext>
              </a:extLst>
            </p:cNvPr>
            <p:cNvSpPr/>
            <p:nvPr/>
          </p:nvSpPr>
          <p:spPr>
            <a:xfrm>
              <a:off x="846025" y="3860196"/>
              <a:ext cx="1140432" cy="60617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7EF1F0-E5EF-183B-9C93-CF6C53E15E0F}"/>
                </a:ext>
              </a:extLst>
            </p:cNvPr>
            <p:cNvCxnSpPr/>
            <p:nvPr/>
          </p:nvCxnSpPr>
          <p:spPr>
            <a:xfrm flipV="1">
              <a:off x="1986457" y="1690688"/>
              <a:ext cx="2722779" cy="216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8346DE-2EFB-9967-D281-43A3A577108A}"/>
                </a:ext>
              </a:extLst>
            </p:cNvPr>
            <p:cNvCxnSpPr/>
            <p:nvPr/>
          </p:nvCxnSpPr>
          <p:spPr>
            <a:xfrm>
              <a:off x="1986457" y="4466371"/>
              <a:ext cx="2722779" cy="21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5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 overview: functionality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2ED1-6252-F90F-34C2-920F38F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[</a:t>
            </a:r>
            <a:r>
              <a:rPr lang="en-US" dirty="0" err="1"/>
              <a:t>pro_a</a:t>
            </a:r>
            <a:r>
              <a:rPr lang="en-US" dirty="0"/>
              <a:t>, </a:t>
            </a:r>
            <a:r>
              <a:rPr lang="en-US" dirty="0" err="1"/>
              <a:t>pro_b</a:t>
            </a:r>
            <a:r>
              <a:rPr lang="en-US" dirty="0"/>
              <a:t>, </a:t>
            </a:r>
            <a:r>
              <a:rPr lang="en-US" dirty="0" err="1"/>
              <a:t>pro_c</a:t>
            </a:r>
            <a:r>
              <a:rPr lang="en-US" dirty="0"/>
              <a:t>]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Binding free energy on pair A-B, A-C; </a:t>
            </a:r>
          </a:p>
          <a:p>
            <a:pPr lvl="1"/>
            <a:r>
              <a:rPr lang="en-US" dirty="0"/>
              <a:t>FEP on selected CV space.</a:t>
            </a:r>
          </a:p>
          <a:p>
            <a:pPr lvl="1"/>
            <a:endParaRPr lang="en-US" dirty="0"/>
          </a:p>
          <a:p>
            <a:r>
              <a:rPr lang="en-US" dirty="0"/>
              <a:t>Dependency:</a:t>
            </a:r>
          </a:p>
          <a:p>
            <a:pPr lvl="1"/>
            <a:r>
              <a:rPr lang="en-US" dirty="0"/>
              <a:t>Python with </a:t>
            </a:r>
            <a:r>
              <a:rPr lang="en-US" dirty="0" err="1"/>
              <a:t>conda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Gromacs</a:t>
            </a:r>
            <a:r>
              <a:rPr lang="en-US" dirty="0"/>
              <a:t>/AMBER/OpenMM as MD engine</a:t>
            </a:r>
          </a:p>
          <a:p>
            <a:pPr lvl="1"/>
            <a:r>
              <a:rPr lang="en-US" dirty="0"/>
              <a:t>Shell (execution and/or cluster submission)</a:t>
            </a:r>
          </a:p>
        </p:txBody>
      </p:sp>
    </p:spTree>
    <p:extLst>
      <p:ext uri="{BB962C8B-B14F-4D97-AF65-F5344CB8AC3E}">
        <p14:creationId xmlns:p14="http://schemas.microsoft.com/office/powerpoint/2010/main" val="14730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en-US" dirty="0"/>
              <a:t>Analytical pipeline overview: pipeline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2ED1-6252-F90F-34C2-920F38F9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358"/>
            <a:ext cx="10515600" cy="51976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Phase 1: Preparation of structure</a:t>
            </a:r>
          </a:p>
          <a:p>
            <a:pPr lvl="1"/>
            <a:r>
              <a:rPr lang="en-US" dirty="0"/>
              <a:t>Search for binding pattern (skipped since we have bounded structures)</a:t>
            </a:r>
          </a:p>
          <a:p>
            <a:pPr lvl="1"/>
            <a:r>
              <a:rPr lang="en-US" dirty="0"/>
              <a:t>Water/Ion/Protonation state (skipped, H++ server down)</a:t>
            </a:r>
          </a:p>
          <a:p>
            <a:pPr lvl="1"/>
            <a:r>
              <a:rPr lang="en-US" dirty="0"/>
              <a:t>MD simulation system construction using </a:t>
            </a:r>
            <a:r>
              <a:rPr lang="en-US" dirty="0" err="1"/>
              <a:t>tleap</a:t>
            </a:r>
            <a:endParaRPr lang="en-US" dirty="0"/>
          </a:p>
          <a:p>
            <a:pPr lvl="1"/>
            <a:r>
              <a:rPr lang="en-US" dirty="0"/>
              <a:t>Generation of classic MD run files (GROMACS)</a:t>
            </a:r>
          </a:p>
          <a:p>
            <a:pPr lvl="1"/>
            <a:r>
              <a:rPr lang="en-US" dirty="0"/>
              <a:t>Generation of complex file for MMPBSA (</a:t>
            </a:r>
            <a:r>
              <a:rPr lang="en-US" dirty="0" err="1"/>
              <a:t>gmx_MMGBSA</a:t>
            </a:r>
            <a:r>
              <a:rPr lang="en-US" dirty="0"/>
              <a:t> in </a:t>
            </a:r>
            <a:r>
              <a:rPr lang="en-US" dirty="0" err="1"/>
              <a:t>conda</a:t>
            </a:r>
            <a:r>
              <a:rPr lang="en-US" dirty="0"/>
              <a:t>)</a:t>
            </a:r>
          </a:p>
          <a:p>
            <a:r>
              <a:rPr lang="en-US" dirty="0"/>
              <a:t>Phase 2: MD simulations </a:t>
            </a:r>
          </a:p>
          <a:p>
            <a:pPr lvl="1"/>
            <a:r>
              <a:rPr lang="en-US" dirty="0"/>
              <a:t>Consists of minimization/NVT/NPT and production run</a:t>
            </a:r>
          </a:p>
          <a:p>
            <a:r>
              <a:rPr lang="en-US" dirty="0"/>
              <a:t>Phase 3: post-MD analysis</a:t>
            </a:r>
          </a:p>
          <a:p>
            <a:pPr lvl="1"/>
            <a:r>
              <a:rPr lang="en-US" dirty="0"/>
              <a:t>MD simulation validation and visualization</a:t>
            </a:r>
          </a:p>
          <a:p>
            <a:pPr lvl="1"/>
            <a:r>
              <a:rPr lang="en-US" dirty="0"/>
              <a:t>MMGBSA calculations</a:t>
            </a:r>
          </a:p>
          <a:p>
            <a:pPr lvl="1"/>
            <a:r>
              <a:rPr lang="en-US" dirty="0"/>
              <a:t>Analysis on per-residue decomposition</a:t>
            </a:r>
          </a:p>
          <a:p>
            <a:pPr lvl="1"/>
            <a:r>
              <a:rPr lang="en-US" dirty="0"/>
              <a:t>Select a CV and run metadynamics</a:t>
            </a:r>
          </a:p>
        </p:txBody>
      </p:sp>
    </p:spTree>
    <p:extLst>
      <p:ext uri="{BB962C8B-B14F-4D97-AF65-F5344CB8AC3E}">
        <p14:creationId xmlns:p14="http://schemas.microsoft.com/office/powerpoint/2010/main" val="95599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958-6941-B65D-D29A-22462E70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File/repo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91D4-383C-88F8-D715-789439E6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351338"/>
          </a:xfrm>
        </p:spPr>
        <p:txBody>
          <a:bodyPr/>
          <a:lstStyle/>
          <a:p>
            <a:r>
              <a:rPr lang="en-US" dirty="0"/>
              <a:t>Please refer to the </a:t>
            </a:r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endParaRPr lang="en-US" dirty="0"/>
          </a:p>
          <a:p>
            <a:r>
              <a:rPr lang="en-GB" dirty="0">
                <a:hlinkClick r:id="rId2"/>
              </a:rPr>
              <a:t>https://github.com/DerienFe/InstaD_pro_abc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main.sh also provides a markdown file:</a:t>
            </a:r>
          </a:p>
          <a:p>
            <a:endParaRPr lang="en-US" dirty="0"/>
          </a:p>
          <a:p>
            <a:r>
              <a:rPr lang="en-US" dirty="0"/>
              <a:t>https://github.com/DerienFe/InstaD_pro_abc/blob/main/main.md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17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pipeline: implementation (1)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0BF6C-C459-F96A-8B89-E90737D9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872" y="2326795"/>
            <a:ext cx="4651927" cy="416607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Automation of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AF96A-4AFB-7DB7-632D-A57F8368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796"/>
            <a:ext cx="5863673" cy="4166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60F32B-EFAA-7407-B444-5A840893FA14}"/>
              </a:ext>
            </a:extLst>
          </p:cNvPr>
          <p:cNvSpPr txBox="1"/>
          <p:nvPr/>
        </p:nvSpPr>
        <p:spPr>
          <a:xfrm>
            <a:off x="128337" y="180459"/>
            <a:ext cx="137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150052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pipeline: implementation (2)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0BF6C-C459-F96A-8B89-E90737D9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646" y="2107783"/>
            <a:ext cx="5389354" cy="4166079"/>
          </a:xfrm>
        </p:spPr>
        <p:txBody>
          <a:bodyPr/>
          <a:lstStyle/>
          <a:p>
            <a:r>
              <a:rPr lang="en-GB" dirty="0"/>
              <a:t>Automation of </a:t>
            </a:r>
            <a:r>
              <a:rPr lang="en-GB" dirty="0" err="1"/>
              <a:t>pdb</a:t>
            </a:r>
            <a:r>
              <a:rPr lang="en-GB" dirty="0"/>
              <a:t> pre-processing for AMBER.</a:t>
            </a:r>
          </a:p>
          <a:p>
            <a:endParaRPr lang="en-GB" dirty="0"/>
          </a:p>
          <a:p>
            <a:r>
              <a:rPr lang="en-GB" dirty="0"/>
              <a:t>Automated </a:t>
            </a:r>
            <a:r>
              <a:rPr lang="en-GB" dirty="0" err="1"/>
              <a:t>tleap</a:t>
            </a:r>
            <a:r>
              <a:rPr lang="en-GB" dirty="0"/>
              <a:t> generation -&gt; construction of complex structure</a:t>
            </a:r>
          </a:p>
          <a:p>
            <a:endParaRPr lang="en-GB" dirty="0"/>
          </a:p>
          <a:p>
            <a:r>
              <a:rPr lang="en-GB" dirty="0"/>
              <a:t>Execution of </a:t>
            </a:r>
            <a:r>
              <a:rPr lang="en-GB" dirty="0" err="1"/>
              <a:t>tleap</a:t>
            </a:r>
            <a:r>
              <a:rPr lang="en-GB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58E3E-87BC-FCE9-573C-D8DA4EAA0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08"/>
          <a:stretch/>
        </p:blipFill>
        <p:spPr>
          <a:xfrm>
            <a:off x="121687" y="2244840"/>
            <a:ext cx="6504495" cy="305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14864-C94A-517D-16CD-3B43FBFF93D4}"/>
              </a:ext>
            </a:extLst>
          </p:cNvPr>
          <p:cNvSpPr txBox="1"/>
          <p:nvPr/>
        </p:nvSpPr>
        <p:spPr>
          <a:xfrm>
            <a:off x="128337" y="180459"/>
            <a:ext cx="137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81489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pipeline: implementation (3)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0BF6C-C459-F96A-8B89-E90737D9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2511462"/>
            <a:ext cx="7491663" cy="41660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File_preparation.py contains follows:</a:t>
            </a:r>
          </a:p>
          <a:p>
            <a:pPr lvl="1"/>
            <a:r>
              <a:rPr lang="en-US" dirty="0"/>
              <a:t>For each working directory under </a:t>
            </a:r>
            <a:r>
              <a:rPr lang="en-US" dirty="0" err="1"/>
              <a:t>mmgbsa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Generate .</a:t>
            </a:r>
            <a:r>
              <a:rPr lang="en-US" dirty="0" err="1"/>
              <a:t>gro</a:t>
            </a:r>
            <a:r>
              <a:rPr lang="en-US" dirty="0"/>
              <a:t> and .top file using </a:t>
            </a:r>
            <a:r>
              <a:rPr lang="en-US" dirty="0" err="1"/>
              <a:t>parmed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Generate .</a:t>
            </a:r>
            <a:r>
              <a:rPr lang="en-US" dirty="0" err="1"/>
              <a:t>mdp</a:t>
            </a:r>
            <a:r>
              <a:rPr lang="en-US" dirty="0"/>
              <a:t> file for GROMACS MD runs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Write the MMGBSA script given the calculation type (</a:t>
            </a:r>
            <a:r>
              <a:rPr lang="en-US" dirty="0" err="1"/>
              <a:t>qm</a:t>
            </a:r>
            <a:r>
              <a:rPr lang="en-US" dirty="0"/>
              <a:t>/pb/</a:t>
            </a:r>
            <a:r>
              <a:rPr lang="en-US" dirty="0" err="1"/>
              <a:t>gb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Write the local run script that consecutively commence the commands.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E47E1-D671-88F0-15FF-4ACD5C22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6" y="1690688"/>
            <a:ext cx="9964567" cy="715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E2581-6A9A-D11A-7221-4294B700EF63}"/>
              </a:ext>
            </a:extLst>
          </p:cNvPr>
          <p:cNvSpPr txBox="1"/>
          <p:nvPr/>
        </p:nvSpPr>
        <p:spPr>
          <a:xfrm>
            <a:off x="128337" y="180459"/>
            <a:ext cx="137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Phase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32BFC-BE66-45F4-C8C6-C78402EB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70" y="2511462"/>
            <a:ext cx="6674193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1080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Tech assignment – protein interaction probing</vt:lpstr>
      <vt:lpstr>Intro</vt:lpstr>
      <vt:lpstr>Intro: example structure overview</vt:lpstr>
      <vt:lpstr>Analytical pipeline overview: functionality</vt:lpstr>
      <vt:lpstr>Analytical pipeline overview: pipeline structure</vt:lpstr>
      <vt:lpstr>File/repo </vt:lpstr>
      <vt:lpstr>Analytical pipeline: implementation (1)</vt:lpstr>
      <vt:lpstr>Analytical pipeline: implementation (2)</vt:lpstr>
      <vt:lpstr>Analytical pipeline: implementation (3)</vt:lpstr>
      <vt:lpstr>Analytical pipeline: implementation (5)</vt:lpstr>
      <vt:lpstr>Analytical pipeline: implementation (6)</vt:lpstr>
      <vt:lpstr>Analytical pipeline summary</vt:lpstr>
      <vt:lpstr>Interface review:</vt:lpstr>
      <vt:lpstr>MMGBSA per-residue decomposition S1-Ab</vt:lpstr>
      <vt:lpstr>MMGBSA per-residue decomposition S1-Ab visualization</vt:lpstr>
      <vt:lpstr>MMGBSA per-residue decomposition S1-ACE2</vt:lpstr>
      <vt:lpstr>MMGBSA per-residue decomposition S1-ACE2: visualization</vt:lpstr>
      <vt:lpstr>Meta-Dynamics and other Enhanced Sampling techniques</vt:lpstr>
      <vt:lpstr>A bit more on 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assignment – protein interaction probing</dc:title>
  <dc:creator>Wei, Tiejun</dc:creator>
  <cp:lastModifiedBy>Wei, Tiejun</cp:lastModifiedBy>
  <cp:revision>114</cp:revision>
  <dcterms:created xsi:type="dcterms:W3CDTF">2023-12-07T14:35:51Z</dcterms:created>
  <dcterms:modified xsi:type="dcterms:W3CDTF">2023-12-11T16:53:26Z</dcterms:modified>
</cp:coreProperties>
</file>