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tform.stratascratch.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Dl0KrN5E3lSxi7AHpTto0OxZLTKqf21RZ-4Qxl-V3wk/edit?usp=sharin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zr-q-rARXpMhe_f8ukyZeFz34lsma5jg55RNO96FiXU/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2e3e31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2e3e31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2e3e31d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2e3e31d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2e3e31d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2e3e31d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Stratascratch is a great place for people to practice their coding skills - particularly for data analytics. While there are other places for coding challenges (e.g. Hackerrank or Leetcode), they typically do not focus on challenges that a data analyst or data scientist would have to solve. That is where Stratascratch comes in. They have problems that can be solved using either SQL or Python, and they’re all data related. Additionally, these are coding questions that have been asked in tech interviews at major companies, so they are highly relevant. Anyone can sign up for a free account and start practicing to build </a:t>
            </a:r>
            <a:r>
              <a:rPr lang="en"/>
              <a:t>their</a:t>
            </a:r>
            <a:r>
              <a:rPr lang="en"/>
              <a:t> skills and ace their technical interviews: </a:t>
            </a:r>
            <a:r>
              <a:rPr lang="en" u="sng">
                <a:solidFill>
                  <a:schemeClr val="hlink"/>
                </a:solidFill>
                <a:hlinkClick r:id="rId2"/>
              </a:rPr>
              <a:t>https://platform.stratascratch.com/</a:t>
            </a:r>
            <a:r>
              <a:rPr lang="en"/>
              <a:t>  </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2e3e31db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2e3e31db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2e3e31db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2e3e31db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2e3e31db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2e3e31db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2e3e31db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2e3e31d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2e3e31d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2e3e31d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e3e31db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e3e31d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2e3e31db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2e3e31db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ask the class here how they might describe the steps to accomplish going to the store and grabbing a dozen eggs before continuing 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2e3e31d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2e3e31db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e3e31d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2e3e31d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2e3e31db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2e3e31db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fa46702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fa46702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Captains: See this doc for the following instructions along with screenshots: </a:t>
            </a:r>
            <a:r>
              <a:rPr lang="en" u="sng">
                <a:solidFill>
                  <a:schemeClr val="hlink"/>
                </a:solidFill>
                <a:hlinkClick r:id="rId2"/>
              </a:rPr>
              <a:t>https://docs.google.com/document/d/1Dl0KrN5E3lSxi7AHpTto0OxZLTKqf21RZ-4Qxl-V3wk/edit?usp=sharing</a:t>
            </a:r>
            <a:r>
              <a:rPr lang="en"/>
              <a:t> </a:t>
            </a:r>
            <a:br>
              <a:rPr lang="en"/>
            </a:br>
            <a:br>
              <a:rPr lang="en"/>
            </a:br>
            <a:r>
              <a:rPr lang="en"/>
              <a:t>For this (and the other Python classes) we will be using Google Colaboratory as our Jupyter Notebook environment. When students open one of the notebook files (files that end in .ipynb), 1 of 3 things will happen: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They already have Google Colaboratory connected to their google account, so it will open the notebook in Colab. There is nothing else to do here.</a:t>
            </a:r>
            <a:endParaRPr/>
          </a:p>
          <a:p>
            <a:pPr indent="-317500" lvl="0" marL="457200" rtl="0" algn="l">
              <a:spcBef>
                <a:spcPts val="0"/>
              </a:spcBef>
              <a:spcAft>
                <a:spcPts val="0"/>
              </a:spcAft>
              <a:buSzPts val="1400"/>
              <a:buAutoNum type="arabicPeriod"/>
            </a:pPr>
            <a:r>
              <a:rPr lang="en"/>
              <a:t>They already have Google Colaboratory connected to their google account, but it does not open up the notebook right away. In this case, they should see an option at the top of the window that starts with “Open With” -&gt; they should select this and choose “Google Colaboratory” as the application</a:t>
            </a:r>
            <a:endParaRPr/>
          </a:p>
          <a:p>
            <a:pPr indent="-317500" lvl="0" marL="457200" rtl="0" algn="l">
              <a:spcBef>
                <a:spcPts val="0"/>
              </a:spcBef>
              <a:spcAft>
                <a:spcPts val="0"/>
              </a:spcAft>
              <a:buSzPts val="1400"/>
              <a:buAutoNum type="arabicPeriod"/>
            </a:pPr>
            <a:r>
              <a:rPr lang="en"/>
              <a:t>They do not have Google Colaboratory connected to their google account. In this case, after clicking on the file to open it, they should select the “Open With” option at the top of the window and go to “+Connect More Apps”, </a:t>
            </a:r>
            <a:r>
              <a:rPr lang="en"/>
              <a:t>which</a:t>
            </a:r>
            <a:r>
              <a:rPr lang="en"/>
              <a:t> will take them to the Google Workspace Marketplace. From there, they can use the search bar to find “Colaboratory”. Once they find “Colaboratory”, they should click on the icon and install. This will allow them to open the file in Google Colab.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fa46702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fa46702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fa46702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fa46702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 - While we encourage everyone to use Google Colab for this class, some people might use their own Jupyter Notebook environment.  The user interfaces across environments can vary slightly. They should consult the documentation of the Jupyter Notebook platform they are using for further details.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e3e31d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e3e31d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2e3e31d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2e3e31d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2e3e31d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2e3e31d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Note: With the image here, you can show how it takes 6 lines of code (that is fairly difficult to read for novices) in Java to do the same thing that can be done in a single (and very readable) line in Python. Part of the reason Python has become so popular is </a:t>
            </a:r>
            <a:r>
              <a:rPr lang="en"/>
              <a:t>because</a:t>
            </a:r>
            <a:r>
              <a:rPr lang="en"/>
              <a:t> the syntax is generally easier to read and understand. This is a benefit for those who are just learning to code, which makes Python a great language to start with.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e3e31d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e3e31d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2e3e31d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2e3e31d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2e3e31d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2e3e31d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2e3e31d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2e3e31d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2e3e31d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2e3e31d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Google Colab (which is what we will be using in these courses) is largely set up to be a data science coding environment. There will be little set up involved (which is why we start with that.) However, for people who want to have their own data science environment, we encourage them to go through the </a:t>
            </a:r>
            <a:r>
              <a:rPr lang="en" u="sng">
                <a:solidFill>
                  <a:schemeClr val="hlink"/>
                </a:solidFill>
                <a:hlinkClick r:id="rId2"/>
              </a:rPr>
              <a:t>Welcome to Python + Installation (part 2)</a:t>
            </a:r>
            <a:r>
              <a:rPr lang="en"/>
              <a:t> deck which shows them how to install Anaconda on their local machine.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50" name="Shape 50"/>
        <p:cNvGrpSpPr/>
        <p:nvPr/>
      </p:nvGrpSpPr>
      <p:grpSpPr>
        <a:xfrm>
          <a:off x="0" y="0"/>
          <a:ext cx="0" cy="0"/>
          <a:chOff x="0" y="0"/>
          <a:chExt cx="0" cy="0"/>
        </a:xfrm>
      </p:grpSpPr>
      <p:sp>
        <p:nvSpPr>
          <p:cNvPr id="51" name="Google Shape;51;p13"/>
          <p:cNvSpPr txBox="1"/>
          <p:nvPr>
            <p:ph idx="1" type="subTitle"/>
          </p:nvPr>
        </p:nvSpPr>
        <p:spPr>
          <a:xfrm>
            <a:off x="415325" y="2815329"/>
            <a:ext cx="77724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18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52" name="Google Shape;52;p13"/>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53" name="Google Shape;53;p13"/>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54" name="Google Shape;54;p13"/>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55" name="Google Shape;55;p13"/>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56" name="Shape 56"/>
        <p:cNvGrpSpPr/>
        <p:nvPr/>
      </p:nvGrpSpPr>
      <p:grpSpPr>
        <a:xfrm>
          <a:off x="0" y="0"/>
          <a:ext cx="0" cy="0"/>
          <a:chOff x="0" y="0"/>
          <a:chExt cx="0" cy="0"/>
        </a:xfrm>
      </p:grpSpPr>
      <p:sp>
        <p:nvSpPr>
          <p:cNvPr id="57" name="Google Shape;57;p14"/>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59" name="Google Shape;59;p14"/>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60" name="Google Shape;60;p14"/>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61" name="Google Shape;61;p14"/>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platform.stratascratch.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343650" y="3177700"/>
            <a:ext cx="8456700" cy="811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770"/>
              <a:buNone/>
            </a:pPr>
            <a:r>
              <a:rPr b="1" lang="en" sz="2300">
                <a:solidFill>
                  <a:schemeClr val="dk1"/>
                </a:solidFill>
              </a:rPr>
              <a:t>Goal: Understand why and how Python is used in Data Analytics, and what you can expect from our Python Classes</a:t>
            </a:r>
            <a:endParaRPr sz="2160"/>
          </a:p>
        </p:txBody>
      </p:sp>
      <p:sp>
        <p:nvSpPr>
          <p:cNvPr id="67" name="Google Shape;67;p15"/>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Python</a:t>
            </a:r>
            <a:endParaRPr/>
          </a:p>
        </p:txBody>
      </p:sp>
      <p:sp>
        <p:nvSpPr>
          <p:cNvPr id="68" name="Google Shape;68;p1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Can I pass coding interviews just by taking these courses?</a:t>
            </a:r>
            <a:endParaRPr b="1"/>
          </a:p>
        </p:txBody>
      </p:sp>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4"/>
          <p:cNvSpPr txBox="1"/>
          <p:nvPr/>
        </p:nvSpPr>
        <p:spPr>
          <a:xfrm>
            <a:off x="674550" y="1696925"/>
            <a:ext cx="79788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No - not without additional practice and learning on your end outside of these courses.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purpose of these courses are to introduce you to just enough Python so that you can start to learn how to use its data analytics tools. While you will have more understanding of how these tools work, you would still need to continue practicing outside of class to get better and approach a level where you can start advertising this skill.</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can I tell when I know enough to put Python on my resume as a skill?</a:t>
            </a:r>
            <a:endParaRPr b="1"/>
          </a:p>
        </p:txBody>
      </p:sp>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5"/>
          <p:cNvSpPr txBox="1"/>
          <p:nvPr/>
        </p:nvSpPr>
        <p:spPr>
          <a:xfrm>
            <a:off x="311700" y="1725150"/>
            <a:ext cx="8252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The answer to this is somewhat arbitrary, but a good start would be seeing how well you can do on coding challenges. Coding challenges are one of the most popular ways to practice. A great place to go for data analytics coding challenges is </a:t>
            </a:r>
            <a:r>
              <a:rPr lang="en" sz="1700" u="sng">
                <a:solidFill>
                  <a:schemeClr val="accent5"/>
                </a:solidFill>
                <a:hlinkClick r:id="rId3">
                  <a:extLst>
                    <a:ext uri="{A12FA001-AC4F-418D-AE19-62706E023703}">
                      <ahyp:hlinkClr val="tx"/>
                    </a:ext>
                  </a:extLst>
                </a:hlinkClick>
              </a:rPr>
              <a:t>https://platform.stratascratch.com/</a:t>
            </a: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 good rule of thumb to know when you’re ready to add Python to your resume is if you can complete `easy` coding challenges without looking up the answers, and you can at least answer some `medium` level questions.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Aside from that, completing an independent data project using Python and having that in your portfolio would also be a good indicator.</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Python Roadmap</a:t>
            </a:r>
            <a:endParaRPr b="1"/>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6"/>
          <p:cNvSpPr txBox="1"/>
          <p:nvPr/>
        </p:nvSpPr>
        <p:spPr>
          <a:xfrm>
            <a:off x="434450" y="1324025"/>
            <a:ext cx="80379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en" sz="2000"/>
              <a:t>In Python 101 &amp; 102 we’ll cover</a:t>
            </a:r>
            <a:r>
              <a:rPr lang="en" sz="2000"/>
              <a:t>:</a:t>
            </a:r>
            <a:endParaRPr sz="2000"/>
          </a:p>
          <a:p>
            <a:pPr indent="-355600" lvl="1" marL="914400" rtl="0" algn="l">
              <a:spcBef>
                <a:spcPts val="0"/>
              </a:spcBef>
              <a:spcAft>
                <a:spcPts val="0"/>
              </a:spcAft>
              <a:buSzPts val="2000"/>
              <a:buChar char="-"/>
            </a:pPr>
            <a:r>
              <a:rPr lang="en" sz="2000"/>
              <a:t>Python basics, such as variables, control flow (if/else), basic data structures, functions, classes, and basic syntax</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b="1" lang="en" sz="2000"/>
              <a:t>In Python 103 - 105</a:t>
            </a:r>
            <a:r>
              <a:rPr lang="en" sz="2000"/>
              <a:t>:</a:t>
            </a:r>
            <a:endParaRPr sz="2000"/>
          </a:p>
          <a:p>
            <a:pPr indent="-355600" lvl="1" marL="914400" rtl="0" algn="l">
              <a:spcBef>
                <a:spcPts val="0"/>
              </a:spcBef>
              <a:spcAft>
                <a:spcPts val="0"/>
              </a:spcAft>
              <a:buSzPts val="2000"/>
              <a:buChar char="-"/>
            </a:pPr>
            <a:r>
              <a:rPr lang="en" sz="2000"/>
              <a:t>Introduction to Pandas &amp; MatPlotLib</a:t>
            </a:r>
            <a:endParaRPr sz="2000"/>
          </a:p>
          <a:p>
            <a:pPr indent="-355600" lvl="1" marL="914400" rtl="0" algn="l">
              <a:spcBef>
                <a:spcPts val="0"/>
              </a:spcBef>
              <a:spcAft>
                <a:spcPts val="0"/>
              </a:spcAft>
              <a:buSzPts val="2000"/>
              <a:buChar char="-"/>
            </a:pPr>
            <a:r>
              <a:rPr lang="en" sz="2000"/>
              <a:t>Data cleaning with Pandas</a:t>
            </a:r>
            <a:endParaRPr sz="2000"/>
          </a:p>
          <a:p>
            <a:pPr indent="-355600" lvl="1" marL="914400" rtl="0" algn="l">
              <a:spcBef>
                <a:spcPts val="0"/>
              </a:spcBef>
              <a:spcAft>
                <a:spcPts val="0"/>
              </a:spcAft>
              <a:buSzPts val="2000"/>
              <a:buChar char="-"/>
            </a:pPr>
            <a:r>
              <a:rPr lang="en" sz="2000"/>
              <a:t>Visualizing your data using MatPlotLib</a:t>
            </a:r>
            <a:endParaRPr sz="2000"/>
          </a:p>
          <a:p>
            <a:pPr indent="-355600" lvl="1" marL="914400" rtl="0" algn="l">
              <a:spcBef>
                <a:spcPts val="0"/>
              </a:spcBef>
              <a:spcAft>
                <a:spcPts val="0"/>
              </a:spcAft>
              <a:buSzPts val="2000"/>
              <a:buChar char="-"/>
            </a:pPr>
            <a:r>
              <a:rPr lang="en" sz="2000"/>
              <a:t>Exploratory data analysis with Pandas &amp; MatPlotLib</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Functions for all Python courses</a:t>
            </a:r>
            <a:endParaRPr/>
          </a:p>
        </p:txBody>
      </p:sp>
      <p:sp>
        <p:nvSpPr>
          <p:cNvPr id="154" name="Google Shape;154;p2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functions used throughout Python courses</a:t>
            </a:r>
            <a:endParaRPr b="1"/>
          </a:p>
        </p:txBody>
      </p:sp>
      <p:sp>
        <p:nvSpPr>
          <p:cNvPr id="160" name="Google Shape;16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8"/>
          <p:cNvSpPr txBox="1"/>
          <p:nvPr/>
        </p:nvSpPr>
        <p:spPr>
          <a:xfrm>
            <a:off x="517200" y="1324025"/>
            <a:ext cx="80475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en" sz="2000"/>
              <a:t>print()</a:t>
            </a:r>
            <a:r>
              <a:rPr lang="en" sz="2000"/>
              <a:t>: This function takes in some kind of input and “prints” it as output to the screen so you can read it. You will see and use this very often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b="1" lang="en" sz="2000"/>
              <a:t>len()</a:t>
            </a:r>
            <a:r>
              <a:rPr lang="en" sz="2000"/>
              <a:t>: Short for length. We pass container objects into this function and it tells us how many items our container has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b="1" lang="en" sz="2000"/>
              <a:t>type()</a:t>
            </a:r>
            <a:r>
              <a:rPr lang="en" sz="2000"/>
              <a:t>: This function will tell us the data type of whatever object we pass into it. It will be handy for figuring out how to work with a particular object (more on that in the course)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685800" y="1583356"/>
            <a:ext cx="7772400" cy="210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remember (for this lesson and beyond)</a:t>
            </a:r>
            <a:endParaRPr/>
          </a:p>
        </p:txBody>
      </p:sp>
      <p:sp>
        <p:nvSpPr>
          <p:cNvPr id="167" name="Google Shape;167;p2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 tips to help guide your learning</a:t>
            </a:r>
            <a:endParaRPr b="1"/>
          </a:p>
        </p:txBody>
      </p:sp>
      <p:sp>
        <p:nvSpPr>
          <p:cNvPr id="173" name="Google Shape;17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30"/>
          <p:cNvSpPr txBox="1"/>
          <p:nvPr/>
        </p:nvSpPr>
        <p:spPr>
          <a:xfrm>
            <a:off x="393075" y="1096450"/>
            <a:ext cx="83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30"/>
          <p:cNvSpPr txBox="1"/>
          <p:nvPr/>
        </p:nvSpPr>
        <p:spPr>
          <a:xfrm>
            <a:off x="579250" y="1282650"/>
            <a:ext cx="78933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Being able to research and find solutions to problems you face is more important than memorizing syntax; Understanding concepts &amp; patterns &gt; memorizing specific solutions &amp; syntax</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Programming is a skill that takes time and practice to learn. Consistency is key to good practice - even if it’s just for 5-10 minutes a day; Learning how to program is a marathon, not a sprint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All good programmers start out as beginners first. Great programmers maintain a beginners mindset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 tips to help guide your learning (continued)</a:t>
            </a:r>
            <a:endParaRPr b="1"/>
          </a:p>
        </p:txBody>
      </p:sp>
      <p:sp>
        <p:nvSpPr>
          <p:cNvPr id="181" name="Google Shape;18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31"/>
          <p:cNvSpPr txBox="1"/>
          <p:nvPr/>
        </p:nvSpPr>
        <p:spPr>
          <a:xfrm>
            <a:off x="393075" y="1096450"/>
            <a:ext cx="83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 name="Google Shape;183;p31"/>
          <p:cNvSpPr txBox="1"/>
          <p:nvPr/>
        </p:nvSpPr>
        <p:spPr>
          <a:xfrm>
            <a:off x="579250" y="1282650"/>
            <a:ext cx="78933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Don’t just copy/paste solutions or other people’s code - at first. When you’re first learning, type EVERYTHING out rather than copy/pasting. This forces you to slow down and really think about what you’re doing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Practice breaking your problem down into smaller sub-problems, especially if you’re having trouble with something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Computers are actually really dumb. When we program, we have to be very explicit and detailed about what we want the computer to do (continued on next slide…)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simple algorithm example…</a:t>
            </a:r>
            <a:endParaRPr b="1"/>
          </a:p>
          <a:p>
            <a:pPr indent="0" lvl="0" marL="0" rtl="0" algn="l">
              <a:spcBef>
                <a:spcPts val="0"/>
              </a:spcBef>
              <a:spcAft>
                <a:spcPts val="0"/>
              </a:spcAft>
              <a:buNone/>
            </a:pPr>
            <a:r>
              <a:t/>
            </a:r>
            <a:endParaRPr b="1"/>
          </a:p>
        </p:txBody>
      </p:sp>
      <p:sp>
        <p:nvSpPr>
          <p:cNvPr id="189" name="Google Shape;18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2"/>
          <p:cNvSpPr txBox="1"/>
          <p:nvPr/>
        </p:nvSpPr>
        <p:spPr>
          <a:xfrm>
            <a:off x="393075" y="1096450"/>
            <a:ext cx="83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32"/>
          <p:cNvSpPr txBox="1"/>
          <p:nvPr/>
        </p:nvSpPr>
        <p:spPr>
          <a:xfrm>
            <a:off x="579250" y="1282650"/>
            <a:ext cx="78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92" name="Google Shape;192;p32"/>
          <p:cNvSpPr txBox="1"/>
          <p:nvPr/>
        </p:nvSpPr>
        <p:spPr>
          <a:xfrm>
            <a:off x="351700" y="1199900"/>
            <a:ext cx="83373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Imagine I tell you, “Go to the store and grab a dozen eggs if they have any.”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In this context, you would probably know what store I’m referring to, how to get there, where the eggs are, how to pay for the eggs, and that you should probably come back home with them after and put them in the fridge.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You can’t do that with a computer program because it would have no idea what you’re talking about. Computers don’t understand context (without a LOT of help).</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simple algorithm example (continued…)</a:t>
            </a:r>
            <a:endParaRPr b="1"/>
          </a:p>
          <a:p>
            <a:pPr indent="0" lvl="0" marL="0" rtl="0" algn="l">
              <a:spcBef>
                <a:spcPts val="0"/>
              </a:spcBef>
              <a:spcAft>
                <a:spcPts val="0"/>
              </a:spcAft>
              <a:buNone/>
            </a:pPr>
            <a:r>
              <a:t/>
            </a:r>
            <a:endParaRPr b="1"/>
          </a:p>
        </p:txBody>
      </p:sp>
      <p:sp>
        <p:nvSpPr>
          <p:cNvPr id="198" name="Google Shape;19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393075" y="1096450"/>
            <a:ext cx="83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0" name="Google Shape;200;p33"/>
          <p:cNvSpPr txBox="1"/>
          <p:nvPr/>
        </p:nvSpPr>
        <p:spPr>
          <a:xfrm>
            <a:off x="579250" y="1282650"/>
            <a:ext cx="78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01" name="Google Shape;201;p33"/>
          <p:cNvSpPr txBox="1"/>
          <p:nvPr/>
        </p:nvSpPr>
        <p:spPr>
          <a:xfrm>
            <a:off x="351700" y="1199900"/>
            <a:ext cx="8337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t>For a computer to perform this seemingly simple task, we would have to specify EVERY SINGLE STEP, sort of like this:</a:t>
            </a:r>
            <a:endParaRPr sz="2000"/>
          </a:p>
          <a:p>
            <a:pPr indent="-355600" lvl="0" marL="457200" rtl="0" algn="l">
              <a:spcBef>
                <a:spcPts val="0"/>
              </a:spcBef>
              <a:spcAft>
                <a:spcPts val="0"/>
              </a:spcAft>
              <a:buSzPts val="2000"/>
              <a:buAutoNum type="arabicPeriod"/>
            </a:pPr>
            <a:r>
              <a:rPr lang="en" sz="2000"/>
              <a:t>Walk to the store, which is located at [store location coordinates]</a:t>
            </a:r>
            <a:endParaRPr sz="2000"/>
          </a:p>
          <a:p>
            <a:pPr indent="-355600" lvl="0" marL="457200" rtl="0" algn="l">
              <a:spcBef>
                <a:spcPts val="0"/>
              </a:spcBef>
              <a:spcAft>
                <a:spcPts val="0"/>
              </a:spcAft>
              <a:buSzPts val="2000"/>
              <a:buAutoNum type="arabicPeriod"/>
            </a:pPr>
            <a:r>
              <a:rPr lang="en" sz="2000"/>
              <a:t>When you get to the store, confirm if it is open or closed. If open, find the main entrance and walk inside, otherwise go back home</a:t>
            </a:r>
            <a:endParaRPr sz="2000"/>
          </a:p>
          <a:p>
            <a:pPr indent="-355600" lvl="0" marL="457200" rtl="0" algn="l">
              <a:spcBef>
                <a:spcPts val="0"/>
              </a:spcBef>
              <a:spcAft>
                <a:spcPts val="0"/>
              </a:spcAft>
              <a:buSzPts val="2000"/>
              <a:buAutoNum type="arabicPeriod"/>
            </a:pPr>
            <a:r>
              <a:rPr lang="en" sz="2000"/>
              <a:t>Walk to aisle 13 (the dairy section in our imaginary store)</a:t>
            </a:r>
            <a:endParaRPr sz="2000"/>
          </a:p>
          <a:p>
            <a:pPr indent="-355600" lvl="0" marL="457200" rtl="0" algn="l">
              <a:spcBef>
                <a:spcPts val="0"/>
              </a:spcBef>
              <a:spcAft>
                <a:spcPts val="0"/>
              </a:spcAft>
              <a:buSzPts val="2000"/>
              <a:buAutoNum type="arabicPeriod"/>
            </a:pPr>
            <a:r>
              <a:rPr lang="en" sz="2000"/>
              <a:t>Search all products in the aisle until you find 1 dozen eggs</a:t>
            </a:r>
            <a:endParaRPr sz="2000"/>
          </a:p>
          <a:p>
            <a:pPr indent="-355600" lvl="0" marL="457200" rtl="0" algn="l">
              <a:spcBef>
                <a:spcPts val="0"/>
              </a:spcBef>
              <a:spcAft>
                <a:spcPts val="0"/>
              </a:spcAft>
              <a:buSzPts val="2000"/>
              <a:buAutoNum type="arabicPeriod"/>
            </a:pPr>
            <a:r>
              <a:rPr lang="en" sz="2000"/>
              <a:t>If you find eggs, make sure they are not broken. If there are no eggs or all of them are broken, exit the store and walk back home</a:t>
            </a:r>
            <a:endParaRPr sz="2000"/>
          </a:p>
          <a:p>
            <a:pPr indent="0" lvl="0" marL="45720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150" y="5083327"/>
            <a:ext cx="9143700" cy="603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74" name="Google Shape;74;p16"/>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75" name="Google Shape;75;p16"/>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How is Python used in Data Analytics?</a:t>
            </a:r>
            <a:endParaRPr b="1" sz="1800">
              <a:solidFill>
                <a:srgbClr val="FFFFFF"/>
              </a:solidFill>
              <a:latin typeface="Proxima Nova"/>
              <a:ea typeface="Proxima Nova"/>
              <a:cs typeface="Proxima Nova"/>
              <a:sym typeface="Proxima Nova"/>
            </a:endParaRPr>
          </a:p>
        </p:txBody>
      </p:sp>
      <p:sp>
        <p:nvSpPr>
          <p:cNvPr id="76" name="Google Shape;76;p16"/>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What can you expect from our Python classes?</a:t>
            </a:r>
            <a:endParaRPr sz="1800">
              <a:solidFill>
                <a:srgbClr val="FFFFFF"/>
              </a:solidFill>
              <a:latin typeface="Proxima Nova"/>
              <a:ea typeface="Proxima Nova"/>
              <a:cs typeface="Proxima Nova"/>
              <a:sym typeface="Proxima Nova"/>
            </a:endParaRPr>
          </a:p>
        </p:txBody>
      </p:sp>
      <p:sp>
        <p:nvSpPr>
          <p:cNvPr id="77" name="Google Shape;77;p16"/>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Key Functions for Python 101</a:t>
            </a:r>
            <a:endParaRPr sz="1800">
              <a:solidFill>
                <a:srgbClr val="FFFFFF"/>
              </a:solidFill>
              <a:latin typeface="Proxima Nova"/>
              <a:ea typeface="Proxima Nova"/>
              <a:cs typeface="Proxima Nova"/>
              <a:sym typeface="Proxima Nova"/>
            </a:endParaRPr>
          </a:p>
        </p:txBody>
      </p:sp>
      <p:sp>
        <p:nvSpPr>
          <p:cNvPr id="78" name="Google Shape;78;p16"/>
          <p:cNvSpPr/>
          <p:nvPr/>
        </p:nvSpPr>
        <p:spPr>
          <a:xfrm>
            <a:off x="523975" y="1202825"/>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Why Learn Python?</a:t>
            </a:r>
            <a:endParaRPr sz="1800">
              <a:solidFill>
                <a:srgbClr val="FFFFFF"/>
              </a:solidFill>
              <a:latin typeface="Proxima Nova"/>
              <a:ea typeface="Proxima Nova"/>
              <a:cs typeface="Proxima Nova"/>
              <a:sym typeface="Proxima Nova"/>
            </a:endParaRPr>
          </a:p>
        </p:txBody>
      </p:sp>
      <p:sp>
        <p:nvSpPr>
          <p:cNvPr id="79" name="Google Shape;79;p16"/>
          <p:cNvSpPr/>
          <p:nvPr/>
        </p:nvSpPr>
        <p:spPr>
          <a:xfrm>
            <a:off x="523975" y="4030473"/>
            <a:ext cx="7461300" cy="553200"/>
          </a:xfrm>
          <a:prstGeom prst="rect">
            <a:avLst/>
          </a:prstGeom>
          <a:solidFill>
            <a:srgbClr val="9900FF"/>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800"/>
              <a:buFont typeface="Arial"/>
              <a:buNone/>
            </a:pPr>
            <a:r>
              <a:t/>
            </a:r>
            <a:endParaRPr b="1" sz="18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800"/>
              <a:buFont typeface="Arial"/>
              <a:buNone/>
            </a:pPr>
            <a:r>
              <a:rPr b="1" lang="en" sz="1800">
                <a:solidFill>
                  <a:schemeClr val="lt1"/>
                </a:solidFill>
                <a:latin typeface="Proxima Nova"/>
                <a:ea typeface="Proxima Nova"/>
                <a:cs typeface="Proxima Nova"/>
                <a:sym typeface="Proxima Nova"/>
              </a:rPr>
              <a:t>Things to remember (for these lessons and beyond)</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Clr>
                <a:srgbClr val="000000"/>
              </a:buClr>
              <a:buSzPts val="800"/>
              <a:buFont typeface="Arial"/>
              <a:buNone/>
            </a:pPr>
            <a:r>
              <a:t/>
            </a:r>
            <a:endParaRPr b="1" sz="1800">
              <a:solidFill>
                <a:srgbClr val="FFFFFF"/>
              </a:solidFill>
              <a:latin typeface="Proxima Nova"/>
              <a:ea typeface="Proxima Nova"/>
              <a:cs typeface="Proxima Nova"/>
              <a:sym typeface="Proxima Nova"/>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We’ll Cover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700"/>
                                        <p:tgtEl>
                                          <p:spTgt spid="78"/>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par>
                          <p:cTn fill="hold">
                            <p:stCondLst>
                              <p:cond delay="47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simple algorithm example (continued…)</a:t>
            </a:r>
            <a:endParaRPr b="1"/>
          </a:p>
          <a:p>
            <a:pPr indent="0" lvl="0" marL="0" rtl="0" algn="l">
              <a:spcBef>
                <a:spcPts val="0"/>
              </a:spcBef>
              <a:spcAft>
                <a:spcPts val="0"/>
              </a:spcAft>
              <a:buNone/>
            </a:pPr>
            <a:r>
              <a:t/>
            </a:r>
            <a:endParaRPr b="1"/>
          </a:p>
        </p:txBody>
      </p:sp>
      <p:sp>
        <p:nvSpPr>
          <p:cNvPr id="207" name="Google Shape;20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34"/>
          <p:cNvSpPr txBox="1"/>
          <p:nvPr/>
        </p:nvSpPr>
        <p:spPr>
          <a:xfrm>
            <a:off x="393075" y="1096450"/>
            <a:ext cx="83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34"/>
          <p:cNvSpPr txBox="1"/>
          <p:nvPr/>
        </p:nvSpPr>
        <p:spPr>
          <a:xfrm>
            <a:off x="579250" y="1282650"/>
            <a:ext cx="78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10" name="Google Shape;210;p34"/>
          <p:cNvSpPr txBox="1"/>
          <p:nvPr/>
        </p:nvSpPr>
        <p:spPr>
          <a:xfrm>
            <a:off x="-124125" y="1282650"/>
            <a:ext cx="8337300" cy="4186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000"/>
              <a:t>6. Go to the cash register</a:t>
            </a:r>
            <a:endParaRPr sz="2000"/>
          </a:p>
          <a:p>
            <a:pPr indent="0" lvl="0" marL="457200" rtl="0" algn="l">
              <a:spcBef>
                <a:spcPts val="0"/>
              </a:spcBef>
              <a:spcAft>
                <a:spcPts val="0"/>
              </a:spcAft>
              <a:buNone/>
            </a:pPr>
            <a:r>
              <a:rPr lang="en" sz="2000"/>
              <a:t>7. Put the eggs on the conveyor belt</a:t>
            </a:r>
            <a:endParaRPr sz="2000"/>
          </a:p>
          <a:p>
            <a:pPr indent="0" lvl="0" marL="457200" rtl="0" algn="l">
              <a:spcBef>
                <a:spcPts val="0"/>
              </a:spcBef>
              <a:spcAft>
                <a:spcPts val="0"/>
              </a:spcAft>
              <a:buNone/>
            </a:pPr>
            <a:r>
              <a:rPr lang="en" sz="2000"/>
              <a:t>8. Pay the cashier </a:t>
            </a:r>
            <a:endParaRPr sz="2000"/>
          </a:p>
          <a:p>
            <a:pPr indent="0" lvl="0" marL="457200" rtl="0" algn="l">
              <a:spcBef>
                <a:spcPts val="0"/>
              </a:spcBef>
              <a:spcAft>
                <a:spcPts val="0"/>
              </a:spcAft>
              <a:buNone/>
            </a:pPr>
            <a:r>
              <a:rPr lang="en" sz="2000"/>
              <a:t>9. Take the eggs</a:t>
            </a:r>
            <a:endParaRPr sz="2000"/>
          </a:p>
          <a:p>
            <a:pPr indent="0" lvl="0" marL="457200" rtl="0" algn="l">
              <a:spcBef>
                <a:spcPts val="0"/>
              </a:spcBef>
              <a:spcAft>
                <a:spcPts val="0"/>
              </a:spcAft>
              <a:buNone/>
            </a:pPr>
            <a:r>
              <a:rPr lang="en" sz="2000"/>
              <a:t>10. Walk back home</a:t>
            </a:r>
            <a:endParaRPr sz="2000"/>
          </a:p>
          <a:p>
            <a:pPr indent="0" lvl="0" marL="457200" rtl="0" algn="l">
              <a:spcBef>
                <a:spcPts val="0"/>
              </a:spcBef>
              <a:spcAft>
                <a:spcPts val="0"/>
              </a:spcAft>
              <a:buNone/>
            </a:pPr>
            <a:r>
              <a:rPr lang="en" sz="2000"/>
              <a:t>11. Put the eggs in the refrigerator</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lang="en" sz="2000"/>
              <a:t>See how we had to lay everything out explicitly? When we code, we have to break our problems down into simple, but explicit steps similar to this.</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16858" y="145077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t>Jupyter Notebook Basics</a:t>
            </a:r>
            <a:endParaRPr sz="6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Cells and Code</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Jupyter Notebooks are made up of cells, which are individual blocks that run either code or output formatted text.</a:t>
            </a:r>
            <a:endParaRPr/>
          </a:p>
          <a:p>
            <a:pPr indent="0" lvl="0" marL="0" rtl="0" algn="l">
              <a:spcBef>
                <a:spcPts val="1200"/>
              </a:spcBef>
              <a:spcAft>
                <a:spcPts val="0"/>
              </a:spcAft>
              <a:buNone/>
            </a:pPr>
            <a:r>
              <a:rPr lang="en"/>
              <a:t>Code cells are used to run Python code in isolation (meaning you can run code in a single cell without worrying about the code in others). </a:t>
            </a:r>
            <a:endParaRPr/>
          </a:p>
          <a:p>
            <a:pPr indent="0" lvl="0" marL="0" rtl="0" algn="l">
              <a:spcBef>
                <a:spcPts val="1200"/>
              </a:spcBef>
              <a:spcAft>
                <a:spcPts val="0"/>
              </a:spcAft>
              <a:buNone/>
            </a:pPr>
            <a:r>
              <a:rPr lang="en"/>
              <a:t>Text cells accept plain text and a format called Markup, as well as some HTML, in order to display text.</a:t>
            </a:r>
            <a:endParaRPr/>
          </a:p>
          <a:p>
            <a:pPr indent="0" lvl="0" marL="0" rtl="0" algn="l">
              <a:spcBef>
                <a:spcPts val="1200"/>
              </a:spcBef>
              <a:spcAft>
                <a:spcPts val="1200"/>
              </a:spcAft>
              <a:buNone/>
            </a:pPr>
            <a:r>
              <a:rPr lang="en"/>
              <a:t>When you create a new cell, you can choose whether it should be used for code or text using the picker located in the menu</a:t>
            </a:r>
            <a:endParaRPr/>
          </a:p>
        </p:txBody>
      </p:sp>
      <p:pic>
        <p:nvPicPr>
          <p:cNvPr id="222" name="Google Shape;222;p36"/>
          <p:cNvPicPr preferRelativeResize="0"/>
          <p:nvPr/>
        </p:nvPicPr>
        <p:blipFill>
          <a:blip r:embed="rId3">
            <a:alphaModFix/>
          </a:blip>
          <a:stretch>
            <a:fillRect/>
          </a:stretch>
        </p:blipFill>
        <p:spPr>
          <a:xfrm>
            <a:off x="379450" y="4154051"/>
            <a:ext cx="7599300" cy="66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Jupyter Notebook</a:t>
            </a:r>
            <a:endParaRPr/>
          </a:p>
        </p:txBody>
      </p:sp>
      <p:pic>
        <p:nvPicPr>
          <p:cNvPr id="228" name="Google Shape;228;p37"/>
          <p:cNvPicPr preferRelativeResize="0"/>
          <p:nvPr/>
        </p:nvPicPr>
        <p:blipFill>
          <a:blip r:embed="rId3">
            <a:alphaModFix/>
          </a:blip>
          <a:stretch>
            <a:fillRect/>
          </a:stretch>
        </p:blipFill>
        <p:spPr>
          <a:xfrm>
            <a:off x="1691175" y="2571750"/>
            <a:ext cx="754075" cy="663600"/>
          </a:xfrm>
          <a:prstGeom prst="rect">
            <a:avLst/>
          </a:prstGeom>
          <a:noFill/>
          <a:ln>
            <a:noFill/>
          </a:ln>
        </p:spPr>
      </p:pic>
      <p:sp>
        <p:nvSpPr>
          <p:cNvPr id="229" name="Google Shape;229;p37"/>
          <p:cNvSpPr txBox="1"/>
          <p:nvPr/>
        </p:nvSpPr>
        <p:spPr>
          <a:xfrm>
            <a:off x="2202800" y="2717925"/>
            <a:ext cx="4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 Inserts a new cell below the currently selected one</a:t>
            </a:r>
            <a:endParaRPr/>
          </a:p>
        </p:txBody>
      </p:sp>
      <p:pic>
        <p:nvPicPr>
          <p:cNvPr id="230" name="Google Shape;230;p37"/>
          <p:cNvPicPr preferRelativeResize="0"/>
          <p:nvPr/>
        </p:nvPicPr>
        <p:blipFill>
          <a:blip r:embed="rId4">
            <a:alphaModFix/>
          </a:blip>
          <a:stretch>
            <a:fillRect/>
          </a:stretch>
        </p:blipFill>
        <p:spPr>
          <a:xfrm>
            <a:off x="1817675" y="3312250"/>
            <a:ext cx="501075" cy="462525"/>
          </a:xfrm>
          <a:prstGeom prst="rect">
            <a:avLst/>
          </a:prstGeom>
          <a:noFill/>
          <a:ln>
            <a:noFill/>
          </a:ln>
        </p:spPr>
      </p:pic>
      <p:sp>
        <p:nvSpPr>
          <p:cNvPr id="231" name="Google Shape;231;p37"/>
          <p:cNvSpPr txBox="1"/>
          <p:nvPr/>
        </p:nvSpPr>
        <p:spPr>
          <a:xfrm>
            <a:off x="2202800" y="3343413"/>
            <a:ext cx="35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 Removes the currently selected cell</a:t>
            </a:r>
            <a:endParaRPr/>
          </a:p>
        </p:txBody>
      </p:sp>
      <p:pic>
        <p:nvPicPr>
          <p:cNvPr id="232" name="Google Shape;232;p37"/>
          <p:cNvPicPr preferRelativeResize="0"/>
          <p:nvPr/>
        </p:nvPicPr>
        <p:blipFill>
          <a:blip r:embed="rId5">
            <a:alphaModFix/>
          </a:blip>
          <a:stretch>
            <a:fillRect/>
          </a:stretch>
        </p:blipFill>
        <p:spPr>
          <a:xfrm>
            <a:off x="1817663" y="3851675"/>
            <a:ext cx="501075" cy="521953"/>
          </a:xfrm>
          <a:prstGeom prst="rect">
            <a:avLst/>
          </a:prstGeom>
          <a:noFill/>
          <a:ln>
            <a:noFill/>
          </a:ln>
        </p:spPr>
      </p:pic>
      <p:sp>
        <p:nvSpPr>
          <p:cNvPr id="233" name="Google Shape;233;p37"/>
          <p:cNvSpPr txBox="1"/>
          <p:nvPr/>
        </p:nvSpPr>
        <p:spPr>
          <a:xfrm>
            <a:off x="2216650" y="3912550"/>
            <a:ext cx="40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 Executes code in the currently selected cell</a:t>
            </a:r>
            <a:endParaRPr/>
          </a:p>
        </p:txBody>
      </p:sp>
      <p:pic>
        <p:nvPicPr>
          <p:cNvPr id="234" name="Google Shape;234;p37"/>
          <p:cNvPicPr preferRelativeResize="0"/>
          <p:nvPr/>
        </p:nvPicPr>
        <p:blipFill>
          <a:blip r:embed="rId6">
            <a:alphaModFix/>
          </a:blip>
          <a:stretch>
            <a:fillRect/>
          </a:stretch>
        </p:blipFill>
        <p:spPr>
          <a:xfrm>
            <a:off x="526125" y="1806137"/>
            <a:ext cx="7998354" cy="717700"/>
          </a:xfrm>
          <a:prstGeom prst="rect">
            <a:avLst/>
          </a:prstGeom>
          <a:noFill/>
          <a:ln>
            <a:noFill/>
          </a:ln>
        </p:spPr>
      </p:pic>
      <p:sp>
        <p:nvSpPr>
          <p:cNvPr id="235" name="Google Shape;235;p37"/>
          <p:cNvSpPr txBox="1"/>
          <p:nvPr/>
        </p:nvSpPr>
        <p:spPr>
          <a:xfrm>
            <a:off x="664025" y="1275325"/>
            <a:ext cx="39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Commonly Used Menu Buttons: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That’s it for our intro! Let’s get to coding!</a:t>
            </a:r>
            <a:endParaRPr b="1"/>
          </a:p>
        </p:txBody>
      </p:sp>
      <p:sp>
        <p:nvSpPr>
          <p:cNvPr id="241" name="Google Shape;24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2" name="Google Shape;242;p38"/>
          <p:cNvPicPr preferRelativeResize="0"/>
          <p:nvPr/>
        </p:nvPicPr>
        <p:blipFill>
          <a:blip r:embed="rId3">
            <a:alphaModFix/>
          </a:blip>
          <a:stretch>
            <a:fillRect/>
          </a:stretch>
        </p:blipFill>
        <p:spPr>
          <a:xfrm>
            <a:off x="921388" y="1149425"/>
            <a:ext cx="730122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Learn Python?</a:t>
            </a:r>
            <a:endParaRPr/>
          </a:p>
        </p:txBody>
      </p:sp>
      <p:sp>
        <p:nvSpPr>
          <p:cNvPr id="86" name="Google Shape;86;p1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is it useful to know Python?</a:t>
            </a:r>
            <a:endParaRPr b="1"/>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8"/>
          <p:cNvSpPr txBox="1"/>
          <p:nvPr/>
        </p:nvSpPr>
        <p:spPr>
          <a:xfrm>
            <a:off x="434400" y="1171800"/>
            <a:ext cx="8275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It is a general purpose programming language that is used across a wide variety of technologies, so it is pretty much everywhere</a:t>
            </a:r>
            <a:endParaRPr/>
          </a:p>
          <a:p>
            <a:pPr indent="-317500" lvl="0" marL="457200" rtl="0" algn="l">
              <a:spcBef>
                <a:spcPts val="0"/>
              </a:spcBef>
              <a:spcAft>
                <a:spcPts val="0"/>
              </a:spcAft>
              <a:buSzPts val="1400"/>
              <a:buChar char="-"/>
            </a:pPr>
            <a:r>
              <a:rPr lang="en"/>
              <a:t>It is one of the top languages used in Data Analytics (second only to SQL)</a:t>
            </a:r>
            <a:endParaRPr/>
          </a:p>
          <a:p>
            <a:pPr indent="-317500" lvl="0" marL="457200" rtl="0" algn="l">
              <a:spcBef>
                <a:spcPts val="0"/>
              </a:spcBef>
              <a:spcAft>
                <a:spcPts val="0"/>
              </a:spcAft>
              <a:buSzPts val="1400"/>
              <a:buChar char="-"/>
            </a:pPr>
            <a:r>
              <a:rPr lang="en"/>
              <a:t>Knowing it can boost your salary (According to Glassdoor, the average Python Data Analyst salary in 2022 is $85,206 per year)</a:t>
            </a:r>
            <a:endParaRPr/>
          </a:p>
          <a:p>
            <a:pPr indent="-317500" lvl="0" marL="457200" rtl="0" algn="l">
              <a:spcBef>
                <a:spcPts val="0"/>
              </a:spcBef>
              <a:spcAft>
                <a:spcPts val="0"/>
              </a:spcAft>
              <a:buSzPts val="1400"/>
              <a:buChar char="-"/>
            </a:pPr>
            <a:r>
              <a:rPr lang="en"/>
              <a:t>The syntax is easier to read and understand compared to other programming languages:</a:t>
            </a:r>
            <a:endParaRPr/>
          </a:p>
          <a:p>
            <a:pPr indent="0" lvl="0" marL="457200" rtl="0" algn="l">
              <a:spcBef>
                <a:spcPts val="0"/>
              </a:spcBef>
              <a:spcAft>
                <a:spcPts val="0"/>
              </a:spcAft>
              <a:buNone/>
            </a:pPr>
            <a:r>
              <a:t/>
            </a:r>
            <a:endParaRPr/>
          </a:p>
        </p:txBody>
      </p:sp>
      <p:pic>
        <p:nvPicPr>
          <p:cNvPr id="94" name="Google Shape;94;p18"/>
          <p:cNvPicPr preferRelativeResize="0"/>
          <p:nvPr/>
        </p:nvPicPr>
        <p:blipFill>
          <a:blip r:embed="rId3">
            <a:alphaModFix/>
          </a:blip>
          <a:stretch>
            <a:fillRect/>
          </a:stretch>
        </p:blipFill>
        <p:spPr>
          <a:xfrm>
            <a:off x="2200500" y="3019100"/>
            <a:ext cx="3982019" cy="18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is Python used in Data Analytics?</a:t>
            </a:r>
            <a:endParaRPr/>
          </a:p>
        </p:txBody>
      </p:sp>
      <p:sp>
        <p:nvSpPr>
          <p:cNvPr id="100" name="Google Shape;100;p1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Python Data Analytics Use Cases</a:t>
            </a:r>
            <a:endParaRPr b="1"/>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0"/>
          <p:cNvSpPr txBox="1"/>
          <p:nvPr/>
        </p:nvSpPr>
        <p:spPr>
          <a:xfrm>
            <a:off x="496500" y="1158525"/>
            <a:ext cx="79761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Char char="-"/>
            </a:pPr>
            <a:r>
              <a:rPr lang="en" sz="2500"/>
              <a:t>Building data pipelines that ingest, process, and store data</a:t>
            </a:r>
            <a:endParaRPr sz="2500"/>
          </a:p>
          <a:p>
            <a:pPr indent="-387350" lvl="0" marL="457200" rtl="0" algn="l">
              <a:spcBef>
                <a:spcPts val="0"/>
              </a:spcBef>
              <a:spcAft>
                <a:spcPts val="0"/>
              </a:spcAft>
              <a:buSzPts val="2500"/>
              <a:buChar char="-"/>
            </a:pPr>
            <a:r>
              <a:rPr lang="en" sz="2500"/>
              <a:t>Exploring and analyzing data regardless of size (small or big data)</a:t>
            </a:r>
            <a:endParaRPr sz="2500"/>
          </a:p>
          <a:p>
            <a:pPr indent="-387350" lvl="0" marL="457200" rtl="0" algn="l">
              <a:spcBef>
                <a:spcPts val="0"/>
              </a:spcBef>
              <a:spcAft>
                <a:spcPts val="0"/>
              </a:spcAft>
              <a:buSzPts val="2500"/>
              <a:buChar char="-"/>
            </a:pPr>
            <a:r>
              <a:rPr lang="en" sz="2500"/>
              <a:t>Visualizing data and creating dashboards</a:t>
            </a:r>
            <a:endParaRPr sz="2500"/>
          </a:p>
          <a:p>
            <a:pPr indent="-387350" lvl="0" marL="457200" rtl="0" algn="l">
              <a:spcBef>
                <a:spcPts val="0"/>
              </a:spcBef>
              <a:spcAft>
                <a:spcPts val="0"/>
              </a:spcAft>
              <a:buSzPts val="2500"/>
              <a:buChar char="-"/>
            </a:pPr>
            <a:r>
              <a:rPr lang="en" sz="2500"/>
              <a:t>Machine Learning and Artificial Intelligence</a:t>
            </a:r>
            <a:endParaRPr sz="2500"/>
          </a:p>
          <a:p>
            <a:pPr indent="-387350" lvl="0" marL="457200" rtl="0" algn="l">
              <a:spcBef>
                <a:spcPts val="0"/>
              </a:spcBef>
              <a:spcAft>
                <a:spcPts val="0"/>
              </a:spcAft>
              <a:buSzPts val="2500"/>
              <a:buChar char="-"/>
            </a:pPr>
            <a:r>
              <a:rPr lang="en" sz="2500"/>
              <a:t>And so much else!</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Popular Python Libraries Used for Data Analytics</a:t>
            </a:r>
            <a:endParaRPr b="1"/>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nvSpPr>
        <p:spPr>
          <a:xfrm>
            <a:off x="455125" y="1386075"/>
            <a:ext cx="8017200" cy="2770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b="1" lang="en" sz="2400"/>
              <a:t>Pandas</a:t>
            </a:r>
            <a:r>
              <a:rPr lang="en" sz="2400"/>
              <a:t>: by far the most popular library for data science and analysis</a:t>
            </a:r>
            <a:endParaRPr sz="2400"/>
          </a:p>
          <a:p>
            <a:pPr indent="-381000" lvl="0" marL="457200" rtl="0" algn="l">
              <a:spcBef>
                <a:spcPts val="0"/>
              </a:spcBef>
              <a:spcAft>
                <a:spcPts val="0"/>
              </a:spcAft>
              <a:buSzPts val="2400"/>
              <a:buChar char="-"/>
            </a:pPr>
            <a:r>
              <a:rPr b="1" lang="en" sz="2400"/>
              <a:t>MatPlotLib</a:t>
            </a:r>
            <a:r>
              <a:rPr lang="en" sz="2400"/>
              <a:t>: used for creating data visualizations</a:t>
            </a:r>
            <a:endParaRPr sz="2400"/>
          </a:p>
          <a:p>
            <a:pPr indent="-381000" lvl="0" marL="457200" rtl="0" algn="l">
              <a:spcBef>
                <a:spcPts val="0"/>
              </a:spcBef>
              <a:spcAft>
                <a:spcPts val="0"/>
              </a:spcAft>
              <a:buSzPts val="2400"/>
              <a:buChar char="-"/>
            </a:pPr>
            <a:r>
              <a:rPr b="1" lang="en" sz="2400"/>
              <a:t>Numpy</a:t>
            </a:r>
            <a:r>
              <a:rPr lang="en" sz="2400"/>
              <a:t>: Used for advanced math and statistics functions</a:t>
            </a:r>
            <a:endParaRPr sz="2400"/>
          </a:p>
          <a:p>
            <a:pPr indent="-381000" lvl="0" marL="457200" rtl="0" algn="l">
              <a:spcBef>
                <a:spcPts val="0"/>
              </a:spcBef>
              <a:spcAft>
                <a:spcPts val="0"/>
              </a:spcAft>
              <a:buSzPts val="2400"/>
              <a:buChar char="-"/>
            </a:pPr>
            <a:r>
              <a:rPr b="1" lang="en" sz="2400"/>
              <a:t>SciKit Learn</a:t>
            </a:r>
            <a:r>
              <a:rPr lang="en" sz="2400"/>
              <a:t>: Primarily used for machine learning and advanced analysis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685800" y="1583356"/>
            <a:ext cx="7772400" cy="210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you expect from our Python classes?</a:t>
            </a:r>
            <a:endParaRPr/>
          </a:p>
        </p:txBody>
      </p:sp>
      <p:sp>
        <p:nvSpPr>
          <p:cNvPr id="120" name="Google Shape;120;p22"/>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Learning Expectations and Goals</a:t>
            </a:r>
            <a:endParaRPr b="1"/>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3"/>
          <p:cNvSpPr txBox="1"/>
          <p:nvPr/>
        </p:nvSpPr>
        <p:spPr>
          <a:xfrm>
            <a:off x="393075" y="1282650"/>
            <a:ext cx="8316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By the end of this series of Python courses, you will know:</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How to set up a basic data science coding environment</a:t>
            </a:r>
            <a:endParaRPr sz="2000"/>
          </a:p>
          <a:p>
            <a:pPr indent="-355600" lvl="0" marL="457200" rtl="0" algn="l">
              <a:spcBef>
                <a:spcPts val="0"/>
              </a:spcBef>
              <a:spcAft>
                <a:spcPts val="0"/>
              </a:spcAft>
              <a:buSzPts val="2000"/>
              <a:buChar char="-"/>
            </a:pPr>
            <a:r>
              <a:rPr lang="en" sz="2000"/>
              <a:t>Basic Python (control flow, data structures, functions, and syntax)</a:t>
            </a:r>
            <a:endParaRPr sz="2000"/>
          </a:p>
          <a:p>
            <a:pPr indent="-355600" lvl="0" marL="457200" rtl="0" algn="l">
              <a:spcBef>
                <a:spcPts val="0"/>
              </a:spcBef>
              <a:spcAft>
                <a:spcPts val="0"/>
              </a:spcAft>
              <a:buSzPts val="2000"/>
              <a:buChar char="-"/>
            </a:pPr>
            <a:r>
              <a:rPr lang="en" sz="2000"/>
              <a:t>How to perform basic exploratory data analysis and visualize your data using Pandas and MatPlotLib - two of the most popular Python libraries for data analysis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