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h0bW2H72i5cP5PXfUZxOZZrzpkCIgU77/view?usp=shari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eb1f29cd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eb1f29cd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eb1f29cd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eb1f29cd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eb1f29cd4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eb1f29cd4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eb1f29cd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eb1f29cd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NOTE (Captains):</a:t>
            </a:r>
            <a:r>
              <a:rPr lang="en"/>
              <a:t> This could be a good time to start using PythonTutor to run examples of this and the following concepts live to help explain what’s going on. </a:t>
            </a:r>
            <a:r>
              <a:rPr lang="en" u="sng">
                <a:solidFill>
                  <a:schemeClr val="hlink"/>
                </a:solidFill>
                <a:hlinkClick r:id="rId2"/>
              </a:rPr>
              <a:t>This doc explains how to do that and has sample code for you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drive the point home, you can ask COOPers what the output would be for a value that you give them. For example, say the value is 11 - ask them what the above code would print out (Answer: “High”). You can use this to help ensure that they understand how the result may change depending on the given input.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eb1f29cd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eb1f29cd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eb1f29cd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eb1f29cd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simple example of a for loop that loops through a container called ‘my_list’ and prints each item in that list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eb1f29cd4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eb1f29cd4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NOTE: </a:t>
            </a:r>
            <a:r>
              <a:rPr lang="en"/>
              <a:t>When creating a while loop, you must be careful with selecting the condition(s) used to control it. Since the loop runs while the given condition is true, it is possible to create an infinite loop that runs until the program crashes. An example of this would be: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1 == 1:</a:t>
            </a:r>
            <a:endParaRPr/>
          </a:p>
          <a:p>
            <a:pPr indent="0" lvl="0" marL="0" rtl="0" algn="l">
              <a:spcBef>
                <a:spcPts val="0"/>
              </a:spcBef>
              <a:spcAft>
                <a:spcPts val="0"/>
              </a:spcAft>
              <a:buNone/>
            </a:pPr>
            <a:r>
              <a:rPr lang="en"/>
              <a:t>    print(“Dormammu, I’ve come to bargain…”)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1 == 1 will always be true, this loop never ends. This is a trivial example, but meant to show that it is possible to create infinite loops and that students should be careful to avoid this (unless the behavior is desired.) </a:t>
            </a: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eb1f29cd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eb1f29cd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eb1f29cd4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eb1f29cd4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eb1f29cd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eb1f29cd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eb1f29cd4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eb1f29cd4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eb1f29cd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eb1f29cd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eb1f29cd4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eb1f29cd4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visual representation of code blocks and spacing/indentation. Each green block represents 4 spaces. All new code blocks are preceded by a colon (“:”) and should be indented by a minimum of 1 space (4 spaces is the standard convention, though.) This is relevant for loop blocks and control flow blocks.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eb1f29cd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eb1f29cd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eb1f29cd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eb1f29cd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eb1f29cd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eb1f29cd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eb1f29cd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eb1f29cd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eb1f29cd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eb1f29cd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eb1f29cd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eb1f29cd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eb1f29cd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eb1f29cd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Everything in Python is an object. The 3 main properties of an object are its attributes, methods, and type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eb1f29cd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eb1f29cd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Variables are used to store and refer to objects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eb1f29cd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eb1f29cd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Int, float, string, boolean, list, dictionary, tuple, etc</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eb1f29cd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eb1f29cd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lists, tuples, and dictionaries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eb1f29cd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eb1f29cd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Lists are mutable, tuples are immutable</a:t>
            </a:r>
            <a:endParaRPr/>
          </a:p>
          <a:p>
            <a:pPr indent="0" lvl="0" marL="0" rtl="0" algn="l">
              <a:spcBef>
                <a:spcPts val="0"/>
              </a:spcBef>
              <a:spcAft>
                <a:spcPts val="0"/>
              </a:spcAft>
              <a:buNone/>
            </a:pPr>
            <a:r>
              <a:rPr lang="en"/>
              <a:t>Lists are created using square brackets ([]) and tuples using parentheses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eb1f29cd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eb1f29cd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Intro slide">
  <p:cSld name="TITLE_2">
    <p:spTree>
      <p:nvGrpSpPr>
        <p:cNvPr id="95" name="Shape 95"/>
        <p:cNvGrpSpPr/>
        <p:nvPr/>
      </p:nvGrpSpPr>
      <p:grpSpPr>
        <a:xfrm>
          <a:off x="0" y="0"/>
          <a:ext cx="0" cy="0"/>
          <a:chOff x="0" y="0"/>
          <a:chExt cx="0" cy="0"/>
        </a:xfrm>
      </p:grpSpPr>
      <p:sp>
        <p:nvSpPr>
          <p:cNvPr id="96" name="Google Shape;96;p25"/>
          <p:cNvSpPr txBox="1"/>
          <p:nvPr>
            <p:ph idx="1" type="subTitle"/>
          </p:nvPr>
        </p:nvSpPr>
        <p:spPr>
          <a:xfrm>
            <a:off x="415325" y="2815329"/>
            <a:ext cx="7772400" cy="784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18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cxnSp>
        <p:nvCxnSpPr>
          <p:cNvPr id="97" name="Google Shape;97;p25"/>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pic>
        <p:nvPicPr>
          <p:cNvPr id="98" name="Google Shape;98;p25"/>
          <p:cNvPicPr preferRelativeResize="0"/>
          <p:nvPr/>
        </p:nvPicPr>
        <p:blipFill rotWithShape="1">
          <a:blip r:embed="rId2">
            <a:alphaModFix/>
          </a:blip>
          <a:srcRect b="0" l="0" r="0" t="0"/>
          <a:stretch/>
        </p:blipFill>
        <p:spPr>
          <a:xfrm>
            <a:off x="415325" y="363275"/>
            <a:ext cx="3356400" cy="1554900"/>
          </a:xfrm>
          <a:prstGeom prst="rect">
            <a:avLst/>
          </a:prstGeom>
          <a:noFill/>
          <a:ln>
            <a:noFill/>
          </a:ln>
        </p:spPr>
      </p:pic>
      <p:sp>
        <p:nvSpPr>
          <p:cNvPr id="99" name="Google Shape;99;p25"/>
          <p:cNvSpPr txBox="1"/>
          <p:nvPr>
            <p:ph type="title"/>
          </p:nvPr>
        </p:nvSpPr>
        <p:spPr>
          <a:xfrm>
            <a:off x="415325" y="1955400"/>
            <a:ext cx="7582500" cy="859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sp>
        <p:nvSpPr>
          <p:cNvPr id="100" name="Google Shape;100;p25"/>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red">
  <p:cSld name="TITLE_1">
    <p:spTree>
      <p:nvGrpSpPr>
        <p:cNvPr id="101" name="Shape 101"/>
        <p:cNvGrpSpPr/>
        <p:nvPr/>
      </p:nvGrpSpPr>
      <p:grpSpPr>
        <a:xfrm>
          <a:off x="0" y="0"/>
          <a:ext cx="0" cy="0"/>
          <a:chOff x="0" y="0"/>
          <a:chExt cx="0" cy="0"/>
        </a:xfrm>
      </p:grpSpPr>
      <p:sp>
        <p:nvSpPr>
          <p:cNvPr id="102" name="Google Shape;102;p26"/>
          <p:cNvSpPr/>
          <p:nvPr/>
        </p:nvSpPr>
        <p:spPr>
          <a:xfrm>
            <a:off x="0" y="0"/>
            <a:ext cx="9144000" cy="5062800"/>
          </a:xfrm>
          <a:prstGeom prst="foldedCorner">
            <a:avLst>
              <a:gd fmla="val 26236"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6"/>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pic>
        <p:nvPicPr>
          <p:cNvPr id="104" name="Google Shape;104;p26"/>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105" name="Google Shape;105;p26"/>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106" name="Google Shape;106;p26"/>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hyperlink" Target="https://www.w3schools.com/python/" TargetMode="External"/><Relationship Id="rId4" Type="http://schemas.openxmlformats.org/officeDocument/2006/relationships/hyperlink" Target="https://docs.python.org/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hyperlink" Target="https://docs.google.com/document/d/1mXurNxN3VFhpIqs0anIAPlXi6CGiap1JyDWhUEws4rE/edit?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idx="1" type="subTitle"/>
          </p:nvPr>
        </p:nvSpPr>
        <p:spPr>
          <a:xfrm>
            <a:off x="343650" y="3177700"/>
            <a:ext cx="8456700" cy="1112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SzPts val="770"/>
              <a:buNone/>
            </a:pPr>
            <a:r>
              <a:rPr b="1" lang="en" sz="2300">
                <a:solidFill>
                  <a:schemeClr val="dk1"/>
                </a:solidFill>
              </a:rPr>
              <a:t>Goal: Review concepts learned from Python 101 and introduce new concepts for Python 102 (control flow, loops, and functions)</a:t>
            </a:r>
            <a:endParaRPr sz="2160"/>
          </a:p>
        </p:txBody>
      </p:sp>
      <p:sp>
        <p:nvSpPr>
          <p:cNvPr id="112" name="Google Shape;112;p27"/>
          <p:cNvSpPr txBox="1"/>
          <p:nvPr>
            <p:ph type="title"/>
          </p:nvPr>
        </p:nvSpPr>
        <p:spPr>
          <a:xfrm>
            <a:off x="415325" y="1955400"/>
            <a:ext cx="7582500" cy="8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Python - Python 102</a:t>
            </a:r>
            <a:endParaRPr/>
          </a:p>
        </p:txBody>
      </p:sp>
      <p:sp>
        <p:nvSpPr>
          <p:cNvPr id="113" name="Google Shape;113;p27"/>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Control Flow</a:t>
            </a:r>
            <a:endParaRPr b="1"/>
          </a:p>
        </p:txBody>
      </p:sp>
      <p:sp>
        <p:nvSpPr>
          <p:cNvPr id="167" name="Google Shape;16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36"/>
          <p:cNvSpPr txBox="1"/>
          <p:nvPr/>
        </p:nvSpPr>
        <p:spPr>
          <a:xfrm>
            <a:off x="496500" y="1158525"/>
            <a:ext cx="79761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Char char="-"/>
            </a:pPr>
            <a:r>
              <a:rPr lang="en" sz="2500"/>
              <a:t>Lets us control the flow of code execution</a:t>
            </a:r>
            <a:endParaRPr sz="2500"/>
          </a:p>
          <a:p>
            <a:pPr indent="-387350" lvl="0" marL="457200" rtl="0" algn="l">
              <a:spcBef>
                <a:spcPts val="0"/>
              </a:spcBef>
              <a:spcAft>
                <a:spcPts val="0"/>
              </a:spcAft>
              <a:buSzPts val="2500"/>
              <a:buChar char="-"/>
            </a:pPr>
            <a:r>
              <a:rPr lang="en" sz="2500"/>
              <a:t>Similar to </a:t>
            </a:r>
            <a:r>
              <a:rPr b="1" lang="en" sz="2500"/>
              <a:t>IF</a:t>
            </a:r>
            <a:r>
              <a:rPr lang="en" sz="2500"/>
              <a:t>, </a:t>
            </a:r>
            <a:r>
              <a:rPr b="1" lang="en" sz="2500"/>
              <a:t>IFS</a:t>
            </a:r>
            <a:r>
              <a:rPr lang="en" sz="2500"/>
              <a:t> in Excel and </a:t>
            </a:r>
            <a:r>
              <a:rPr b="1" lang="en" sz="2500"/>
              <a:t>CASE WHEN</a:t>
            </a:r>
            <a:r>
              <a:rPr lang="en" sz="2500"/>
              <a:t> in SQL</a:t>
            </a:r>
            <a:endParaRPr sz="2500"/>
          </a:p>
          <a:p>
            <a:pPr indent="-387350" lvl="0" marL="457200" rtl="0" algn="l">
              <a:spcBef>
                <a:spcPts val="0"/>
              </a:spcBef>
              <a:spcAft>
                <a:spcPts val="0"/>
              </a:spcAft>
              <a:buSzPts val="2500"/>
              <a:buChar char="-"/>
            </a:pPr>
            <a:r>
              <a:rPr lang="en" sz="2500"/>
              <a:t>Python uses if, elif (short for “else if”,) and else</a:t>
            </a:r>
            <a:endParaRPr sz="2500"/>
          </a:p>
          <a:p>
            <a:pPr indent="0" lvl="0" marL="457200" rtl="0" algn="l">
              <a:spcBef>
                <a:spcPts val="0"/>
              </a:spcBef>
              <a:spcAft>
                <a:spcPts val="0"/>
              </a:spcAft>
              <a:buNone/>
            </a:pPr>
            <a:r>
              <a:t/>
            </a:r>
            <a:endParaRPr sz="2500"/>
          </a:p>
          <a:p>
            <a:pPr indent="0" lvl="0" marL="457200" rtl="0" algn="l">
              <a:spcBef>
                <a:spcPts val="0"/>
              </a:spcBef>
              <a:spcAft>
                <a:spcPts val="0"/>
              </a:spcAft>
              <a:buNone/>
            </a:pPr>
            <a:r>
              <a:rPr lang="en" sz="2500"/>
              <a:t>Let’s implement the following example using Excel and then Python:</a:t>
            </a:r>
            <a:endParaRPr sz="2500"/>
          </a:p>
          <a:p>
            <a:pPr indent="0" lvl="0" marL="457200" rtl="0" algn="l">
              <a:spcBef>
                <a:spcPts val="0"/>
              </a:spcBef>
              <a:spcAft>
                <a:spcPts val="0"/>
              </a:spcAft>
              <a:buNone/>
            </a:pPr>
            <a:r>
              <a:t/>
            </a:r>
            <a:endParaRPr sz="2500"/>
          </a:p>
          <a:p>
            <a:pPr indent="0" lvl="0" marL="457200" rtl="0" algn="l">
              <a:spcBef>
                <a:spcPts val="0"/>
              </a:spcBef>
              <a:spcAft>
                <a:spcPts val="0"/>
              </a:spcAft>
              <a:buNone/>
            </a:pPr>
            <a:r>
              <a:rPr b="1" i="1" lang="en" sz="2500"/>
              <a:t>If a value is greater than or equal to 10, say “High”. If it is between 6 and 9, say “Medium”. Otherwise, say “Low”.</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Control Flow (continued)</a:t>
            </a:r>
            <a:endParaRPr b="1"/>
          </a:p>
        </p:txBody>
      </p:sp>
      <p:sp>
        <p:nvSpPr>
          <p:cNvPr id="174" name="Google Shape;174;p37"/>
          <p:cNvSpPr txBox="1"/>
          <p:nvPr/>
        </p:nvSpPr>
        <p:spPr>
          <a:xfrm>
            <a:off x="132525" y="1270675"/>
            <a:ext cx="8699700" cy="4340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700">
                <a:solidFill>
                  <a:schemeClr val="dk1"/>
                </a:solidFill>
              </a:rPr>
              <a:t>Excel version:</a:t>
            </a:r>
            <a:endParaRPr b="1" sz="2700">
              <a:solidFill>
                <a:schemeClr val="dk1"/>
              </a:solidFill>
            </a:endParaRPr>
          </a:p>
          <a:p>
            <a:pPr indent="0" lvl="0" marL="457200" rtl="0" algn="l">
              <a:spcBef>
                <a:spcPts val="0"/>
              </a:spcBef>
              <a:spcAft>
                <a:spcPts val="0"/>
              </a:spcAft>
              <a:buNone/>
            </a:pPr>
            <a:r>
              <a:t/>
            </a:r>
            <a:endParaRPr sz="2900">
              <a:solidFill>
                <a:schemeClr val="dk1"/>
              </a:solidFill>
            </a:endParaRPr>
          </a:p>
          <a:p>
            <a:pPr indent="0" lvl="0" marL="457200" rtl="0" algn="l">
              <a:spcBef>
                <a:spcPts val="0"/>
              </a:spcBef>
              <a:spcAft>
                <a:spcPts val="0"/>
              </a:spcAft>
              <a:buNone/>
            </a:pPr>
            <a:r>
              <a:rPr b="1" lang="en" sz="3600">
                <a:solidFill>
                  <a:schemeClr val="dk1"/>
                </a:solidFill>
              </a:rPr>
              <a:t>I</a:t>
            </a:r>
            <a:r>
              <a:rPr b="1" lang="en" sz="3500">
                <a:solidFill>
                  <a:schemeClr val="dk1"/>
                </a:solidFill>
              </a:rPr>
              <a:t>FS(A1 &gt;= 10, “High”,</a:t>
            </a:r>
            <a:endParaRPr b="1" sz="3500">
              <a:solidFill>
                <a:schemeClr val="dk1"/>
              </a:solidFill>
            </a:endParaRPr>
          </a:p>
          <a:p>
            <a:pPr indent="0" lvl="0" marL="457200" rtl="0" algn="l">
              <a:spcBef>
                <a:spcPts val="0"/>
              </a:spcBef>
              <a:spcAft>
                <a:spcPts val="0"/>
              </a:spcAft>
              <a:buNone/>
            </a:pPr>
            <a:r>
              <a:rPr b="1" lang="en" sz="3500">
                <a:solidFill>
                  <a:schemeClr val="dk1"/>
                </a:solidFill>
              </a:rPr>
              <a:t>       AND(A1 &gt;= 6, A1 &lt;= 9), “Medium”,</a:t>
            </a:r>
            <a:endParaRPr b="1" sz="3500">
              <a:solidFill>
                <a:schemeClr val="dk1"/>
              </a:solidFill>
            </a:endParaRPr>
          </a:p>
          <a:p>
            <a:pPr indent="0" lvl="0" marL="457200" rtl="0" algn="l">
              <a:spcBef>
                <a:spcPts val="0"/>
              </a:spcBef>
              <a:spcAft>
                <a:spcPts val="0"/>
              </a:spcAft>
              <a:buNone/>
            </a:pPr>
            <a:r>
              <a:rPr b="1" lang="en" sz="3500">
                <a:solidFill>
                  <a:schemeClr val="dk1"/>
                </a:solidFill>
              </a:rPr>
              <a:t>       A1 &lt; 6, “Low”)</a:t>
            </a:r>
            <a:endParaRPr b="1" sz="3500">
              <a:solidFill>
                <a:schemeClr val="dk1"/>
              </a:solidFill>
            </a:endParaRPr>
          </a:p>
          <a:p>
            <a:pPr indent="0" lvl="0" marL="457200" rtl="0" algn="l">
              <a:spcBef>
                <a:spcPts val="0"/>
              </a:spcBef>
              <a:spcAft>
                <a:spcPts val="0"/>
              </a:spcAft>
              <a:buNone/>
            </a:pPr>
            <a:r>
              <a:t/>
            </a:r>
            <a:endParaRPr sz="3700">
              <a:solidFill>
                <a:schemeClr val="dk1"/>
              </a:solidFill>
            </a:endParaRPr>
          </a:p>
          <a:p>
            <a:pPr indent="0" lvl="0" marL="457200" rtl="0" algn="l">
              <a:spcBef>
                <a:spcPts val="0"/>
              </a:spcBef>
              <a:spcAft>
                <a:spcPts val="0"/>
              </a:spcAft>
              <a:buClr>
                <a:schemeClr val="dk1"/>
              </a:buClr>
              <a:buSzPts val="1100"/>
              <a:buFont typeface="Arial"/>
              <a:buNone/>
            </a:pPr>
            <a:r>
              <a:t/>
            </a:r>
            <a:endParaRPr sz="4100">
              <a:solidFill>
                <a:schemeClr val="dk1"/>
              </a:solidFill>
            </a:endParaRPr>
          </a:p>
          <a:p>
            <a:pPr indent="0" lvl="0" marL="457200" rtl="0" algn="l">
              <a:spcBef>
                <a:spcPts val="0"/>
              </a:spcBef>
              <a:spcAft>
                <a:spcPts val="0"/>
              </a:spcAft>
              <a:buClr>
                <a:schemeClr val="dk1"/>
              </a:buClr>
              <a:buSzPts val="1100"/>
              <a:buFont typeface="Arial"/>
              <a:buNone/>
            </a:pPr>
            <a:r>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Control Flow (continued)</a:t>
            </a:r>
            <a:endParaRPr b="1"/>
          </a:p>
          <a:p>
            <a:pPr indent="0" lvl="0" marL="0" rtl="0" algn="l">
              <a:spcBef>
                <a:spcPts val="0"/>
              </a:spcBef>
              <a:spcAft>
                <a:spcPts val="0"/>
              </a:spcAft>
              <a:buNone/>
            </a:pPr>
            <a:r>
              <a:t/>
            </a:r>
            <a:endParaRPr/>
          </a:p>
        </p:txBody>
      </p:sp>
      <p:pic>
        <p:nvPicPr>
          <p:cNvPr id="180" name="Google Shape;180;p38"/>
          <p:cNvPicPr preferRelativeResize="0"/>
          <p:nvPr/>
        </p:nvPicPr>
        <p:blipFill>
          <a:blip r:embed="rId3">
            <a:alphaModFix/>
          </a:blip>
          <a:stretch>
            <a:fillRect/>
          </a:stretch>
        </p:blipFill>
        <p:spPr>
          <a:xfrm>
            <a:off x="869125" y="1665475"/>
            <a:ext cx="7077075" cy="3257550"/>
          </a:xfrm>
          <a:prstGeom prst="rect">
            <a:avLst/>
          </a:prstGeom>
          <a:noFill/>
          <a:ln>
            <a:noFill/>
          </a:ln>
        </p:spPr>
      </p:pic>
      <p:sp>
        <p:nvSpPr>
          <p:cNvPr id="181" name="Google Shape;181;p38"/>
          <p:cNvSpPr txBox="1"/>
          <p:nvPr/>
        </p:nvSpPr>
        <p:spPr>
          <a:xfrm>
            <a:off x="869125" y="1126675"/>
            <a:ext cx="6071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t>Python Version:</a:t>
            </a:r>
            <a:endParaRPr b="1"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Loops</a:t>
            </a:r>
            <a:endParaRPr b="1" sz="2920"/>
          </a:p>
        </p:txBody>
      </p:sp>
      <p:sp>
        <p:nvSpPr>
          <p:cNvPr id="187" name="Google Shape;18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9"/>
          <p:cNvSpPr txBox="1"/>
          <p:nvPr/>
        </p:nvSpPr>
        <p:spPr>
          <a:xfrm>
            <a:off x="455125" y="1386075"/>
            <a:ext cx="8017200" cy="36327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SzPts val="3200"/>
              <a:buChar char="-"/>
            </a:pPr>
            <a:r>
              <a:rPr lang="en" sz="3200"/>
              <a:t>In Python, loops are used to run code repeatedly. There are two types of loops that we generally write: </a:t>
            </a:r>
            <a:endParaRPr i="1" sz="3200"/>
          </a:p>
          <a:p>
            <a:pPr indent="-431800" lvl="1" marL="914400" rtl="0" algn="l">
              <a:spcBef>
                <a:spcPts val="0"/>
              </a:spcBef>
              <a:spcAft>
                <a:spcPts val="0"/>
              </a:spcAft>
              <a:buSzPts val="3200"/>
              <a:buChar char="-"/>
            </a:pPr>
            <a:r>
              <a:rPr i="1" lang="en" sz="3200"/>
              <a:t>f</a:t>
            </a:r>
            <a:r>
              <a:rPr i="1" lang="en" sz="3200"/>
              <a:t>or </a:t>
            </a:r>
            <a:r>
              <a:rPr lang="en" sz="3200"/>
              <a:t>loops run through items in containers</a:t>
            </a:r>
            <a:endParaRPr sz="3200"/>
          </a:p>
          <a:p>
            <a:pPr indent="-431800" lvl="1" marL="914400" rtl="0" algn="l">
              <a:spcBef>
                <a:spcPts val="0"/>
              </a:spcBef>
              <a:spcAft>
                <a:spcPts val="0"/>
              </a:spcAft>
              <a:buSzPts val="3200"/>
              <a:buChar char="-"/>
            </a:pPr>
            <a:r>
              <a:rPr i="1" lang="en" sz="3200"/>
              <a:t>while </a:t>
            </a:r>
            <a:r>
              <a:rPr lang="en" sz="3200"/>
              <a:t>loops run until a ‘stop’ condition is reached</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3904"/>
              <a:buFont typeface="Arial"/>
              <a:buNone/>
            </a:pPr>
            <a:r>
              <a:rPr b="1" lang="en" sz="2920"/>
              <a:t>Loops (continued)</a:t>
            </a:r>
            <a:endParaRPr/>
          </a:p>
        </p:txBody>
      </p:sp>
      <p:pic>
        <p:nvPicPr>
          <p:cNvPr id="194" name="Google Shape;194;p40"/>
          <p:cNvPicPr preferRelativeResize="0"/>
          <p:nvPr/>
        </p:nvPicPr>
        <p:blipFill>
          <a:blip r:embed="rId3">
            <a:alphaModFix/>
          </a:blip>
          <a:stretch>
            <a:fillRect/>
          </a:stretch>
        </p:blipFill>
        <p:spPr>
          <a:xfrm>
            <a:off x="1037750" y="1623350"/>
            <a:ext cx="7215025" cy="2190125"/>
          </a:xfrm>
          <a:prstGeom prst="rect">
            <a:avLst/>
          </a:prstGeom>
          <a:noFill/>
          <a:ln>
            <a:noFill/>
          </a:ln>
        </p:spPr>
      </p:pic>
      <p:sp>
        <p:nvSpPr>
          <p:cNvPr id="195" name="Google Shape;195;p40"/>
          <p:cNvSpPr txBox="1"/>
          <p:nvPr/>
        </p:nvSpPr>
        <p:spPr>
          <a:xfrm>
            <a:off x="980225" y="1096150"/>
            <a:ext cx="6071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t>for</a:t>
            </a:r>
            <a:r>
              <a:rPr lang="en" sz="2500"/>
              <a:t> loop:</a:t>
            </a:r>
            <a:endParaRPr sz="2500"/>
          </a:p>
        </p:txBody>
      </p:sp>
      <p:sp>
        <p:nvSpPr>
          <p:cNvPr id="196" name="Google Shape;196;p40"/>
          <p:cNvSpPr txBox="1"/>
          <p:nvPr/>
        </p:nvSpPr>
        <p:spPr>
          <a:xfrm>
            <a:off x="1085600" y="3813475"/>
            <a:ext cx="607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Output:</a:t>
            </a:r>
            <a:endParaRPr sz="1800"/>
          </a:p>
        </p:txBody>
      </p:sp>
      <p:pic>
        <p:nvPicPr>
          <p:cNvPr id="197" name="Google Shape;197;p40"/>
          <p:cNvPicPr preferRelativeResize="0"/>
          <p:nvPr/>
        </p:nvPicPr>
        <p:blipFill>
          <a:blip r:embed="rId4">
            <a:alphaModFix/>
          </a:blip>
          <a:stretch>
            <a:fillRect/>
          </a:stretch>
        </p:blipFill>
        <p:spPr>
          <a:xfrm>
            <a:off x="2249550" y="3813475"/>
            <a:ext cx="1070525" cy="114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20"/>
              <a:t>Loops (continued)</a:t>
            </a:r>
            <a:endParaRPr/>
          </a:p>
        </p:txBody>
      </p:sp>
      <p:sp>
        <p:nvSpPr>
          <p:cNvPr id="203" name="Google Shape;203;p41"/>
          <p:cNvSpPr txBox="1"/>
          <p:nvPr/>
        </p:nvSpPr>
        <p:spPr>
          <a:xfrm>
            <a:off x="980225" y="1096150"/>
            <a:ext cx="6071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500"/>
              <a:t>w</a:t>
            </a:r>
            <a:r>
              <a:rPr b="1" i="1" lang="en" sz="2500"/>
              <a:t>hile </a:t>
            </a:r>
            <a:r>
              <a:rPr lang="en" sz="2500"/>
              <a:t>loop:</a:t>
            </a:r>
            <a:endParaRPr sz="2500"/>
          </a:p>
        </p:txBody>
      </p:sp>
      <p:sp>
        <p:nvSpPr>
          <p:cNvPr id="204" name="Google Shape;204;p41"/>
          <p:cNvSpPr txBox="1"/>
          <p:nvPr/>
        </p:nvSpPr>
        <p:spPr>
          <a:xfrm>
            <a:off x="1085600" y="3813475"/>
            <a:ext cx="607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Output</a:t>
            </a:r>
            <a:r>
              <a:rPr lang="en" sz="1800"/>
              <a:t>:</a:t>
            </a:r>
            <a:endParaRPr sz="1800"/>
          </a:p>
        </p:txBody>
      </p:sp>
      <p:pic>
        <p:nvPicPr>
          <p:cNvPr id="205" name="Google Shape;205;p41"/>
          <p:cNvPicPr preferRelativeResize="0"/>
          <p:nvPr/>
        </p:nvPicPr>
        <p:blipFill>
          <a:blip r:embed="rId3">
            <a:alphaModFix/>
          </a:blip>
          <a:stretch>
            <a:fillRect/>
          </a:stretch>
        </p:blipFill>
        <p:spPr>
          <a:xfrm>
            <a:off x="2360500" y="3493325"/>
            <a:ext cx="1307400" cy="1569075"/>
          </a:xfrm>
          <a:prstGeom prst="rect">
            <a:avLst/>
          </a:prstGeom>
          <a:noFill/>
          <a:ln>
            <a:noFill/>
          </a:ln>
        </p:spPr>
      </p:pic>
      <p:pic>
        <p:nvPicPr>
          <p:cNvPr id="206" name="Google Shape;206;p41"/>
          <p:cNvPicPr preferRelativeResize="0"/>
          <p:nvPr/>
        </p:nvPicPr>
        <p:blipFill>
          <a:blip r:embed="rId4">
            <a:alphaModFix/>
          </a:blip>
          <a:stretch>
            <a:fillRect/>
          </a:stretch>
        </p:blipFill>
        <p:spPr>
          <a:xfrm>
            <a:off x="1209763" y="1679088"/>
            <a:ext cx="6724474" cy="1785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7671"/>
              <a:buFont typeface="Arial"/>
              <a:buNone/>
            </a:pPr>
            <a:r>
              <a:rPr b="1" lang="en" sz="2920"/>
              <a:t>Functions</a:t>
            </a:r>
            <a:endParaRPr/>
          </a:p>
        </p:txBody>
      </p:sp>
      <p:sp>
        <p:nvSpPr>
          <p:cNvPr id="212" name="Google Shape;212;p42"/>
          <p:cNvSpPr txBox="1"/>
          <p:nvPr/>
        </p:nvSpPr>
        <p:spPr>
          <a:xfrm>
            <a:off x="463775" y="1138300"/>
            <a:ext cx="7989300" cy="3216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100">
                <a:solidFill>
                  <a:schemeClr val="dk1"/>
                </a:solidFill>
              </a:rPr>
              <a:t>We have gone over functions in both Excel and SQL, so this should be familiar</a:t>
            </a:r>
            <a:endParaRPr sz="2100">
              <a:solidFill>
                <a:schemeClr val="dk1"/>
              </a:solidFill>
            </a:endParaRPr>
          </a:p>
          <a:p>
            <a:pPr indent="-381000" lvl="0" marL="457200" rtl="0" algn="l">
              <a:lnSpc>
                <a:spcPct val="115000"/>
              </a:lnSpc>
              <a:spcBef>
                <a:spcPts val="0"/>
              </a:spcBef>
              <a:spcAft>
                <a:spcPts val="0"/>
              </a:spcAft>
              <a:buSzPts val="2400"/>
              <a:buChar char="-"/>
            </a:pPr>
            <a:r>
              <a:rPr lang="en" sz="2100">
                <a:solidFill>
                  <a:schemeClr val="dk1"/>
                </a:solidFill>
              </a:rPr>
              <a:t>The difference with Python is that we often define our own functions in addition to using built-in ones</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lang="en" sz="2100">
                <a:solidFill>
                  <a:schemeClr val="dk1"/>
                </a:solidFill>
              </a:rPr>
              <a:t>We can define functions that perform an action or return the value of a calculation (or both)</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lang="en" sz="2100">
                <a:solidFill>
                  <a:schemeClr val="dk1"/>
                </a:solidFill>
              </a:rPr>
              <a:t>We use the ‘return’ keyword to end the function execution and return a result</a:t>
            </a:r>
            <a:endParaRPr sz="2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7671"/>
              <a:buFont typeface="Arial"/>
              <a:buNone/>
            </a:pPr>
            <a:r>
              <a:rPr b="1" lang="en" sz="2920"/>
              <a:t>Functions (continued)</a:t>
            </a:r>
            <a:endParaRPr/>
          </a:p>
        </p:txBody>
      </p:sp>
      <p:pic>
        <p:nvPicPr>
          <p:cNvPr id="218" name="Google Shape;218;p43"/>
          <p:cNvPicPr preferRelativeResize="0"/>
          <p:nvPr/>
        </p:nvPicPr>
        <p:blipFill>
          <a:blip r:embed="rId3">
            <a:alphaModFix/>
          </a:blip>
          <a:stretch>
            <a:fillRect/>
          </a:stretch>
        </p:blipFill>
        <p:spPr>
          <a:xfrm>
            <a:off x="152400" y="1317675"/>
            <a:ext cx="8839200" cy="3617633"/>
          </a:xfrm>
          <a:prstGeom prst="rect">
            <a:avLst/>
          </a:prstGeom>
          <a:noFill/>
          <a:ln>
            <a:noFill/>
          </a:ln>
        </p:spPr>
      </p:pic>
      <p:sp>
        <p:nvSpPr>
          <p:cNvPr id="219" name="Google Shape;219;p43"/>
          <p:cNvSpPr txBox="1"/>
          <p:nvPr/>
        </p:nvSpPr>
        <p:spPr>
          <a:xfrm>
            <a:off x="311700" y="941525"/>
            <a:ext cx="607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Example:</a:t>
            </a:r>
            <a:endParaRPr b="1"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7671"/>
              <a:buFont typeface="Arial"/>
              <a:buNone/>
            </a:pPr>
            <a:r>
              <a:rPr b="1" lang="en" sz="2920"/>
              <a:t>Functions (continued)</a:t>
            </a:r>
            <a:endParaRPr/>
          </a:p>
          <a:p>
            <a:pPr indent="0" lvl="0" marL="0" rtl="0" algn="l">
              <a:spcBef>
                <a:spcPts val="0"/>
              </a:spcBef>
              <a:spcAft>
                <a:spcPts val="0"/>
              </a:spcAft>
              <a:buNone/>
            </a:pPr>
            <a:r>
              <a:t/>
            </a:r>
            <a:endParaRPr/>
          </a:p>
        </p:txBody>
      </p:sp>
      <p:pic>
        <p:nvPicPr>
          <p:cNvPr id="225" name="Google Shape;225;p44"/>
          <p:cNvPicPr preferRelativeResize="0"/>
          <p:nvPr/>
        </p:nvPicPr>
        <p:blipFill>
          <a:blip r:embed="rId3">
            <a:alphaModFix/>
          </a:blip>
          <a:stretch>
            <a:fillRect/>
          </a:stretch>
        </p:blipFill>
        <p:spPr>
          <a:xfrm>
            <a:off x="416775" y="1159575"/>
            <a:ext cx="8310443" cy="3820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Indentation &amp; Code Blocks</a:t>
            </a:r>
            <a:endParaRPr b="1"/>
          </a:p>
        </p:txBody>
      </p:sp>
      <p:sp>
        <p:nvSpPr>
          <p:cNvPr id="231" name="Google Shape;231;p45"/>
          <p:cNvSpPr txBox="1"/>
          <p:nvPr/>
        </p:nvSpPr>
        <p:spPr>
          <a:xfrm>
            <a:off x="527000" y="1169925"/>
            <a:ext cx="78945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Up until now, we have only dealt with a single block of code. With control flow, loops, and functions, we introduce the concept of code blocks</a:t>
            </a:r>
            <a:endParaRPr sz="1800"/>
          </a:p>
          <a:p>
            <a:pPr indent="-342900" lvl="0" marL="457200" rtl="0" algn="l">
              <a:spcBef>
                <a:spcPts val="0"/>
              </a:spcBef>
              <a:spcAft>
                <a:spcPts val="0"/>
              </a:spcAft>
              <a:buSzPts val="1800"/>
              <a:buChar char="-"/>
            </a:pPr>
            <a:r>
              <a:rPr lang="en" sz="1800"/>
              <a:t>Code blocks are still code, but what is different about this code is when it gets executed</a:t>
            </a:r>
            <a:endParaRPr sz="1800"/>
          </a:p>
          <a:p>
            <a:pPr indent="-342900" lvl="0" marL="457200" rtl="0" algn="l">
              <a:spcBef>
                <a:spcPts val="0"/>
              </a:spcBef>
              <a:spcAft>
                <a:spcPts val="0"/>
              </a:spcAft>
              <a:buSzPts val="1800"/>
              <a:buChar char="-"/>
            </a:pPr>
            <a:r>
              <a:rPr lang="en" sz="1800"/>
              <a:t>Blocks of code in functions, control flow, or loops only get executed when the function, control flow, or loop runs</a:t>
            </a:r>
            <a:endParaRPr sz="1800"/>
          </a:p>
          <a:p>
            <a:pPr indent="-342900" lvl="0" marL="457200" rtl="0" algn="l">
              <a:spcBef>
                <a:spcPts val="0"/>
              </a:spcBef>
              <a:spcAft>
                <a:spcPts val="0"/>
              </a:spcAft>
              <a:buSzPts val="1800"/>
              <a:buChar char="-"/>
            </a:pPr>
            <a:r>
              <a:rPr lang="en" sz="1800"/>
              <a:t>Code blocks are always preceded by a colon (“:”) and must be indented by at least one space from the previous line (common practice is indenting by four (4) spaces).</a:t>
            </a:r>
            <a:endParaRPr sz="1800"/>
          </a:p>
          <a:p>
            <a:pPr indent="0" lvl="0" marL="0" rtl="0" algn="just">
              <a:spcBef>
                <a:spcPts val="0"/>
              </a:spcBef>
              <a:spcAft>
                <a:spcPts val="0"/>
              </a:spcAft>
              <a:buNone/>
            </a:pPr>
            <a:r>
              <a:rPr b="1" lang="en" sz="1800"/>
              <a:t>Example</a:t>
            </a:r>
            <a:r>
              <a:rPr lang="en" sz="1800"/>
              <a:t>:</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b="1" lang="en" sz="1800"/>
              <a:t>I am a block of code:</a:t>
            </a:r>
            <a:endParaRPr b="1" sz="1800"/>
          </a:p>
          <a:p>
            <a:pPr indent="0" lvl="0" marL="0" rtl="0" algn="just">
              <a:spcBef>
                <a:spcPts val="0"/>
              </a:spcBef>
              <a:spcAft>
                <a:spcPts val="0"/>
              </a:spcAft>
              <a:buNone/>
            </a:pPr>
            <a:r>
              <a:rPr lang="en" sz="1800"/>
              <a:t>    </a:t>
            </a:r>
            <a:r>
              <a:rPr b="1" i="1" lang="en" sz="1800"/>
              <a:t>I am another block of code</a:t>
            </a:r>
            <a:endParaRPr b="1" i="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p:nvPr/>
        </p:nvSpPr>
        <p:spPr>
          <a:xfrm>
            <a:off x="150" y="5083327"/>
            <a:ext cx="9143700" cy="60300"/>
          </a:xfrm>
          <a:prstGeom prst="rect">
            <a:avLst/>
          </a:prstGeom>
          <a:solidFill>
            <a:srgbClr val="43434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p:txBody>
      </p:sp>
      <p:pic>
        <p:nvPicPr>
          <p:cNvPr id="119" name="Google Shape;119;p28"/>
          <p:cNvPicPr preferRelativeResize="0"/>
          <p:nvPr/>
        </p:nvPicPr>
        <p:blipFill>
          <a:blip r:embed="rId3">
            <a:alphaModFix/>
          </a:blip>
          <a:stretch>
            <a:fillRect/>
          </a:stretch>
        </p:blipFill>
        <p:spPr>
          <a:xfrm>
            <a:off x="8401052" y="4694021"/>
            <a:ext cx="675724" cy="313099"/>
          </a:xfrm>
          <a:prstGeom prst="rect">
            <a:avLst/>
          </a:prstGeom>
          <a:noFill/>
          <a:ln>
            <a:noFill/>
          </a:ln>
        </p:spPr>
      </p:pic>
      <p:sp>
        <p:nvSpPr>
          <p:cNvPr id="120" name="Google Shape;120;p28"/>
          <p:cNvSpPr/>
          <p:nvPr/>
        </p:nvSpPr>
        <p:spPr>
          <a:xfrm>
            <a:off x="523975" y="1895506"/>
            <a:ext cx="7461300" cy="553200"/>
          </a:xfrm>
          <a:prstGeom prst="rect">
            <a:avLst/>
          </a:prstGeom>
          <a:solidFill>
            <a:srgbClr val="FFCC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Python 102 Key Terms and Concepts</a:t>
            </a:r>
            <a:endParaRPr b="1" sz="1800">
              <a:solidFill>
                <a:srgbClr val="FFFFFF"/>
              </a:solidFill>
              <a:latin typeface="Proxima Nova"/>
              <a:ea typeface="Proxima Nova"/>
              <a:cs typeface="Proxima Nova"/>
              <a:sym typeface="Proxima Nova"/>
            </a:endParaRPr>
          </a:p>
        </p:txBody>
      </p:sp>
      <p:sp>
        <p:nvSpPr>
          <p:cNvPr id="121" name="Google Shape;121;p28"/>
          <p:cNvSpPr/>
          <p:nvPr/>
        </p:nvSpPr>
        <p:spPr>
          <a:xfrm>
            <a:off x="523975" y="2607162"/>
            <a:ext cx="7461300" cy="553200"/>
          </a:xfrm>
          <a:prstGeom prst="rect">
            <a:avLst/>
          </a:prstGeom>
          <a:solidFill>
            <a:srgbClr val="009900"/>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Python Reference and Documentation</a:t>
            </a:r>
            <a:endParaRPr sz="1800">
              <a:solidFill>
                <a:srgbClr val="FFFFFF"/>
              </a:solidFill>
              <a:latin typeface="Proxima Nova"/>
              <a:ea typeface="Proxima Nova"/>
              <a:cs typeface="Proxima Nova"/>
              <a:sym typeface="Proxima Nova"/>
            </a:endParaRPr>
          </a:p>
        </p:txBody>
      </p:sp>
      <p:sp>
        <p:nvSpPr>
          <p:cNvPr id="122" name="Google Shape;122;p28"/>
          <p:cNvSpPr/>
          <p:nvPr/>
        </p:nvSpPr>
        <p:spPr>
          <a:xfrm>
            <a:off x="523975" y="3318818"/>
            <a:ext cx="7461300" cy="553200"/>
          </a:xfrm>
          <a:prstGeom prst="rect">
            <a:avLst/>
          </a:prstGeom>
          <a:solidFill>
            <a:srgbClr val="3366FF"/>
          </a:solidFill>
          <a:ln>
            <a:noFill/>
          </a:ln>
        </p:spPr>
        <p:txBody>
          <a:bodyPr anchorCtr="0" anchor="ctr" bIns="68575" lIns="155425" spcFirstLastPara="1" rIns="68575" wrap="square" tIns="68575">
            <a:noAutofit/>
          </a:bodyPr>
          <a:lstStyle/>
          <a:p>
            <a:pPr indent="0" lvl="0" marL="0" rtl="0" algn="l">
              <a:spcBef>
                <a:spcPts val="0"/>
              </a:spcBef>
              <a:spcAft>
                <a:spcPts val="0"/>
              </a:spcAft>
              <a:buClr>
                <a:srgbClr val="000000"/>
              </a:buClr>
              <a:buSzPts val="800"/>
              <a:buFont typeface="Arial"/>
              <a:buNone/>
            </a:pPr>
            <a:r>
              <a:rPr b="1" lang="en" sz="1800">
                <a:solidFill>
                  <a:srgbClr val="FFFFFF"/>
                </a:solidFill>
                <a:latin typeface="Proxima Nova"/>
                <a:ea typeface="Proxima Nova"/>
                <a:cs typeface="Proxima Nova"/>
                <a:sym typeface="Proxima Nova"/>
              </a:rPr>
              <a:t>Preparing for what’s next</a:t>
            </a:r>
            <a:endParaRPr sz="1800">
              <a:solidFill>
                <a:srgbClr val="FFFFFF"/>
              </a:solidFill>
              <a:latin typeface="Proxima Nova"/>
              <a:ea typeface="Proxima Nova"/>
              <a:cs typeface="Proxima Nova"/>
              <a:sym typeface="Proxima Nova"/>
            </a:endParaRPr>
          </a:p>
        </p:txBody>
      </p:sp>
      <p:sp>
        <p:nvSpPr>
          <p:cNvPr id="123" name="Google Shape;123;p28"/>
          <p:cNvSpPr/>
          <p:nvPr/>
        </p:nvSpPr>
        <p:spPr>
          <a:xfrm>
            <a:off x="523975" y="1202825"/>
            <a:ext cx="7461300" cy="553200"/>
          </a:xfrm>
          <a:prstGeom prst="rect">
            <a:avLst/>
          </a:prstGeom>
          <a:solidFill>
            <a:srgbClr val="CC00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Python 101 Review</a:t>
            </a:r>
            <a:endParaRPr sz="1800">
              <a:solidFill>
                <a:srgbClr val="FFFFFF"/>
              </a:solidFill>
              <a:latin typeface="Proxima Nova"/>
              <a:ea typeface="Proxima Nova"/>
              <a:cs typeface="Proxima Nova"/>
              <a:sym typeface="Proxima Nova"/>
            </a:endParaRPr>
          </a:p>
        </p:txBody>
      </p:sp>
      <p:sp>
        <p:nvSpPr>
          <p:cNvPr id="124" name="Google Shape;12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We’ll Cover Today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700"/>
                                        <p:tgtEl>
                                          <p:spTgt spid="123"/>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par>
                          <p:cTn fill="hold">
                            <p:stCondLst>
                              <p:cond delay="37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Indentation &amp; Code Blocks (continued)</a:t>
            </a:r>
            <a:endParaRPr b="1"/>
          </a:p>
        </p:txBody>
      </p:sp>
      <p:pic>
        <p:nvPicPr>
          <p:cNvPr id="237" name="Google Shape;237;p46"/>
          <p:cNvPicPr preferRelativeResize="0"/>
          <p:nvPr/>
        </p:nvPicPr>
        <p:blipFill>
          <a:blip r:embed="rId3">
            <a:alphaModFix/>
          </a:blip>
          <a:stretch>
            <a:fillRect/>
          </a:stretch>
        </p:blipFill>
        <p:spPr>
          <a:xfrm>
            <a:off x="1143175" y="1117425"/>
            <a:ext cx="6454431" cy="3820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7"/>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 and Documentation</a:t>
            </a:r>
            <a:endParaRPr/>
          </a:p>
        </p:txBody>
      </p:sp>
      <p:sp>
        <p:nvSpPr>
          <p:cNvPr id="243" name="Google Shape;243;p47"/>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Python Documentation and Reference</a:t>
            </a:r>
            <a:endParaRPr b="1"/>
          </a:p>
        </p:txBody>
      </p:sp>
      <p:sp>
        <p:nvSpPr>
          <p:cNvPr id="249" name="Google Shape;249;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48"/>
          <p:cNvSpPr txBox="1"/>
          <p:nvPr/>
        </p:nvSpPr>
        <p:spPr>
          <a:xfrm>
            <a:off x="393075" y="1282650"/>
            <a:ext cx="83166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It’s important to know how to find help whenever you encounter problems coding</a:t>
            </a:r>
            <a:endParaRPr sz="2000"/>
          </a:p>
          <a:p>
            <a:pPr indent="-355600" lvl="0" marL="457200" rtl="0" algn="l">
              <a:spcBef>
                <a:spcPts val="0"/>
              </a:spcBef>
              <a:spcAft>
                <a:spcPts val="0"/>
              </a:spcAft>
              <a:buSzPts val="2000"/>
              <a:buChar char="-"/>
            </a:pPr>
            <a:r>
              <a:rPr lang="en" sz="2000"/>
              <a:t>Thankfully, there are many free resources available from the community to help with Python</a:t>
            </a:r>
            <a:endParaRPr sz="2000"/>
          </a:p>
          <a:p>
            <a:pPr indent="-355600" lvl="0" marL="457200" rtl="0" algn="l">
              <a:spcBef>
                <a:spcPts val="0"/>
              </a:spcBef>
              <a:spcAft>
                <a:spcPts val="0"/>
              </a:spcAft>
              <a:buSzPts val="2000"/>
              <a:buChar char="-"/>
            </a:pPr>
            <a:r>
              <a:rPr lang="en" sz="2000"/>
              <a:t>For help with syntax or available features, the best place to start is the documentation</a:t>
            </a:r>
            <a:endParaRPr sz="2000"/>
          </a:p>
          <a:p>
            <a:pPr indent="-355600" lvl="1" marL="914400" rtl="0" algn="l">
              <a:spcBef>
                <a:spcPts val="0"/>
              </a:spcBef>
              <a:spcAft>
                <a:spcPts val="0"/>
              </a:spcAft>
              <a:buSzPts val="2000"/>
              <a:buChar char="-"/>
            </a:pPr>
            <a:r>
              <a:rPr lang="en" sz="2000" u="sng">
                <a:solidFill>
                  <a:schemeClr val="hlink"/>
                </a:solidFill>
                <a:hlinkClick r:id="rId3"/>
              </a:rPr>
              <a:t>W3 Schools</a:t>
            </a:r>
            <a:endParaRPr sz="2000"/>
          </a:p>
          <a:p>
            <a:pPr indent="-355600" lvl="1" marL="914400" rtl="0" algn="l">
              <a:spcBef>
                <a:spcPts val="0"/>
              </a:spcBef>
              <a:spcAft>
                <a:spcPts val="0"/>
              </a:spcAft>
              <a:buSzPts val="2000"/>
              <a:buChar char="-"/>
            </a:pPr>
            <a:r>
              <a:rPr lang="en" sz="2000" u="sng">
                <a:solidFill>
                  <a:schemeClr val="hlink"/>
                </a:solidFill>
                <a:hlinkClick r:id="rId4"/>
              </a:rPr>
              <a:t>Official Python Documentation</a:t>
            </a:r>
            <a:endParaRPr sz="2000"/>
          </a:p>
          <a:p>
            <a:pPr indent="-355600" lvl="0" marL="457200" rtl="0" algn="l">
              <a:spcBef>
                <a:spcPts val="0"/>
              </a:spcBef>
              <a:spcAft>
                <a:spcPts val="0"/>
              </a:spcAft>
              <a:buSzPts val="2000"/>
              <a:buChar char="-"/>
            </a:pPr>
            <a:r>
              <a:rPr lang="en" sz="2000"/>
              <a:t>Other popular resources include Stack Overflow &amp; Reddit</a:t>
            </a:r>
            <a:endParaRPr sz="2000"/>
          </a:p>
          <a:p>
            <a:pPr indent="-355600" lvl="0" marL="457200" rtl="0" algn="l">
              <a:spcBef>
                <a:spcPts val="0"/>
              </a:spcBef>
              <a:spcAft>
                <a:spcPts val="0"/>
              </a:spcAft>
              <a:buSzPts val="2000"/>
              <a:buChar char="-"/>
            </a:pPr>
            <a:r>
              <a:rPr lang="en" sz="2000"/>
              <a:t>When in doubt, Google to find out</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next and how to prepare?</a:t>
            </a:r>
            <a:endParaRPr/>
          </a:p>
        </p:txBody>
      </p:sp>
      <p:sp>
        <p:nvSpPr>
          <p:cNvPr id="256" name="Google Shape;256;p49"/>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Preparing for future lessons</a:t>
            </a:r>
            <a:endParaRPr b="1"/>
          </a:p>
        </p:txBody>
      </p:sp>
      <p:sp>
        <p:nvSpPr>
          <p:cNvPr id="262" name="Google Shape;26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50"/>
          <p:cNvSpPr txBox="1"/>
          <p:nvPr/>
        </p:nvSpPr>
        <p:spPr>
          <a:xfrm>
            <a:off x="517200" y="1324025"/>
            <a:ext cx="80475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The next lessons introduce Pandas and MatPlotLib</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Get familiar with Pandas before our next lesson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Keep practicing what we learned in Python 101 &amp; 102 throughout the week</a:t>
            </a:r>
            <a:endParaRPr sz="2000"/>
          </a:p>
          <a:p>
            <a:pPr indent="0" lvl="0" marL="0" rtl="0" algn="l">
              <a:spcBef>
                <a:spcPts val="0"/>
              </a:spcBef>
              <a:spcAft>
                <a:spcPts val="0"/>
              </a:spcAft>
              <a:buNone/>
            </a:pPr>
            <a:r>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u="sng">
                <a:solidFill>
                  <a:schemeClr val="hlink"/>
                </a:solidFill>
                <a:hlinkClick r:id="rId3"/>
              </a:rPr>
              <a:t>Here are some resources to use to help you get ready</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Let’s get back to coding!</a:t>
            </a:r>
            <a:endParaRPr b="1"/>
          </a:p>
        </p:txBody>
      </p:sp>
      <p:sp>
        <p:nvSpPr>
          <p:cNvPr id="269" name="Google Shape;269;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0" name="Google Shape;270;p51"/>
          <p:cNvPicPr preferRelativeResize="0"/>
          <p:nvPr/>
        </p:nvPicPr>
        <p:blipFill>
          <a:blip r:embed="rId3">
            <a:alphaModFix/>
          </a:blip>
          <a:stretch>
            <a:fillRect/>
          </a:stretch>
        </p:blipFill>
        <p:spPr>
          <a:xfrm>
            <a:off x="921388" y="1149425"/>
            <a:ext cx="730122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101 Review</a:t>
            </a:r>
            <a:endParaRPr/>
          </a:p>
        </p:txBody>
      </p:sp>
      <p:sp>
        <p:nvSpPr>
          <p:cNvPr id="130" name="Google Shape;130;p29"/>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207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are objects in Python and what are their 3 main properties?</a:t>
            </a:r>
            <a:endParaRPr sz="39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207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do we use to both store and refer to objects?</a:t>
            </a:r>
            <a:endParaRPr sz="39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type="title"/>
          </p:nvPr>
        </p:nvSpPr>
        <p:spPr>
          <a:xfrm>
            <a:off x="311700" y="207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are some of the basic data types in Python?</a:t>
            </a:r>
            <a:endParaRPr sz="39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311700" y="207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 were the “container” data types that we covered?</a:t>
            </a:r>
            <a:endParaRPr sz="39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txBox="1"/>
          <p:nvPr>
            <p:ph type="title"/>
          </p:nvPr>
        </p:nvSpPr>
        <p:spPr>
          <a:xfrm>
            <a:off x="311700" y="207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20"/>
              <a:t>What’s the difference between a list and a tuple?</a:t>
            </a:r>
            <a:endParaRPr sz="39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5"/>
          <p:cNvSpPr txBox="1"/>
          <p:nvPr>
            <p:ph type="ctrTitle"/>
          </p:nvPr>
        </p:nvSpPr>
        <p:spPr>
          <a:xfrm>
            <a:off x="685800" y="1583356"/>
            <a:ext cx="7772400" cy="21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102 Key Terms &amp; Concepts</a:t>
            </a:r>
            <a:endParaRPr/>
          </a:p>
        </p:txBody>
      </p:sp>
      <p:sp>
        <p:nvSpPr>
          <p:cNvPr id="161" name="Google Shape;161;p35"/>
          <p:cNvSpPr txBox="1"/>
          <p:nvPr>
            <p:ph idx="12" type="sldNum"/>
          </p:nvPr>
        </p:nvSpPr>
        <p:spPr>
          <a:xfrm>
            <a:off x="50" y="4673650"/>
            <a:ext cx="15594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