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eb1f29cd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eb1f29cd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eb1f29cd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eb1f29cd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eb1f29cd4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eb1f29cd4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eb1f29cd4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eb1f29cd4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eb1f29cd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eb1f29cd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eb1f29cd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eb1f29cd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5758f324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5758f324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758f3246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758f324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758f3246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758f3246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758f3246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758f3246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how ‘info’ provides information on the total number of columns and rows in the DataFrame, as well as the data types of the columns and even how much space the DataFrame takes in memory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eb1f29cd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eb1f29cd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eb1f29cd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eb1f29cd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eb1f29cd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feb1f29cd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eb1f29cd4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eb1f29cd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eb1f29cd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eb1f29cd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eb1f29cd4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eb1f29cd4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Lists, strings, tuples, and dictionaries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eb1f29cd4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eb1f29cd4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For</a:t>
            </a:r>
            <a:r>
              <a:rPr lang="en">
                <a:solidFill>
                  <a:schemeClr val="dk1"/>
                </a:solidFill>
              </a:rPr>
              <a:t> loops and </a:t>
            </a:r>
            <a:r>
              <a:rPr b="1" lang="en">
                <a:solidFill>
                  <a:schemeClr val="dk1"/>
                </a:solidFill>
              </a:rPr>
              <a:t>While</a:t>
            </a:r>
            <a:r>
              <a:rPr lang="en">
                <a:solidFill>
                  <a:schemeClr val="dk1"/>
                </a:solidFill>
              </a:rPr>
              <a:t> loops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eb1f29cd4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eb1f29cd4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Answer on next slide…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758f3246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758f3246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eb1f29cd4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eb1f29cd4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will print “I can and will learn pandas :)” – You can have them put the answer in the chat as an affirmation and continue to the pandas intro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eb1f29cd4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eb1f29cd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Intro slide">
  <p:cSld name="TITLE_2">
    <p:spTree>
      <p:nvGrpSpPr>
        <p:cNvPr id="95" name="Shape 95"/>
        <p:cNvGrpSpPr/>
        <p:nvPr/>
      </p:nvGrpSpPr>
      <p:grpSpPr>
        <a:xfrm>
          <a:off x="0" y="0"/>
          <a:ext cx="0" cy="0"/>
          <a:chOff x="0" y="0"/>
          <a:chExt cx="0" cy="0"/>
        </a:xfrm>
      </p:grpSpPr>
      <p:sp>
        <p:nvSpPr>
          <p:cNvPr id="96" name="Google Shape;96;p25"/>
          <p:cNvSpPr txBox="1"/>
          <p:nvPr>
            <p:ph idx="1" type="subTitle"/>
          </p:nvPr>
        </p:nvSpPr>
        <p:spPr>
          <a:xfrm>
            <a:off x="415325" y="2815329"/>
            <a:ext cx="7772400" cy="784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1800"/>
              <a:buFont typeface="Proxima Nova"/>
              <a:buNone/>
              <a:defRPr>
                <a:solidFill>
                  <a:schemeClr val="dk2"/>
                </a:solidFill>
                <a:latin typeface="Proxima Nova"/>
                <a:ea typeface="Proxima Nova"/>
                <a:cs typeface="Proxima Nova"/>
                <a:sym typeface="Proxima Nova"/>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cxnSp>
        <p:nvCxnSpPr>
          <p:cNvPr id="97" name="Google Shape;97;p25"/>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pic>
        <p:nvPicPr>
          <p:cNvPr id="98" name="Google Shape;98;p25"/>
          <p:cNvPicPr preferRelativeResize="0"/>
          <p:nvPr/>
        </p:nvPicPr>
        <p:blipFill rotWithShape="1">
          <a:blip r:embed="rId2">
            <a:alphaModFix/>
          </a:blip>
          <a:srcRect b="0" l="0" r="0" t="0"/>
          <a:stretch/>
        </p:blipFill>
        <p:spPr>
          <a:xfrm>
            <a:off x="415325" y="363275"/>
            <a:ext cx="3356400" cy="1554900"/>
          </a:xfrm>
          <a:prstGeom prst="rect">
            <a:avLst/>
          </a:prstGeom>
          <a:noFill/>
          <a:ln>
            <a:noFill/>
          </a:ln>
        </p:spPr>
      </p:pic>
      <p:sp>
        <p:nvSpPr>
          <p:cNvPr id="99" name="Google Shape;99;p25"/>
          <p:cNvSpPr txBox="1"/>
          <p:nvPr>
            <p:ph type="title"/>
          </p:nvPr>
        </p:nvSpPr>
        <p:spPr>
          <a:xfrm>
            <a:off x="415325" y="1955400"/>
            <a:ext cx="7582500" cy="859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p:txBody>
      </p:sp>
      <p:sp>
        <p:nvSpPr>
          <p:cNvPr id="100" name="Google Shape;100;p25"/>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stion slide red">
  <p:cSld name="TITLE_1">
    <p:spTree>
      <p:nvGrpSpPr>
        <p:cNvPr id="101" name="Shape 101"/>
        <p:cNvGrpSpPr/>
        <p:nvPr/>
      </p:nvGrpSpPr>
      <p:grpSpPr>
        <a:xfrm>
          <a:off x="0" y="0"/>
          <a:ext cx="0" cy="0"/>
          <a:chOff x="0" y="0"/>
          <a:chExt cx="0" cy="0"/>
        </a:xfrm>
      </p:grpSpPr>
      <p:sp>
        <p:nvSpPr>
          <p:cNvPr id="102" name="Google Shape;102;p26"/>
          <p:cNvSpPr/>
          <p:nvPr/>
        </p:nvSpPr>
        <p:spPr>
          <a:xfrm>
            <a:off x="0" y="0"/>
            <a:ext cx="9144000" cy="5062800"/>
          </a:xfrm>
          <a:prstGeom prst="foldedCorner">
            <a:avLst>
              <a:gd fmla="val 26236"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6"/>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pic>
        <p:nvPicPr>
          <p:cNvPr id="104" name="Google Shape;104;p26"/>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105" name="Google Shape;105;p26"/>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106" name="Google Shape;106;p26"/>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hyperlink" Target="https://pandas.pydata.org/docs/getting_started/index.html#getting-started" TargetMode="External"/><Relationship Id="rId4" Type="http://schemas.openxmlformats.org/officeDocument/2006/relationships/hyperlink" Target="https://www.w3schools.com/python/pandas/default.asp" TargetMode="External"/><Relationship Id="rId5" Type="http://schemas.openxmlformats.org/officeDocument/2006/relationships/hyperlink" Target="https://www.datacamp.com/cheat-sheet/pandas-cheat-sheet-for-data-science-in-pyth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idx="1" type="subTitle"/>
          </p:nvPr>
        </p:nvSpPr>
        <p:spPr>
          <a:xfrm>
            <a:off x="343650" y="3177700"/>
            <a:ext cx="8456700" cy="1112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200"/>
              </a:spcAft>
              <a:buSzPts val="770"/>
              <a:buNone/>
            </a:pPr>
            <a:r>
              <a:rPr b="1" lang="en" sz="2300">
                <a:solidFill>
                  <a:schemeClr val="dk1"/>
                </a:solidFill>
              </a:rPr>
              <a:t>Goal: Review concepts learned from Python 101 &amp; 102, and introduce new concepts for data cleaning and exploration</a:t>
            </a:r>
            <a:endParaRPr sz="2160"/>
          </a:p>
        </p:txBody>
      </p:sp>
      <p:sp>
        <p:nvSpPr>
          <p:cNvPr id="112" name="Google Shape;112;p27"/>
          <p:cNvSpPr txBox="1"/>
          <p:nvPr>
            <p:ph type="title"/>
          </p:nvPr>
        </p:nvSpPr>
        <p:spPr>
          <a:xfrm>
            <a:off x="415325" y="1955400"/>
            <a:ext cx="7582500" cy="8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Pandas - Python 103</a:t>
            </a:r>
            <a:endParaRPr/>
          </a:p>
        </p:txBody>
      </p:sp>
      <p:sp>
        <p:nvSpPr>
          <p:cNvPr id="113" name="Google Shape;113;p27"/>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exactly is pandas?</a:t>
            </a:r>
            <a:endParaRPr b="1"/>
          </a:p>
        </p:txBody>
      </p:sp>
      <p:sp>
        <p:nvSpPr>
          <p:cNvPr id="169" name="Google Shape;16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36"/>
          <p:cNvSpPr txBox="1"/>
          <p:nvPr/>
        </p:nvSpPr>
        <p:spPr>
          <a:xfrm>
            <a:off x="496350" y="1477000"/>
            <a:ext cx="7976100" cy="1723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b="1" lang="en" sz="2500"/>
              <a:t>pandas </a:t>
            </a:r>
            <a:r>
              <a:rPr lang="en" sz="2500"/>
              <a:t>is a fast, powerful, flexible and easy to use open source data analysis and manipulation tool,</a:t>
            </a:r>
            <a:endParaRPr sz="2500"/>
          </a:p>
          <a:p>
            <a:pPr indent="0" lvl="0" marL="457200" rtl="0" algn="l">
              <a:spcBef>
                <a:spcPts val="0"/>
              </a:spcBef>
              <a:spcAft>
                <a:spcPts val="0"/>
              </a:spcAft>
              <a:buClr>
                <a:schemeClr val="dk1"/>
              </a:buClr>
              <a:buSzPts val="1100"/>
              <a:buFont typeface="Arial"/>
              <a:buNone/>
            </a:pPr>
            <a:r>
              <a:rPr lang="en" sz="2500"/>
              <a:t>built on top of the Python programming language.</a:t>
            </a:r>
            <a:endParaRPr sz="2500"/>
          </a:p>
          <a:p>
            <a:pPr indent="0" lvl="0" marL="457200" rtl="0" algn="l">
              <a:spcBef>
                <a:spcPts val="0"/>
              </a:spcBef>
              <a:spcAft>
                <a:spcPts val="0"/>
              </a:spcAft>
              <a:buNone/>
            </a:pPr>
            <a:r>
              <a:t/>
            </a:r>
            <a:endParaRPr sz="2500"/>
          </a:p>
        </p:txBody>
      </p:sp>
      <p:pic>
        <p:nvPicPr>
          <p:cNvPr id="171" name="Google Shape;171;p36"/>
          <p:cNvPicPr preferRelativeResize="0"/>
          <p:nvPr/>
        </p:nvPicPr>
        <p:blipFill>
          <a:blip r:embed="rId3">
            <a:alphaModFix/>
          </a:blip>
          <a:stretch>
            <a:fillRect/>
          </a:stretch>
        </p:blipFill>
        <p:spPr>
          <a:xfrm>
            <a:off x="3317650" y="3102275"/>
            <a:ext cx="1980250" cy="91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DataFrames are the new Spreadsheets</a:t>
            </a:r>
            <a:endParaRPr b="1"/>
          </a:p>
        </p:txBody>
      </p:sp>
      <p:sp>
        <p:nvSpPr>
          <p:cNvPr id="177" name="Google Shape;177;p37"/>
          <p:cNvSpPr txBox="1"/>
          <p:nvPr/>
        </p:nvSpPr>
        <p:spPr>
          <a:xfrm>
            <a:off x="132525" y="1270675"/>
            <a:ext cx="8699700" cy="2955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2400">
                <a:solidFill>
                  <a:schemeClr val="dk1"/>
                </a:solidFill>
              </a:rPr>
              <a:t>The main object that we work with in pandas is the DataFrame. It organizes data into a 2-dimensional container rows and columns, like a spreadsheet:</a:t>
            </a:r>
            <a:endParaRPr sz="3200">
              <a:solidFill>
                <a:schemeClr val="dk1"/>
              </a:solidFill>
            </a:endParaRPr>
          </a:p>
          <a:p>
            <a:pPr indent="0" lvl="0" marL="457200" rtl="0" algn="l">
              <a:spcBef>
                <a:spcPts val="0"/>
              </a:spcBef>
              <a:spcAft>
                <a:spcPts val="0"/>
              </a:spcAft>
              <a:buNone/>
            </a:pPr>
            <a:r>
              <a:t/>
            </a:r>
            <a:endParaRPr sz="3700">
              <a:solidFill>
                <a:schemeClr val="dk1"/>
              </a:solidFill>
            </a:endParaRPr>
          </a:p>
          <a:p>
            <a:pPr indent="0" lvl="0" marL="457200" rtl="0" algn="l">
              <a:spcBef>
                <a:spcPts val="0"/>
              </a:spcBef>
              <a:spcAft>
                <a:spcPts val="0"/>
              </a:spcAft>
              <a:buClr>
                <a:schemeClr val="dk1"/>
              </a:buClr>
              <a:buSzPts val="1100"/>
              <a:buFont typeface="Arial"/>
              <a:buNone/>
            </a:pPr>
            <a:r>
              <a:t/>
            </a:r>
            <a:endParaRPr sz="4100">
              <a:solidFill>
                <a:schemeClr val="dk1"/>
              </a:solidFill>
            </a:endParaRPr>
          </a:p>
          <a:p>
            <a:pPr indent="0" lvl="0" marL="457200" rtl="0" algn="l">
              <a:spcBef>
                <a:spcPts val="0"/>
              </a:spcBef>
              <a:spcAft>
                <a:spcPts val="0"/>
              </a:spcAft>
              <a:buClr>
                <a:schemeClr val="dk1"/>
              </a:buClr>
              <a:buSzPts val="1100"/>
              <a:buFont typeface="Arial"/>
              <a:buNone/>
            </a:pPr>
            <a:r>
              <a:t/>
            </a:r>
            <a:endParaRPr sz="3000"/>
          </a:p>
        </p:txBody>
      </p:sp>
      <p:pic>
        <p:nvPicPr>
          <p:cNvPr id="178" name="Google Shape;178;p37"/>
          <p:cNvPicPr preferRelativeResize="0"/>
          <p:nvPr/>
        </p:nvPicPr>
        <p:blipFill>
          <a:blip r:embed="rId3">
            <a:alphaModFix/>
          </a:blip>
          <a:stretch>
            <a:fillRect/>
          </a:stretch>
        </p:blipFill>
        <p:spPr>
          <a:xfrm>
            <a:off x="2371988" y="2650425"/>
            <a:ext cx="3705225" cy="169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Series are the columns of a DataFrame</a:t>
            </a:r>
            <a:endParaRPr b="1"/>
          </a:p>
          <a:p>
            <a:pPr indent="0" lvl="0" marL="0" rtl="0" algn="l">
              <a:spcBef>
                <a:spcPts val="0"/>
              </a:spcBef>
              <a:spcAft>
                <a:spcPts val="0"/>
              </a:spcAft>
              <a:buNone/>
            </a:pPr>
            <a:r>
              <a:t/>
            </a:r>
            <a:endParaRPr/>
          </a:p>
        </p:txBody>
      </p:sp>
      <p:sp>
        <p:nvSpPr>
          <p:cNvPr id="184" name="Google Shape;184;p38"/>
          <p:cNvSpPr txBox="1"/>
          <p:nvPr/>
        </p:nvSpPr>
        <p:spPr>
          <a:xfrm>
            <a:off x="685150" y="1264150"/>
            <a:ext cx="7594500" cy="21858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SzPts val="2600"/>
              <a:buChar char="-"/>
            </a:pPr>
            <a:r>
              <a:rPr lang="en" sz="2600"/>
              <a:t>The other main data type in pandas is the Series </a:t>
            </a:r>
            <a:endParaRPr sz="2600"/>
          </a:p>
          <a:p>
            <a:pPr indent="-393700" lvl="0" marL="457200" rtl="0" algn="l">
              <a:spcBef>
                <a:spcPts val="0"/>
              </a:spcBef>
              <a:spcAft>
                <a:spcPts val="0"/>
              </a:spcAft>
              <a:buSzPts val="2600"/>
              <a:buChar char="-"/>
            </a:pPr>
            <a:r>
              <a:rPr lang="en" sz="2600"/>
              <a:t>You can think of it as a column in a DataFrame </a:t>
            </a:r>
            <a:endParaRPr sz="2600"/>
          </a:p>
          <a:p>
            <a:pPr indent="-393700" lvl="0" marL="457200" rtl="0" algn="l">
              <a:spcBef>
                <a:spcPts val="0"/>
              </a:spcBef>
              <a:spcAft>
                <a:spcPts val="0"/>
              </a:spcAft>
              <a:buSzPts val="2600"/>
              <a:buChar char="-"/>
            </a:pPr>
            <a:r>
              <a:rPr lang="en" sz="2600"/>
              <a:t>It holds the values of a particular column in a list-like container</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9"/>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will be learning in Python 103</a:t>
            </a:r>
            <a:endParaRPr/>
          </a:p>
        </p:txBody>
      </p:sp>
      <p:sp>
        <p:nvSpPr>
          <p:cNvPr id="190" name="Google Shape;190;p39"/>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Importing code libraries with the `import` statement</a:t>
            </a:r>
            <a:endParaRPr b="1"/>
          </a:p>
        </p:txBody>
      </p:sp>
      <p:sp>
        <p:nvSpPr>
          <p:cNvPr id="196" name="Google Shape;19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40"/>
          <p:cNvSpPr txBox="1"/>
          <p:nvPr/>
        </p:nvSpPr>
        <p:spPr>
          <a:xfrm>
            <a:off x="393075" y="1282650"/>
            <a:ext cx="8316600" cy="3016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Char char="-"/>
            </a:pPr>
            <a:r>
              <a:rPr lang="en" sz="2300"/>
              <a:t>Up until now, we have written code using </a:t>
            </a:r>
            <a:r>
              <a:rPr lang="en" sz="2300"/>
              <a:t>only</a:t>
            </a:r>
            <a:r>
              <a:rPr lang="en" sz="2300"/>
              <a:t> the Python general library (that’s the code that Python comes with by default)</a:t>
            </a:r>
            <a:endParaRPr sz="2300"/>
          </a:p>
          <a:p>
            <a:pPr indent="-374650" lvl="0" marL="457200" rtl="0" algn="l">
              <a:spcBef>
                <a:spcPts val="0"/>
              </a:spcBef>
              <a:spcAft>
                <a:spcPts val="0"/>
              </a:spcAft>
              <a:buSzPts val="2300"/>
              <a:buChar char="-"/>
            </a:pPr>
            <a:r>
              <a:rPr lang="en" sz="2300"/>
              <a:t>Real world code projects use external Python libraries, which can be thought of as extensions that we have to download and install to use</a:t>
            </a:r>
            <a:endParaRPr sz="2300"/>
          </a:p>
          <a:p>
            <a:pPr indent="-374650" lvl="0" marL="457200" rtl="0" algn="l">
              <a:spcBef>
                <a:spcPts val="0"/>
              </a:spcBef>
              <a:spcAft>
                <a:spcPts val="0"/>
              </a:spcAft>
              <a:buSzPts val="2300"/>
              <a:buChar char="-"/>
            </a:pPr>
            <a:r>
              <a:rPr lang="en" sz="2300"/>
              <a:t>Once you have the library installed on your system, we need to import it into our code wherever we need it </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import statement</a:t>
            </a:r>
            <a:endParaRPr b="1"/>
          </a:p>
        </p:txBody>
      </p:sp>
      <p:sp>
        <p:nvSpPr>
          <p:cNvPr id="203" name="Google Shape;203;p41"/>
          <p:cNvSpPr txBox="1"/>
          <p:nvPr/>
        </p:nvSpPr>
        <p:spPr>
          <a:xfrm>
            <a:off x="414950" y="1196600"/>
            <a:ext cx="8472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don’t have to worry about downloading and installing pandas because that has already been taken care of for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we need to do to use it in our code is import it:</a:t>
            </a:r>
            <a:endParaRPr/>
          </a:p>
          <a:p>
            <a:pPr indent="0" lvl="0" marL="0" rtl="0" algn="l">
              <a:spcBef>
                <a:spcPts val="0"/>
              </a:spcBef>
              <a:spcAft>
                <a:spcPts val="0"/>
              </a:spcAft>
              <a:buNone/>
            </a:pPr>
            <a:r>
              <a:t/>
            </a:r>
            <a:endParaRPr/>
          </a:p>
        </p:txBody>
      </p:sp>
      <p:pic>
        <p:nvPicPr>
          <p:cNvPr id="204" name="Google Shape;204;p41"/>
          <p:cNvPicPr preferRelativeResize="0"/>
          <p:nvPr/>
        </p:nvPicPr>
        <p:blipFill>
          <a:blip r:embed="rId3">
            <a:alphaModFix/>
          </a:blip>
          <a:stretch>
            <a:fillRect/>
          </a:stretch>
        </p:blipFill>
        <p:spPr>
          <a:xfrm>
            <a:off x="557675" y="2400800"/>
            <a:ext cx="2876516" cy="572700"/>
          </a:xfrm>
          <a:prstGeom prst="rect">
            <a:avLst/>
          </a:prstGeom>
          <a:noFill/>
          <a:ln>
            <a:noFill/>
          </a:ln>
        </p:spPr>
      </p:pic>
      <p:sp>
        <p:nvSpPr>
          <p:cNvPr id="205" name="Google Shape;205;p41"/>
          <p:cNvSpPr txBox="1"/>
          <p:nvPr/>
        </p:nvSpPr>
        <p:spPr>
          <a:xfrm>
            <a:off x="414950" y="3163200"/>
            <a:ext cx="8472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use the ‘import’ statement to say that we want to include an external library in our code. We then say the name of the library we want to import. The</a:t>
            </a:r>
            <a:r>
              <a:rPr i="1" lang="en"/>
              <a:t> “</a:t>
            </a:r>
            <a:r>
              <a:rPr b="1" i="1" lang="en"/>
              <a:t>as pd</a:t>
            </a:r>
            <a:r>
              <a:rPr i="1" lang="en"/>
              <a:t>”</a:t>
            </a:r>
            <a:r>
              <a:rPr lang="en"/>
              <a:t> part gives us an alias to use (</a:t>
            </a:r>
            <a:r>
              <a:rPr b="1" i="1" lang="en"/>
              <a:t>“pd”</a:t>
            </a:r>
            <a:r>
              <a:rPr lang="en"/>
              <a:t>) whenever we use pandas code. This is a general convention, so it’s a good idea to memorize this line.</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Cleaning and Exploration</a:t>
            </a:r>
            <a:endParaRPr b="1"/>
          </a:p>
        </p:txBody>
      </p:sp>
      <p:sp>
        <p:nvSpPr>
          <p:cNvPr id="211" name="Google Shape;211;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42"/>
          <p:cNvSpPr txBox="1"/>
          <p:nvPr/>
        </p:nvSpPr>
        <p:spPr>
          <a:xfrm>
            <a:off x="393075" y="1282650"/>
            <a:ext cx="8316600" cy="2308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Char char="-"/>
            </a:pPr>
            <a:r>
              <a:rPr lang="en" sz="2300"/>
              <a:t>Like Excel and SQL, we can use pandas to explore and clean our data</a:t>
            </a:r>
            <a:endParaRPr sz="2300"/>
          </a:p>
          <a:p>
            <a:pPr indent="-374650" lvl="0" marL="457200" rtl="0" algn="l">
              <a:spcBef>
                <a:spcPts val="0"/>
              </a:spcBef>
              <a:spcAft>
                <a:spcPts val="0"/>
              </a:spcAft>
              <a:buSzPts val="2300"/>
              <a:buChar char="-"/>
            </a:pPr>
            <a:r>
              <a:rPr lang="en" sz="2300"/>
              <a:t>Throughout our lesson, we will show you how pandas and SQL have very similar operations</a:t>
            </a:r>
            <a:endParaRPr sz="2300"/>
          </a:p>
          <a:p>
            <a:pPr indent="-374650" lvl="0" marL="457200" rtl="0" algn="l">
              <a:spcBef>
                <a:spcPts val="0"/>
              </a:spcBef>
              <a:spcAft>
                <a:spcPts val="0"/>
              </a:spcAft>
              <a:buSzPts val="2300"/>
              <a:buChar char="-"/>
            </a:pPr>
            <a:r>
              <a:rPr lang="en" sz="2300"/>
              <a:t>There are a couple of functions that are good to know about for general data exploration (see next two slides)</a:t>
            </a:r>
            <a:endParaRPr sz="2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‘head’ function</a:t>
            </a:r>
            <a:endParaRPr b="1"/>
          </a:p>
        </p:txBody>
      </p:sp>
      <p:sp>
        <p:nvSpPr>
          <p:cNvPr id="218" name="Google Shape;218;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43"/>
          <p:cNvSpPr txBox="1"/>
          <p:nvPr/>
        </p:nvSpPr>
        <p:spPr>
          <a:xfrm>
            <a:off x="393075" y="1282650"/>
            <a:ext cx="8316600" cy="892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Char char="-"/>
            </a:pPr>
            <a:r>
              <a:rPr lang="en" sz="2300"/>
              <a:t>Use the ‘head’ function to show you the first 5 rows and all the columns of your DataFrame:</a:t>
            </a:r>
            <a:r>
              <a:rPr lang="en" sz="2300"/>
              <a:t> </a:t>
            </a:r>
            <a:endParaRPr sz="2300"/>
          </a:p>
        </p:txBody>
      </p:sp>
      <p:pic>
        <p:nvPicPr>
          <p:cNvPr id="220" name="Google Shape;220;p43"/>
          <p:cNvPicPr preferRelativeResize="0"/>
          <p:nvPr/>
        </p:nvPicPr>
        <p:blipFill>
          <a:blip r:embed="rId3">
            <a:alphaModFix/>
          </a:blip>
          <a:stretch>
            <a:fillRect/>
          </a:stretch>
        </p:blipFill>
        <p:spPr>
          <a:xfrm>
            <a:off x="1078825" y="2175450"/>
            <a:ext cx="4458646" cy="2757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‘info’ function</a:t>
            </a:r>
            <a:endParaRPr b="1"/>
          </a:p>
        </p:txBody>
      </p:sp>
      <p:sp>
        <p:nvSpPr>
          <p:cNvPr id="226" name="Google Shape;226;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44"/>
          <p:cNvSpPr txBox="1"/>
          <p:nvPr/>
        </p:nvSpPr>
        <p:spPr>
          <a:xfrm>
            <a:off x="393075" y="1282650"/>
            <a:ext cx="8316600" cy="892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Char char="-"/>
            </a:pPr>
            <a:r>
              <a:rPr lang="en" sz="2300"/>
              <a:t>Use the ‘info’ function to get some useful metadata from your DataFrame: </a:t>
            </a:r>
            <a:endParaRPr sz="2300"/>
          </a:p>
        </p:txBody>
      </p:sp>
      <p:pic>
        <p:nvPicPr>
          <p:cNvPr id="228" name="Google Shape;228;p44"/>
          <p:cNvPicPr preferRelativeResize="0"/>
          <p:nvPr/>
        </p:nvPicPr>
        <p:blipFill>
          <a:blip r:embed="rId3">
            <a:alphaModFix/>
          </a:blip>
          <a:stretch>
            <a:fillRect/>
          </a:stretch>
        </p:blipFill>
        <p:spPr>
          <a:xfrm>
            <a:off x="924400" y="2175450"/>
            <a:ext cx="3938733" cy="2968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5"/>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Resources</a:t>
            </a:r>
            <a:endParaRPr/>
          </a:p>
        </p:txBody>
      </p:sp>
      <p:sp>
        <p:nvSpPr>
          <p:cNvPr id="234" name="Google Shape;234;p45"/>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p:nvPr/>
        </p:nvSpPr>
        <p:spPr>
          <a:xfrm>
            <a:off x="150" y="5083327"/>
            <a:ext cx="9143700" cy="60300"/>
          </a:xfrm>
          <a:prstGeom prst="rect">
            <a:avLst/>
          </a:prstGeom>
          <a:solidFill>
            <a:srgbClr val="43434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Proxima Nova"/>
              <a:ea typeface="Proxima Nova"/>
              <a:cs typeface="Proxima Nova"/>
              <a:sym typeface="Proxima Nova"/>
            </a:endParaRPr>
          </a:p>
        </p:txBody>
      </p:sp>
      <p:pic>
        <p:nvPicPr>
          <p:cNvPr id="119" name="Google Shape;119;p28"/>
          <p:cNvPicPr preferRelativeResize="0"/>
          <p:nvPr/>
        </p:nvPicPr>
        <p:blipFill>
          <a:blip r:embed="rId3">
            <a:alphaModFix/>
          </a:blip>
          <a:stretch>
            <a:fillRect/>
          </a:stretch>
        </p:blipFill>
        <p:spPr>
          <a:xfrm>
            <a:off x="8401052" y="4694021"/>
            <a:ext cx="675724" cy="313099"/>
          </a:xfrm>
          <a:prstGeom prst="rect">
            <a:avLst/>
          </a:prstGeom>
          <a:noFill/>
          <a:ln>
            <a:noFill/>
          </a:ln>
        </p:spPr>
      </p:pic>
      <p:sp>
        <p:nvSpPr>
          <p:cNvPr id="120" name="Google Shape;120;p28"/>
          <p:cNvSpPr/>
          <p:nvPr/>
        </p:nvSpPr>
        <p:spPr>
          <a:xfrm>
            <a:off x="523975" y="1895506"/>
            <a:ext cx="7461300" cy="553200"/>
          </a:xfrm>
          <a:prstGeom prst="rect">
            <a:avLst/>
          </a:prstGeom>
          <a:solidFill>
            <a:srgbClr val="FFCC00"/>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solidFill>
                  <a:srgbClr val="FFFFFF"/>
                </a:solidFill>
                <a:latin typeface="Proxima Nova"/>
                <a:ea typeface="Proxima Nova"/>
                <a:cs typeface="Proxima Nova"/>
                <a:sym typeface="Proxima Nova"/>
              </a:rPr>
              <a:t>Introduction to Pandas</a:t>
            </a:r>
            <a:endParaRPr b="1" sz="1800">
              <a:solidFill>
                <a:srgbClr val="FFFFFF"/>
              </a:solidFill>
              <a:latin typeface="Proxima Nova"/>
              <a:ea typeface="Proxima Nova"/>
              <a:cs typeface="Proxima Nova"/>
              <a:sym typeface="Proxima Nova"/>
            </a:endParaRPr>
          </a:p>
        </p:txBody>
      </p:sp>
      <p:sp>
        <p:nvSpPr>
          <p:cNvPr id="121" name="Google Shape;121;p28"/>
          <p:cNvSpPr/>
          <p:nvPr/>
        </p:nvSpPr>
        <p:spPr>
          <a:xfrm>
            <a:off x="523975" y="2607162"/>
            <a:ext cx="7461300" cy="553200"/>
          </a:xfrm>
          <a:prstGeom prst="rect">
            <a:avLst/>
          </a:prstGeom>
          <a:solidFill>
            <a:srgbClr val="009900"/>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solidFill>
                  <a:srgbClr val="FFFFFF"/>
                </a:solidFill>
                <a:latin typeface="Proxima Nova"/>
                <a:ea typeface="Proxima Nova"/>
                <a:cs typeface="Proxima Nova"/>
                <a:sym typeface="Proxima Nova"/>
              </a:rPr>
              <a:t>What we will be learning in Python 103</a:t>
            </a:r>
            <a:endParaRPr sz="1800">
              <a:solidFill>
                <a:srgbClr val="FFFFFF"/>
              </a:solidFill>
              <a:latin typeface="Proxima Nova"/>
              <a:ea typeface="Proxima Nova"/>
              <a:cs typeface="Proxima Nova"/>
              <a:sym typeface="Proxima Nova"/>
            </a:endParaRPr>
          </a:p>
        </p:txBody>
      </p:sp>
      <p:sp>
        <p:nvSpPr>
          <p:cNvPr id="122" name="Google Shape;122;p28"/>
          <p:cNvSpPr/>
          <p:nvPr/>
        </p:nvSpPr>
        <p:spPr>
          <a:xfrm>
            <a:off x="523975" y="3318818"/>
            <a:ext cx="7461300" cy="553200"/>
          </a:xfrm>
          <a:prstGeom prst="rect">
            <a:avLst/>
          </a:prstGeom>
          <a:solidFill>
            <a:srgbClr val="3366FF"/>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solidFill>
                  <a:srgbClr val="FFFFFF"/>
                </a:solidFill>
                <a:latin typeface="Proxima Nova"/>
                <a:ea typeface="Proxima Nova"/>
                <a:cs typeface="Proxima Nova"/>
                <a:sym typeface="Proxima Nova"/>
              </a:rPr>
              <a:t>Key Resources</a:t>
            </a:r>
            <a:endParaRPr sz="1800">
              <a:solidFill>
                <a:srgbClr val="FFFFFF"/>
              </a:solidFill>
              <a:latin typeface="Proxima Nova"/>
              <a:ea typeface="Proxima Nova"/>
              <a:cs typeface="Proxima Nova"/>
              <a:sym typeface="Proxima Nova"/>
            </a:endParaRPr>
          </a:p>
        </p:txBody>
      </p:sp>
      <p:sp>
        <p:nvSpPr>
          <p:cNvPr id="123" name="Google Shape;123;p28"/>
          <p:cNvSpPr/>
          <p:nvPr/>
        </p:nvSpPr>
        <p:spPr>
          <a:xfrm>
            <a:off x="523975" y="1202825"/>
            <a:ext cx="7461300" cy="553200"/>
          </a:xfrm>
          <a:prstGeom prst="rect">
            <a:avLst/>
          </a:prstGeom>
          <a:solidFill>
            <a:srgbClr val="CC0000"/>
          </a:solidFill>
          <a:ln>
            <a:noFill/>
          </a:ln>
        </p:spPr>
        <p:txBody>
          <a:bodyPr anchorCtr="0" anchor="ctr" bIns="68575" lIns="155425" spcFirstLastPara="1" rIns="68575" wrap="square" tIns="68575">
            <a:noAutofit/>
          </a:bodyPr>
          <a:lstStyle/>
          <a:p>
            <a:pPr indent="0" lvl="0" marL="0" marR="0" rtl="0" algn="l">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Python 101-102 Review</a:t>
            </a:r>
            <a:endParaRPr sz="1800">
              <a:solidFill>
                <a:srgbClr val="FFFFFF"/>
              </a:solidFill>
              <a:latin typeface="Proxima Nova"/>
              <a:ea typeface="Proxima Nova"/>
              <a:cs typeface="Proxima Nova"/>
              <a:sym typeface="Proxima Nova"/>
            </a:endParaRPr>
          </a:p>
        </p:txBody>
      </p:sp>
      <p:sp>
        <p:nvSpPr>
          <p:cNvPr id="124" name="Google Shape;12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We’ll Cover Today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700"/>
                                        <p:tgtEl>
                                          <p:spTgt spid="123"/>
                                        </p:tgtEl>
                                      </p:cBhvr>
                                    </p:animEffect>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par>
                          <p:cTn fill="hold">
                            <p:stCondLst>
                              <p:cond delay="37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Pandas Resources</a:t>
            </a:r>
            <a:endParaRPr b="1"/>
          </a:p>
        </p:txBody>
      </p:sp>
      <p:sp>
        <p:nvSpPr>
          <p:cNvPr id="240" name="Google Shape;240;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46"/>
          <p:cNvSpPr txBox="1"/>
          <p:nvPr/>
        </p:nvSpPr>
        <p:spPr>
          <a:xfrm>
            <a:off x="517200" y="1324025"/>
            <a:ext cx="8047500" cy="295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 sz="2000" u="sng">
                <a:solidFill>
                  <a:schemeClr val="hlink"/>
                </a:solidFill>
                <a:hlinkClick r:id="rId3"/>
              </a:rPr>
              <a:t>Pandas Documentation</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u="sng">
                <a:solidFill>
                  <a:schemeClr val="hlink"/>
                </a:solidFill>
                <a:hlinkClick r:id="rId4"/>
              </a:rPr>
              <a:t>W3 Schools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u="sng">
                <a:solidFill>
                  <a:schemeClr val="hlink"/>
                </a:solidFill>
                <a:hlinkClick r:id="rId5"/>
              </a:rPr>
              <a:t>DataCamp Pandas Cheat Sheet for Data Science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Use these as a reference as we go through the rest of the Python courses!</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Let’s get back to coding!</a:t>
            </a:r>
            <a:endParaRPr b="1"/>
          </a:p>
        </p:txBody>
      </p:sp>
      <p:sp>
        <p:nvSpPr>
          <p:cNvPr id="247" name="Google Shape;247;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8" name="Google Shape;248;p47"/>
          <p:cNvPicPr preferRelativeResize="0"/>
          <p:nvPr/>
        </p:nvPicPr>
        <p:blipFill>
          <a:blip r:embed="rId3">
            <a:alphaModFix/>
          </a:blip>
          <a:stretch>
            <a:fillRect/>
          </a:stretch>
        </p:blipFill>
        <p:spPr>
          <a:xfrm>
            <a:off x="921388" y="1149425"/>
            <a:ext cx="730122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101-102 Review</a:t>
            </a:r>
            <a:endParaRPr/>
          </a:p>
        </p:txBody>
      </p:sp>
      <p:sp>
        <p:nvSpPr>
          <p:cNvPr id="130" name="Google Shape;130;p29"/>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0"/>
          <p:cNvSpPr txBox="1"/>
          <p:nvPr>
            <p:ph type="title"/>
          </p:nvPr>
        </p:nvSpPr>
        <p:spPr>
          <a:xfrm>
            <a:off x="311700" y="207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What are the container data types that we learned about?</a:t>
            </a:r>
            <a:endParaRPr sz="39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311700" y="207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What were the two loops that we learned about?</a:t>
            </a:r>
            <a:endParaRPr sz="39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2"/>
          <p:cNvSpPr txBox="1"/>
          <p:nvPr>
            <p:ph type="title"/>
          </p:nvPr>
        </p:nvSpPr>
        <p:spPr>
          <a:xfrm>
            <a:off x="398550" y="679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What will this code do?</a:t>
            </a:r>
            <a:endParaRPr sz="3920"/>
          </a:p>
        </p:txBody>
      </p:sp>
      <p:pic>
        <p:nvPicPr>
          <p:cNvPr id="146" name="Google Shape;146;p32"/>
          <p:cNvPicPr preferRelativeResize="0"/>
          <p:nvPr/>
        </p:nvPicPr>
        <p:blipFill>
          <a:blip r:embed="rId3">
            <a:alphaModFix/>
          </a:blip>
          <a:stretch>
            <a:fillRect/>
          </a:stretch>
        </p:blipFill>
        <p:spPr>
          <a:xfrm>
            <a:off x="1532350" y="1539625"/>
            <a:ext cx="5792075" cy="3283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33"/>
          <p:cNvPicPr preferRelativeResize="0"/>
          <p:nvPr/>
        </p:nvPicPr>
        <p:blipFill>
          <a:blip r:embed="rId3">
            <a:alphaModFix/>
          </a:blip>
          <a:stretch>
            <a:fillRect/>
          </a:stretch>
        </p:blipFill>
        <p:spPr>
          <a:xfrm>
            <a:off x="685150" y="571825"/>
            <a:ext cx="6861225" cy="445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11700" y="708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Which line will this code print?</a:t>
            </a:r>
            <a:endParaRPr sz="3920"/>
          </a:p>
        </p:txBody>
      </p:sp>
      <p:pic>
        <p:nvPicPr>
          <p:cNvPr id="157" name="Google Shape;157;p34"/>
          <p:cNvPicPr preferRelativeResize="0"/>
          <p:nvPr/>
        </p:nvPicPr>
        <p:blipFill>
          <a:blip r:embed="rId3">
            <a:alphaModFix/>
          </a:blip>
          <a:stretch>
            <a:fillRect/>
          </a:stretch>
        </p:blipFill>
        <p:spPr>
          <a:xfrm>
            <a:off x="1262175" y="1752475"/>
            <a:ext cx="6320225" cy="2261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5"/>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 to Pandas</a:t>
            </a:r>
            <a:endParaRPr/>
          </a:p>
        </p:txBody>
      </p:sp>
      <p:sp>
        <p:nvSpPr>
          <p:cNvPr id="163" name="Google Shape;163;p35"/>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